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4.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5.xml" ContentType="application/vnd.openxmlformats-officedocument.them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6.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 id="2147484613" r:id="rId5"/>
    <p:sldMasterId id="2147484643" r:id="rId6"/>
    <p:sldMasterId id="2147484696" r:id="rId7"/>
    <p:sldMasterId id="2147484788" r:id="rId8"/>
    <p:sldMasterId id="2147484824" r:id="rId9"/>
    <p:sldMasterId id="2147484869" r:id="rId10"/>
  </p:sldMasterIdLst>
  <p:notesMasterIdLst>
    <p:notesMasterId r:id="rId117"/>
  </p:notesMasterIdLst>
  <p:handoutMasterIdLst>
    <p:handoutMasterId r:id="rId118"/>
  </p:handoutMasterIdLst>
  <p:sldIdLst>
    <p:sldId id="3982" r:id="rId11"/>
    <p:sldId id="257" r:id="rId12"/>
    <p:sldId id="258" r:id="rId13"/>
    <p:sldId id="265" r:id="rId14"/>
    <p:sldId id="4259" r:id="rId15"/>
    <p:sldId id="266" r:id="rId16"/>
    <p:sldId id="4265" r:id="rId17"/>
    <p:sldId id="4342" r:id="rId18"/>
    <p:sldId id="256" r:id="rId19"/>
    <p:sldId id="4305" r:id="rId20"/>
    <p:sldId id="4256" r:id="rId21"/>
    <p:sldId id="4309" r:id="rId22"/>
    <p:sldId id="2076137824" r:id="rId23"/>
    <p:sldId id="2076137849" r:id="rId24"/>
    <p:sldId id="4344" r:id="rId25"/>
    <p:sldId id="2076137823" r:id="rId26"/>
    <p:sldId id="268" r:id="rId27"/>
    <p:sldId id="269" r:id="rId28"/>
    <p:sldId id="4267" r:id="rId29"/>
    <p:sldId id="2076137797" r:id="rId30"/>
    <p:sldId id="2076137798" r:id="rId31"/>
    <p:sldId id="2076137753" r:id="rId32"/>
    <p:sldId id="4301" r:id="rId33"/>
    <p:sldId id="278" r:id="rId34"/>
    <p:sldId id="2076137831" r:id="rId35"/>
    <p:sldId id="279" r:id="rId36"/>
    <p:sldId id="2076137795" r:id="rId37"/>
    <p:sldId id="2076137796" r:id="rId38"/>
    <p:sldId id="2076137832" r:id="rId39"/>
    <p:sldId id="2076137833" r:id="rId40"/>
    <p:sldId id="2076137762" r:id="rId41"/>
    <p:sldId id="4232" r:id="rId42"/>
    <p:sldId id="4250" r:id="rId43"/>
    <p:sldId id="2076137834" r:id="rId44"/>
    <p:sldId id="4242" r:id="rId45"/>
    <p:sldId id="2076137826" r:id="rId46"/>
    <p:sldId id="2076137761" r:id="rId47"/>
    <p:sldId id="2076137835" r:id="rId48"/>
    <p:sldId id="4061" r:id="rId49"/>
    <p:sldId id="4069" r:id="rId50"/>
    <p:sldId id="4315" r:id="rId51"/>
    <p:sldId id="2076137763" r:id="rId52"/>
    <p:sldId id="4257" r:id="rId53"/>
    <p:sldId id="4316" r:id="rId54"/>
    <p:sldId id="2076137764" r:id="rId55"/>
    <p:sldId id="2076137836" r:id="rId56"/>
    <p:sldId id="2076137801" r:id="rId57"/>
    <p:sldId id="4067" r:id="rId58"/>
    <p:sldId id="2076137837" r:id="rId59"/>
    <p:sldId id="4243" r:id="rId60"/>
    <p:sldId id="2076137788" r:id="rId61"/>
    <p:sldId id="4272" r:id="rId62"/>
    <p:sldId id="2076137766" r:id="rId63"/>
    <p:sldId id="2076137838" r:id="rId64"/>
    <p:sldId id="2076137803" r:id="rId65"/>
    <p:sldId id="2076137839" r:id="rId66"/>
    <p:sldId id="4251" r:id="rId67"/>
    <p:sldId id="2076137804" r:id="rId68"/>
    <p:sldId id="2076137840" r:id="rId69"/>
    <p:sldId id="2076137768" r:id="rId70"/>
    <p:sldId id="4321" r:id="rId71"/>
    <p:sldId id="2076137841" r:id="rId72"/>
    <p:sldId id="2076137842" r:id="rId73"/>
    <p:sldId id="2076137843" r:id="rId74"/>
    <p:sldId id="2076137808" r:id="rId75"/>
    <p:sldId id="2076137769" r:id="rId76"/>
    <p:sldId id="2076137770" r:id="rId77"/>
    <p:sldId id="2076137771" r:id="rId78"/>
    <p:sldId id="2076137844" r:id="rId79"/>
    <p:sldId id="4220" r:id="rId80"/>
    <p:sldId id="4244" r:id="rId81"/>
    <p:sldId id="2076137809" r:id="rId82"/>
    <p:sldId id="2076137827" r:id="rId83"/>
    <p:sldId id="2076137773" r:id="rId84"/>
    <p:sldId id="2076137810" r:id="rId85"/>
    <p:sldId id="2076137811" r:id="rId86"/>
    <p:sldId id="2076137776" r:id="rId87"/>
    <p:sldId id="2076137812" r:id="rId88"/>
    <p:sldId id="4331" r:id="rId89"/>
    <p:sldId id="2076137778" r:id="rId90"/>
    <p:sldId id="2076137781" r:id="rId91"/>
    <p:sldId id="2076137779" r:id="rId92"/>
    <p:sldId id="4334" r:id="rId93"/>
    <p:sldId id="2076137782" r:id="rId94"/>
    <p:sldId id="2076137845" r:id="rId95"/>
    <p:sldId id="2076137846" r:id="rId96"/>
    <p:sldId id="2076137814" r:id="rId97"/>
    <p:sldId id="267" r:id="rId98"/>
    <p:sldId id="2076137847" r:id="rId99"/>
    <p:sldId id="2076137816" r:id="rId100"/>
    <p:sldId id="2076137817" r:id="rId101"/>
    <p:sldId id="4340" r:id="rId102"/>
    <p:sldId id="4303" r:id="rId103"/>
    <p:sldId id="2076137818" r:id="rId104"/>
    <p:sldId id="2076137828" r:id="rId105"/>
    <p:sldId id="2076137830" r:id="rId106"/>
    <p:sldId id="2076137848" r:id="rId107"/>
    <p:sldId id="2076137789" r:id="rId108"/>
    <p:sldId id="516" r:id="rId109"/>
    <p:sldId id="4343" r:id="rId110"/>
    <p:sldId id="2076137792" r:id="rId111"/>
    <p:sldId id="2076137829" r:id="rId112"/>
    <p:sldId id="4060" r:id="rId113"/>
    <p:sldId id="283" r:id="rId114"/>
    <p:sldId id="280" r:id="rId115"/>
    <p:sldId id="4345" r:id="rId116"/>
  </p:sldIdLst>
  <p:sldSz cx="18288000" cy="10288588"/>
  <p:notesSz cx="6858000" cy="9144000"/>
  <p:embeddedFontLst>
    <p:embeddedFont>
      <p:font typeface="Bebas Neue" panose="020F0502020204030204" pitchFamily="34" charset="0"/>
      <p:regular r:id="rId119"/>
    </p:embeddedFont>
    <p:embeddedFont>
      <p:font typeface="Microsoft Uighur" panose="02000000000000000000" pitchFamily="2" charset="-78"/>
      <p:regular r:id="rId120"/>
      <p:bold r:id="rId121"/>
    </p:embeddedFont>
    <p:embeddedFont>
      <p:font typeface="Montserrat" panose="00000500000000000000" pitchFamily="2" charset="0"/>
      <p:regular r:id="rId122"/>
      <p:bold r:id="rId123"/>
      <p:italic r:id="rId124"/>
      <p:boldItalic r:id="rId125"/>
    </p:embeddedFont>
    <p:embeddedFont>
      <p:font typeface="Montserrat SemiBold" panose="00000700000000000000" pitchFamily="2" charset="0"/>
      <p:regular r:id="rId126"/>
      <p:bold r:id="rId127"/>
      <p:italic r:id="rId128"/>
      <p:boldItalic r:id="rId129"/>
    </p:embeddedFont>
    <p:embeddedFont>
      <p:font typeface="Open Sans" panose="020B0606030504020204" pitchFamily="34" charset="0"/>
      <p:regular r:id="rId130"/>
      <p:bold r:id="rId131"/>
      <p:italic r:id="rId132"/>
      <p:boldItalic r:id="rId133"/>
    </p:embeddedFont>
    <p:embeddedFont>
      <p:font typeface="Roboto" panose="02000000000000000000" pitchFamily="2" charset="0"/>
      <p:regular r:id="rId134"/>
      <p:bold r:id="rId135"/>
      <p:italic r:id="rId136"/>
      <p:boldItalic r:id="rId137"/>
    </p:embeddedFont>
    <p:embeddedFont>
      <p:font typeface="Roboto Black" panose="02000000000000000000" pitchFamily="2" charset="0"/>
      <p:regular r:id="rId138"/>
      <p:bold r:id="rId139"/>
      <p:italic r:id="rId140"/>
      <p:boldItalic r:id="rId141"/>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16D"/>
    <a:srgbClr val="4A505F"/>
    <a:srgbClr val="2386E4"/>
    <a:srgbClr val="00CEA4"/>
    <a:srgbClr val="001B38"/>
    <a:srgbClr val="A5A5A5"/>
    <a:srgbClr val="B98A82"/>
    <a:srgbClr val="D17B5C"/>
    <a:srgbClr val="ED7D31"/>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79" autoAdjust="0"/>
    <p:restoredTop sz="89346" autoAdjust="0"/>
  </p:normalViewPr>
  <p:slideViewPr>
    <p:cSldViewPr snapToGrid="0">
      <p:cViewPr varScale="1">
        <p:scale>
          <a:sx n="49" d="100"/>
          <a:sy n="49" d="100"/>
        </p:scale>
        <p:origin x="1070" y="72"/>
      </p:cViewPr>
      <p:guideLst/>
    </p:cSldViewPr>
  </p:slideViewPr>
  <p:notesTextViewPr>
    <p:cViewPr>
      <p:scale>
        <a:sx n="75" d="100"/>
        <a:sy n="75" d="100"/>
      </p:scale>
      <p:origin x="0" y="0"/>
    </p:cViewPr>
  </p:notesTextViewPr>
  <p:sorterViewPr>
    <p:cViewPr>
      <p:scale>
        <a:sx n="119" d="100"/>
        <a:sy n="119"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notesMaster" Target="notesMasters/notesMaster1.xml"/><Relationship Id="rId21" Type="http://schemas.openxmlformats.org/officeDocument/2006/relationships/slide" Target="slides/slide11.xml"/><Relationship Id="rId42" Type="http://schemas.openxmlformats.org/officeDocument/2006/relationships/slide" Target="slides/slide32.xml"/><Relationship Id="rId63" Type="http://schemas.openxmlformats.org/officeDocument/2006/relationships/slide" Target="slides/slide53.xml"/><Relationship Id="rId84" Type="http://schemas.openxmlformats.org/officeDocument/2006/relationships/slide" Target="slides/slide74.xml"/><Relationship Id="rId138" Type="http://schemas.openxmlformats.org/officeDocument/2006/relationships/font" Target="fonts/font20.fntdata"/><Relationship Id="rId107" Type="http://schemas.openxmlformats.org/officeDocument/2006/relationships/slide" Target="slides/slide97.xml"/><Relationship Id="rId11" Type="http://schemas.openxmlformats.org/officeDocument/2006/relationships/slide" Target="slides/slide1.xml"/><Relationship Id="rId32" Type="http://schemas.openxmlformats.org/officeDocument/2006/relationships/slide" Target="slides/slide22.xml"/><Relationship Id="rId53" Type="http://schemas.openxmlformats.org/officeDocument/2006/relationships/slide" Target="slides/slide43.xml"/><Relationship Id="rId74" Type="http://schemas.openxmlformats.org/officeDocument/2006/relationships/slide" Target="slides/slide64.xml"/><Relationship Id="rId128" Type="http://schemas.openxmlformats.org/officeDocument/2006/relationships/font" Target="fonts/font10.fntdata"/><Relationship Id="rId5" Type="http://schemas.openxmlformats.org/officeDocument/2006/relationships/slideMaster" Target="slideMasters/slideMaster2.xml"/><Relationship Id="rId90" Type="http://schemas.openxmlformats.org/officeDocument/2006/relationships/slide" Target="slides/slide80.xml"/><Relationship Id="rId95" Type="http://schemas.openxmlformats.org/officeDocument/2006/relationships/slide" Target="slides/slide85.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113" Type="http://schemas.openxmlformats.org/officeDocument/2006/relationships/slide" Target="slides/slide103.xml"/><Relationship Id="rId118" Type="http://schemas.openxmlformats.org/officeDocument/2006/relationships/handoutMaster" Target="handoutMasters/handoutMaster1.xml"/><Relationship Id="rId134" Type="http://schemas.openxmlformats.org/officeDocument/2006/relationships/font" Target="fonts/font16.fntdata"/><Relationship Id="rId139" Type="http://schemas.openxmlformats.org/officeDocument/2006/relationships/font" Target="fonts/font21.fntdata"/><Relationship Id="rId80" Type="http://schemas.openxmlformats.org/officeDocument/2006/relationships/slide" Target="slides/slide70.xml"/><Relationship Id="rId85" Type="http://schemas.openxmlformats.org/officeDocument/2006/relationships/slide" Target="slides/slide75.xml"/><Relationship Id="rId12" Type="http://schemas.openxmlformats.org/officeDocument/2006/relationships/slide" Target="slides/slide2.xml"/><Relationship Id="rId17" Type="http://schemas.openxmlformats.org/officeDocument/2006/relationships/slide" Target="slides/slide7.xml"/><Relationship Id="rId33" Type="http://schemas.openxmlformats.org/officeDocument/2006/relationships/slide" Target="slides/slide23.xml"/><Relationship Id="rId38" Type="http://schemas.openxmlformats.org/officeDocument/2006/relationships/slide" Target="slides/slide28.xml"/><Relationship Id="rId59" Type="http://schemas.openxmlformats.org/officeDocument/2006/relationships/slide" Target="slides/slide49.xml"/><Relationship Id="rId103" Type="http://schemas.openxmlformats.org/officeDocument/2006/relationships/slide" Target="slides/slide93.xml"/><Relationship Id="rId108" Type="http://schemas.openxmlformats.org/officeDocument/2006/relationships/slide" Target="slides/slide98.xml"/><Relationship Id="rId124" Type="http://schemas.openxmlformats.org/officeDocument/2006/relationships/font" Target="fonts/font6.fntdata"/><Relationship Id="rId129" Type="http://schemas.openxmlformats.org/officeDocument/2006/relationships/font" Target="fonts/font11.fntdata"/><Relationship Id="rId54" Type="http://schemas.openxmlformats.org/officeDocument/2006/relationships/slide" Target="slides/slide44.xml"/><Relationship Id="rId70" Type="http://schemas.openxmlformats.org/officeDocument/2006/relationships/slide" Target="slides/slide60.xml"/><Relationship Id="rId75" Type="http://schemas.openxmlformats.org/officeDocument/2006/relationships/slide" Target="slides/slide65.xml"/><Relationship Id="rId91" Type="http://schemas.openxmlformats.org/officeDocument/2006/relationships/slide" Target="slides/slide81.xml"/><Relationship Id="rId96" Type="http://schemas.openxmlformats.org/officeDocument/2006/relationships/slide" Target="slides/slide86.xml"/><Relationship Id="rId140" Type="http://schemas.openxmlformats.org/officeDocument/2006/relationships/font" Target="fonts/font22.fntdata"/><Relationship Id="rId14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3.xml"/><Relationship Id="rId28" Type="http://schemas.openxmlformats.org/officeDocument/2006/relationships/slide" Target="slides/slide18.xml"/><Relationship Id="rId49" Type="http://schemas.openxmlformats.org/officeDocument/2006/relationships/slide" Target="slides/slide39.xml"/><Relationship Id="rId114" Type="http://schemas.openxmlformats.org/officeDocument/2006/relationships/slide" Target="slides/slide104.xml"/><Relationship Id="rId119" Type="http://schemas.openxmlformats.org/officeDocument/2006/relationships/font" Target="fonts/font1.fntdata"/><Relationship Id="rId44" Type="http://schemas.openxmlformats.org/officeDocument/2006/relationships/slide" Target="slides/slide34.xml"/><Relationship Id="rId60" Type="http://schemas.openxmlformats.org/officeDocument/2006/relationships/slide" Target="slides/slide50.xml"/><Relationship Id="rId65" Type="http://schemas.openxmlformats.org/officeDocument/2006/relationships/slide" Target="slides/slide55.xml"/><Relationship Id="rId81" Type="http://schemas.openxmlformats.org/officeDocument/2006/relationships/slide" Target="slides/slide71.xml"/><Relationship Id="rId86" Type="http://schemas.openxmlformats.org/officeDocument/2006/relationships/slide" Target="slides/slide76.xml"/><Relationship Id="rId130" Type="http://schemas.openxmlformats.org/officeDocument/2006/relationships/font" Target="fonts/font12.fntdata"/><Relationship Id="rId135" Type="http://schemas.openxmlformats.org/officeDocument/2006/relationships/font" Target="fonts/font17.fntdata"/><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slide" Target="slides/slide9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120" Type="http://schemas.openxmlformats.org/officeDocument/2006/relationships/font" Target="fonts/font2.fntdata"/><Relationship Id="rId125" Type="http://schemas.openxmlformats.org/officeDocument/2006/relationships/font" Target="fonts/font7.fntdata"/><Relationship Id="rId141" Type="http://schemas.openxmlformats.org/officeDocument/2006/relationships/font" Target="fonts/font23.fntdata"/><Relationship Id="rId146" Type="http://schemas.microsoft.com/office/2016/11/relationships/changesInfo" Target="changesInfos/changesInfo1.xml"/><Relationship Id="rId7" Type="http://schemas.openxmlformats.org/officeDocument/2006/relationships/slideMaster" Target="slideMasters/slideMaster4.xml"/><Relationship Id="rId71" Type="http://schemas.openxmlformats.org/officeDocument/2006/relationships/slide" Target="slides/slide61.xml"/><Relationship Id="rId92" Type="http://schemas.openxmlformats.org/officeDocument/2006/relationships/slide" Target="slides/slide82.xml"/><Relationship Id="rId2" Type="http://schemas.openxmlformats.org/officeDocument/2006/relationships/customXml" Target="../customXml/item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110" Type="http://schemas.openxmlformats.org/officeDocument/2006/relationships/slide" Target="slides/slide100.xml"/><Relationship Id="rId115" Type="http://schemas.openxmlformats.org/officeDocument/2006/relationships/slide" Target="slides/slide105.xml"/><Relationship Id="rId131" Type="http://schemas.openxmlformats.org/officeDocument/2006/relationships/font" Target="fonts/font13.fntdata"/><Relationship Id="rId136" Type="http://schemas.openxmlformats.org/officeDocument/2006/relationships/font" Target="fonts/font18.fntdata"/><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slide" Target="slides/slide95.xml"/><Relationship Id="rId126" Type="http://schemas.openxmlformats.org/officeDocument/2006/relationships/font" Target="fonts/font8.fntdata"/><Relationship Id="rId147"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slide" Target="slides/slide83.xml"/><Relationship Id="rId98" Type="http://schemas.openxmlformats.org/officeDocument/2006/relationships/slide" Target="slides/slide88.xml"/><Relationship Id="rId121" Type="http://schemas.openxmlformats.org/officeDocument/2006/relationships/font" Target="fonts/font3.fntdata"/><Relationship Id="rId142"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15.xml"/><Relationship Id="rId46" Type="http://schemas.openxmlformats.org/officeDocument/2006/relationships/slide" Target="slides/slide36.xml"/><Relationship Id="rId67" Type="http://schemas.openxmlformats.org/officeDocument/2006/relationships/slide" Target="slides/slide57.xml"/><Relationship Id="rId116" Type="http://schemas.openxmlformats.org/officeDocument/2006/relationships/slide" Target="slides/slide106.xml"/><Relationship Id="rId137" Type="http://schemas.openxmlformats.org/officeDocument/2006/relationships/font" Target="fonts/font19.fntdata"/><Relationship Id="rId20" Type="http://schemas.openxmlformats.org/officeDocument/2006/relationships/slide" Target="slides/slide10.xml"/><Relationship Id="rId41" Type="http://schemas.openxmlformats.org/officeDocument/2006/relationships/slide" Target="slides/slide31.xml"/><Relationship Id="rId62" Type="http://schemas.openxmlformats.org/officeDocument/2006/relationships/slide" Target="slides/slide52.xml"/><Relationship Id="rId83" Type="http://schemas.openxmlformats.org/officeDocument/2006/relationships/slide" Target="slides/slide73.xml"/><Relationship Id="rId88" Type="http://schemas.openxmlformats.org/officeDocument/2006/relationships/slide" Target="slides/slide78.xml"/><Relationship Id="rId111" Type="http://schemas.openxmlformats.org/officeDocument/2006/relationships/slide" Target="slides/slide101.xml"/><Relationship Id="rId132" Type="http://schemas.openxmlformats.org/officeDocument/2006/relationships/font" Target="fonts/font14.fntdata"/><Relationship Id="rId15" Type="http://schemas.openxmlformats.org/officeDocument/2006/relationships/slide" Target="slides/slide5.xml"/><Relationship Id="rId36" Type="http://schemas.openxmlformats.org/officeDocument/2006/relationships/slide" Target="slides/slide26.xml"/><Relationship Id="rId57" Type="http://schemas.openxmlformats.org/officeDocument/2006/relationships/slide" Target="slides/slide47.xml"/><Relationship Id="rId106" Type="http://schemas.openxmlformats.org/officeDocument/2006/relationships/slide" Target="slides/slide96.xml"/><Relationship Id="rId127" Type="http://schemas.openxmlformats.org/officeDocument/2006/relationships/font" Target="fonts/font9.fntdata"/><Relationship Id="rId10" Type="http://schemas.openxmlformats.org/officeDocument/2006/relationships/slideMaster" Target="slideMasters/slideMaster7.xml"/><Relationship Id="rId31" Type="http://schemas.openxmlformats.org/officeDocument/2006/relationships/slide" Target="slides/slide21.xml"/><Relationship Id="rId52" Type="http://schemas.openxmlformats.org/officeDocument/2006/relationships/slide" Target="slides/slide42.xml"/><Relationship Id="rId73" Type="http://schemas.openxmlformats.org/officeDocument/2006/relationships/slide" Target="slides/slide63.xml"/><Relationship Id="rId78" Type="http://schemas.openxmlformats.org/officeDocument/2006/relationships/slide" Target="slides/slide68.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122" Type="http://schemas.openxmlformats.org/officeDocument/2006/relationships/font" Target="fonts/font4.fntdata"/><Relationship Id="rId14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26" Type="http://schemas.openxmlformats.org/officeDocument/2006/relationships/slide" Target="slides/slide16.xml"/><Relationship Id="rId47" Type="http://schemas.openxmlformats.org/officeDocument/2006/relationships/slide" Target="slides/slide37.xml"/><Relationship Id="rId68" Type="http://schemas.openxmlformats.org/officeDocument/2006/relationships/slide" Target="slides/slide58.xml"/><Relationship Id="rId89" Type="http://schemas.openxmlformats.org/officeDocument/2006/relationships/slide" Target="slides/slide79.xml"/><Relationship Id="rId112" Type="http://schemas.openxmlformats.org/officeDocument/2006/relationships/slide" Target="slides/slide102.xml"/><Relationship Id="rId133" Type="http://schemas.openxmlformats.org/officeDocument/2006/relationships/font" Target="fonts/font15.fntdata"/><Relationship Id="rId16" Type="http://schemas.openxmlformats.org/officeDocument/2006/relationships/slide" Target="slides/slide6.xml"/><Relationship Id="rId37" Type="http://schemas.openxmlformats.org/officeDocument/2006/relationships/slide" Target="slides/slide27.xml"/><Relationship Id="rId58" Type="http://schemas.openxmlformats.org/officeDocument/2006/relationships/slide" Target="slides/slide48.xml"/><Relationship Id="rId79" Type="http://schemas.openxmlformats.org/officeDocument/2006/relationships/slide" Target="slides/slide69.xml"/><Relationship Id="rId102" Type="http://schemas.openxmlformats.org/officeDocument/2006/relationships/slide" Target="slides/slide92.xml"/><Relationship Id="rId123" Type="http://schemas.openxmlformats.org/officeDocument/2006/relationships/font" Target="fonts/font5.fntdata"/><Relationship Id="rId14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hammad ALAM" userId="S::muhammadaftab.alam@ifrc.org::2a8b0fac-91ab-412f-8798-b163259de35d" providerId="AD" clId="Web-{A03FE5C6-F176-3991-7B60-3C9FBAC1909A}"/>
    <pc:docChg chg="delSld">
      <pc:chgData name="Muhammad ALAM" userId="S::muhammadaftab.alam@ifrc.org::2a8b0fac-91ab-412f-8798-b163259de35d" providerId="AD" clId="Web-{A03FE5C6-F176-3991-7B60-3C9FBAC1909A}" dt="2022-09-19T10:37:19.508" v="0"/>
      <pc:docMkLst>
        <pc:docMk/>
      </pc:docMkLst>
      <pc:sldChg chg="del">
        <pc:chgData name="Muhammad ALAM" userId="S::muhammadaftab.alam@ifrc.org::2a8b0fac-91ab-412f-8798-b163259de35d" providerId="AD" clId="Web-{A03FE5C6-F176-3991-7B60-3C9FBAC1909A}" dt="2022-09-19T10:37:19.508" v="0"/>
        <pc:sldMkLst>
          <pc:docMk/>
          <pc:sldMk cId="4100103511" sldId="2076137822"/>
        </pc:sldMkLst>
      </pc:sldChg>
    </pc:docChg>
  </pc:docChgLst>
  <pc:docChgLst>
    <pc:chgData name="Abdulkader ASAAD" userId="e44aee32-8bd5-4390-8d44-add4cdac2522" providerId="ADAL" clId="{F5298B48-F6A4-407A-B588-20188BF6E5A5}"/>
    <pc:docChg chg="undo custSel modSld">
      <pc:chgData name="Abdulkader ASAAD" userId="e44aee32-8bd5-4390-8d44-add4cdac2522" providerId="ADAL" clId="{F5298B48-F6A4-407A-B588-20188BF6E5A5}" dt="2024-04-18T11:18:13.076" v="8" actId="113"/>
      <pc:docMkLst>
        <pc:docMk/>
      </pc:docMkLst>
      <pc:sldChg chg="modSp mod">
        <pc:chgData name="Abdulkader ASAAD" userId="e44aee32-8bd5-4390-8d44-add4cdac2522" providerId="ADAL" clId="{F5298B48-F6A4-407A-B588-20188BF6E5A5}" dt="2024-04-18T11:18:13.076" v="8" actId="113"/>
        <pc:sldMkLst>
          <pc:docMk/>
          <pc:sldMk cId="2372485913" sldId="256"/>
        </pc:sldMkLst>
        <pc:spChg chg="mod">
          <ac:chgData name="Abdulkader ASAAD" userId="e44aee32-8bd5-4390-8d44-add4cdac2522" providerId="ADAL" clId="{F5298B48-F6A4-407A-B588-20188BF6E5A5}" dt="2024-04-18T11:18:13.076" v="8" actId="113"/>
          <ac:spMkLst>
            <pc:docMk/>
            <pc:sldMk cId="2372485913" sldId="256"/>
            <ac:spMk id="2" creationId="{41EFF566-A572-690B-7588-65DDF13D5750}"/>
          </ac:spMkLst>
        </pc:spChg>
        <pc:spChg chg="mod">
          <ac:chgData name="Abdulkader ASAAD" userId="e44aee32-8bd5-4390-8d44-add4cdac2522" providerId="ADAL" clId="{F5298B48-F6A4-407A-B588-20188BF6E5A5}" dt="2024-04-18T11:18:02.364" v="5" actId="113"/>
          <ac:spMkLst>
            <pc:docMk/>
            <pc:sldMk cId="2372485913" sldId="256"/>
            <ac:spMk id="3" creationId="{83FA132A-F374-73C3-944D-9AB2966FF993}"/>
          </ac:spMkLst>
        </pc:spChg>
      </pc:sldChg>
      <pc:sldChg chg="modSp mod">
        <pc:chgData name="Abdulkader ASAAD" userId="e44aee32-8bd5-4390-8d44-add4cdac2522" providerId="ADAL" clId="{F5298B48-F6A4-407A-B588-20188BF6E5A5}" dt="2024-04-17T09:23:49.688" v="0" actId="1076"/>
        <pc:sldMkLst>
          <pc:docMk/>
          <pc:sldMk cId="3833105094" sldId="4342"/>
        </pc:sldMkLst>
        <pc:picChg chg="mod">
          <ac:chgData name="Abdulkader ASAAD" userId="e44aee32-8bd5-4390-8d44-add4cdac2522" providerId="ADAL" clId="{F5298B48-F6A4-407A-B588-20188BF6E5A5}" dt="2024-04-17T09:23:49.688" v="0" actId="1076"/>
          <ac:picMkLst>
            <pc:docMk/>
            <pc:sldMk cId="3833105094" sldId="4342"/>
            <ac:picMk id="679" creationId="{00000000-0000-0000-0000-000000000000}"/>
          </ac:picMkLst>
        </pc:picChg>
      </pc:sldChg>
    </pc:docChg>
  </pc:docChgLst>
  <pc:docChgLst>
    <pc:chgData name="Sharon Reader" userId="192b71f1-1400-4988-a857-69de893750f9" providerId="ADAL" clId="{7C19BE38-1203-664B-B666-DD2FB8B623EB}"/>
    <pc:docChg chg="addSld delSld modSld">
      <pc:chgData name="Sharon Reader" userId="192b71f1-1400-4988-a857-69de893750f9" providerId="ADAL" clId="{7C19BE38-1203-664B-B666-DD2FB8B623EB}" dt="2023-01-05T12:56:57.650" v="32" actId="1076"/>
      <pc:docMkLst>
        <pc:docMk/>
      </pc:docMkLst>
      <pc:sldChg chg="modSp">
        <pc:chgData name="Sharon Reader" userId="192b71f1-1400-4988-a857-69de893750f9" providerId="ADAL" clId="{7C19BE38-1203-664B-B666-DD2FB8B623EB}" dt="2023-01-05T12:47:51.196" v="4" actId="18331"/>
        <pc:sldMkLst>
          <pc:docMk/>
          <pc:sldMk cId="2372485913" sldId="256"/>
        </pc:sldMkLst>
        <pc:picChg chg="mod">
          <ac:chgData name="Sharon Reader" userId="192b71f1-1400-4988-a857-69de893750f9" providerId="ADAL" clId="{7C19BE38-1203-664B-B666-DD2FB8B623EB}" dt="2023-01-05T12:47:51.196" v="4" actId="18331"/>
          <ac:picMkLst>
            <pc:docMk/>
            <pc:sldMk cId="2372485913" sldId="256"/>
            <ac:picMk id="5" creationId="{8A163A80-A01B-A27B-EDF1-AE902B3B1B87}"/>
          </ac:picMkLst>
        </pc:picChg>
      </pc:sldChg>
      <pc:sldChg chg="modSp mod">
        <pc:chgData name="Sharon Reader" userId="192b71f1-1400-4988-a857-69de893750f9" providerId="ADAL" clId="{7C19BE38-1203-664B-B666-DD2FB8B623EB}" dt="2023-01-05T12:53:31.443" v="5" actId="1076"/>
        <pc:sldMkLst>
          <pc:docMk/>
          <pc:sldMk cId="0" sldId="258"/>
        </pc:sldMkLst>
        <pc:spChg chg="mod">
          <ac:chgData name="Sharon Reader" userId="192b71f1-1400-4988-a857-69de893750f9" providerId="ADAL" clId="{7C19BE38-1203-664B-B666-DD2FB8B623EB}" dt="2023-01-05T12:53:31.443" v="5" actId="1076"/>
          <ac:spMkLst>
            <pc:docMk/>
            <pc:sldMk cId="0" sldId="258"/>
            <ac:spMk id="269" creationId="{00000000-0000-0000-0000-000000000000}"/>
          </ac:spMkLst>
        </pc:spChg>
      </pc:sldChg>
      <pc:sldChg chg="modSp mod">
        <pc:chgData name="Sharon Reader" userId="192b71f1-1400-4988-a857-69de893750f9" providerId="ADAL" clId="{7C19BE38-1203-664B-B666-DD2FB8B623EB}" dt="2023-01-05T12:56:25.638" v="28" actId="1076"/>
        <pc:sldMkLst>
          <pc:docMk/>
          <pc:sldMk cId="0" sldId="267"/>
        </pc:sldMkLst>
        <pc:spChg chg="mod">
          <ac:chgData name="Sharon Reader" userId="192b71f1-1400-4988-a857-69de893750f9" providerId="ADAL" clId="{7C19BE38-1203-664B-B666-DD2FB8B623EB}" dt="2023-01-05T12:56:23.287" v="27" actId="1076"/>
          <ac:spMkLst>
            <pc:docMk/>
            <pc:sldMk cId="0" sldId="267"/>
            <ac:spMk id="397" creationId="{00000000-0000-0000-0000-000000000000}"/>
          </ac:spMkLst>
        </pc:spChg>
        <pc:spChg chg="mod">
          <ac:chgData name="Sharon Reader" userId="192b71f1-1400-4988-a857-69de893750f9" providerId="ADAL" clId="{7C19BE38-1203-664B-B666-DD2FB8B623EB}" dt="2023-01-05T12:56:25.638" v="28" actId="1076"/>
          <ac:spMkLst>
            <pc:docMk/>
            <pc:sldMk cId="0" sldId="267"/>
            <ac:spMk id="398" creationId="{00000000-0000-0000-0000-000000000000}"/>
          </ac:spMkLst>
        </pc:spChg>
      </pc:sldChg>
      <pc:sldChg chg="add del">
        <pc:chgData name="Sharon Reader" userId="192b71f1-1400-4988-a857-69de893750f9" providerId="ADAL" clId="{7C19BE38-1203-664B-B666-DD2FB8B623EB}" dt="2023-01-05T12:46:32.142" v="1"/>
        <pc:sldMkLst>
          <pc:docMk/>
          <pc:sldMk cId="3540362056" sldId="516"/>
        </pc:sldMkLst>
      </pc:sldChg>
      <pc:sldChg chg="modSp mod">
        <pc:chgData name="Sharon Reader" userId="192b71f1-1400-4988-a857-69de893750f9" providerId="ADAL" clId="{7C19BE38-1203-664B-B666-DD2FB8B623EB}" dt="2023-01-05T12:54:43.389" v="15" actId="1076"/>
        <pc:sldMkLst>
          <pc:docMk/>
          <pc:sldMk cId="383646391" sldId="4313"/>
        </pc:sldMkLst>
        <pc:spChg chg="mod">
          <ac:chgData name="Sharon Reader" userId="192b71f1-1400-4988-a857-69de893750f9" providerId="ADAL" clId="{7C19BE38-1203-664B-B666-DD2FB8B623EB}" dt="2023-01-05T12:54:43.389" v="15" actId="1076"/>
          <ac:spMkLst>
            <pc:docMk/>
            <pc:sldMk cId="383646391" sldId="4313"/>
            <ac:spMk id="5" creationId="{3B6CEBD8-5847-814A-A033-C231A21270AC}"/>
          </ac:spMkLst>
        </pc:spChg>
      </pc:sldChg>
      <pc:sldChg chg="modSp mod">
        <pc:chgData name="Sharon Reader" userId="192b71f1-1400-4988-a857-69de893750f9" providerId="ADAL" clId="{7C19BE38-1203-664B-B666-DD2FB8B623EB}" dt="2023-01-05T12:55:01.231" v="17" actId="1076"/>
        <pc:sldMkLst>
          <pc:docMk/>
          <pc:sldMk cId="896385927" sldId="4315"/>
        </pc:sldMkLst>
        <pc:spChg chg="mod">
          <ac:chgData name="Sharon Reader" userId="192b71f1-1400-4988-a857-69de893750f9" providerId="ADAL" clId="{7C19BE38-1203-664B-B666-DD2FB8B623EB}" dt="2023-01-05T12:55:01.231" v="17" actId="1076"/>
          <ac:spMkLst>
            <pc:docMk/>
            <pc:sldMk cId="896385927" sldId="4315"/>
            <ac:spMk id="10" creationId="{D2567F7E-BD71-2F47-8C09-7ADDCA293D50}"/>
          </ac:spMkLst>
        </pc:spChg>
      </pc:sldChg>
      <pc:sldChg chg="modSp mod">
        <pc:chgData name="Sharon Reader" userId="192b71f1-1400-4988-a857-69de893750f9" providerId="ADAL" clId="{7C19BE38-1203-664B-B666-DD2FB8B623EB}" dt="2023-01-05T12:55:46.051" v="21" actId="1076"/>
        <pc:sldMkLst>
          <pc:docMk/>
          <pc:sldMk cId="2996668354" sldId="4334"/>
        </pc:sldMkLst>
        <pc:spChg chg="mod">
          <ac:chgData name="Sharon Reader" userId="192b71f1-1400-4988-a857-69de893750f9" providerId="ADAL" clId="{7C19BE38-1203-664B-B666-DD2FB8B623EB}" dt="2023-01-05T12:55:46.051" v="21" actId="1076"/>
          <ac:spMkLst>
            <pc:docMk/>
            <pc:sldMk cId="2996668354" sldId="4334"/>
            <ac:spMk id="14" creationId="{C86C35C4-6C63-984D-A6A2-D2DF2847B826}"/>
          </ac:spMkLst>
        </pc:spChg>
      </pc:sldChg>
      <pc:sldChg chg="modSp mod">
        <pc:chgData name="Sharon Reader" userId="192b71f1-1400-4988-a857-69de893750f9" providerId="ADAL" clId="{7C19BE38-1203-664B-B666-DD2FB8B623EB}" dt="2023-01-05T12:54:21.616" v="10" actId="1076"/>
        <pc:sldMkLst>
          <pc:docMk/>
          <pc:sldMk cId="4126786107" sldId="2076137760"/>
        </pc:sldMkLst>
        <pc:spChg chg="mod">
          <ac:chgData name="Sharon Reader" userId="192b71f1-1400-4988-a857-69de893750f9" providerId="ADAL" clId="{7C19BE38-1203-664B-B666-DD2FB8B623EB}" dt="2023-01-05T12:54:21.616" v="10" actId="1076"/>
          <ac:spMkLst>
            <pc:docMk/>
            <pc:sldMk cId="4126786107" sldId="2076137760"/>
            <ac:spMk id="3" creationId="{3843D697-24E8-D849-B386-8207BDA3763E}"/>
          </ac:spMkLst>
        </pc:spChg>
      </pc:sldChg>
      <pc:sldChg chg="modSp mod">
        <pc:chgData name="Sharon Reader" userId="192b71f1-1400-4988-a857-69de893750f9" providerId="ADAL" clId="{7C19BE38-1203-664B-B666-DD2FB8B623EB}" dt="2023-01-05T12:55:18.481" v="18" actId="1076"/>
        <pc:sldMkLst>
          <pc:docMk/>
          <pc:sldMk cId="286023387" sldId="2076137769"/>
        </pc:sldMkLst>
        <pc:spChg chg="mod">
          <ac:chgData name="Sharon Reader" userId="192b71f1-1400-4988-a857-69de893750f9" providerId="ADAL" clId="{7C19BE38-1203-664B-B666-DD2FB8B623EB}" dt="2023-01-05T12:55:18.481" v="18" actId="1076"/>
          <ac:spMkLst>
            <pc:docMk/>
            <pc:sldMk cId="286023387" sldId="2076137769"/>
            <ac:spMk id="5" creationId="{3B6CEBD8-5847-814A-A033-C231A21270AC}"/>
          </ac:spMkLst>
        </pc:spChg>
      </pc:sldChg>
      <pc:sldChg chg="modSp">
        <pc:chgData name="Sharon Reader" userId="192b71f1-1400-4988-a857-69de893750f9" providerId="ADAL" clId="{7C19BE38-1203-664B-B666-DD2FB8B623EB}" dt="2023-01-05T12:46:55.746" v="2" actId="18331"/>
        <pc:sldMkLst>
          <pc:docMk/>
          <pc:sldMk cId="2376854325" sldId="2076137789"/>
        </pc:sldMkLst>
        <pc:picChg chg="mod">
          <ac:chgData name="Sharon Reader" userId="192b71f1-1400-4988-a857-69de893750f9" providerId="ADAL" clId="{7C19BE38-1203-664B-B666-DD2FB8B623EB}" dt="2023-01-05T12:46:55.746" v="2" actId="18331"/>
          <ac:picMkLst>
            <pc:docMk/>
            <pc:sldMk cId="2376854325" sldId="2076137789"/>
            <ac:picMk id="9" creationId="{70101428-FBED-554A-A3BC-EB1ED30102B1}"/>
          </ac:picMkLst>
        </pc:picChg>
      </pc:sldChg>
      <pc:sldChg chg="modSp mod">
        <pc:chgData name="Sharon Reader" userId="192b71f1-1400-4988-a857-69de893750f9" providerId="ADAL" clId="{7C19BE38-1203-664B-B666-DD2FB8B623EB}" dt="2023-01-05T12:53:50.855" v="6" actId="948"/>
        <pc:sldMkLst>
          <pc:docMk/>
          <pc:sldMk cId="1645968411" sldId="2076137797"/>
        </pc:sldMkLst>
        <pc:spChg chg="mod">
          <ac:chgData name="Sharon Reader" userId="192b71f1-1400-4988-a857-69de893750f9" providerId="ADAL" clId="{7C19BE38-1203-664B-B666-DD2FB8B623EB}" dt="2023-01-05T12:53:50.855" v="6" actId="948"/>
          <ac:spMkLst>
            <pc:docMk/>
            <pc:sldMk cId="1645968411" sldId="2076137797"/>
            <ac:spMk id="5" creationId="{E126D735-235D-2348-A8B8-06F0C2486E03}"/>
          </ac:spMkLst>
        </pc:spChg>
      </pc:sldChg>
      <pc:sldChg chg="modSp mod">
        <pc:chgData name="Sharon Reader" userId="192b71f1-1400-4988-a857-69de893750f9" providerId="ADAL" clId="{7C19BE38-1203-664B-B666-DD2FB8B623EB}" dt="2023-01-05T12:54:10.813" v="9" actId="14100"/>
        <pc:sldMkLst>
          <pc:docMk/>
          <pc:sldMk cId="3888965792" sldId="2076137798"/>
        </pc:sldMkLst>
        <pc:spChg chg="mod">
          <ac:chgData name="Sharon Reader" userId="192b71f1-1400-4988-a857-69de893750f9" providerId="ADAL" clId="{7C19BE38-1203-664B-B666-DD2FB8B623EB}" dt="2023-01-05T12:54:10.813" v="9" actId="14100"/>
          <ac:spMkLst>
            <pc:docMk/>
            <pc:sldMk cId="3888965792" sldId="2076137798"/>
            <ac:spMk id="11" creationId="{94F68EE6-53C8-A84C-B3C1-717C4199EEA0}"/>
          </ac:spMkLst>
        </pc:spChg>
        <pc:grpChg chg="mod">
          <ac:chgData name="Sharon Reader" userId="192b71f1-1400-4988-a857-69de893750f9" providerId="ADAL" clId="{7C19BE38-1203-664B-B666-DD2FB8B623EB}" dt="2023-01-05T12:47:37.022" v="3" actId="18331"/>
          <ac:grpSpMkLst>
            <pc:docMk/>
            <pc:sldMk cId="3888965792" sldId="2076137798"/>
            <ac:grpSpMk id="728" creationId="{00000000-0000-0000-0000-000000000000}"/>
          </ac:grpSpMkLst>
        </pc:grpChg>
      </pc:sldChg>
      <pc:sldChg chg="modSp mod">
        <pc:chgData name="Sharon Reader" userId="192b71f1-1400-4988-a857-69de893750f9" providerId="ADAL" clId="{7C19BE38-1203-664B-B666-DD2FB8B623EB}" dt="2023-01-05T12:55:36.836" v="20" actId="1076"/>
        <pc:sldMkLst>
          <pc:docMk/>
          <pc:sldMk cId="1110416860" sldId="2076137810"/>
        </pc:sldMkLst>
        <pc:spChg chg="mod">
          <ac:chgData name="Sharon Reader" userId="192b71f1-1400-4988-a857-69de893750f9" providerId="ADAL" clId="{7C19BE38-1203-664B-B666-DD2FB8B623EB}" dt="2023-01-05T12:55:36.836" v="20" actId="1076"/>
          <ac:spMkLst>
            <pc:docMk/>
            <pc:sldMk cId="1110416860" sldId="2076137810"/>
            <ac:spMk id="5" creationId="{3B6CEBD8-5847-814A-A033-C231A21270AC}"/>
          </ac:spMkLst>
        </pc:spChg>
      </pc:sldChg>
      <pc:sldChg chg="modSp mod">
        <pc:chgData name="Sharon Reader" userId="192b71f1-1400-4988-a857-69de893750f9" providerId="ADAL" clId="{7C19BE38-1203-664B-B666-DD2FB8B623EB}" dt="2023-01-05T12:56:07.950" v="23" actId="948"/>
        <pc:sldMkLst>
          <pc:docMk/>
          <pc:sldMk cId="1759117057" sldId="2076137814"/>
        </pc:sldMkLst>
        <pc:spChg chg="mod">
          <ac:chgData name="Sharon Reader" userId="192b71f1-1400-4988-a857-69de893750f9" providerId="ADAL" clId="{7C19BE38-1203-664B-B666-DD2FB8B623EB}" dt="2023-01-05T12:56:07.950" v="23" actId="948"/>
          <ac:spMkLst>
            <pc:docMk/>
            <pc:sldMk cId="1759117057" sldId="2076137814"/>
            <ac:spMk id="5" creationId="{3B6CEBD8-5847-814A-A033-C231A21270AC}"/>
          </ac:spMkLst>
        </pc:spChg>
      </pc:sldChg>
      <pc:sldChg chg="modSp mod">
        <pc:chgData name="Sharon Reader" userId="192b71f1-1400-4988-a857-69de893750f9" providerId="ADAL" clId="{7C19BE38-1203-664B-B666-DD2FB8B623EB}" dt="2023-01-05T12:56:57.650" v="32" actId="1076"/>
        <pc:sldMkLst>
          <pc:docMk/>
          <pc:sldMk cId="969264220" sldId="2076137819"/>
        </pc:sldMkLst>
        <pc:spChg chg="mod">
          <ac:chgData name="Sharon Reader" userId="192b71f1-1400-4988-a857-69de893750f9" providerId="ADAL" clId="{7C19BE38-1203-664B-B666-DD2FB8B623EB}" dt="2023-01-05T12:56:57.650" v="32" actId="1076"/>
          <ac:spMkLst>
            <pc:docMk/>
            <pc:sldMk cId="969264220" sldId="2076137819"/>
            <ac:spMk id="3" creationId="{9C1BB311-96AA-4543-A363-6778A38334AF}"/>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1" i="0" u="none" strike="noStrike" kern="1200" spc="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r>
              <a:rPr lang="ar-JO" sz="2800" b="1" dirty="0"/>
              <a:t>هل تعرف كيف تقرر وكالات الإغاثة</a:t>
            </a:r>
            <a:r>
              <a:rPr lang="ar-JO" sz="2800" b="1" baseline="0" dirty="0"/>
              <a:t> من يتلقى المساعدات النقدية القسائم ومن لا يتلقاها؟ </a:t>
            </a:r>
            <a:endParaRPr lang="en-GB" sz="2800" b="1" dirty="0"/>
          </a:p>
        </c:rich>
      </c:tx>
      <c:overlay val="0"/>
      <c:spPr>
        <a:noFill/>
        <a:ln>
          <a:noFill/>
        </a:ln>
        <a:effectLst/>
      </c:spPr>
      <c:txPr>
        <a:bodyPr rot="0" spcFirstLastPara="1" vertOverflow="ellipsis" vert="horz" wrap="square" anchor="ctr" anchorCtr="1"/>
        <a:lstStyle/>
        <a:p>
          <a:pPr>
            <a:defRPr sz="2800" b="1" i="0" u="none" strike="noStrike" kern="1200" spc="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GB"/>
        </a:p>
      </c:txPr>
    </c:title>
    <c:autoTitleDeleted val="0"/>
    <c:plotArea>
      <c:layout/>
      <c:barChart>
        <c:barDir val="bar"/>
        <c:grouping val="stacked"/>
        <c:varyColors val="0"/>
        <c:ser>
          <c:idx val="0"/>
          <c:order val="0"/>
          <c:tx>
            <c:strRef>
              <c:f>Sheet1!$B$2</c:f>
              <c:strCache>
                <c:ptCount val="1"/>
                <c:pt idx="0">
                  <c:v>Yes</c:v>
                </c:pt>
              </c:strCache>
            </c:strRef>
          </c:tx>
          <c:spPr>
            <a:solidFill>
              <a:srgbClr val="01C8C3"/>
            </a:solidFill>
            <a:ln>
              <a:solidFill>
                <a:srgbClr val="01C8C3"/>
              </a:solidFill>
            </a:ln>
            <a:effectLst/>
          </c:spPr>
          <c:invertIfNegative val="0"/>
          <c:cat>
            <c:strRef>
              <c:f>Sheet1!$A$3:$A$7</c:f>
              <c:strCache>
                <c:ptCount val="5"/>
                <c:pt idx="0">
                  <c:v>Somalia 2020</c:v>
                </c:pt>
                <c:pt idx="1">
                  <c:v>Nigeria 2020</c:v>
                </c:pt>
                <c:pt idx="2">
                  <c:v>CAR 2020</c:v>
                </c:pt>
                <c:pt idx="3">
                  <c:v>Kenya 2018</c:v>
                </c:pt>
                <c:pt idx="4">
                  <c:v>Iraq 2018</c:v>
                </c:pt>
              </c:strCache>
            </c:strRef>
          </c:cat>
          <c:val>
            <c:numRef>
              <c:f>Sheet1!$B$3:$B$7</c:f>
              <c:numCache>
                <c:formatCode>General</c:formatCode>
                <c:ptCount val="5"/>
                <c:pt idx="0">
                  <c:v>28</c:v>
                </c:pt>
                <c:pt idx="1">
                  <c:v>28</c:v>
                </c:pt>
                <c:pt idx="2">
                  <c:v>14</c:v>
                </c:pt>
                <c:pt idx="3">
                  <c:v>12</c:v>
                </c:pt>
                <c:pt idx="4">
                  <c:v>6</c:v>
                </c:pt>
              </c:numCache>
            </c:numRef>
          </c:val>
          <c:extLst>
            <c:ext xmlns:c16="http://schemas.microsoft.com/office/drawing/2014/chart" uri="{C3380CC4-5D6E-409C-BE32-E72D297353CC}">
              <c16:uniqueId val="{00000000-6001-7643-B9C7-DC289772F44B}"/>
            </c:ext>
          </c:extLst>
        </c:ser>
        <c:ser>
          <c:idx val="1"/>
          <c:order val="1"/>
          <c:tx>
            <c:strRef>
              <c:f>Sheet1!$C$2</c:f>
              <c:strCache>
                <c:ptCount val="1"/>
                <c:pt idx="0">
                  <c:v>No</c:v>
                </c:pt>
              </c:strCache>
            </c:strRef>
          </c:tx>
          <c:spPr>
            <a:solidFill>
              <a:schemeClr val="accent1"/>
            </a:solidFill>
            <a:ln>
              <a:noFill/>
            </a:ln>
            <a:effectLst/>
          </c:spPr>
          <c:invertIfNegative val="0"/>
          <c:cat>
            <c:strRef>
              <c:f>Sheet1!$A$3:$A$7</c:f>
              <c:strCache>
                <c:ptCount val="5"/>
                <c:pt idx="0">
                  <c:v>Somalia 2020</c:v>
                </c:pt>
                <c:pt idx="1">
                  <c:v>Nigeria 2020</c:v>
                </c:pt>
                <c:pt idx="2">
                  <c:v>CAR 2020</c:v>
                </c:pt>
                <c:pt idx="3">
                  <c:v>Kenya 2018</c:v>
                </c:pt>
                <c:pt idx="4">
                  <c:v>Iraq 2018</c:v>
                </c:pt>
              </c:strCache>
            </c:strRef>
          </c:cat>
          <c:val>
            <c:numRef>
              <c:f>Sheet1!$C$3:$C$7</c:f>
              <c:numCache>
                <c:formatCode>General</c:formatCode>
                <c:ptCount val="5"/>
                <c:pt idx="0">
                  <c:v>72</c:v>
                </c:pt>
                <c:pt idx="1">
                  <c:v>72</c:v>
                </c:pt>
                <c:pt idx="2">
                  <c:v>86</c:v>
                </c:pt>
                <c:pt idx="3">
                  <c:v>88</c:v>
                </c:pt>
                <c:pt idx="4">
                  <c:v>94</c:v>
                </c:pt>
              </c:numCache>
            </c:numRef>
          </c:val>
          <c:extLst>
            <c:ext xmlns:c16="http://schemas.microsoft.com/office/drawing/2014/chart" uri="{C3380CC4-5D6E-409C-BE32-E72D297353CC}">
              <c16:uniqueId val="{00000001-6001-7643-B9C7-DC289772F44B}"/>
            </c:ext>
          </c:extLst>
        </c:ser>
        <c:dLbls>
          <c:showLegendKey val="0"/>
          <c:showVal val="0"/>
          <c:showCatName val="0"/>
          <c:showSerName val="0"/>
          <c:showPercent val="0"/>
          <c:showBubbleSize val="0"/>
        </c:dLbls>
        <c:gapWidth val="150"/>
        <c:overlap val="100"/>
        <c:axId val="219070575"/>
        <c:axId val="219172671"/>
      </c:barChart>
      <c:catAx>
        <c:axId val="21907057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9172671"/>
        <c:crosses val="autoZero"/>
        <c:auto val="1"/>
        <c:lblAlgn val="ctr"/>
        <c:lblOffset val="100"/>
        <c:noMultiLvlLbl val="0"/>
      </c:catAx>
      <c:valAx>
        <c:axId val="219172671"/>
        <c:scaling>
          <c:orientation val="minMax"/>
          <c:max val="100"/>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2190705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showDLblsOverMax val="0"/>
  </c:chart>
  <c:spPr>
    <a:noFill/>
    <a:ln>
      <a:noFill/>
    </a:ln>
    <a:effectLst/>
  </c:spPr>
  <c:txPr>
    <a:bodyPr/>
    <a:lstStyle/>
    <a:p>
      <a:pPr>
        <a:defRPr sz="2000">
          <a:latin typeface="Open Sans" panose="020B0606030504020204" pitchFamily="34" charset="0"/>
          <a:ea typeface="Open Sans" panose="020B0606030504020204" pitchFamily="34" charset="0"/>
          <a:cs typeface="Open Sans" panose="020B0606030504020204" pitchFamily="34"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CD104E-230F-6A4B-B2B4-49E20282CEFF}" type="doc">
      <dgm:prSet loTypeId="urn:microsoft.com/office/officeart/2005/8/layout/cycle5" loCatId="" qsTypeId="urn:microsoft.com/office/officeart/2005/8/quickstyle/simple1" qsCatId="simple" csTypeId="urn:microsoft.com/office/officeart/2005/8/colors/accent1_2" csCatId="accent1" phldr="1"/>
      <dgm:spPr/>
      <dgm:t>
        <a:bodyPr/>
        <a:lstStyle/>
        <a:p>
          <a:endParaRPr lang="en-GB"/>
        </a:p>
      </dgm:t>
    </dgm:pt>
    <dgm:pt modelId="{4479B057-7AC6-D545-96AA-9FBDF66D9A41}">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تقييم الحالات الطارئة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F58FAB8-0E0F-3F4A-A37E-25948436BCE7}" type="parTrans" cxnId="{E8B4F7A5-E3F8-304F-A5C3-7A204FF0D49E}">
      <dgm:prSet/>
      <dgm:spPr/>
      <dgm:t>
        <a:bodyPr/>
        <a:lstStyle/>
        <a:p>
          <a:endParaRPr lang="en-GB" sz="2400">
            <a:solidFill>
              <a:schemeClr val="bg2"/>
            </a:solidFill>
            <a:latin typeface="Montserrat" pitchFamily="2" charset="77"/>
          </a:endParaRPr>
        </a:p>
      </dgm:t>
    </dgm:pt>
    <dgm:pt modelId="{5FDDA012-DDD0-FF48-8740-259C4BBEFF0D}" type="sibTrans" cxnId="{E8B4F7A5-E3F8-304F-A5C3-7A204FF0D49E}">
      <dgm:prSet/>
      <dgm:spPr/>
      <dgm:t>
        <a:bodyPr/>
        <a:lstStyle/>
        <a:p>
          <a:endParaRPr lang="en-GB" sz="2400">
            <a:solidFill>
              <a:schemeClr val="bg2"/>
            </a:solidFill>
            <a:latin typeface="Montserrat" pitchFamily="2" charset="77"/>
          </a:endParaRPr>
        </a:p>
      </dgm:t>
    </dgm:pt>
    <dgm:pt modelId="{756A981A-F7BE-9D47-9E8C-0787DF19E58E}">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تخطيط عملية الاستجابة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3F2DDE06-E4EE-2B40-9085-26D4C63475D8}" type="parTrans" cxnId="{D29CA043-D1E8-6E41-BD29-336B5B616952}">
      <dgm:prSet/>
      <dgm:spPr/>
      <dgm:t>
        <a:bodyPr/>
        <a:lstStyle/>
        <a:p>
          <a:endParaRPr lang="en-GB" sz="2400">
            <a:solidFill>
              <a:schemeClr val="bg2"/>
            </a:solidFill>
            <a:latin typeface="Montserrat" pitchFamily="2" charset="77"/>
          </a:endParaRPr>
        </a:p>
      </dgm:t>
    </dgm:pt>
    <dgm:pt modelId="{4B0AE7DE-18BE-724C-95B3-6F6F0991045D}" type="sibTrans" cxnId="{D29CA043-D1E8-6E41-BD29-336B5B616952}">
      <dgm:prSet/>
      <dgm:spPr/>
      <dgm:t>
        <a:bodyPr/>
        <a:lstStyle/>
        <a:p>
          <a:endParaRPr lang="en-GB" sz="2400">
            <a:solidFill>
              <a:schemeClr val="bg2"/>
            </a:solidFill>
            <a:latin typeface="Montserrat" pitchFamily="2" charset="77"/>
          </a:endParaRPr>
        </a:p>
      </dgm:t>
    </dgm:pt>
    <dgm:pt modelId="{90996879-14F3-C24D-809E-902BAA59FB8B}">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تنفيذ الاستجابة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CD70C35-D9AF-6445-9F02-24BE377D4FCE}" type="parTrans" cxnId="{BC35C067-AE78-C848-9950-31704B9856C4}">
      <dgm:prSet/>
      <dgm:spPr/>
      <dgm:t>
        <a:bodyPr/>
        <a:lstStyle/>
        <a:p>
          <a:endParaRPr lang="en-GB" sz="2400">
            <a:solidFill>
              <a:schemeClr val="bg2"/>
            </a:solidFill>
            <a:latin typeface="Montserrat" pitchFamily="2" charset="77"/>
          </a:endParaRPr>
        </a:p>
      </dgm:t>
    </dgm:pt>
    <dgm:pt modelId="{88FA7B5D-9B48-8040-950C-AD37F4A81586}" type="sibTrans" cxnId="{BC35C067-AE78-C848-9950-31704B9856C4}">
      <dgm:prSet/>
      <dgm:spPr/>
      <dgm:t>
        <a:bodyPr/>
        <a:lstStyle/>
        <a:p>
          <a:endParaRPr lang="en-GB" sz="2400">
            <a:solidFill>
              <a:schemeClr val="bg2"/>
            </a:solidFill>
            <a:latin typeface="Montserrat" pitchFamily="2" charset="77"/>
          </a:endParaRPr>
        </a:p>
      </dgm:t>
    </dgm:pt>
    <dgm:pt modelId="{C37E81FD-3DDC-6544-B112-51C434CB0745}">
      <dgm:prSet phldrT="[Tex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التقييم </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61306A1A-85B7-9D47-88F6-22B574E40D9F}" type="parTrans" cxnId="{F9520533-9BAA-DD4D-93EA-840898E1B92E}">
      <dgm:prSet/>
      <dgm:spPr/>
      <dgm:t>
        <a:bodyPr/>
        <a:lstStyle/>
        <a:p>
          <a:endParaRPr lang="en-GB" sz="2400">
            <a:solidFill>
              <a:schemeClr val="bg2"/>
            </a:solidFill>
            <a:latin typeface="Montserrat" pitchFamily="2" charset="77"/>
          </a:endParaRPr>
        </a:p>
      </dgm:t>
    </dgm:pt>
    <dgm:pt modelId="{7A7C9E18-350B-AB4B-89C0-42968F65F9C1}" type="sibTrans" cxnId="{F9520533-9BAA-DD4D-93EA-840898E1B92E}">
      <dgm:prSet/>
      <dgm:spPr/>
      <dgm:t>
        <a:bodyPr/>
        <a:lstStyle/>
        <a:p>
          <a:endParaRPr lang="en-GB" sz="2400">
            <a:solidFill>
              <a:schemeClr val="bg2"/>
            </a:solidFill>
            <a:latin typeface="Montserrat" pitchFamily="2" charset="77"/>
          </a:endParaRPr>
        </a:p>
      </dgm:t>
    </dgm:pt>
    <dgm:pt modelId="{EBFC8755-1CE2-EF49-A254-DA89E39B5E73}">
      <dgm:prSet custT="1"/>
      <dgm:spPr/>
      <dgm:t>
        <a:bodyPr/>
        <a:lstStyle/>
        <a:p>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جميع المراحل</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F44DF0DD-8F7C-4445-8B7E-5327CDE48B1A}" type="parTrans" cxnId="{4A83FED0-2ADE-0348-87A7-67CD68205BD5}">
      <dgm:prSet/>
      <dgm:spPr/>
      <dgm:t>
        <a:bodyPr/>
        <a:lstStyle/>
        <a:p>
          <a:endParaRPr lang="en-GB" sz="2400">
            <a:solidFill>
              <a:schemeClr val="bg2"/>
            </a:solidFill>
            <a:latin typeface="Montserrat" pitchFamily="2" charset="77"/>
          </a:endParaRPr>
        </a:p>
      </dgm:t>
    </dgm:pt>
    <dgm:pt modelId="{150CBF63-14EC-2641-B454-C8BB839AFFBD}" type="sibTrans" cxnId="{4A83FED0-2ADE-0348-87A7-67CD68205BD5}">
      <dgm:prSet/>
      <dgm:spPr/>
      <dgm:t>
        <a:bodyPr/>
        <a:lstStyle/>
        <a:p>
          <a:endParaRPr lang="en-GB" sz="2400">
            <a:solidFill>
              <a:schemeClr val="bg2"/>
            </a:solidFill>
            <a:latin typeface="Montserrat" pitchFamily="2" charset="77"/>
          </a:endParaRPr>
        </a:p>
      </dgm:t>
    </dgm:pt>
    <dgm:pt modelId="{31A2485C-FC49-774C-897F-33E4B1E488F2}" type="pres">
      <dgm:prSet presAssocID="{F0CD104E-230F-6A4B-B2B4-49E20282CEFF}" presName="cycle" presStyleCnt="0">
        <dgm:presLayoutVars>
          <dgm:dir/>
          <dgm:resizeHandles val="exact"/>
        </dgm:presLayoutVars>
      </dgm:prSet>
      <dgm:spPr/>
    </dgm:pt>
    <dgm:pt modelId="{75DFC18A-ECB3-DA42-AA30-4D57CC067310}" type="pres">
      <dgm:prSet presAssocID="{EBFC8755-1CE2-EF49-A254-DA89E39B5E73}" presName="node" presStyleLbl="node1" presStyleIdx="0" presStyleCnt="5">
        <dgm:presLayoutVars>
          <dgm:bulletEnabled val="1"/>
        </dgm:presLayoutVars>
      </dgm:prSet>
      <dgm:spPr/>
    </dgm:pt>
    <dgm:pt modelId="{6E157E73-4376-2441-8951-F0151804373E}" type="pres">
      <dgm:prSet presAssocID="{EBFC8755-1CE2-EF49-A254-DA89E39B5E73}" presName="spNode" presStyleCnt="0"/>
      <dgm:spPr/>
    </dgm:pt>
    <dgm:pt modelId="{565E35A5-7E8A-EA40-B220-220C89895AE8}" type="pres">
      <dgm:prSet presAssocID="{150CBF63-14EC-2641-B454-C8BB839AFFBD}" presName="sibTrans" presStyleLbl="sibTrans1D1" presStyleIdx="0" presStyleCnt="5"/>
      <dgm:spPr/>
    </dgm:pt>
    <dgm:pt modelId="{4F18BC4C-51A8-184B-AC1B-BFB45C65CCC4}" type="pres">
      <dgm:prSet presAssocID="{4479B057-7AC6-D545-96AA-9FBDF66D9A41}" presName="node" presStyleLbl="node1" presStyleIdx="1" presStyleCnt="5">
        <dgm:presLayoutVars>
          <dgm:bulletEnabled val="1"/>
        </dgm:presLayoutVars>
      </dgm:prSet>
      <dgm:spPr/>
    </dgm:pt>
    <dgm:pt modelId="{E7BC7945-DBF6-2043-ACFE-AF0D1B8C7EF2}" type="pres">
      <dgm:prSet presAssocID="{4479B057-7AC6-D545-96AA-9FBDF66D9A41}" presName="spNode" presStyleCnt="0"/>
      <dgm:spPr/>
    </dgm:pt>
    <dgm:pt modelId="{FBE5BF95-7023-6345-B07B-2A4CA11E96EE}" type="pres">
      <dgm:prSet presAssocID="{5FDDA012-DDD0-FF48-8740-259C4BBEFF0D}" presName="sibTrans" presStyleLbl="sibTrans1D1" presStyleIdx="1" presStyleCnt="5"/>
      <dgm:spPr/>
    </dgm:pt>
    <dgm:pt modelId="{6B861996-2829-1049-8D69-383F772CE63D}" type="pres">
      <dgm:prSet presAssocID="{756A981A-F7BE-9D47-9E8C-0787DF19E58E}" presName="node" presStyleLbl="node1" presStyleIdx="2" presStyleCnt="5" custRadScaleRad="96421" custRadScaleInc="-9357">
        <dgm:presLayoutVars>
          <dgm:bulletEnabled val="1"/>
        </dgm:presLayoutVars>
      </dgm:prSet>
      <dgm:spPr/>
    </dgm:pt>
    <dgm:pt modelId="{7522BE57-3F59-4E47-8DB0-19D489DA24EE}" type="pres">
      <dgm:prSet presAssocID="{756A981A-F7BE-9D47-9E8C-0787DF19E58E}" presName="spNode" presStyleCnt="0"/>
      <dgm:spPr/>
    </dgm:pt>
    <dgm:pt modelId="{4CDEA5D2-2693-9442-A792-C9606250465C}" type="pres">
      <dgm:prSet presAssocID="{4B0AE7DE-18BE-724C-95B3-6F6F0991045D}" presName="sibTrans" presStyleLbl="sibTrans1D1" presStyleIdx="2" presStyleCnt="5"/>
      <dgm:spPr/>
    </dgm:pt>
    <dgm:pt modelId="{E88FE31B-7009-EF4F-9B8C-2BEA0456155F}" type="pres">
      <dgm:prSet presAssocID="{90996879-14F3-C24D-809E-902BAA59FB8B}" presName="node" presStyleLbl="node1" presStyleIdx="3" presStyleCnt="5" custRadScaleRad="96845" custRadScaleInc="10677">
        <dgm:presLayoutVars>
          <dgm:bulletEnabled val="1"/>
        </dgm:presLayoutVars>
      </dgm:prSet>
      <dgm:spPr/>
    </dgm:pt>
    <dgm:pt modelId="{6C85B691-46CF-9E47-9A99-D6F49661C706}" type="pres">
      <dgm:prSet presAssocID="{90996879-14F3-C24D-809E-902BAA59FB8B}" presName="spNode" presStyleCnt="0"/>
      <dgm:spPr/>
    </dgm:pt>
    <dgm:pt modelId="{C82BB62D-3F6A-8045-A2B4-1F4290B04BE1}" type="pres">
      <dgm:prSet presAssocID="{88FA7B5D-9B48-8040-950C-AD37F4A81586}" presName="sibTrans" presStyleLbl="sibTrans1D1" presStyleIdx="3" presStyleCnt="5"/>
      <dgm:spPr/>
    </dgm:pt>
    <dgm:pt modelId="{F3E760B5-E46E-3748-A253-813DE5427A00}" type="pres">
      <dgm:prSet presAssocID="{C37E81FD-3DDC-6544-B112-51C434CB0745}" presName="node" presStyleLbl="node1" presStyleIdx="4" presStyleCnt="5">
        <dgm:presLayoutVars>
          <dgm:bulletEnabled val="1"/>
        </dgm:presLayoutVars>
      </dgm:prSet>
      <dgm:spPr/>
    </dgm:pt>
    <dgm:pt modelId="{5C8C9E14-2A14-CE48-B8A6-6D6B46EF9108}" type="pres">
      <dgm:prSet presAssocID="{C37E81FD-3DDC-6544-B112-51C434CB0745}" presName="spNode" presStyleCnt="0"/>
      <dgm:spPr/>
    </dgm:pt>
    <dgm:pt modelId="{BE2B0F2A-61E8-1743-8241-5779CAE85348}" type="pres">
      <dgm:prSet presAssocID="{7A7C9E18-350B-AB4B-89C0-42968F65F9C1}" presName="sibTrans" presStyleLbl="sibTrans1D1" presStyleIdx="4" presStyleCnt="5"/>
      <dgm:spPr/>
    </dgm:pt>
  </dgm:ptLst>
  <dgm:cxnLst>
    <dgm:cxn modelId="{72B50D05-DD53-3D4F-BB05-99678219C3BE}" type="presOf" srcId="{88FA7B5D-9B48-8040-950C-AD37F4A81586}" destId="{C82BB62D-3F6A-8045-A2B4-1F4290B04BE1}" srcOrd="0" destOrd="0" presId="urn:microsoft.com/office/officeart/2005/8/layout/cycle5"/>
    <dgm:cxn modelId="{E71D2C07-0292-2B40-847F-B04FD7EE9737}" type="presOf" srcId="{EBFC8755-1CE2-EF49-A254-DA89E39B5E73}" destId="{75DFC18A-ECB3-DA42-AA30-4D57CC067310}" srcOrd="0" destOrd="0" presId="urn:microsoft.com/office/officeart/2005/8/layout/cycle5"/>
    <dgm:cxn modelId="{474DA10E-89F5-4E4F-9728-40A45F721D3A}" type="presOf" srcId="{4B0AE7DE-18BE-724C-95B3-6F6F0991045D}" destId="{4CDEA5D2-2693-9442-A792-C9606250465C}" srcOrd="0" destOrd="0" presId="urn:microsoft.com/office/officeart/2005/8/layout/cycle5"/>
    <dgm:cxn modelId="{E9BC9018-5C87-6F45-9C82-7B1A53B1EBB3}" type="presOf" srcId="{5FDDA012-DDD0-FF48-8740-259C4BBEFF0D}" destId="{FBE5BF95-7023-6345-B07B-2A4CA11E96EE}" srcOrd="0" destOrd="0" presId="urn:microsoft.com/office/officeart/2005/8/layout/cycle5"/>
    <dgm:cxn modelId="{F9520533-9BAA-DD4D-93EA-840898E1B92E}" srcId="{F0CD104E-230F-6A4B-B2B4-49E20282CEFF}" destId="{C37E81FD-3DDC-6544-B112-51C434CB0745}" srcOrd="4" destOrd="0" parTransId="{61306A1A-85B7-9D47-88F6-22B574E40D9F}" sibTransId="{7A7C9E18-350B-AB4B-89C0-42968F65F9C1}"/>
    <dgm:cxn modelId="{D29CA043-D1E8-6E41-BD29-336B5B616952}" srcId="{F0CD104E-230F-6A4B-B2B4-49E20282CEFF}" destId="{756A981A-F7BE-9D47-9E8C-0787DF19E58E}" srcOrd="2" destOrd="0" parTransId="{3F2DDE06-E4EE-2B40-9085-26D4C63475D8}" sibTransId="{4B0AE7DE-18BE-724C-95B3-6F6F0991045D}"/>
    <dgm:cxn modelId="{BC35C067-AE78-C848-9950-31704B9856C4}" srcId="{F0CD104E-230F-6A4B-B2B4-49E20282CEFF}" destId="{90996879-14F3-C24D-809E-902BAA59FB8B}" srcOrd="3" destOrd="0" parTransId="{7CD70C35-D9AF-6445-9F02-24BE377D4FCE}" sibTransId="{88FA7B5D-9B48-8040-950C-AD37F4A81586}"/>
    <dgm:cxn modelId="{937DF04E-AD86-8C45-92C6-145A528160F1}" type="presOf" srcId="{7A7C9E18-350B-AB4B-89C0-42968F65F9C1}" destId="{BE2B0F2A-61E8-1743-8241-5779CAE85348}" srcOrd="0" destOrd="0" presId="urn:microsoft.com/office/officeart/2005/8/layout/cycle5"/>
    <dgm:cxn modelId="{FE492480-146C-7C4E-8ACB-3877AC0C80CF}" type="presOf" srcId="{C37E81FD-3DDC-6544-B112-51C434CB0745}" destId="{F3E760B5-E46E-3748-A253-813DE5427A00}" srcOrd="0" destOrd="0" presId="urn:microsoft.com/office/officeart/2005/8/layout/cycle5"/>
    <dgm:cxn modelId="{5D76CD85-5CCD-F04F-A3ED-C7C251168784}" type="presOf" srcId="{150CBF63-14EC-2641-B454-C8BB839AFFBD}" destId="{565E35A5-7E8A-EA40-B220-220C89895AE8}" srcOrd="0" destOrd="0" presId="urn:microsoft.com/office/officeart/2005/8/layout/cycle5"/>
    <dgm:cxn modelId="{E8B4F7A5-E3F8-304F-A5C3-7A204FF0D49E}" srcId="{F0CD104E-230F-6A4B-B2B4-49E20282CEFF}" destId="{4479B057-7AC6-D545-96AA-9FBDF66D9A41}" srcOrd="1" destOrd="0" parTransId="{7F58FAB8-0E0F-3F4A-A37E-25948436BCE7}" sibTransId="{5FDDA012-DDD0-FF48-8740-259C4BBEFF0D}"/>
    <dgm:cxn modelId="{56C66EB8-3D10-CF47-B0A1-3E1C808945F2}" type="presOf" srcId="{90996879-14F3-C24D-809E-902BAA59FB8B}" destId="{E88FE31B-7009-EF4F-9B8C-2BEA0456155F}" srcOrd="0" destOrd="0" presId="urn:microsoft.com/office/officeart/2005/8/layout/cycle5"/>
    <dgm:cxn modelId="{D45149C5-45FC-FD4A-B51B-4D986655F06A}" type="presOf" srcId="{4479B057-7AC6-D545-96AA-9FBDF66D9A41}" destId="{4F18BC4C-51A8-184B-AC1B-BFB45C65CCC4}" srcOrd="0" destOrd="0" presId="urn:microsoft.com/office/officeart/2005/8/layout/cycle5"/>
    <dgm:cxn modelId="{4A83FED0-2ADE-0348-87A7-67CD68205BD5}" srcId="{F0CD104E-230F-6A4B-B2B4-49E20282CEFF}" destId="{EBFC8755-1CE2-EF49-A254-DA89E39B5E73}" srcOrd="0" destOrd="0" parTransId="{F44DF0DD-8F7C-4445-8B7E-5327CDE48B1A}" sibTransId="{150CBF63-14EC-2641-B454-C8BB839AFFBD}"/>
    <dgm:cxn modelId="{EB9056D5-A4A7-F448-8876-4B87F76CC365}" type="presOf" srcId="{F0CD104E-230F-6A4B-B2B4-49E20282CEFF}" destId="{31A2485C-FC49-774C-897F-33E4B1E488F2}" srcOrd="0" destOrd="0" presId="urn:microsoft.com/office/officeart/2005/8/layout/cycle5"/>
    <dgm:cxn modelId="{08695BF6-2E17-B448-B3B5-EEB1AF0E544B}" type="presOf" srcId="{756A981A-F7BE-9D47-9E8C-0787DF19E58E}" destId="{6B861996-2829-1049-8D69-383F772CE63D}" srcOrd="0" destOrd="0" presId="urn:microsoft.com/office/officeart/2005/8/layout/cycle5"/>
    <dgm:cxn modelId="{8D02A3F0-A3B1-EE4C-BEF8-30C9886D57F9}" type="presParOf" srcId="{31A2485C-FC49-774C-897F-33E4B1E488F2}" destId="{75DFC18A-ECB3-DA42-AA30-4D57CC067310}" srcOrd="0" destOrd="0" presId="urn:microsoft.com/office/officeart/2005/8/layout/cycle5"/>
    <dgm:cxn modelId="{4298F983-79A7-C948-8B80-996AB683DBE2}" type="presParOf" srcId="{31A2485C-FC49-774C-897F-33E4B1E488F2}" destId="{6E157E73-4376-2441-8951-F0151804373E}" srcOrd="1" destOrd="0" presId="urn:microsoft.com/office/officeart/2005/8/layout/cycle5"/>
    <dgm:cxn modelId="{DE4526B3-BE1A-9D47-A383-C573578A9BAF}" type="presParOf" srcId="{31A2485C-FC49-774C-897F-33E4B1E488F2}" destId="{565E35A5-7E8A-EA40-B220-220C89895AE8}" srcOrd="2" destOrd="0" presId="urn:microsoft.com/office/officeart/2005/8/layout/cycle5"/>
    <dgm:cxn modelId="{34C4ABA9-C56D-964C-8684-CBF34725D6C7}" type="presParOf" srcId="{31A2485C-FC49-774C-897F-33E4B1E488F2}" destId="{4F18BC4C-51A8-184B-AC1B-BFB45C65CCC4}" srcOrd="3" destOrd="0" presId="urn:microsoft.com/office/officeart/2005/8/layout/cycle5"/>
    <dgm:cxn modelId="{0C000F0E-A08C-CF4D-B73F-FEDDCF12972D}" type="presParOf" srcId="{31A2485C-FC49-774C-897F-33E4B1E488F2}" destId="{E7BC7945-DBF6-2043-ACFE-AF0D1B8C7EF2}" srcOrd="4" destOrd="0" presId="urn:microsoft.com/office/officeart/2005/8/layout/cycle5"/>
    <dgm:cxn modelId="{07F47CA1-FC65-EA4D-A12E-DE49B8C6EB13}" type="presParOf" srcId="{31A2485C-FC49-774C-897F-33E4B1E488F2}" destId="{FBE5BF95-7023-6345-B07B-2A4CA11E96EE}" srcOrd="5" destOrd="0" presId="urn:microsoft.com/office/officeart/2005/8/layout/cycle5"/>
    <dgm:cxn modelId="{F30E97F2-B822-A64B-B9EE-650F4AA634AD}" type="presParOf" srcId="{31A2485C-FC49-774C-897F-33E4B1E488F2}" destId="{6B861996-2829-1049-8D69-383F772CE63D}" srcOrd="6" destOrd="0" presId="urn:microsoft.com/office/officeart/2005/8/layout/cycle5"/>
    <dgm:cxn modelId="{57C72EB8-5DE8-834D-A9CA-0EAB2939A338}" type="presParOf" srcId="{31A2485C-FC49-774C-897F-33E4B1E488F2}" destId="{7522BE57-3F59-4E47-8DB0-19D489DA24EE}" srcOrd="7" destOrd="0" presId="urn:microsoft.com/office/officeart/2005/8/layout/cycle5"/>
    <dgm:cxn modelId="{9CE98EBB-E83B-7B4D-A069-A311A4CB37F0}" type="presParOf" srcId="{31A2485C-FC49-774C-897F-33E4B1E488F2}" destId="{4CDEA5D2-2693-9442-A792-C9606250465C}" srcOrd="8" destOrd="0" presId="urn:microsoft.com/office/officeart/2005/8/layout/cycle5"/>
    <dgm:cxn modelId="{827CBB91-E9BE-004B-A8E3-A303F7299C00}" type="presParOf" srcId="{31A2485C-FC49-774C-897F-33E4B1E488F2}" destId="{E88FE31B-7009-EF4F-9B8C-2BEA0456155F}" srcOrd="9" destOrd="0" presId="urn:microsoft.com/office/officeart/2005/8/layout/cycle5"/>
    <dgm:cxn modelId="{C331E844-3EB2-174E-BAC4-1305426D7CD7}" type="presParOf" srcId="{31A2485C-FC49-774C-897F-33E4B1E488F2}" destId="{6C85B691-46CF-9E47-9A99-D6F49661C706}" srcOrd="10" destOrd="0" presId="urn:microsoft.com/office/officeart/2005/8/layout/cycle5"/>
    <dgm:cxn modelId="{975A2E1E-0B40-3D4F-92D8-E60F3CD05F6C}" type="presParOf" srcId="{31A2485C-FC49-774C-897F-33E4B1E488F2}" destId="{C82BB62D-3F6A-8045-A2B4-1F4290B04BE1}" srcOrd="11" destOrd="0" presId="urn:microsoft.com/office/officeart/2005/8/layout/cycle5"/>
    <dgm:cxn modelId="{E380474D-1BF6-3845-9942-918D0849AEC1}" type="presParOf" srcId="{31A2485C-FC49-774C-897F-33E4B1E488F2}" destId="{F3E760B5-E46E-3748-A253-813DE5427A00}" srcOrd="12" destOrd="0" presId="urn:microsoft.com/office/officeart/2005/8/layout/cycle5"/>
    <dgm:cxn modelId="{FA391D8F-B338-074D-9729-520F0F7500D0}" type="presParOf" srcId="{31A2485C-FC49-774C-897F-33E4B1E488F2}" destId="{5C8C9E14-2A14-CE48-B8A6-6D6B46EF9108}" srcOrd="13" destOrd="0" presId="urn:microsoft.com/office/officeart/2005/8/layout/cycle5"/>
    <dgm:cxn modelId="{35FD0785-0321-FB41-84AC-561AEF5CD508}" type="presParOf" srcId="{31A2485C-FC49-774C-897F-33E4B1E488F2}" destId="{BE2B0F2A-61E8-1743-8241-5779CAE85348}" srcOrd="14"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29B486-0D92-ED49-B627-EC06465AF5CD}"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en-GB"/>
        </a:p>
      </dgm:t>
    </dgm:pt>
    <dgm:pt modelId="{23460E2D-454C-984D-9003-A78BB5551D9F}">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التركيبة السكانية والهياكل المجتمعية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2B16A6AA-82FD-854B-AE24-80D87D891AE8}" type="parTrans" cxnId="{8882557B-12E9-C24F-939B-DC5C2A1FACE1}">
      <dgm:prSet/>
      <dgm:spPr/>
      <dgm:t>
        <a:bodyPr/>
        <a:lstStyle/>
        <a:p>
          <a:endParaRPr lang="en-GB"/>
        </a:p>
      </dgm:t>
    </dgm:pt>
    <dgm:pt modelId="{AE5B09DB-ED14-C248-8122-24AE4589474B}" type="sibTrans" cxnId="{8882557B-12E9-C24F-939B-DC5C2A1FACE1}">
      <dgm:prSet/>
      <dgm:spPr/>
      <dgm:t>
        <a:bodyPr/>
        <a:lstStyle/>
        <a:p>
          <a:endParaRPr lang="en-GB"/>
        </a:p>
      </dgm:t>
    </dgm:pt>
    <dgm:pt modelId="{8BB77E2C-F864-2E47-BD86-53B36884CC17}">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اللغات والأديان والجماعات العرقية ومستوى الفقر ومحو الأمية وسبل العيش ومستويات التعليم</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AC760CE0-DF15-284A-B933-450F822ABFD6}" type="parTrans" cxnId="{2FC992B8-EF22-6148-82C4-4FE65B495F6A}">
      <dgm:prSet/>
      <dgm:spPr/>
      <dgm:t>
        <a:bodyPr/>
        <a:lstStyle/>
        <a:p>
          <a:endParaRPr lang="en-GB"/>
        </a:p>
      </dgm:t>
    </dgm:pt>
    <dgm:pt modelId="{88C9A815-B3AE-F649-A370-2FF7FD8EB3FA}" type="sibTrans" cxnId="{2FC992B8-EF22-6148-82C4-4FE65B495F6A}">
      <dgm:prSet/>
      <dgm:spPr/>
      <dgm:t>
        <a:bodyPr/>
        <a:lstStyle/>
        <a:p>
          <a:endParaRPr lang="en-GB"/>
        </a:p>
      </dgm:t>
    </dgm:pt>
    <dgm:pt modelId="{E8491AC2-2EE7-1D46-B189-7E4649E6408F}">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793222C-8C92-7244-96EE-FBEC12D5044A}" type="parTrans" cxnId="{A39A7AC2-E8CD-1F40-A858-B5DEA71A2674}">
      <dgm:prSet/>
      <dgm:spPr/>
      <dgm:t>
        <a:bodyPr/>
        <a:lstStyle/>
        <a:p>
          <a:endParaRPr lang="en-GB"/>
        </a:p>
      </dgm:t>
    </dgm:pt>
    <dgm:pt modelId="{9D306007-2113-6F44-83B1-4121F55B0FCA}" type="sibTrans" cxnId="{A39A7AC2-E8CD-1F40-A858-B5DEA71A2674}">
      <dgm:prSet/>
      <dgm:spPr/>
      <dgm:t>
        <a:bodyPr/>
        <a:lstStyle/>
        <a:p>
          <a:endParaRPr lang="en-GB"/>
        </a:p>
      </dgm:t>
    </dgm:pt>
    <dgm:pt modelId="{3CC43918-FF69-424E-993E-348C1EEED5B1}">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أدوار الجنسين ومواقفهما تجاه مختلف الفئات، بما في ذلك أي تمييز حاصل.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97CD48E8-5B7A-A945-B4CC-0382C8D8AD3A}" type="parTrans" cxnId="{2BDA0599-5331-BF48-B5C4-3F600BC96328}">
      <dgm:prSet/>
      <dgm:spPr/>
      <dgm:t>
        <a:bodyPr/>
        <a:lstStyle/>
        <a:p>
          <a:endParaRPr lang="en-GB"/>
        </a:p>
      </dgm:t>
    </dgm:pt>
    <dgm:pt modelId="{4AF0BA3D-991E-FD4B-B457-EB6D37657A0A}" type="sibTrans" cxnId="{2BDA0599-5331-BF48-B5C4-3F600BC96328}">
      <dgm:prSet/>
      <dgm:spPr/>
      <dgm:t>
        <a:bodyPr/>
        <a:lstStyle/>
        <a:p>
          <a:endParaRPr lang="en-GB"/>
        </a:p>
      </dgm:t>
    </dgm:pt>
    <dgm:pt modelId="{091A49C7-3EE9-854A-B50C-9933932E4C3B}">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قدرة المجتمع</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5D3BD2D-7B1D-E24B-B22B-73F3A162B8D9}" type="parTrans" cxnId="{B0C89454-1B02-B14A-A52F-7820E2859552}">
      <dgm:prSet/>
      <dgm:spPr/>
      <dgm:t>
        <a:bodyPr/>
        <a:lstStyle/>
        <a:p>
          <a:endParaRPr lang="en-GB"/>
        </a:p>
      </dgm:t>
    </dgm:pt>
    <dgm:pt modelId="{362A87E2-4E90-0448-B855-96B7F1E91A81}" type="sibTrans" cxnId="{B0C89454-1B02-B14A-A52F-7820E2859552}">
      <dgm:prSet/>
      <dgm:spPr/>
      <dgm:t>
        <a:bodyPr/>
        <a:lstStyle/>
        <a:p>
          <a:endParaRPr lang="en-GB"/>
        </a:p>
      </dgm:t>
    </dgm:pt>
    <dgm:pt modelId="{F5AA3D3F-35E2-844D-8887-BAAFF0D44AE6}">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التصورات والثقة في الصليب الأحمر والهلال الأحمر</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B935D838-6A36-6043-AD85-0081F46AA94E}" type="parTrans" cxnId="{CBD32F9D-07B4-CF48-A536-8B085C9BC1EB}">
      <dgm:prSet/>
      <dgm:spPr/>
      <dgm:t>
        <a:bodyPr/>
        <a:lstStyle/>
        <a:p>
          <a:endParaRPr lang="en-GB"/>
        </a:p>
      </dgm:t>
    </dgm:pt>
    <dgm:pt modelId="{FAB47A4E-C937-3143-9201-55E0DFD78CD3}" type="sibTrans" cxnId="{CBD32F9D-07B4-CF48-A536-8B085C9BC1EB}">
      <dgm:prSet/>
      <dgm:spPr/>
      <dgm:t>
        <a:bodyPr/>
        <a:lstStyle/>
        <a:p>
          <a:endParaRPr lang="en-GB"/>
        </a:p>
      </dgm:t>
    </dgm:pt>
    <dgm:pt modelId="{0FD8D92A-3A9B-4444-B011-E6196BE12197}">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الطرق المفضلة لتلقي المعلومات وتقديم الملاحظات والانطباعات و المعلومات اللازمة والعوائق التي تحول دون ذلك.</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C890F042-4E76-B84D-B5D8-67883AC6F7A7}" type="parTrans" cxnId="{4CCB5C87-F561-2D4E-9F0B-E99993C1B4C7}">
      <dgm:prSet/>
      <dgm:spPr/>
      <dgm:t>
        <a:bodyPr/>
        <a:lstStyle/>
        <a:p>
          <a:endParaRPr lang="en-GB"/>
        </a:p>
      </dgm:t>
    </dgm:pt>
    <dgm:pt modelId="{AA8A8B97-BF76-4547-A149-B2EFECA3CF72}" type="sibTrans" cxnId="{4CCB5C87-F561-2D4E-9F0B-E99993C1B4C7}">
      <dgm:prSet/>
      <dgm:spPr/>
      <dgm:t>
        <a:bodyPr/>
        <a:lstStyle/>
        <a:p>
          <a:endParaRPr lang="en-GB"/>
        </a:p>
      </dgm:t>
    </dgm:pt>
    <dgm:pt modelId="{D4B5D898-D66A-0846-9786-8FC88B60185C}">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الموارد والمهارات والقدرات المجتمعية</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8001A853-4963-BB46-A220-14462884FEAB}" type="parTrans" cxnId="{537E23DC-197B-4E4A-B5F8-88BCA83DC4F7}">
      <dgm:prSet/>
      <dgm:spPr/>
      <dgm:t>
        <a:bodyPr/>
        <a:lstStyle/>
        <a:p>
          <a:endParaRPr lang="en-GB"/>
        </a:p>
      </dgm:t>
    </dgm:pt>
    <dgm:pt modelId="{853E128A-EE26-284A-82F3-47BC4E8269BD}" type="sibTrans" cxnId="{537E23DC-197B-4E4A-B5F8-88BCA83DC4F7}">
      <dgm:prSet/>
      <dgm:spPr/>
      <dgm:t>
        <a:bodyPr/>
        <a:lstStyle/>
        <a:p>
          <a:endParaRPr lang="en-GB"/>
        </a:p>
      </dgm:t>
    </dgm:pt>
    <dgm:pt modelId="{1F5D377F-D00E-8746-A995-663DB85C3DD5}">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ما الذي يعرفه الناس عن الصليب الأحمر والهلال الأحمر، وهل يثقون بنا؟</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AAFCDBEF-A4AF-954D-BBAA-5AB058B9A08B}" type="parTrans" cxnId="{31A011BB-ED80-0C49-9490-95A2B45F5D56}">
      <dgm:prSet/>
      <dgm:spPr/>
      <dgm:t>
        <a:bodyPr/>
        <a:lstStyle/>
        <a:p>
          <a:endParaRPr lang="en-GB"/>
        </a:p>
      </dgm:t>
    </dgm:pt>
    <dgm:pt modelId="{8C22BDAB-E23D-594F-BED8-5032E14CF66B}" type="sibTrans" cxnId="{31A011BB-ED80-0C49-9490-95A2B45F5D56}">
      <dgm:prSet/>
      <dgm:spPr/>
      <dgm:t>
        <a:bodyPr/>
        <a:lstStyle/>
        <a:p>
          <a:endParaRPr lang="en-GB"/>
        </a:p>
      </dgm:t>
    </dgm:pt>
    <dgm:pt modelId="{614F669C-4A9C-4E49-9249-70769FBBF6C0}">
      <dgm:prSet phldrT="[Text]" custT="1"/>
      <dgm:spPr/>
      <dgm: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الإجراءات التي اتخذها المجتمع بالفعل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5F20F27F-C219-B04A-AC18-A8582C3FF225}" type="parTrans" cxnId="{DC78D6CF-BC08-6B4F-BBA4-210935347FCD}">
      <dgm:prSet/>
      <dgm:spPr/>
      <dgm:t>
        <a:bodyPr/>
        <a:lstStyle/>
        <a:p>
          <a:endParaRPr lang="en-GB"/>
        </a:p>
      </dgm:t>
    </dgm:pt>
    <dgm:pt modelId="{A3BEB824-81C0-4B49-B365-52DBB4A4A3B9}" type="sibTrans" cxnId="{DC78D6CF-BC08-6B4F-BBA4-210935347FCD}">
      <dgm:prSet/>
      <dgm:spPr/>
      <dgm:t>
        <a:bodyPr/>
        <a:lstStyle/>
        <a:p>
          <a:endParaRPr lang="en-GB"/>
        </a:p>
      </dgm:t>
    </dgm:pt>
    <dgm:pt modelId="{7E298DD9-234C-044D-A57E-2BEAEE5DF2CE}">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قادة المجتمعات والمجموعات والجمعيات وأصحاب المصلحة الآخرين، كالسلطات المحلية والمنظمات غير الحكومية وما إلى ذلك</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03C40250-BD81-4E49-8CB4-242FC8914D18}" type="sibTrans" cxnId="{9FDCA5DB-96A1-7545-A9D2-2CDC43E7A1D2}">
      <dgm:prSet/>
      <dgm:spPr/>
      <dgm:t>
        <a:bodyPr/>
        <a:lstStyle/>
        <a:p>
          <a:endParaRPr lang="en-GB"/>
        </a:p>
      </dgm:t>
    </dgm:pt>
    <dgm:pt modelId="{30299CF7-8F7E-C04D-938A-90CCD7BF6DB6}" type="parTrans" cxnId="{9FDCA5DB-96A1-7545-A9D2-2CDC43E7A1D2}">
      <dgm:prSet/>
      <dgm:spPr/>
      <dgm:t>
        <a:bodyPr/>
        <a:lstStyle/>
        <a:p>
          <a:endParaRPr lang="en-GB"/>
        </a:p>
      </dgm:t>
    </dgm:pt>
    <dgm:pt modelId="{A3176116-F5C8-CD45-AE78-A52F0B268746}">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الاحتياجات الأساسية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190D43E-F8CC-CE4E-953C-A894AEB21146}" type="parTrans" cxnId="{328A47D4-6A6F-F947-AF74-874FC5FADDDE}">
      <dgm:prSet/>
      <dgm:spPr/>
      <dgm:t>
        <a:bodyPr/>
        <a:lstStyle/>
        <a:p>
          <a:endParaRPr lang="en-GB"/>
        </a:p>
      </dgm:t>
    </dgm:pt>
    <dgm:pt modelId="{633CC3AF-7E41-7A42-A1B2-BF4D212221C5}" type="sibTrans" cxnId="{328A47D4-6A6F-F947-AF74-874FC5FADDDE}">
      <dgm:prSet/>
      <dgm:spPr/>
      <dgm:t>
        <a:bodyPr/>
        <a:lstStyle/>
        <a:p>
          <a:endParaRPr lang="en-GB"/>
        </a:p>
      </dgm:t>
    </dgm:pt>
    <dgm:pt modelId="{FE6532BB-63CB-DA4F-96DA-108A9C713566}">
      <dgm:prSet phldrT="[Text]" custT="1"/>
      <dgm:spPr/>
      <dgm:t>
        <a:bodyPr/>
        <a:lstStyle/>
        <a:p>
          <a:pPr algn="just" rtl="1"/>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الاحتياجات الأساسية والسبل المفضلة لتلقي المساعدات</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05B88620-31DA-6F4E-A002-CDCE1896BA50}" type="parTrans" cxnId="{4C0A3713-4F43-DC44-BEF7-6305ED20DDB5}">
      <dgm:prSet/>
      <dgm:spPr/>
      <dgm:t>
        <a:bodyPr/>
        <a:lstStyle/>
        <a:p>
          <a:endParaRPr lang="en-GB"/>
        </a:p>
      </dgm:t>
    </dgm:pt>
    <dgm:pt modelId="{79115160-8CF5-3947-866C-AA51EA3B0C54}" type="sibTrans" cxnId="{4C0A3713-4F43-DC44-BEF7-6305ED20DDB5}">
      <dgm:prSet/>
      <dgm:spPr/>
      <dgm:t>
        <a:bodyPr/>
        <a:lstStyle/>
        <a:p>
          <a:endParaRPr lang="en-GB"/>
        </a:p>
      </dgm:t>
    </dgm:pt>
    <dgm:pt modelId="{39EF2446-B287-2141-9936-E47CBD83C1DE}">
      <dgm:prSet phldrT="[Text]" custT="1"/>
      <dgm:spPr/>
      <dgm:t>
        <a:bodyPr/>
        <a:lstStyle/>
        <a:p>
          <a:pPr algn="just" rtl="1">
            <a:spcAft>
              <a:spcPts val="1200"/>
            </a:spcAft>
          </a:pPr>
          <a:r>
            <a:rPr lang="ar-JO" sz="2200" dirty="0">
              <a:solidFill>
                <a:schemeClr val="tx2"/>
              </a:solidFill>
              <a:latin typeface="Calibri" panose="020F0502020204030204" pitchFamily="34" charset="0"/>
              <a:ea typeface="Calibri" panose="020F0502020204030204" pitchFamily="34" charset="0"/>
              <a:cs typeface="Calibri" panose="020F0502020204030204" pitchFamily="34" charset="0"/>
            </a:rPr>
            <a:t>كيف يتم اتخاذ القرارات ومن الذي يشارك العملية ومن الذي يستبعد منها ومستوى الثقة والتوترات والصراعات</a:t>
          </a:r>
          <a:endParaRPr lang="en-GB" sz="2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gm:t>
    </dgm:pt>
    <dgm:pt modelId="{AE1FEFB4-A41F-8A4A-A626-45C2ACD3C4CD}" type="parTrans" cxnId="{288A7994-9136-7247-89E5-DA3CEE930171}">
      <dgm:prSet/>
      <dgm:spPr/>
      <dgm:t>
        <a:bodyPr/>
        <a:lstStyle/>
        <a:p>
          <a:endParaRPr lang="en-GB"/>
        </a:p>
      </dgm:t>
    </dgm:pt>
    <dgm:pt modelId="{0250E6C5-9635-914F-9CE8-904ADCB1E262}" type="sibTrans" cxnId="{288A7994-9136-7247-89E5-DA3CEE930171}">
      <dgm:prSet/>
      <dgm:spPr/>
      <dgm:t>
        <a:bodyPr/>
        <a:lstStyle/>
        <a:p>
          <a:endParaRPr lang="en-GB"/>
        </a:p>
      </dgm:t>
    </dgm:pt>
    <dgm:pt modelId="{1DD4553C-3BC7-584B-919F-ACA2F0243D3D}">
      <dgm:prSet phldrT="[Text]" custT="1"/>
      <dgm:spPr/>
      <dgm:t>
        <a:bodyPr/>
        <a:lstStyle/>
        <a:p>
          <a:pPr algn="ctr" rtl="1"/>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52D1299F-D45D-4842-9ADF-0D39A32D9E23}" type="sibTrans" cxnId="{7F553F65-14F5-3D49-B6C7-CF6349A4FC68}">
      <dgm:prSet/>
      <dgm:spPr/>
      <dgm:t>
        <a:bodyPr/>
        <a:lstStyle/>
        <a:p>
          <a:endParaRPr lang="en-GB"/>
        </a:p>
      </dgm:t>
    </dgm:pt>
    <dgm:pt modelId="{EC4FEAA9-E341-6346-8A87-062AD96EF786}" type="parTrans" cxnId="{7F553F65-14F5-3D49-B6C7-CF6349A4FC68}">
      <dgm:prSet/>
      <dgm:spPr/>
      <dgm:t>
        <a:bodyPr/>
        <a:lstStyle/>
        <a:p>
          <a:endParaRPr lang="en-GB"/>
        </a:p>
      </dgm:t>
    </dgm:pt>
    <dgm:pt modelId="{A1167310-5D1D-9143-8C01-E1D4A0E274A8}" type="pres">
      <dgm:prSet presAssocID="{3C29B486-0D92-ED49-B627-EC06465AF5CD}" presName="Name0" presStyleCnt="0">
        <dgm:presLayoutVars>
          <dgm:dir val="rev"/>
          <dgm:animLvl val="lvl"/>
          <dgm:resizeHandles val="exact"/>
        </dgm:presLayoutVars>
      </dgm:prSet>
      <dgm:spPr/>
    </dgm:pt>
    <dgm:pt modelId="{CC4EF8DD-5C76-0245-A324-FC5D1D107A96}" type="pres">
      <dgm:prSet presAssocID="{A3176116-F5C8-CD45-AE78-A52F0B268746}" presName="linNode" presStyleCnt="0"/>
      <dgm:spPr/>
    </dgm:pt>
    <dgm:pt modelId="{D0D29837-8B96-4840-A0A8-E2274A898735}" type="pres">
      <dgm:prSet presAssocID="{A3176116-F5C8-CD45-AE78-A52F0B268746}" presName="parentText" presStyleLbl="node1" presStyleIdx="0" presStyleCnt="6" custScaleX="45241">
        <dgm:presLayoutVars>
          <dgm:chMax val="1"/>
          <dgm:bulletEnabled val="1"/>
        </dgm:presLayoutVars>
      </dgm:prSet>
      <dgm:spPr/>
    </dgm:pt>
    <dgm:pt modelId="{61D3A7AA-5992-D649-B99D-745AC5C3E426}" type="pres">
      <dgm:prSet presAssocID="{A3176116-F5C8-CD45-AE78-A52F0B268746}" presName="descendantText" presStyleLbl="alignAccFollowNode1" presStyleIdx="0" presStyleCnt="6" custScaleX="116744">
        <dgm:presLayoutVars>
          <dgm:bulletEnabled val="1"/>
        </dgm:presLayoutVars>
      </dgm:prSet>
      <dgm:spPr/>
    </dgm:pt>
    <dgm:pt modelId="{8FFCEB18-DC9B-1746-8A0D-714843A3203A}" type="pres">
      <dgm:prSet presAssocID="{633CC3AF-7E41-7A42-A1B2-BF4D212221C5}" presName="sp" presStyleCnt="0"/>
      <dgm:spPr/>
    </dgm:pt>
    <dgm:pt modelId="{733BB094-4FD6-EC41-9E7A-122D73A5E59E}" type="pres">
      <dgm:prSet presAssocID="{23460E2D-454C-984D-9003-A78BB5551D9F}" presName="linNode" presStyleCnt="0"/>
      <dgm:spPr/>
    </dgm:pt>
    <dgm:pt modelId="{12F3BD05-1C2C-C542-9DB8-CE8C18A6D6A8}" type="pres">
      <dgm:prSet presAssocID="{23460E2D-454C-984D-9003-A78BB5551D9F}" presName="parentText" presStyleLbl="node1" presStyleIdx="1" presStyleCnt="6" custScaleX="45241">
        <dgm:presLayoutVars>
          <dgm:chMax val="1"/>
          <dgm:bulletEnabled val="1"/>
        </dgm:presLayoutVars>
      </dgm:prSet>
      <dgm:spPr/>
    </dgm:pt>
    <dgm:pt modelId="{F3B9454D-02EA-7E46-87A7-26E5E9091A1D}" type="pres">
      <dgm:prSet presAssocID="{23460E2D-454C-984D-9003-A78BB5551D9F}" presName="descendantText" presStyleLbl="alignAccFollowNode1" presStyleIdx="1" presStyleCnt="6" custScaleX="116744">
        <dgm:presLayoutVars>
          <dgm:bulletEnabled val="1"/>
        </dgm:presLayoutVars>
      </dgm:prSet>
      <dgm:spPr/>
    </dgm:pt>
    <dgm:pt modelId="{691ED0F1-25BF-B241-B6A3-3DA236395F11}" type="pres">
      <dgm:prSet presAssocID="{AE5B09DB-ED14-C248-8122-24AE4589474B}" presName="sp" presStyleCnt="0"/>
      <dgm:spPr/>
    </dgm:pt>
    <dgm:pt modelId="{CB5DC9F6-EA34-414F-BD5E-BC4B72C1EF99}" type="pres">
      <dgm:prSet presAssocID="{E8491AC2-2EE7-1D46-B189-7E4649E6408F}" presName="linNode" presStyleCnt="0"/>
      <dgm:spPr/>
    </dgm:pt>
    <dgm:pt modelId="{A88FDD63-CEDD-8044-89F2-E4926D3EBB4E}" type="pres">
      <dgm:prSet presAssocID="{E8491AC2-2EE7-1D46-B189-7E4649E6408F}" presName="parentText" presStyleLbl="node1" presStyleIdx="2" presStyleCnt="6" custScaleX="45241">
        <dgm:presLayoutVars>
          <dgm:chMax val="1"/>
          <dgm:bulletEnabled val="1"/>
        </dgm:presLayoutVars>
      </dgm:prSet>
      <dgm:spPr/>
    </dgm:pt>
    <dgm:pt modelId="{247D6BBB-70BA-FF40-A006-A736301F4BB6}" type="pres">
      <dgm:prSet presAssocID="{E8491AC2-2EE7-1D46-B189-7E4649E6408F}" presName="descendantText" presStyleLbl="alignAccFollowNode1" presStyleIdx="2" presStyleCnt="6" custScaleX="116744">
        <dgm:presLayoutVars>
          <dgm:bulletEnabled val="1"/>
        </dgm:presLayoutVars>
      </dgm:prSet>
      <dgm:spPr/>
    </dgm:pt>
    <dgm:pt modelId="{472211D4-98AD-6B43-89A2-6C5157738927}" type="pres">
      <dgm:prSet presAssocID="{9D306007-2113-6F44-83B1-4121F55B0FCA}" presName="sp" presStyleCnt="0"/>
      <dgm:spPr/>
    </dgm:pt>
    <dgm:pt modelId="{34403323-3E50-5349-B3E2-C43E9E5858EF}" type="pres">
      <dgm:prSet presAssocID="{1DD4553C-3BC7-584B-919F-ACA2F0243D3D}" presName="linNode" presStyleCnt="0"/>
      <dgm:spPr/>
    </dgm:pt>
    <dgm:pt modelId="{214E34C9-427F-154F-94C6-17698314B899}" type="pres">
      <dgm:prSet presAssocID="{1DD4553C-3BC7-584B-919F-ACA2F0243D3D}" presName="parentText" presStyleLbl="node1" presStyleIdx="3" presStyleCnt="6" custScaleX="45241">
        <dgm:presLayoutVars>
          <dgm:chMax val="1"/>
          <dgm:bulletEnabled val="1"/>
        </dgm:presLayoutVars>
      </dgm:prSet>
      <dgm:spPr/>
    </dgm:pt>
    <dgm:pt modelId="{DAC24D66-8572-BE45-88E6-46D82FF5FC61}" type="pres">
      <dgm:prSet presAssocID="{1DD4553C-3BC7-584B-919F-ACA2F0243D3D}" presName="descendantText" presStyleLbl="alignAccFollowNode1" presStyleIdx="3" presStyleCnt="6" custScaleX="116744">
        <dgm:presLayoutVars>
          <dgm:bulletEnabled val="1"/>
        </dgm:presLayoutVars>
      </dgm:prSet>
      <dgm:spPr/>
    </dgm:pt>
    <dgm:pt modelId="{60A33B21-F8BC-644D-B49E-3FD4CD2BEF2F}" type="pres">
      <dgm:prSet presAssocID="{52D1299F-D45D-4842-9ADF-0D39A32D9E23}" presName="sp" presStyleCnt="0"/>
      <dgm:spPr/>
    </dgm:pt>
    <dgm:pt modelId="{F8CA623B-3DD4-EC43-9DB9-0005AF811C8D}" type="pres">
      <dgm:prSet presAssocID="{091A49C7-3EE9-854A-B50C-9933932E4C3B}" presName="linNode" presStyleCnt="0"/>
      <dgm:spPr/>
    </dgm:pt>
    <dgm:pt modelId="{FEFCB59A-5D1E-6349-849D-4CD4BCFF35F9}" type="pres">
      <dgm:prSet presAssocID="{091A49C7-3EE9-854A-B50C-9933932E4C3B}" presName="parentText" presStyleLbl="node1" presStyleIdx="4" presStyleCnt="6" custScaleX="45241">
        <dgm:presLayoutVars>
          <dgm:chMax val="1"/>
          <dgm:bulletEnabled val="1"/>
        </dgm:presLayoutVars>
      </dgm:prSet>
      <dgm:spPr/>
    </dgm:pt>
    <dgm:pt modelId="{316DB134-425E-0544-A67C-F869121FB560}" type="pres">
      <dgm:prSet presAssocID="{091A49C7-3EE9-854A-B50C-9933932E4C3B}" presName="descendantText" presStyleLbl="alignAccFollowNode1" presStyleIdx="4" presStyleCnt="6" custScaleX="116744">
        <dgm:presLayoutVars>
          <dgm:bulletEnabled val="1"/>
        </dgm:presLayoutVars>
      </dgm:prSet>
      <dgm:spPr/>
    </dgm:pt>
    <dgm:pt modelId="{18945E7A-2C2B-BD41-9863-6DF23930827D}" type="pres">
      <dgm:prSet presAssocID="{362A87E2-4E90-0448-B855-96B7F1E91A81}" presName="sp" presStyleCnt="0"/>
      <dgm:spPr/>
    </dgm:pt>
    <dgm:pt modelId="{CD9AD919-F42C-874D-B847-BEF6CC1ADEAE}" type="pres">
      <dgm:prSet presAssocID="{F5AA3D3F-35E2-844D-8887-BAAFF0D44AE6}" presName="linNode" presStyleCnt="0"/>
      <dgm:spPr/>
    </dgm:pt>
    <dgm:pt modelId="{8B14C9BC-C454-874E-A192-12F6C0C255B9}" type="pres">
      <dgm:prSet presAssocID="{F5AA3D3F-35E2-844D-8887-BAAFF0D44AE6}" presName="parentText" presStyleLbl="node1" presStyleIdx="5" presStyleCnt="6" custScaleX="45241">
        <dgm:presLayoutVars>
          <dgm:chMax val="1"/>
          <dgm:bulletEnabled val="1"/>
        </dgm:presLayoutVars>
      </dgm:prSet>
      <dgm:spPr/>
    </dgm:pt>
    <dgm:pt modelId="{3D7EC829-6283-6540-ADC8-14AA4EE81CBC}" type="pres">
      <dgm:prSet presAssocID="{F5AA3D3F-35E2-844D-8887-BAAFF0D44AE6}" presName="descendantText" presStyleLbl="alignAccFollowNode1" presStyleIdx="5" presStyleCnt="6" custScaleX="116744">
        <dgm:presLayoutVars>
          <dgm:bulletEnabled val="1"/>
        </dgm:presLayoutVars>
      </dgm:prSet>
      <dgm:spPr/>
    </dgm:pt>
  </dgm:ptLst>
  <dgm:cxnLst>
    <dgm:cxn modelId="{CED95B02-783D-9742-8610-516E3643CFE0}" type="presOf" srcId="{1F5D377F-D00E-8746-A995-663DB85C3DD5}" destId="{3D7EC829-6283-6540-ADC8-14AA4EE81CBC}" srcOrd="0" destOrd="0" presId="urn:microsoft.com/office/officeart/2005/8/layout/vList5"/>
    <dgm:cxn modelId="{19F55206-7D06-BE47-B7E4-882A91D19FA4}" type="presOf" srcId="{E8491AC2-2EE7-1D46-B189-7E4649E6408F}" destId="{A88FDD63-CEDD-8044-89F2-E4926D3EBB4E}" srcOrd="0" destOrd="0" presId="urn:microsoft.com/office/officeart/2005/8/layout/vList5"/>
    <dgm:cxn modelId="{0C61320C-A3FE-8C42-BBBA-DE5FB1454CBB}" type="presOf" srcId="{614F669C-4A9C-4E49-9249-70769FBBF6C0}" destId="{316DB134-425E-0544-A67C-F869121FB560}" srcOrd="0" destOrd="1" presId="urn:microsoft.com/office/officeart/2005/8/layout/vList5"/>
    <dgm:cxn modelId="{B4661111-9D8B-584F-85AD-30A4F82CCAC8}" type="presOf" srcId="{091A49C7-3EE9-854A-B50C-9933932E4C3B}" destId="{FEFCB59A-5D1E-6349-849D-4CD4BCFF35F9}" srcOrd="0" destOrd="0" presId="urn:microsoft.com/office/officeart/2005/8/layout/vList5"/>
    <dgm:cxn modelId="{696B1111-B089-514F-A0FD-876E97A92F90}" type="presOf" srcId="{39EF2446-B287-2141-9936-E47CBD83C1DE}" destId="{247D6BBB-70BA-FF40-A006-A736301F4BB6}" srcOrd="0" destOrd="0" presId="urn:microsoft.com/office/officeart/2005/8/layout/vList5"/>
    <dgm:cxn modelId="{4C0A3713-4F43-DC44-BEF7-6305ED20DDB5}" srcId="{A3176116-F5C8-CD45-AE78-A52F0B268746}" destId="{FE6532BB-63CB-DA4F-96DA-108A9C713566}" srcOrd="0" destOrd="0" parTransId="{05B88620-31DA-6F4E-A002-CDCE1896BA50}" sibTransId="{79115160-8CF5-3947-866C-AA51EA3B0C54}"/>
    <dgm:cxn modelId="{F8DD7023-4A05-D64A-AA60-3784EE039E3C}" type="presOf" srcId="{A3176116-F5C8-CD45-AE78-A52F0B268746}" destId="{D0D29837-8B96-4840-A0A8-E2274A898735}" srcOrd="0" destOrd="0" presId="urn:microsoft.com/office/officeart/2005/8/layout/vList5"/>
    <dgm:cxn modelId="{7F553F65-14F5-3D49-B6C7-CF6349A4FC68}" srcId="{3C29B486-0D92-ED49-B627-EC06465AF5CD}" destId="{1DD4553C-3BC7-584B-919F-ACA2F0243D3D}" srcOrd="3" destOrd="0" parTransId="{EC4FEAA9-E341-6346-8A87-062AD96EF786}" sibTransId="{52D1299F-D45D-4842-9ADF-0D39A32D9E23}"/>
    <dgm:cxn modelId="{E2714F69-DFF0-4241-B2B4-D048C8B41A37}" type="presOf" srcId="{0FD8D92A-3A9B-4444-B011-E6196BE12197}" destId="{247D6BBB-70BA-FF40-A006-A736301F4BB6}" srcOrd="0" destOrd="1" presId="urn:microsoft.com/office/officeart/2005/8/layout/vList5"/>
    <dgm:cxn modelId="{B0C89454-1B02-B14A-A52F-7820E2859552}" srcId="{3C29B486-0D92-ED49-B627-EC06465AF5CD}" destId="{091A49C7-3EE9-854A-B50C-9933932E4C3B}" srcOrd="4" destOrd="0" parTransId="{15D3BD2D-7B1D-E24B-B22B-73F3A162B8D9}" sibTransId="{362A87E2-4E90-0448-B855-96B7F1E91A81}"/>
    <dgm:cxn modelId="{D3A31858-126B-684A-8ED8-706C15ACA769}" type="presOf" srcId="{FE6532BB-63CB-DA4F-96DA-108A9C713566}" destId="{61D3A7AA-5992-D649-B99D-745AC5C3E426}" srcOrd="0" destOrd="0" presId="urn:microsoft.com/office/officeart/2005/8/layout/vList5"/>
    <dgm:cxn modelId="{8882557B-12E9-C24F-939B-DC5C2A1FACE1}" srcId="{3C29B486-0D92-ED49-B627-EC06465AF5CD}" destId="{23460E2D-454C-984D-9003-A78BB5551D9F}" srcOrd="1" destOrd="0" parTransId="{2B16A6AA-82FD-854B-AE24-80D87D891AE8}" sibTransId="{AE5B09DB-ED14-C248-8122-24AE4589474B}"/>
    <dgm:cxn modelId="{7BD29D80-249A-B44C-AAAC-A45BFD986958}" type="presOf" srcId="{F5AA3D3F-35E2-844D-8887-BAAFF0D44AE6}" destId="{8B14C9BC-C454-874E-A192-12F6C0C255B9}" srcOrd="0" destOrd="0" presId="urn:microsoft.com/office/officeart/2005/8/layout/vList5"/>
    <dgm:cxn modelId="{DC8E2883-B16E-704F-A6D9-AD27E712574A}" type="presOf" srcId="{23460E2D-454C-984D-9003-A78BB5551D9F}" destId="{12F3BD05-1C2C-C542-9DB8-CE8C18A6D6A8}" srcOrd="0" destOrd="0" presId="urn:microsoft.com/office/officeart/2005/8/layout/vList5"/>
    <dgm:cxn modelId="{93A00E87-7D95-E846-B115-B95EE1BAC83D}" type="presOf" srcId="{1DD4553C-3BC7-584B-919F-ACA2F0243D3D}" destId="{214E34C9-427F-154F-94C6-17698314B899}" srcOrd="0" destOrd="0" presId="urn:microsoft.com/office/officeart/2005/8/layout/vList5"/>
    <dgm:cxn modelId="{4CCB5C87-F561-2D4E-9F0B-E99993C1B4C7}" srcId="{E8491AC2-2EE7-1D46-B189-7E4649E6408F}" destId="{0FD8D92A-3A9B-4444-B011-E6196BE12197}" srcOrd="1" destOrd="0" parTransId="{C890F042-4E76-B84D-B5D8-67883AC6F7A7}" sibTransId="{AA8A8B97-BF76-4547-A149-B2EFECA3CF72}"/>
    <dgm:cxn modelId="{288A7994-9136-7247-89E5-DA3CEE930171}" srcId="{E8491AC2-2EE7-1D46-B189-7E4649E6408F}" destId="{39EF2446-B287-2141-9936-E47CBD83C1DE}" srcOrd="0" destOrd="0" parTransId="{AE1FEFB4-A41F-8A4A-A626-45C2ACD3C4CD}" sibTransId="{0250E6C5-9635-914F-9CE8-904ADCB1E262}"/>
    <dgm:cxn modelId="{2BDA0599-5331-BF48-B5C4-3F600BC96328}" srcId="{1DD4553C-3BC7-584B-919F-ACA2F0243D3D}" destId="{3CC43918-FF69-424E-993E-348C1EEED5B1}" srcOrd="0" destOrd="0" parTransId="{97CD48E8-5B7A-A945-B4CC-0382C8D8AD3A}" sibTransId="{4AF0BA3D-991E-FD4B-B457-EB6D37657A0A}"/>
    <dgm:cxn modelId="{CBD32F9D-07B4-CF48-A536-8B085C9BC1EB}" srcId="{3C29B486-0D92-ED49-B627-EC06465AF5CD}" destId="{F5AA3D3F-35E2-844D-8887-BAAFF0D44AE6}" srcOrd="5" destOrd="0" parTransId="{B935D838-6A36-6043-AD85-0081F46AA94E}" sibTransId="{FAB47A4E-C937-3143-9201-55E0DFD78CD3}"/>
    <dgm:cxn modelId="{D8368C9F-7556-FD49-8F17-E965778FADE1}" type="presOf" srcId="{8BB77E2C-F864-2E47-BD86-53B36884CC17}" destId="{F3B9454D-02EA-7E46-87A7-26E5E9091A1D}" srcOrd="0" destOrd="0" presId="urn:microsoft.com/office/officeart/2005/8/layout/vList5"/>
    <dgm:cxn modelId="{05C0EFAB-2955-E349-8A9C-FAB05EA75AB4}" type="presOf" srcId="{3CC43918-FF69-424E-993E-348C1EEED5B1}" destId="{DAC24D66-8572-BE45-88E6-46D82FF5FC61}" srcOrd="0" destOrd="0" presId="urn:microsoft.com/office/officeart/2005/8/layout/vList5"/>
    <dgm:cxn modelId="{2FC992B8-EF22-6148-82C4-4FE65B495F6A}" srcId="{23460E2D-454C-984D-9003-A78BB5551D9F}" destId="{8BB77E2C-F864-2E47-BD86-53B36884CC17}" srcOrd="0" destOrd="0" parTransId="{AC760CE0-DF15-284A-B933-450F822ABFD6}" sibTransId="{88C9A815-B3AE-F649-A370-2FF7FD8EB3FA}"/>
    <dgm:cxn modelId="{31A011BB-ED80-0C49-9490-95A2B45F5D56}" srcId="{F5AA3D3F-35E2-844D-8887-BAAFF0D44AE6}" destId="{1F5D377F-D00E-8746-A995-663DB85C3DD5}" srcOrd="0" destOrd="0" parTransId="{AAFCDBEF-A4AF-954D-BBAA-5AB058B9A08B}" sibTransId="{8C22BDAB-E23D-594F-BED8-5032E14CF66B}"/>
    <dgm:cxn modelId="{68AF5ABF-A31F-7044-A709-9795D04D5ECB}" type="presOf" srcId="{7E298DD9-234C-044D-A57E-2BEAEE5DF2CE}" destId="{F3B9454D-02EA-7E46-87A7-26E5E9091A1D}" srcOrd="0" destOrd="1" presId="urn:microsoft.com/office/officeart/2005/8/layout/vList5"/>
    <dgm:cxn modelId="{A39A7AC2-E8CD-1F40-A858-B5DEA71A2674}" srcId="{3C29B486-0D92-ED49-B627-EC06465AF5CD}" destId="{E8491AC2-2EE7-1D46-B189-7E4649E6408F}" srcOrd="2" destOrd="0" parTransId="{1793222C-8C92-7244-96EE-FBEC12D5044A}" sibTransId="{9D306007-2113-6F44-83B1-4121F55B0FCA}"/>
    <dgm:cxn modelId="{DC78D6CF-BC08-6B4F-BBA4-210935347FCD}" srcId="{091A49C7-3EE9-854A-B50C-9933932E4C3B}" destId="{614F669C-4A9C-4E49-9249-70769FBBF6C0}" srcOrd="1" destOrd="0" parTransId="{5F20F27F-C219-B04A-AC18-A8582C3FF225}" sibTransId="{A3BEB824-81C0-4B49-B365-52DBB4A4A3B9}"/>
    <dgm:cxn modelId="{328A47D4-6A6F-F947-AF74-874FC5FADDDE}" srcId="{3C29B486-0D92-ED49-B627-EC06465AF5CD}" destId="{A3176116-F5C8-CD45-AE78-A52F0B268746}" srcOrd="0" destOrd="0" parTransId="{7190D43E-F8CC-CE4E-953C-A894AEB21146}" sibTransId="{633CC3AF-7E41-7A42-A1B2-BF4D212221C5}"/>
    <dgm:cxn modelId="{9FDCA5DB-96A1-7545-A9D2-2CDC43E7A1D2}" srcId="{23460E2D-454C-984D-9003-A78BB5551D9F}" destId="{7E298DD9-234C-044D-A57E-2BEAEE5DF2CE}" srcOrd="1" destOrd="0" parTransId="{30299CF7-8F7E-C04D-938A-90CCD7BF6DB6}" sibTransId="{03C40250-BD81-4E49-8CB4-242FC8914D18}"/>
    <dgm:cxn modelId="{537E23DC-197B-4E4A-B5F8-88BCA83DC4F7}" srcId="{091A49C7-3EE9-854A-B50C-9933932E4C3B}" destId="{D4B5D898-D66A-0846-9786-8FC88B60185C}" srcOrd="0" destOrd="0" parTransId="{8001A853-4963-BB46-A220-14462884FEAB}" sibTransId="{853E128A-EE26-284A-82F3-47BC4E8269BD}"/>
    <dgm:cxn modelId="{049301E4-8324-9D42-BD67-E75FA7876CD3}" type="presOf" srcId="{D4B5D898-D66A-0846-9786-8FC88B60185C}" destId="{316DB134-425E-0544-A67C-F869121FB560}" srcOrd="0" destOrd="0" presId="urn:microsoft.com/office/officeart/2005/8/layout/vList5"/>
    <dgm:cxn modelId="{BA26FFFA-B5E5-BD4B-8640-0A7DAF53E9DB}" type="presOf" srcId="{3C29B486-0D92-ED49-B627-EC06465AF5CD}" destId="{A1167310-5D1D-9143-8C01-E1D4A0E274A8}" srcOrd="0" destOrd="0" presId="urn:microsoft.com/office/officeart/2005/8/layout/vList5"/>
    <dgm:cxn modelId="{2EFCAF6B-1F01-924A-AF4E-9FC7CBCE7E3C}" type="presParOf" srcId="{A1167310-5D1D-9143-8C01-E1D4A0E274A8}" destId="{CC4EF8DD-5C76-0245-A324-FC5D1D107A96}" srcOrd="0" destOrd="0" presId="urn:microsoft.com/office/officeart/2005/8/layout/vList5"/>
    <dgm:cxn modelId="{45E31451-1503-9144-8DA5-629A4AB912DA}" type="presParOf" srcId="{CC4EF8DD-5C76-0245-A324-FC5D1D107A96}" destId="{D0D29837-8B96-4840-A0A8-E2274A898735}" srcOrd="0" destOrd="0" presId="urn:microsoft.com/office/officeart/2005/8/layout/vList5"/>
    <dgm:cxn modelId="{6A3636E1-D5C2-774D-A898-AE4990371DB1}" type="presParOf" srcId="{CC4EF8DD-5C76-0245-A324-FC5D1D107A96}" destId="{61D3A7AA-5992-D649-B99D-745AC5C3E426}" srcOrd="1" destOrd="0" presId="urn:microsoft.com/office/officeart/2005/8/layout/vList5"/>
    <dgm:cxn modelId="{085A4CB7-8A86-B145-BF7A-52B64B16990A}" type="presParOf" srcId="{A1167310-5D1D-9143-8C01-E1D4A0E274A8}" destId="{8FFCEB18-DC9B-1746-8A0D-714843A3203A}" srcOrd="1" destOrd="0" presId="urn:microsoft.com/office/officeart/2005/8/layout/vList5"/>
    <dgm:cxn modelId="{E8B905F9-988A-7B4E-8757-47DA69BF72D0}" type="presParOf" srcId="{A1167310-5D1D-9143-8C01-E1D4A0E274A8}" destId="{733BB094-4FD6-EC41-9E7A-122D73A5E59E}" srcOrd="2" destOrd="0" presId="urn:microsoft.com/office/officeart/2005/8/layout/vList5"/>
    <dgm:cxn modelId="{4F887943-0618-7244-9097-154CA64DA95E}" type="presParOf" srcId="{733BB094-4FD6-EC41-9E7A-122D73A5E59E}" destId="{12F3BD05-1C2C-C542-9DB8-CE8C18A6D6A8}" srcOrd="0" destOrd="0" presId="urn:microsoft.com/office/officeart/2005/8/layout/vList5"/>
    <dgm:cxn modelId="{C9126209-1630-0A4F-838B-418B1FC18C65}" type="presParOf" srcId="{733BB094-4FD6-EC41-9E7A-122D73A5E59E}" destId="{F3B9454D-02EA-7E46-87A7-26E5E9091A1D}" srcOrd="1" destOrd="0" presId="urn:microsoft.com/office/officeart/2005/8/layout/vList5"/>
    <dgm:cxn modelId="{F148A106-6482-6D46-B2A2-BD09BB61EBB3}" type="presParOf" srcId="{A1167310-5D1D-9143-8C01-E1D4A0E274A8}" destId="{691ED0F1-25BF-B241-B6A3-3DA236395F11}" srcOrd="3" destOrd="0" presId="urn:microsoft.com/office/officeart/2005/8/layout/vList5"/>
    <dgm:cxn modelId="{C7C40D77-DBC9-6746-A489-DAFA506DFFFD}" type="presParOf" srcId="{A1167310-5D1D-9143-8C01-E1D4A0E274A8}" destId="{CB5DC9F6-EA34-414F-BD5E-BC4B72C1EF99}" srcOrd="4" destOrd="0" presId="urn:microsoft.com/office/officeart/2005/8/layout/vList5"/>
    <dgm:cxn modelId="{8708D3DC-69AB-BE43-9F5B-70E977E20759}" type="presParOf" srcId="{CB5DC9F6-EA34-414F-BD5E-BC4B72C1EF99}" destId="{A88FDD63-CEDD-8044-89F2-E4926D3EBB4E}" srcOrd="0" destOrd="0" presId="urn:microsoft.com/office/officeart/2005/8/layout/vList5"/>
    <dgm:cxn modelId="{8AF50352-62BE-E04E-A184-4902E4F1AF87}" type="presParOf" srcId="{CB5DC9F6-EA34-414F-BD5E-BC4B72C1EF99}" destId="{247D6BBB-70BA-FF40-A006-A736301F4BB6}" srcOrd="1" destOrd="0" presId="urn:microsoft.com/office/officeart/2005/8/layout/vList5"/>
    <dgm:cxn modelId="{B21C8437-BB70-2946-81BC-2590A3F0700F}" type="presParOf" srcId="{A1167310-5D1D-9143-8C01-E1D4A0E274A8}" destId="{472211D4-98AD-6B43-89A2-6C5157738927}" srcOrd="5" destOrd="0" presId="urn:microsoft.com/office/officeart/2005/8/layout/vList5"/>
    <dgm:cxn modelId="{1BBF8B28-C65F-A44B-BDB2-CB9961068465}" type="presParOf" srcId="{A1167310-5D1D-9143-8C01-E1D4A0E274A8}" destId="{34403323-3E50-5349-B3E2-C43E9E5858EF}" srcOrd="6" destOrd="0" presId="urn:microsoft.com/office/officeart/2005/8/layout/vList5"/>
    <dgm:cxn modelId="{34A5F895-738C-BC49-BC9F-760C1E611E00}" type="presParOf" srcId="{34403323-3E50-5349-B3E2-C43E9E5858EF}" destId="{214E34C9-427F-154F-94C6-17698314B899}" srcOrd="0" destOrd="0" presId="urn:microsoft.com/office/officeart/2005/8/layout/vList5"/>
    <dgm:cxn modelId="{68867CFF-241D-C741-A164-6194CE5EC677}" type="presParOf" srcId="{34403323-3E50-5349-B3E2-C43E9E5858EF}" destId="{DAC24D66-8572-BE45-88E6-46D82FF5FC61}" srcOrd="1" destOrd="0" presId="urn:microsoft.com/office/officeart/2005/8/layout/vList5"/>
    <dgm:cxn modelId="{E2675ECB-1491-9D4E-8E7B-8DCAE71C753D}" type="presParOf" srcId="{A1167310-5D1D-9143-8C01-E1D4A0E274A8}" destId="{60A33B21-F8BC-644D-B49E-3FD4CD2BEF2F}" srcOrd="7" destOrd="0" presId="urn:microsoft.com/office/officeart/2005/8/layout/vList5"/>
    <dgm:cxn modelId="{3BE56A24-F6B0-2B45-8F03-8BDDD84804C8}" type="presParOf" srcId="{A1167310-5D1D-9143-8C01-E1D4A0E274A8}" destId="{F8CA623B-3DD4-EC43-9DB9-0005AF811C8D}" srcOrd="8" destOrd="0" presId="urn:microsoft.com/office/officeart/2005/8/layout/vList5"/>
    <dgm:cxn modelId="{1512FB06-A4D6-3049-9403-D99421DCF714}" type="presParOf" srcId="{F8CA623B-3DD4-EC43-9DB9-0005AF811C8D}" destId="{FEFCB59A-5D1E-6349-849D-4CD4BCFF35F9}" srcOrd="0" destOrd="0" presId="urn:microsoft.com/office/officeart/2005/8/layout/vList5"/>
    <dgm:cxn modelId="{22F92907-6A27-8147-AE70-EC2C2FD445DA}" type="presParOf" srcId="{F8CA623B-3DD4-EC43-9DB9-0005AF811C8D}" destId="{316DB134-425E-0544-A67C-F869121FB560}" srcOrd="1" destOrd="0" presId="urn:microsoft.com/office/officeart/2005/8/layout/vList5"/>
    <dgm:cxn modelId="{DFA61878-7BF2-4146-977C-F5427BCE1688}" type="presParOf" srcId="{A1167310-5D1D-9143-8C01-E1D4A0E274A8}" destId="{18945E7A-2C2B-BD41-9863-6DF23930827D}" srcOrd="9" destOrd="0" presId="urn:microsoft.com/office/officeart/2005/8/layout/vList5"/>
    <dgm:cxn modelId="{A41B0A68-43D9-B147-B5C1-4985E8966219}" type="presParOf" srcId="{A1167310-5D1D-9143-8C01-E1D4A0E274A8}" destId="{CD9AD919-F42C-874D-B847-BEF6CC1ADEAE}" srcOrd="10" destOrd="0" presId="urn:microsoft.com/office/officeart/2005/8/layout/vList5"/>
    <dgm:cxn modelId="{F215DDB1-029B-A84F-BC97-846617D3563B}" type="presParOf" srcId="{CD9AD919-F42C-874D-B847-BEF6CC1ADEAE}" destId="{8B14C9BC-C454-874E-A192-12F6C0C255B9}" srcOrd="0" destOrd="0" presId="urn:microsoft.com/office/officeart/2005/8/layout/vList5"/>
    <dgm:cxn modelId="{BC1647C0-BFDA-D54C-8633-B5B4EEDC36DD}" type="presParOf" srcId="{CD9AD919-F42C-874D-B847-BEF6CC1ADEAE}" destId="{3D7EC829-6283-6540-ADC8-14AA4EE81CB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21F18F7-6819-854E-98C0-75006211873E}"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GB"/>
        </a:p>
      </dgm:t>
    </dgm:pt>
    <dgm:pt modelId="{F3517E2E-96AE-D344-A0F5-73A2F5C1BD08}">
      <dgm:prSet phldrT="[Text]" custT="1"/>
      <dgm:spPr/>
      <dgm:t>
        <a:bodyPr/>
        <a:lstStyle/>
        <a:p>
          <a:r>
            <a:rPr lang="ar-JO" sz="2600" dirty="0">
              <a:solidFill>
                <a:schemeClr val="bg2"/>
              </a:solidFill>
              <a:latin typeface="Montserrat" pitchFamily="2" charset="77"/>
            </a:rPr>
            <a:t>احرص على مناقشة ما يلي بشكل مسبقً مع أصحاب المصلحة في المجتمع والمتطوعين والسلطات المحلية</a:t>
          </a:r>
          <a:endParaRPr lang="en-GB" sz="2600" dirty="0">
            <a:solidFill>
              <a:schemeClr val="bg2"/>
            </a:solidFill>
            <a:latin typeface="Montserrat" pitchFamily="2" charset="77"/>
          </a:endParaRPr>
        </a:p>
      </dgm:t>
    </dgm:pt>
    <dgm:pt modelId="{05E1DA52-A686-7743-864D-1F2CB48330AF}" type="parTrans" cxnId="{E4C5DA87-290D-8D41-94A1-7C31E949C9AC}">
      <dgm:prSet/>
      <dgm:spPr/>
      <dgm:t>
        <a:bodyPr/>
        <a:lstStyle/>
        <a:p>
          <a:endParaRPr lang="en-GB">
            <a:solidFill>
              <a:schemeClr val="bg2"/>
            </a:solidFill>
            <a:latin typeface="Montserrat" pitchFamily="2" charset="77"/>
          </a:endParaRPr>
        </a:p>
      </dgm:t>
    </dgm:pt>
    <dgm:pt modelId="{69D10938-44E8-5B41-9405-957F477D04A0}" type="sibTrans" cxnId="{E4C5DA87-290D-8D41-94A1-7C31E949C9AC}">
      <dgm:prSet/>
      <dgm:spPr/>
      <dgm:t>
        <a:bodyPr/>
        <a:lstStyle/>
        <a:p>
          <a:endParaRPr lang="en-GB">
            <a:solidFill>
              <a:schemeClr val="bg2"/>
            </a:solidFill>
            <a:latin typeface="Montserrat" pitchFamily="2" charset="77"/>
          </a:endParaRPr>
        </a:p>
      </dgm:t>
    </dgm:pt>
    <dgm:pt modelId="{B2721CBE-C49B-5B4D-933A-73DDB07D6417}">
      <dgm:prSet phldrT="[Text]" custT="1"/>
      <dgm:spPr/>
      <dgm:t>
        <a:bodyPr/>
        <a:lstStyle/>
        <a:p>
          <a:r>
            <a:rPr lang="ar-JO" sz="2600" dirty="0">
              <a:solidFill>
                <a:schemeClr val="bg2"/>
              </a:solidFill>
              <a:latin typeface="Montserrat" pitchFamily="2" charset="77"/>
            </a:rPr>
            <a:t>المعلومات التي ستتم مشاركتها مع المجتمع الأوسع، على سبيل المثال، من خلال عقد اجتماع مجتمعي</a:t>
          </a:r>
          <a:endParaRPr lang="en-GB" sz="2600" dirty="0">
            <a:solidFill>
              <a:schemeClr val="bg2"/>
            </a:solidFill>
            <a:latin typeface="Montserrat" pitchFamily="2" charset="77"/>
          </a:endParaRPr>
        </a:p>
      </dgm:t>
    </dgm:pt>
    <dgm:pt modelId="{F1252446-FC2E-EF45-89AC-BF8C468EE6CC}" type="parTrans" cxnId="{3A27C0AD-3424-7344-8721-10D66E22A8C4}">
      <dgm:prSet/>
      <dgm:spPr/>
      <dgm:t>
        <a:bodyPr/>
        <a:lstStyle/>
        <a:p>
          <a:endParaRPr lang="en-GB">
            <a:solidFill>
              <a:schemeClr val="bg2"/>
            </a:solidFill>
            <a:latin typeface="Montserrat" pitchFamily="2" charset="77"/>
          </a:endParaRPr>
        </a:p>
      </dgm:t>
    </dgm:pt>
    <dgm:pt modelId="{54190C64-3534-4441-802B-1F848E2188FC}" type="sibTrans" cxnId="{3A27C0AD-3424-7344-8721-10D66E22A8C4}">
      <dgm:prSet/>
      <dgm:spPr/>
      <dgm:t>
        <a:bodyPr/>
        <a:lstStyle/>
        <a:p>
          <a:endParaRPr lang="en-GB">
            <a:solidFill>
              <a:schemeClr val="bg2"/>
            </a:solidFill>
            <a:latin typeface="Montserrat" pitchFamily="2" charset="77"/>
          </a:endParaRPr>
        </a:p>
      </dgm:t>
    </dgm:pt>
    <dgm:pt modelId="{694BE25B-96E3-5240-84EE-B51D9FB54C1C}">
      <dgm:prSet phldrT="[Text]" custT="1"/>
      <dgm:spPr/>
      <dgm:t>
        <a:bodyPr/>
        <a:lstStyle/>
        <a:p>
          <a:r>
            <a:rPr lang="ar-JO" sz="2600" dirty="0">
              <a:solidFill>
                <a:schemeClr val="bg2"/>
              </a:solidFill>
              <a:latin typeface="Montserrat" pitchFamily="2" charset="77"/>
            </a:rPr>
            <a:t>مواضيع لإطلاع فرق التقييم عليها</a:t>
          </a:r>
          <a:endParaRPr lang="en-GB" sz="2600" dirty="0">
            <a:solidFill>
              <a:schemeClr val="bg2"/>
            </a:solidFill>
            <a:latin typeface="Montserrat" pitchFamily="2" charset="77"/>
          </a:endParaRPr>
        </a:p>
      </dgm:t>
    </dgm:pt>
    <dgm:pt modelId="{B423B5DB-4AC1-B546-AA71-60C06CC7213E}" type="parTrans" cxnId="{C1A4CAED-2C38-0948-AEA1-671ED5595127}">
      <dgm:prSet/>
      <dgm:spPr/>
      <dgm:t>
        <a:bodyPr/>
        <a:lstStyle/>
        <a:p>
          <a:endParaRPr lang="en-GB">
            <a:solidFill>
              <a:schemeClr val="bg2"/>
            </a:solidFill>
            <a:latin typeface="Montserrat" pitchFamily="2" charset="77"/>
          </a:endParaRPr>
        </a:p>
      </dgm:t>
    </dgm:pt>
    <dgm:pt modelId="{FCB05A5A-EFCC-9245-A7DE-9229478F3B3B}" type="sibTrans" cxnId="{C1A4CAED-2C38-0948-AEA1-671ED5595127}">
      <dgm:prSet/>
      <dgm:spPr/>
      <dgm:t>
        <a:bodyPr/>
        <a:lstStyle/>
        <a:p>
          <a:endParaRPr lang="en-GB">
            <a:solidFill>
              <a:schemeClr val="bg2"/>
            </a:solidFill>
            <a:latin typeface="Montserrat" pitchFamily="2" charset="77"/>
          </a:endParaRPr>
        </a:p>
      </dgm:t>
    </dgm:pt>
    <dgm:pt modelId="{659562B9-F97A-6D48-8AC9-2EC3E0F3DC05}" type="pres">
      <dgm:prSet presAssocID="{A21F18F7-6819-854E-98C0-75006211873E}" presName="Name0" presStyleCnt="0">
        <dgm:presLayoutVars>
          <dgm:dir val="rev"/>
          <dgm:resizeHandles val="exact"/>
        </dgm:presLayoutVars>
      </dgm:prSet>
      <dgm:spPr/>
    </dgm:pt>
    <dgm:pt modelId="{4724BD90-52B0-8749-9C2E-69965B66551E}" type="pres">
      <dgm:prSet presAssocID="{F3517E2E-96AE-D344-A0F5-73A2F5C1BD08}" presName="node" presStyleLbl="node1" presStyleIdx="0" presStyleCnt="3">
        <dgm:presLayoutVars>
          <dgm:bulletEnabled val="1"/>
        </dgm:presLayoutVars>
      </dgm:prSet>
      <dgm:spPr/>
    </dgm:pt>
    <dgm:pt modelId="{C8E8B5AA-951B-E040-A5EE-7053E38709B4}" type="pres">
      <dgm:prSet presAssocID="{69D10938-44E8-5B41-9405-957F477D04A0}" presName="sibTrans" presStyleLbl="sibTrans2D1" presStyleIdx="0" presStyleCnt="2"/>
      <dgm:spPr/>
    </dgm:pt>
    <dgm:pt modelId="{D172FD97-0F19-594A-9C71-24F6E58BC9F1}" type="pres">
      <dgm:prSet presAssocID="{69D10938-44E8-5B41-9405-957F477D04A0}" presName="connectorText" presStyleLbl="sibTrans2D1" presStyleIdx="0" presStyleCnt="2"/>
      <dgm:spPr/>
    </dgm:pt>
    <dgm:pt modelId="{2AD82744-A177-FD4A-95F1-B6C1DB04C527}" type="pres">
      <dgm:prSet presAssocID="{B2721CBE-C49B-5B4D-933A-73DDB07D6417}" presName="node" presStyleLbl="node1" presStyleIdx="1" presStyleCnt="3">
        <dgm:presLayoutVars>
          <dgm:bulletEnabled val="1"/>
        </dgm:presLayoutVars>
      </dgm:prSet>
      <dgm:spPr/>
    </dgm:pt>
    <dgm:pt modelId="{9E64450D-9E23-764C-8555-7E4195373DA5}" type="pres">
      <dgm:prSet presAssocID="{54190C64-3534-4441-802B-1F848E2188FC}" presName="sibTrans" presStyleLbl="sibTrans2D1" presStyleIdx="1" presStyleCnt="2"/>
      <dgm:spPr/>
    </dgm:pt>
    <dgm:pt modelId="{F8A1729F-EBAC-8347-9E27-39A0975D7B7D}" type="pres">
      <dgm:prSet presAssocID="{54190C64-3534-4441-802B-1F848E2188FC}" presName="connectorText" presStyleLbl="sibTrans2D1" presStyleIdx="1" presStyleCnt="2"/>
      <dgm:spPr/>
    </dgm:pt>
    <dgm:pt modelId="{10120E6C-5E35-1E48-AC86-9986063F84DB}" type="pres">
      <dgm:prSet presAssocID="{694BE25B-96E3-5240-84EE-B51D9FB54C1C}" presName="node" presStyleLbl="node1" presStyleIdx="2" presStyleCnt="3">
        <dgm:presLayoutVars>
          <dgm:bulletEnabled val="1"/>
        </dgm:presLayoutVars>
      </dgm:prSet>
      <dgm:spPr/>
    </dgm:pt>
  </dgm:ptLst>
  <dgm:cxnLst>
    <dgm:cxn modelId="{69BFEA1B-364D-0E44-9EE4-AC71C8A0A92B}" type="presOf" srcId="{A21F18F7-6819-854E-98C0-75006211873E}" destId="{659562B9-F97A-6D48-8AC9-2EC3E0F3DC05}" srcOrd="0" destOrd="0" presId="urn:microsoft.com/office/officeart/2005/8/layout/process1"/>
    <dgm:cxn modelId="{3632222E-4A9C-984B-AFFC-53D42FF405E2}" type="presOf" srcId="{694BE25B-96E3-5240-84EE-B51D9FB54C1C}" destId="{10120E6C-5E35-1E48-AC86-9986063F84DB}" srcOrd="0" destOrd="0" presId="urn:microsoft.com/office/officeart/2005/8/layout/process1"/>
    <dgm:cxn modelId="{36E40364-5ED5-A84B-86C7-5D7DD365F31A}" type="presOf" srcId="{54190C64-3534-4441-802B-1F848E2188FC}" destId="{F8A1729F-EBAC-8347-9E27-39A0975D7B7D}" srcOrd="1" destOrd="0" presId="urn:microsoft.com/office/officeart/2005/8/layout/process1"/>
    <dgm:cxn modelId="{0364AD7E-36C7-5F41-AC12-8D61F8242A28}" type="presOf" srcId="{B2721CBE-C49B-5B4D-933A-73DDB07D6417}" destId="{2AD82744-A177-FD4A-95F1-B6C1DB04C527}" srcOrd="0" destOrd="0" presId="urn:microsoft.com/office/officeart/2005/8/layout/process1"/>
    <dgm:cxn modelId="{E4C5DA87-290D-8D41-94A1-7C31E949C9AC}" srcId="{A21F18F7-6819-854E-98C0-75006211873E}" destId="{F3517E2E-96AE-D344-A0F5-73A2F5C1BD08}" srcOrd="0" destOrd="0" parTransId="{05E1DA52-A686-7743-864D-1F2CB48330AF}" sibTransId="{69D10938-44E8-5B41-9405-957F477D04A0}"/>
    <dgm:cxn modelId="{69E618A3-8FB1-9945-8DC0-3D0529E914EA}" type="presOf" srcId="{F3517E2E-96AE-D344-A0F5-73A2F5C1BD08}" destId="{4724BD90-52B0-8749-9C2E-69965B66551E}" srcOrd="0" destOrd="0" presId="urn:microsoft.com/office/officeart/2005/8/layout/process1"/>
    <dgm:cxn modelId="{3A27C0AD-3424-7344-8721-10D66E22A8C4}" srcId="{A21F18F7-6819-854E-98C0-75006211873E}" destId="{B2721CBE-C49B-5B4D-933A-73DDB07D6417}" srcOrd="1" destOrd="0" parTransId="{F1252446-FC2E-EF45-89AC-BF8C468EE6CC}" sibTransId="{54190C64-3534-4441-802B-1F848E2188FC}"/>
    <dgm:cxn modelId="{8C6D64DB-DD39-3B4D-BD49-09C03338915B}" type="presOf" srcId="{69D10938-44E8-5B41-9405-957F477D04A0}" destId="{D172FD97-0F19-594A-9C71-24F6E58BC9F1}" srcOrd="1" destOrd="0" presId="urn:microsoft.com/office/officeart/2005/8/layout/process1"/>
    <dgm:cxn modelId="{D10C6CDB-D1CE-FD44-AD3A-EA0EE001304A}" type="presOf" srcId="{69D10938-44E8-5B41-9405-957F477D04A0}" destId="{C8E8B5AA-951B-E040-A5EE-7053E38709B4}" srcOrd="0" destOrd="0" presId="urn:microsoft.com/office/officeart/2005/8/layout/process1"/>
    <dgm:cxn modelId="{C1A4CAED-2C38-0948-AEA1-671ED5595127}" srcId="{A21F18F7-6819-854E-98C0-75006211873E}" destId="{694BE25B-96E3-5240-84EE-B51D9FB54C1C}" srcOrd="2" destOrd="0" parTransId="{B423B5DB-4AC1-B546-AA71-60C06CC7213E}" sibTransId="{FCB05A5A-EFCC-9245-A7DE-9229478F3B3B}"/>
    <dgm:cxn modelId="{6B1E15F4-1BBE-8141-B133-5EA74B699F7C}" type="presOf" srcId="{54190C64-3534-4441-802B-1F848E2188FC}" destId="{9E64450D-9E23-764C-8555-7E4195373DA5}" srcOrd="0" destOrd="0" presId="urn:microsoft.com/office/officeart/2005/8/layout/process1"/>
    <dgm:cxn modelId="{C2529432-6A12-FA4C-ADBC-00FDC607D3D8}" type="presParOf" srcId="{659562B9-F97A-6D48-8AC9-2EC3E0F3DC05}" destId="{4724BD90-52B0-8749-9C2E-69965B66551E}" srcOrd="0" destOrd="0" presId="urn:microsoft.com/office/officeart/2005/8/layout/process1"/>
    <dgm:cxn modelId="{EDF5C78B-EAD9-1F45-AD48-C3011A2CED0C}" type="presParOf" srcId="{659562B9-F97A-6D48-8AC9-2EC3E0F3DC05}" destId="{C8E8B5AA-951B-E040-A5EE-7053E38709B4}" srcOrd="1" destOrd="0" presId="urn:microsoft.com/office/officeart/2005/8/layout/process1"/>
    <dgm:cxn modelId="{1788AC4B-9B10-534D-AE70-E4C75742B0D7}" type="presParOf" srcId="{C8E8B5AA-951B-E040-A5EE-7053E38709B4}" destId="{D172FD97-0F19-594A-9C71-24F6E58BC9F1}" srcOrd="0" destOrd="0" presId="urn:microsoft.com/office/officeart/2005/8/layout/process1"/>
    <dgm:cxn modelId="{C1A9D33F-7C65-C346-AB6B-349A5C252AE6}" type="presParOf" srcId="{659562B9-F97A-6D48-8AC9-2EC3E0F3DC05}" destId="{2AD82744-A177-FD4A-95F1-B6C1DB04C527}" srcOrd="2" destOrd="0" presId="urn:microsoft.com/office/officeart/2005/8/layout/process1"/>
    <dgm:cxn modelId="{691553E7-72D4-A242-9C5A-419C5FEFE0EC}" type="presParOf" srcId="{659562B9-F97A-6D48-8AC9-2EC3E0F3DC05}" destId="{9E64450D-9E23-764C-8555-7E4195373DA5}" srcOrd="3" destOrd="0" presId="urn:microsoft.com/office/officeart/2005/8/layout/process1"/>
    <dgm:cxn modelId="{1A54259C-54BB-A04D-8F36-E44FAA8FFDD5}" type="presParOf" srcId="{9E64450D-9E23-764C-8555-7E4195373DA5}" destId="{F8A1729F-EBAC-8347-9E27-39A0975D7B7D}" srcOrd="0" destOrd="0" presId="urn:microsoft.com/office/officeart/2005/8/layout/process1"/>
    <dgm:cxn modelId="{88CB4983-24F7-0943-8CCB-58FD1BFE97F7}" type="presParOf" srcId="{659562B9-F97A-6D48-8AC9-2EC3E0F3DC05}" destId="{10120E6C-5E35-1E48-AC86-9986063F84DB}"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66B02F0-6A84-7C45-868E-0D037A6942C9}"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08523BCD-3541-E04F-B4E5-DD0830185A50}">
      <dgm:prSet phldrT="[Text]" custT="1"/>
      <dgm:spPr/>
      <dgm:t>
        <a:bodyPr/>
        <a:lstStyle/>
        <a:p>
          <a:pPr rtl="1"/>
          <a:r>
            <a:rPr lang="ar-JO" sz="2800" b="1" dirty="0">
              <a:solidFill>
                <a:schemeClr val="bg2"/>
              </a:solidFill>
              <a:latin typeface="Calibri" panose="020F0502020204030204" pitchFamily="34" charset="0"/>
              <a:ea typeface="Calibri" panose="020F0502020204030204" pitchFamily="34" charset="0"/>
              <a:cs typeface="Calibri" panose="020F0502020204030204" pitchFamily="34" charset="0"/>
            </a:rPr>
            <a:t>1. بناء الفهم والقبول لاستخدام معايير الاختيار</a:t>
          </a:r>
          <a:endParaRPr lang="en-GB" sz="28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4ECA9AE3-3938-3144-83C1-E7D6096DF669}" type="parTrans" cxnId="{5A87AE9E-7241-A544-AD68-868D5747A8B7}">
      <dgm:prSet/>
      <dgm:spPr/>
      <dgm:t>
        <a:bodyPr/>
        <a:lstStyle/>
        <a:p>
          <a:endParaRPr lang="en-GB"/>
        </a:p>
      </dgm:t>
    </dgm:pt>
    <dgm:pt modelId="{87506282-05F7-2747-94AB-A22C19DCEFA2}" type="sibTrans" cxnId="{5A87AE9E-7241-A544-AD68-868D5747A8B7}">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08D28404-96A5-7D42-A283-7F6FFA499D8D}">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توضيح سبب الحاجة إليها – بشكل علني وعلى نطاق واسع.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C3606A66-1F01-B547-8C13-C8147C3C9A48}" type="parTrans" cxnId="{AAB475F6-8A4C-E64D-BCA3-EAEB4DC1ED73}">
      <dgm:prSet/>
      <dgm:spPr/>
      <dgm:t>
        <a:bodyPr/>
        <a:lstStyle/>
        <a:p>
          <a:endParaRPr lang="en-GB"/>
        </a:p>
      </dgm:t>
    </dgm:pt>
    <dgm:pt modelId="{12981215-9BB7-BD4A-A970-6CFB69128ED1}" type="sibTrans" cxnId="{AAB475F6-8A4C-E64D-BCA3-EAEB4DC1ED73}">
      <dgm:prSet/>
      <dgm:spPr/>
      <dgm:t>
        <a:bodyPr/>
        <a:lstStyle/>
        <a:p>
          <a:endParaRPr lang="en-GB"/>
        </a:p>
      </dgm:t>
    </dgm:pt>
    <dgm:pt modelId="{38822B81-D542-FF4A-992C-53689F85E924}">
      <dgm:prSet phldrT="[Text]" custT="1"/>
      <dgm:spPr/>
      <dgm:t>
        <a:bodyPr/>
        <a:lstStyle/>
        <a:p>
          <a:pPr rtl="1"/>
          <a:r>
            <a:rPr lang="ar-JO" sz="2800" b="1" dirty="0">
              <a:solidFill>
                <a:schemeClr val="bg2"/>
              </a:solidFill>
              <a:latin typeface="Calibri" panose="020F0502020204030204" pitchFamily="34" charset="0"/>
              <a:ea typeface="Calibri" panose="020F0502020204030204" pitchFamily="34" charset="0"/>
              <a:cs typeface="Calibri" panose="020F0502020204030204" pitchFamily="34" charset="0"/>
            </a:rPr>
            <a:t>2. مناقشة معايير الاختيار والاتفاق عليها</a:t>
          </a:r>
          <a:endParaRPr lang="en-GB" sz="28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2877B465-19FF-714C-B305-A9CBC0DCD207}" type="parTrans" cxnId="{3A48FC60-7D3B-E248-A483-63BCA879B1AB}">
      <dgm:prSet/>
      <dgm:spPr/>
      <dgm:t>
        <a:bodyPr/>
        <a:lstStyle/>
        <a:p>
          <a:endParaRPr lang="en-GB"/>
        </a:p>
      </dgm:t>
    </dgm:pt>
    <dgm:pt modelId="{47A22FCE-579B-BB47-B1E0-FA84449F7B99}" type="sibTrans" cxnId="{3A48FC60-7D3B-E248-A483-63BCA879B1AB}">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7866ACBB-6BC4-BD41-B15A-E331D29A57A9}">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إجراء مناقشة مع مجموعة واسعة من المجموعات.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2C14ABE1-C129-5048-85E7-DFA0711FE198}" type="parTrans" cxnId="{695F1F6D-C515-004F-A5AB-1F28FB7F9481}">
      <dgm:prSet/>
      <dgm:spPr/>
      <dgm:t>
        <a:bodyPr/>
        <a:lstStyle/>
        <a:p>
          <a:endParaRPr lang="en-GB"/>
        </a:p>
      </dgm:t>
    </dgm:pt>
    <dgm:pt modelId="{B6CE183B-968F-A44F-B17F-78320D5B538B}" type="sibTrans" cxnId="{695F1F6D-C515-004F-A5AB-1F28FB7F9481}">
      <dgm:prSet/>
      <dgm:spPr/>
      <dgm:t>
        <a:bodyPr/>
        <a:lstStyle/>
        <a:p>
          <a:endParaRPr lang="en-GB"/>
        </a:p>
      </dgm:t>
    </dgm:pt>
    <dgm:pt modelId="{05C83B80-8873-444C-AE47-6EE5AB5C06CD}">
      <dgm:prSet phldrT="[Text]" custT="1"/>
      <dgm:spPr/>
      <dgm:t>
        <a:bodyPr/>
        <a:lstStyle/>
        <a:p>
          <a:pPr algn="r" rtl="1"/>
          <a:r>
            <a:rPr lang="ar-JO" sz="2800" b="1" dirty="0">
              <a:solidFill>
                <a:schemeClr val="bg2"/>
              </a:solidFill>
              <a:latin typeface="Calibri" panose="020F0502020204030204" pitchFamily="34" charset="0"/>
              <a:ea typeface="Calibri" panose="020F0502020204030204" pitchFamily="34" charset="0"/>
              <a:cs typeface="Calibri" panose="020F0502020204030204" pitchFamily="34" charset="0"/>
            </a:rPr>
            <a:t>3. إبلاغ المعايير المتفق عليها على نطاق واسع والإجابة على الأسئلة</a:t>
          </a:r>
          <a:endParaRPr lang="en-GB" sz="28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57F3F737-4A5B-E64F-8847-9DDACC9B88D1}" type="parTrans" cxnId="{B744D514-B7A5-254E-91D7-825CEA649C8A}">
      <dgm:prSet/>
      <dgm:spPr/>
      <dgm:t>
        <a:bodyPr/>
        <a:lstStyle/>
        <a:p>
          <a:endParaRPr lang="en-GB"/>
        </a:p>
      </dgm:t>
    </dgm:pt>
    <dgm:pt modelId="{5E320C21-74BC-C64A-9E56-CF1573DC8075}" type="sibTrans" cxnId="{B744D514-B7A5-254E-91D7-825CEA649C8A}">
      <dgm:prSet/>
      <dgm:spPr/>
      <dgm:t>
        <a:bodyPr/>
        <a:lstStyle/>
        <a:p>
          <a:endParaRPr lang="en-GB"/>
        </a:p>
      </dgm:t>
    </dgm:pt>
    <dgm:pt modelId="{17DE7D51-7BEF-134B-9DBE-2AED366285FC}">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إبلاغ المعايير النهائية بوضوح وعلى نطاق واسع.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6FF9CE4E-3FCC-7F42-A1FD-9E8DEBA1DE7B}" type="parTrans" cxnId="{CF1092EB-1F01-1540-9557-E2B9DA9DF189}">
      <dgm:prSet/>
      <dgm:spPr/>
      <dgm:t>
        <a:bodyPr/>
        <a:lstStyle/>
        <a:p>
          <a:endParaRPr lang="en-GB"/>
        </a:p>
      </dgm:t>
    </dgm:pt>
    <dgm:pt modelId="{E13CEDF8-A657-1C45-9B61-5313A6DAEA51}" type="sibTrans" cxnId="{CF1092EB-1F01-1540-9557-E2B9DA9DF189}">
      <dgm:prSet/>
      <dgm:spPr/>
      <dgm:t>
        <a:bodyPr/>
        <a:lstStyle/>
        <a:p>
          <a:endParaRPr lang="en-GB"/>
        </a:p>
      </dgm:t>
    </dgm:pt>
    <dgm:pt modelId="{F09C5CA1-7200-6647-9559-00E4AC9AF67A}">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فهم المقاومة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D428215-C228-D448-9922-39A8AB6A20A2}" type="parTrans" cxnId="{611AC3DF-236C-A646-8FC9-9BE4D4D83B19}">
      <dgm:prSet/>
      <dgm:spPr/>
      <dgm:t>
        <a:bodyPr/>
        <a:lstStyle/>
        <a:p>
          <a:endParaRPr lang="en-GB"/>
        </a:p>
      </dgm:t>
    </dgm:pt>
    <dgm:pt modelId="{B9A98F0C-62E5-C74B-AE31-17793CF1BD53}" type="sibTrans" cxnId="{611AC3DF-236C-A646-8FC9-9BE4D4D83B19}">
      <dgm:prSet/>
      <dgm:spPr/>
      <dgm:t>
        <a:bodyPr/>
        <a:lstStyle/>
        <a:p>
          <a:endParaRPr lang="en-GB"/>
        </a:p>
      </dgm:t>
    </dgm:pt>
    <dgm:pt modelId="{15B926F9-C65B-F846-9BE7-831CFB1D0670}">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الاتفاق على حل وسط لبناء قبول.</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5A86CA4-DCA0-6144-A107-FBB9B3D01236}" type="parTrans" cxnId="{ECED3861-E11A-2946-800F-74407427E82C}">
      <dgm:prSet/>
      <dgm:spPr/>
      <dgm:t>
        <a:bodyPr/>
        <a:lstStyle/>
        <a:p>
          <a:endParaRPr lang="en-GB"/>
        </a:p>
      </dgm:t>
    </dgm:pt>
    <dgm:pt modelId="{D11A8A2C-683A-2B4D-A8EE-D644C86804CB}" type="sibTrans" cxnId="{ECED3861-E11A-2946-800F-74407427E82C}">
      <dgm:prSet/>
      <dgm:spPr/>
      <dgm:t>
        <a:bodyPr/>
        <a:lstStyle/>
        <a:p>
          <a:endParaRPr lang="en-GB"/>
        </a:p>
      </dgm:t>
    </dgm:pt>
    <dgm:pt modelId="{2B06F4B8-046B-564F-AC8F-970A0317CA1D}">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فهم السياق.</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607D91D-91B0-AE49-AEA9-BDCC86BBFB50}" type="parTrans" cxnId="{BE38FD7E-F1B4-C544-A162-C0036CF8F06F}">
      <dgm:prSet/>
      <dgm:spPr/>
      <dgm:t>
        <a:bodyPr/>
        <a:lstStyle/>
        <a:p>
          <a:endParaRPr lang="en-GB"/>
        </a:p>
      </dgm:t>
    </dgm:pt>
    <dgm:pt modelId="{3D3E710C-098C-C44D-BC49-D8D35675D2C2}" type="sibTrans" cxnId="{BE38FD7E-F1B4-C544-A162-C0036CF8F06F}">
      <dgm:prSet/>
      <dgm:spPr/>
      <dgm:t>
        <a:bodyPr/>
        <a:lstStyle/>
        <a:p>
          <a:endParaRPr lang="en-GB"/>
        </a:p>
      </dgm:t>
    </dgm:pt>
    <dgm:pt modelId="{D4BAB349-0D2B-794E-8997-50A730F91A8E}">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آلية التغذية الراجعة ضرورية - مع اعتماد أساليب سرية.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092C0BDD-AE4B-EB4E-9BDA-1F69A3B1935D}" type="parTrans" cxnId="{523FE662-9351-3B4A-B9D5-CD32899994D8}">
      <dgm:prSet/>
      <dgm:spPr/>
      <dgm:t>
        <a:bodyPr/>
        <a:lstStyle/>
        <a:p>
          <a:endParaRPr lang="en-GB"/>
        </a:p>
      </dgm:t>
    </dgm:pt>
    <dgm:pt modelId="{497CB010-08B7-1549-B640-DC505BD94EA8}" type="sibTrans" cxnId="{523FE662-9351-3B4A-B9D5-CD32899994D8}">
      <dgm:prSet/>
      <dgm:spPr/>
      <dgm:t>
        <a:bodyPr/>
        <a:lstStyle/>
        <a:p>
          <a:endParaRPr lang="en-GB"/>
        </a:p>
      </dgm:t>
    </dgm:pt>
    <dgm:pt modelId="{5A4272FE-65D4-D04A-AB34-91867E5F326F}">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تضمين المتطوعين والمجتمعات.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72BB429D-EC76-6348-AF77-AED8C6E37543}" type="parTrans" cxnId="{4871397D-61DA-D44C-80B7-2361EF06CC12}">
      <dgm:prSet/>
      <dgm:spPr/>
      <dgm:t>
        <a:bodyPr/>
        <a:lstStyle/>
        <a:p>
          <a:endParaRPr lang="en-GB"/>
        </a:p>
      </dgm:t>
    </dgm:pt>
    <dgm:pt modelId="{90D7600B-AB10-394E-B430-AA629B16B060}" type="sibTrans" cxnId="{4871397D-61DA-D44C-80B7-2361EF06CC12}">
      <dgm:prSet/>
      <dgm:spPr/>
      <dgm:t>
        <a:bodyPr/>
        <a:lstStyle/>
        <a:p>
          <a:endParaRPr lang="en-GB"/>
        </a:p>
      </dgm:t>
    </dgm:pt>
    <dgm:pt modelId="{61524B19-DD25-3E42-AD36-9F8E0FD5E94C}">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معايير عملية وعادلة.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33D8BC1D-32FD-9A48-8172-02265C426887}" type="parTrans" cxnId="{AB471AB3-1404-6C45-957D-4741AF7FDFC0}">
      <dgm:prSet/>
      <dgm:spPr/>
      <dgm:t>
        <a:bodyPr/>
        <a:lstStyle/>
        <a:p>
          <a:endParaRPr lang="en-GB"/>
        </a:p>
      </dgm:t>
    </dgm:pt>
    <dgm:pt modelId="{05A3F31D-4730-6D4D-A139-86078AB45AD9}" type="sibTrans" cxnId="{AB471AB3-1404-6C45-957D-4741AF7FDFC0}">
      <dgm:prSet/>
      <dgm:spPr/>
      <dgm:t>
        <a:bodyPr/>
        <a:lstStyle/>
        <a:p>
          <a:endParaRPr lang="en-GB"/>
        </a:p>
      </dgm:t>
    </dgm:pt>
    <dgm:pt modelId="{5596B7CF-4FA0-0C46-B0B6-93A615125A95}">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اسأل المجتمع عمن هو في أمس الحاجة إلى المساعدة.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6F011F6E-E0BF-1440-B413-9A551A27A20E}" type="parTrans" cxnId="{5750059C-9D5E-2B4E-B716-D0DEFB1DCB6B}">
      <dgm:prSet/>
      <dgm:spPr/>
      <dgm:t>
        <a:bodyPr/>
        <a:lstStyle/>
        <a:p>
          <a:endParaRPr lang="en-GB"/>
        </a:p>
      </dgm:t>
    </dgm:pt>
    <dgm:pt modelId="{5932A20E-3C6C-6645-A135-ED0000F49BAF}" type="sibTrans" cxnId="{5750059C-9D5E-2B4E-B716-D0DEFB1DCB6B}">
      <dgm:prSet/>
      <dgm:spPr/>
      <dgm:t>
        <a:bodyPr/>
        <a:lstStyle/>
        <a:p>
          <a:endParaRPr lang="en-GB"/>
        </a:p>
      </dgm:t>
    </dgm:pt>
    <dgm:pt modelId="{E9D6D03E-C194-424A-B855-CD1024BA3C3C}">
      <dgm:prSet phldrT="[Text]" custT="1"/>
      <dgm:spPr>
        <a:solidFill>
          <a:srgbClr val="01C8C3"/>
        </a:solidFill>
        <a:ln>
          <a:solidFill>
            <a:srgbClr val="01C8C3"/>
          </a:solidFill>
        </a:ln>
      </dgm:spPr>
      <dgm:t>
        <a:bodyPr/>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إحاطة الموظفين والمتطوعين</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773968A9-0DA5-584C-9AE0-9120FD62B19B}" type="parTrans" cxnId="{60C7AF5D-DA45-B34F-8FC7-CA1CBDEFF241}">
      <dgm:prSet/>
      <dgm:spPr/>
      <dgm:t>
        <a:bodyPr/>
        <a:lstStyle/>
        <a:p>
          <a:endParaRPr lang="en-GB"/>
        </a:p>
      </dgm:t>
    </dgm:pt>
    <dgm:pt modelId="{96E7925F-C574-6D49-809C-DBBE9F1B5C1A}" type="sibTrans" cxnId="{60C7AF5D-DA45-B34F-8FC7-CA1CBDEFF241}">
      <dgm:prSet/>
      <dgm:spPr/>
      <dgm:t>
        <a:bodyPr/>
        <a:lstStyle/>
        <a:p>
          <a:endParaRPr lang="en-GB"/>
        </a:p>
      </dgm:t>
    </dgm:pt>
    <dgm:pt modelId="{FA14238B-6A4D-41EF-9315-25744EB723B9}">
      <dgm:prSet phldrT="[Text]" custT="1"/>
      <dgm:spPr>
        <a:solidFill>
          <a:srgbClr val="01C8C3"/>
        </a:solidFill>
        <a:ln>
          <a:solidFill>
            <a:srgbClr val="01C8C3"/>
          </a:solidFill>
        </a:ln>
      </dgm:spPr>
      <dgm:t>
        <a:bodyPr tIns="0"/>
        <a:lstStyle/>
        <a:p>
          <a:pPr rtl="1">
            <a:spcAft>
              <a:spcPts val="1200"/>
            </a:spcAft>
          </a:pPr>
          <a:r>
            <a:rPr lang="ar-JO" sz="2400" dirty="0">
              <a:latin typeface="Calibri" panose="020F0502020204030204" pitchFamily="34" charset="0"/>
              <a:ea typeface="Calibri" panose="020F0502020204030204" pitchFamily="34" charset="0"/>
              <a:cs typeface="Calibri" panose="020F0502020204030204" pitchFamily="34" charset="0"/>
            </a:rPr>
            <a:t>مناقشة عملية الاستهداف.</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E634BBC-07B9-4C2C-B205-27F2C7C3147E}" type="parTrans" cxnId="{55032373-7996-4F9A-8B86-740DEA7135BB}">
      <dgm:prSet/>
      <dgm:spPr/>
      <dgm:t>
        <a:bodyPr/>
        <a:lstStyle/>
        <a:p>
          <a:endParaRPr lang="en-US"/>
        </a:p>
      </dgm:t>
    </dgm:pt>
    <dgm:pt modelId="{6C0E7E52-9B53-48CD-B80F-0C20C1588A91}" type="sibTrans" cxnId="{55032373-7996-4F9A-8B86-740DEA7135BB}">
      <dgm:prSet/>
      <dgm:spPr/>
      <dgm:t>
        <a:bodyPr/>
        <a:lstStyle/>
        <a:p>
          <a:endParaRPr lang="en-US"/>
        </a:p>
      </dgm:t>
    </dgm:pt>
    <dgm:pt modelId="{0108D39F-4A19-0F48-93C2-1D9EA5049000}" type="pres">
      <dgm:prSet presAssocID="{266B02F0-6A84-7C45-868E-0D037A6942C9}" presName="Name0" presStyleCnt="0">
        <dgm:presLayoutVars>
          <dgm:dir val="rev"/>
          <dgm:animLvl val="lvl"/>
          <dgm:resizeHandles val="exact"/>
        </dgm:presLayoutVars>
      </dgm:prSet>
      <dgm:spPr/>
    </dgm:pt>
    <dgm:pt modelId="{19FFF7F8-650C-474C-A625-3F00108FABF2}" type="pres">
      <dgm:prSet presAssocID="{266B02F0-6A84-7C45-868E-0D037A6942C9}" presName="tSp" presStyleCnt="0"/>
      <dgm:spPr/>
    </dgm:pt>
    <dgm:pt modelId="{C8A134E5-D14B-204E-BA46-08090C1225FB}" type="pres">
      <dgm:prSet presAssocID="{266B02F0-6A84-7C45-868E-0D037A6942C9}" presName="bSp" presStyleCnt="0"/>
      <dgm:spPr/>
    </dgm:pt>
    <dgm:pt modelId="{2B2C2EC5-F0BF-9D42-A45D-3D18217A51C0}" type="pres">
      <dgm:prSet presAssocID="{266B02F0-6A84-7C45-868E-0D037A6942C9}" presName="process" presStyleCnt="0"/>
      <dgm:spPr/>
    </dgm:pt>
    <dgm:pt modelId="{F116C68C-FDE7-BF4F-89FA-7CC0D1ADA4D7}" type="pres">
      <dgm:prSet presAssocID="{08523BCD-3541-E04F-B4E5-DD0830185A50}" presName="composite1" presStyleCnt="0"/>
      <dgm:spPr/>
    </dgm:pt>
    <dgm:pt modelId="{26976ED9-0E4F-5142-816F-430B5C83E23B}" type="pres">
      <dgm:prSet presAssocID="{08523BCD-3541-E04F-B4E5-DD0830185A50}" presName="dummyNode1" presStyleLbl="node1" presStyleIdx="0" presStyleCnt="3"/>
      <dgm:spPr/>
    </dgm:pt>
    <dgm:pt modelId="{FA0F91C1-7DB2-6446-908F-EF85114EE5CB}" type="pres">
      <dgm:prSet presAssocID="{08523BCD-3541-E04F-B4E5-DD0830185A50}" presName="childNode1" presStyleLbl="bgAcc1" presStyleIdx="0" presStyleCnt="3" custScaleX="137482" custScaleY="173533">
        <dgm:presLayoutVars>
          <dgm:bulletEnabled val="1"/>
        </dgm:presLayoutVars>
      </dgm:prSet>
      <dgm:spPr/>
    </dgm:pt>
    <dgm:pt modelId="{935E7D48-C2B0-F74B-BB32-C992005FF12D}" type="pres">
      <dgm:prSet presAssocID="{08523BCD-3541-E04F-B4E5-DD0830185A50}" presName="childNode1tx" presStyleLbl="bgAcc1" presStyleIdx="0" presStyleCnt="3">
        <dgm:presLayoutVars>
          <dgm:bulletEnabled val="1"/>
        </dgm:presLayoutVars>
      </dgm:prSet>
      <dgm:spPr/>
    </dgm:pt>
    <dgm:pt modelId="{0278BFE1-75F6-7E49-87C8-863FBF89B6E2}" type="pres">
      <dgm:prSet presAssocID="{08523BCD-3541-E04F-B4E5-DD0830185A50}" presName="parentNode1" presStyleLbl="node1" presStyleIdx="0" presStyleCnt="3" custScaleX="143954" custScaleY="142073" custLinFactNeighborX="-132" custLinFactNeighborY="74072">
        <dgm:presLayoutVars>
          <dgm:chMax val="1"/>
          <dgm:bulletEnabled val="1"/>
        </dgm:presLayoutVars>
      </dgm:prSet>
      <dgm:spPr/>
    </dgm:pt>
    <dgm:pt modelId="{E69F7F0D-1E92-3244-897A-31BF974296DE}" type="pres">
      <dgm:prSet presAssocID="{08523BCD-3541-E04F-B4E5-DD0830185A50}" presName="connSite1" presStyleCnt="0"/>
      <dgm:spPr/>
    </dgm:pt>
    <dgm:pt modelId="{415453CB-D949-624D-BF4E-76BC5C12891E}" type="pres">
      <dgm:prSet presAssocID="{87506282-05F7-2747-94AB-A22C19DCEFA2}" presName="Name9" presStyleLbl="sibTrans2D1" presStyleIdx="0" presStyleCnt="2" custAng="20103748" custLinFactNeighborX="5375" custLinFactNeighborY="-1249"/>
      <dgm:spPr/>
    </dgm:pt>
    <dgm:pt modelId="{67D9298D-1E0E-BF4D-802F-5D2266CEFEF6}" type="pres">
      <dgm:prSet presAssocID="{38822B81-D542-FF4A-992C-53689F85E924}" presName="composite2" presStyleCnt="0"/>
      <dgm:spPr/>
    </dgm:pt>
    <dgm:pt modelId="{A3ABA133-4AFC-7044-A9AC-F73B15CFB9DE}" type="pres">
      <dgm:prSet presAssocID="{38822B81-D542-FF4A-992C-53689F85E924}" presName="dummyNode2" presStyleLbl="node1" presStyleIdx="0" presStyleCnt="3"/>
      <dgm:spPr/>
    </dgm:pt>
    <dgm:pt modelId="{B0EC277C-8D8F-4B4D-97B4-F96767B65F39}" type="pres">
      <dgm:prSet presAssocID="{38822B81-D542-FF4A-992C-53689F85E924}" presName="childNode2" presStyleLbl="bgAcc1" presStyleIdx="1" presStyleCnt="3" custScaleX="159558" custScaleY="193405">
        <dgm:presLayoutVars>
          <dgm:bulletEnabled val="1"/>
        </dgm:presLayoutVars>
      </dgm:prSet>
      <dgm:spPr/>
    </dgm:pt>
    <dgm:pt modelId="{8D38F8F9-A6D4-604F-B27D-76425CA50BDE}" type="pres">
      <dgm:prSet presAssocID="{38822B81-D542-FF4A-992C-53689F85E924}" presName="childNode2tx" presStyleLbl="bgAcc1" presStyleIdx="1" presStyleCnt="3">
        <dgm:presLayoutVars>
          <dgm:bulletEnabled val="1"/>
        </dgm:presLayoutVars>
      </dgm:prSet>
      <dgm:spPr/>
    </dgm:pt>
    <dgm:pt modelId="{A1DB2EB9-BDA4-F246-9F6B-DC40DB0AC3F0}" type="pres">
      <dgm:prSet presAssocID="{38822B81-D542-FF4A-992C-53689F85E924}" presName="parentNode2" presStyleLbl="node1" presStyleIdx="1" presStyleCnt="3" custScaleX="143954" custScaleY="142073" custLinFactY="-4934" custLinFactNeighborX="-154" custLinFactNeighborY="-100000">
        <dgm:presLayoutVars>
          <dgm:chMax val="0"/>
          <dgm:bulletEnabled val="1"/>
        </dgm:presLayoutVars>
      </dgm:prSet>
      <dgm:spPr/>
    </dgm:pt>
    <dgm:pt modelId="{21F2A4C4-334B-D54D-98C9-EEE4D11743B6}" type="pres">
      <dgm:prSet presAssocID="{38822B81-D542-FF4A-992C-53689F85E924}" presName="connSite2" presStyleCnt="0"/>
      <dgm:spPr/>
    </dgm:pt>
    <dgm:pt modelId="{51F4BE5C-6D10-7041-BB57-355FA3C35D37}" type="pres">
      <dgm:prSet presAssocID="{47A22FCE-579B-BB47-B1E0-FA84449F7B99}" presName="Name18" presStyleLbl="sibTrans2D1" presStyleIdx="1" presStyleCnt="2" custAng="1065779" custLinFactNeighborX="8091" custLinFactNeighborY="3949"/>
      <dgm:spPr/>
    </dgm:pt>
    <dgm:pt modelId="{A5BC490F-9745-8F41-85AC-7379FEF62B71}" type="pres">
      <dgm:prSet presAssocID="{05C83B80-8873-444C-AE47-6EE5AB5C06CD}" presName="composite1" presStyleCnt="0"/>
      <dgm:spPr/>
    </dgm:pt>
    <dgm:pt modelId="{EA323A60-9D8B-244C-8B31-F591EE83C2C9}" type="pres">
      <dgm:prSet presAssocID="{05C83B80-8873-444C-AE47-6EE5AB5C06CD}" presName="dummyNode1" presStyleLbl="node1" presStyleIdx="1" presStyleCnt="3"/>
      <dgm:spPr/>
    </dgm:pt>
    <dgm:pt modelId="{8C7287EC-E35C-9541-BE1F-5F0E227D7059}" type="pres">
      <dgm:prSet presAssocID="{05C83B80-8873-444C-AE47-6EE5AB5C06CD}" presName="childNode1" presStyleLbl="bgAcc1" presStyleIdx="2" presStyleCnt="3" custScaleX="137482" custScaleY="173533">
        <dgm:presLayoutVars>
          <dgm:bulletEnabled val="1"/>
        </dgm:presLayoutVars>
      </dgm:prSet>
      <dgm:spPr/>
    </dgm:pt>
    <dgm:pt modelId="{C63E5176-1254-C143-A4E8-F74207FD68F0}" type="pres">
      <dgm:prSet presAssocID="{05C83B80-8873-444C-AE47-6EE5AB5C06CD}" presName="childNode1tx" presStyleLbl="bgAcc1" presStyleIdx="2" presStyleCnt="3">
        <dgm:presLayoutVars>
          <dgm:bulletEnabled val="1"/>
        </dgm:presLayoutVars>
      </dgm:prSet>
      <dgm:spPr/>
    </dgm:pt>
    <dgm:pt modelId="{8EED5BA5-C845-E745-8A6B-1764A8E97031}" type="pres">
      <dgm:prSet presAssocID="{05C83B80-8873-444C-AE47-6EE5AB5C06CD}" presName="parentNode1" presStyleLbl="node1" presStyleIdx="2" presStyleCnt="3" custScaleX="143954" custScaleY="142073" custLinFactNeighborX="-391" custLinFactNeighborY="74072">
        <dgm:presLayoutVars>
          <dgm:chMax val="1"/>
          <dgm:bulletEnabled val="1"/>
        </dgm:presLayoutVars>
      </dgm:prSet>
      <dgm:spPr/>
    </dgm:pt>
    <dgm:pt modelId="{EA4D5ED1-DF56-F444-BC3A-AB0166686B44}" type="pres">
      <dgm:prSet presAssocID="{05C83B80-8873-444C-AE47-6EE5AB5C06CD}" presName="connSite1" presStyleCnt="0"/>
      <dgm:spPr/>
    </dgm:pt>
  </dgm:ptLst>
  <dgm:cxnLst>
    <dgm:cxn modelId="{B744D514-B7A5-254E-91D7-825CEA649C8A}" srcId="{266B02F0-6A84-7C45-868E-0D037A6942C9}" destId="{05C83B80-8873-444C-AE47-6EE5AB5C06CD}" srcOrd="2" destOrd="0" parTransId="{57F3F737-4A5B-E64F-8847-9DDACC9B88D1}" sibTransId="{5E320C21-74BC-C64A-9E56-CF1573DC8075}"/>
    <dgm:cxn modelId="{0BD51F22-62E7-7941-9D2E-581C9DA2CC6A}" type="presOf" srcId="{61524B19-DD25-3E42-AD36-9F8E0FD5E94C}" destId="{8D38F8F9-A6D4-604F-B27D-76425CA50BDE}" srcOrd="1" destOrd="5" presId="urn:microsoft.com/office/officeart/2005/8/layout/hProcess4"/>
    <dgm:cxn modelId="{D1D0EF23-93EC-874F-B0DD-A4419698DD87}" type="presOf" srcId="{E9D6D03E-C194-424A-B855-CD1024BA3C3C}" destId="{8C7287EC-E35C-9541-BE1F-5F0E227D7059}" srcOrd="0" destOrd="1" presId="urn:microsoft.com/office/officeart/2005/8/layout/hProcess4"/>
    <dgm:cxn modelId="{AE09415C-55F0-402B-BFFC-9DFFCE9B6DE8}" type="presOf" srcId="{FA14238B-6A4D-41EF-9315-25744EB723B9}" destId="{B0EC277C-8D8F-4B4D-97B4-F96767B65F39}" srcOrd="0" destOrd="4" presId="urn:microsoft.com/office/officeart/2005/8/layout/hProcess4"/>
    <dgm:cxn modelId="{BD80435C-834D-1F49-85F4-BCE9ADC55C85}" type="presOf" srcId="{7866ACBB-6BC4-BD41-B15A-E331D29A57A9}" destId="{B0EC277C-8D8F-4B4D-97B4-F96767B65F39}" srcOrd="0" destOrd="1" presId="urn:microsoft.com/office/officeart/2005/8/layout/hProcess4"/>
    <dgm:cxn modelId="{60C7AF5D-DA45-B34F-8FC7-CA1CBDEFF241}" srcId="{05C83B80-8873-444C-AE47-6EE5AB5C06CD}" destId="{E9D6D03E-C194-424A-B855-CD1024BA3C3C}" srcOrd="1" destOrd="0" parTransId="{773968A9-0DA5-584C-9AE0-9120FD62B19B}" sibTransId="{96E7925F-C574-6D49-809C-DBBE9F1B5C1A}"/>
    <dgm:cxn modelId="{3A48FC60-7D3B-E248-A483-63BCA879B1AB}" srcId="{266B02F0-6A84-7C45-868E-0D037A6942C9}" destId="{38822B81-D542-FF4A-992C-53689F85E924}" srcOrd="1" destOrd="0" parTransId="{2877B465-19FF-714C-B305-A9CBC0DCD207}" sibTransId="{47A22FCE-579B-BB47-B1E0-FA84449F7B99}"/>
    <dgm:cxn modelId="{ECED3861-E11A-2946-800F-74407427E82C}" srcId="{38822B81-D542-FF4A-992C-53689F85E924}" destId="{15B926F9-C65B-F846-9BE7-831CFB1D0670}" srcOrd="3" destOrd="0" parTransId="{D5A86CA4-DCA0-6144-A107-FBB9B3D01236}" sibTransId="{D11A8A2C-683A-2B4D-A8EE-D644C86804CB}"/>
    <dgm:cxn modelId="{523FE662-9351-3B4A-B9D5-CD32899994D8}" srcId="{05C83B80-8873-444C-AE47-6EE5AB5C06CD}" destId="{D4BAB349-0D2B-794E-8997-50A730F91A8E}" srcOrd="2" destOrd="0" parTransId="{092C0BDD-AE4B-EB4E-9BDA-1F69A3B1935D}" sibTransId="{497CB010-08B7-1549-B640-DC505BD94EA8}"/>
    <dgm:cxn modelId="{F6E80E48-279C-8B40-B8C4-93F39C78A201}" type="presOf" srcId="{5A4272FE-65D4-D04A-AB34-91867E5F326F}" destId="{FA0F91C1-7DB2-6446-908F-EF85114EE5CB}" srcOrd="0" destOrd="2" presId="urn:microsoft.com/office/officeart/2005/8/layout/hProcess4"/>
    <dgm:cxn modelId="{4AAC7F48-C6CD-3B40-A5D3-05A984F6D735}" type="presOf" srcId="{2B06F4B8-046B-564F-AC8F-970A0317CA1D}" destId="{8D38F8F9-A6D4-604F-B27D-76425CA50BDE}" srcOrd="1" destOrd="0" presId="urn:microsoft.com/office/officeart/2005/8/layout/hProcess4"/>
    <dgm:cxn modelId="{695F1F6D-C515-004F-A5AB-1F28FB7F9481}" srcId="{38822B81-D542-FF4A-992C-53689F85E924}" destId="{7866ACBB-6BC4-BD41-B15A-E331D29A57A9}" srcOrd="1" destOrd="0" parTransId="{2C14ABE1-C129-5048-85E7-DFA0711FE198}" sibTransId="{B6CE183B-968F-A44F-B17F-78320D5B538B}"/>
    <dgm:cxn modelId="{0DACD472-DE29-AB4A-9ED1-3E9D6336BCEC}" type="presOf" srcId="{E9D6D03E-C194-424A-B855-CD1024BA3C3C}" destId="{C63E5176-1254-C143-A4E8-F74207FD68F0}" srcOrd="1" destOrd="1" presId="urn:microsoft.com/office/officeart/2005/8/layout/hProcess4"/>
    <dgm:cxn modelId="{55032373-7996-4F9A-8B86-740DEA7135BB}" srcId="{38822B81-D542-FF4A-992C-53689F85E924}" destId="{FA14238B-6A4D-41EF-9315-25744EB723B9}" srcOrd="4" destOrd="0" parTransId="{9E634BBC-07B9-4C2C-B205-27F2C7C3147E}" sibTransId="{6C0E7E52-9B53-48CD-B80F-0C20C1588A91}"/>
    <dgm:cxn modelId="{1041AB74-ADA1-4745-99EB-07A4D6202589}" type="presOf" srcId="{5596B7CF-4FA0-0C46-B0B6-93A615125A95}" destId="{B0EC277C-8D8F-4B4D-97B4-F96767B65F39}" srcOrd="0" destOrd="2" presId="urn:microsoft.com/office/officeart/2005/8/layout/hProcess4"/>
    <dgm:cxn modelId="{44D71077-A537-4569-8209-D8CE9AEF64EB}" type="presOf" srcId="{FA14238B-6A4D-41EF-9315-25744EB723B9}" destId="{8D38F8F9-A6D4-604F-B27D-76425CA50BDE}" srcOrd="1" destOrd="4" presId="urn:microsoft.com/office/officeart/2005/8/layout/hProcess4"/>
    <dgm:cxn modelId="{4871397D-61DA-D44C-80B7-2361EF06CC12}" srcId="{08523BCD-3541-E04F-B4E5-DD0830185A50}" destId="{5A4272FE-65D4-D04A-AB34-91867E5F326F}" srcOrd="2" destOrd="0" parTransId="{72BB429D-EC76-6348-AF77-AED8C6E37543}" sibTransId="{90D7600B-AB10-394E-B430-AA629B16B060}"/>
    <dgm:cxn modelId="{BE38FD7E-F1B4-C544-A162-C0036CF8F06F}" srcId="{38822B81-D542-FF4A-992C-53689F85E924}" destId="{2B06F4B8-046B-564F-AC8F-970A0317CA1D}" srcOrd="0" destOrd="0" parTransId="{D607D91D-91B0-AE49-AEA9-BDCC86BBFB50}" sibTransId="{3D3E710C-098C-C44D-BC49-D8D35675D2C2}"/>
    <dgm:cxn modelId="{50E1A27F-24FB-5245-955A-43711C31B887}" type="presOf" srcId="{5A4272FE-65D4-D04A-AB34-91867E5F326F}" destId="{935E7D48-C2B0-F74B-BB32-C992005FF12D}" srcOrd="1" destOrd="2" presId="urn:microsoft.com/office/officeart/2005/8/layout/hProcess4"/>
    <dgm:cxn modelId="{6EF0458D-BE79-6644-B1AE-D4B44A5E981D}" type="presOf" srcId="{D4BAB349-0D2B-794E-8997-50A730F91A8E}" destId="{8C7287EC-E35C-9541-BE1F-5F0E227D7059}" srcOrd="0" destOrd="2" presId="urn:microsoft.com/office/officeart/2005/8/layout/hProcess4"/>
    <dgm:cxn modelId="{7E0B7A8E-0D92-1843-A0FB-6F69A10E7251}" type="presOf" srcId="{17DE7D51-7BEF-134B-9DBE-2AED366285FC}" destId="{8C7287EC-E35C-9541-BE1F-5F0E227D7059}" srcOrd="0" destOrd="0" presId="urn:microsoft.com/office/officeart/2005/8/layout/hProcess4"/>
    <dgm:cxn modelId="{B102A68F-3419-0043-AD3B-7F71D56BA7CD}" type="presOf" srcId="{15B926F9-C65B-F846-9BE7-831CFB1D0670}" destId="{8D38F8F9-A6D4-604F-B27D-76425CA50BDE}" srcOrd="1" destOrd="3" presId="urn:microsoft.com/office/officeart/2005/8/layout/hProcess4"/>
    <dgm:cxn modelId="{2CDB0E91-E985-AA49-BA59-25D8CFC87DA9}" type="presOf" srcId="{08523BCD-3541-E04F-B4E5-DD0830185A50}" destId="{0278BFE1-75F6-7E49-87C8-863FBF89B6E2}" srcOrd="0" destOrd="0" presId="urn:microsoft.com/office/officeart/2005/8/layout/hProcess4"/>
    <dgm:cxn modelId="{EEB7F195-5343-F543-ADD0-4D503D7D9607}" type="presOf" srcId="{47A22FCE-579B-BB47-B1E0-FA84449F7B99}" destId="{51F4BE5C-6D10-7041-BB57-355FA3C35D37}" srcOrd="0" destOrd="0" presId="urn:microsoft.com/office/officeart/2005/8/layout/hProcess4"/>
    <dgm:cxn modelId="{81CF0C97-B0CA-C748-A673-BD1EB3781CF7}" type="presOf" srcId="{D4BAB349-0D2B-794E-8997-50A730F91A8E}" destId="{C63E5176-1254-C143-A4E8-F74207FD68F0}" srcOrd="1" destOrd="2" presId="urn:microsoft.com/office/officeart/2005/8/layout/hProcess4"/>
    <dgm:cxn modelId="{84AD6B97-3B0D-FD47-99FC-48466C5CF407}" type="presOf" srcId="{2B06F4B8-046B-564F-AC8F-970A0317CA1D}" destId="{B0EC277C-8D8F-4B4D-97B4-F96767B65F39}" srcOrd="0" destOrd="0" presId="urn:microsoft.com/office/officeart/2005/8/layout/hProcess4"/>
    <dgm:cxn modelId="{5750059C-9D5E-2B4E-B716-D0DEFB1DCB6B}" srcId="{38822B81-D542-FF4A-992C-53689F85E924}" destId="{5596B7CF-4FA0-0C46-B0B6-93A615125A95}" srcOrd="2" destOrd="0" parTransId="{6F011F6E-E0BF-1440-B413-9A551A27A20E}" sibTransId="{5932A20E-3C6C-6645-A135-ED0000F49BAF}"/>
    <dgm:cxn modelId="{5A87AE9E-7241-A544-AD68-868D5747A8B7}" srcId="{266B02F0-6A84-7C45-868E-0D037A6942C9}" destId="{08523BCD-3541-E04F-B4E5-DD0830185A50}" srcOrd="0" destOrd="0" parTransId="{4ECA9AE3-3938-3144-83C1-E7D6096DF669}" sibTransId="{87506282-05F7-2747-94AB-A22C19DCEFA2}"/>
    <dgm:cxn modelId="{37DED0A2-7C80-854E-AF73-E5B84AF0CA20}" type="presOf" srcId="{08D28404-96A5-7D42-A283-7F6FFA499D8D}" destId="{935E7D48-C2B0-F74B-BB32-C992005FF12D}" srcOrd="1" destOrd="1" presId="urn:microsoft.com/office/officeart/2005/8/layout/hProcess4"/>
    <dgm:cxn modelId="{ABCC83AF-3ACF-E342-945B-CA393C3BD409}" type="presOf" srcId="{7866ACBB-6BC4-BD41-B15A-E331D29A57A9}" destId="{8D38F8F9-A6D4-604F-B27D-76425CA50BDE}" srcOrd="1" destOrd="1" presId="urn:microsoft.com/office/officeart/2005/8/layout/hProcess4"/>
    <dgm:cxn modelId="{AB471AB3-1404-6C45-957D-4741AF7FDFC0}" srcId="{38822B81-D542-FF4A-992C-53689F85E924}" destId="{61524B19-DD25-3E42-AD36-9F8E0FD5E94C}" srcOrd="5" destOrd="0" parTransId="{33D8BC1D-32FD-9A48-8172-02265C426887}" sibTransId="{05A3F31D-4730-6D4D-A139-86078AB45AD9}"/>
    <dgm:cxn modelId="{DFC629BA-DF9B-1F48-B441-34E609946212}" type="presOf" srcId="{87506282-05F7-2747-94AB-A22C19DCEFA2}" destId="{415453CB-D949-624D-BF4E-76BC5C12891E}" srcOrd="0" destOrd="0" presId="urn:microsoft.com/office/officeart/2005/8/layout/hProcess4"/>
    <dgm:cxn modelId="{19C7D2BF-6AAF-6D4D-9A66-BB229534593C}" type="presOf" srcId="{15B926F9-C65B-F846-9BE7-831CFB1D0670}" destId="{B0EC277C-8D8F-4B4D-97B4-F96767B65F39}" srcOrd="0" destOrd="3" presId="urn:microsoft.com/office/officeart/2005/8/layout/hProcess4"/>
    <dgm:cxn modelId="{1C3236D0-AE1C-9D4D-9CE7-D9A481BD0035}" type="presOf" srcId="{05C83B80-8873-444C-AE47-6EE5AB5C06CD}" destId="{8EED5BA5-C845-E745-8A6B-1764A8E97031}" srcOrd="0" destOrd="0" presId="urn:microsoft.com/office/officeart/2005/8/layout/hProcess4"/>
    <dgm:cxn modelId="{006672D2-6E62-DF49-943E-894843BB6D3E}" type="presOf" srcId="{61524B19-DD25-3E42-AD36-9F8E0FD5E94C}" destId="{B0EC277C-8D8F-4B4D-97B4-F96767B65F39}" srcOrd="0" destOrd="5" presId="urn:microsoft.com/office/officeart/2005/8/layout/hProcess4"/>
    <dgm:cxn modelId="{3A86D1DC-8B4C-664D-BDEC-FE75CADEF091}" type="presOf" srcId="{F09C5CA1-7200-6647-9559-00E4AC9AF67A}" destId="{935E7D48-C2B0-F74B-BB32-C992005FF12D}" srcOrd="1" destOrd="0" presId="urn:microsoft.com/office/officeart/2005/8/layout/hProcess4"/>
    <dgm:cxn modelId="{611AC3DF-236C-A646-8FC9-9BE4D4D83B19}" srcId="{08523BCD-3541-E04F-B4E5-DD0830185A50}" destId="{F09C5CA1-7200-6647-9559-00E4AC9AF67A}" srcOrd="0" destOrd="0" parTransId="{9D428215-C228-D448-9922-39A8AB6A20A2}" sibTransId="{B9A98F0C-62E5-C74B-AE31-17793CF1BD53}"/>
    <dgm:cxn modelId="{06430BE0-5815-EE4E-B076-7202E7216546}" type="presOf" srcId="{38822B81-D542-FF4A-992C-53689F85E924}" destId="{A1DB2EB9-BDA4-F246-9F6B-DC40DB0AC3F0}" srcOrd="0" destOrd="0" presId="urn:microsoft.com/office/officeart/2005/8/layout/hProcess4"/>
    <dgm:cxn modelId="{6D55A3E6-3C9A-EB42-9417-1CB398260C6F}" type="presOf" srcId="{F09C5CA1-7200-6647-9559-00E4AC9AF67A}" destId="{FA0F91C1-7DB2-6446-908F-EF85114EE5CB}" srcOrd="0" destOrd="0" presId="urn:microsoft.com/office/officeart/2005/8/layout/hProcess4"/>
    <dgm:cxn modelId="{0AA0F6E7-068B-9C41-9D87-24D6BD6CDE11}" type="presOf" srcId="{08D28404-96A5-7D42-A283-7F6FFA499D8D}" destId="{FA0F91C1-7DB2-6446-908F-EF85114EE5CB}" srcOrd="0" destOrd="1" presId="urn:microsoft.com/office/officeart/2005/8/layout/hProcess4"/>
    <dgm:cxn modelId="{E877A6E8-F67C-0240-BCE5-AD4B3E39DB8D}" type="presOf" srcId="{17DE7D51-7BEF-134B-9DBE-2AED366285FC}" destId="{C63E5176-1254-C143-A4E8-F74207FD68F0}" srcOrd="1" destOrd="0" presId="urn:microsoft.com/office/officeart/2005/8/layout/hProcess4"/>
    <dgm:cxn modelId="{61B556EB-1431-D846-9100-595ABB612525}" type="presOf" srcId="{266B02F0-6A84-7C45-868E-0D037A6942C9}" destId="{0108D39F-4A19-0F48-93C2-1D9EA5049000}" srcOrd="0" destOrd="0" presId="urn:microsoft.com/office/officeart/2005/8/layout/hProcess4"/>
    <dgm:cxn modelId="{CF1092EB-1F01-1540-9557-E2B9DA9DF189}" srcId="{05C83B80-8873-444C-AE47-6EE5AB5C06CD}" destId="{17DE7D51-7BEF-134B-9DBE-2AED366285FC}" srcOrd="0" destOrd="0" parTransId="{6FF9CE4E-3FCC-7F42-A1FD-9E8DEBA1DE7B}" sibTransId="{E13CEDF8-A657-1C45-9B61-5313A6DAEA51}"/>
    <dgm:cxn modelId="{AAB475F6-8A4C-E64D-BCA3-EAEB4DC1ED73}" srcId="{08523BCD-3541-E04F-B4E5-DD0830185A50}" destId="{08D28404-96A5-7D42-A283-7F6FFA499D8D}" srcOrd="1" destOrd="0" parTransId="{C3606A66-1F01-B547-8C13-C8147C3C9A48}" sibTransId="{12981215-9BB7-BD4A-A970-6CFB69128ED1}"/>
    <dgm:cxn modelId="{47772FFA-E37B-8845-ABC2-17A701200C07}" type="presOf" srcId="{5596B7CF-4FA0-0C46-B0B6-93A615125A95}" destId="{8D38F8F9-A6D4-604F-B27D-76425CA50BDE}" srcOrd="1" destOrd="2" presId="urn:microsoft.com/office/officeart/2005/8/layout/hProcess4"/>
    <dgm:cxn modelId="{A2171A77-5CCB-AB4E-9D22-CF79DA62E9B1}" type="presParOf" srcId="{0108D39F-4A19-0F48-93C2-1D9EA5049000}" destId="{19FFF7F8-650C-474C-A625-3F00108FABF2}" srcOrd="0" destOrd="0" presId="urn:microsoft.com/office/officeart/2005/8/layout/hProcess4"/>
    <dgm:cxn modelId="{46407F43-C6F3-6E4C-AF33-CD6AC0D28D9B}" type="presParOf" srcId="{0108D39F-4A19-0F48-93C2-1D9EA5049000}" destId="{C8A134E5-D14B-204E-BA46-08090C1225FB}" srcOrd="1" destOrd="0" presId="urn:microsoft.com/office/officeart/2005/8/layout/hProcess4"/>
    <dgm:cxn modelId="{E5296625-C517-754F-89C2-7E1B9BEFFA29}" type="presParOf" srcId="{0108D39F-4A19-0F48-93C2-1D9EA5049000}" destId="{2B2C2EC5-F0BF-9D42-A45D-3D18217A51C0}" srcOrd="2" destOrd="0" presId="urn:microsoft.com/office/officeart/2005/8/layout/hProcess4"/>
    <dgm:cxn modelId="{E366A692-FE3E-DF4D-B8D4-DA62BAC30A26}" type="presParOf" srcId="{2B2C2EC5-F0BF-9D42-A45D-3D18217A51C0}" destId="{F116C68C-FDE7-BF4F-89FA-7CC0D1ADA4D7}" srcOrd="0" destOrd="0" presId="urn:microsoft.com/office/officeart/2005/8/layout/hProcess4"/>
    <dgm:cxn modelId="{06724D3E-C81A-AE47-93FB-B5B1FFBFAAFB}" type="presParOf" srcId="{F116C68C-FDE7-BF4F-89FA-7CC0D1ADA4D7}" destId="{26976ED9-0E4F-5142-816F-430B5C83E23B}" srcOrd="0" destOrd="0" presId="urn:microsoft.com/office/officeart/2005/8/layout/hProcess4"/>
    <dgm:cxn modelId="{B44D72F1-6E05-A54C-9496-112F8A528BD7}" type="presParOf" srcId="{F116C68C-FDE7-BF4F-89FA-7CC0D1ADA4D7}" destId="{FA0F91C1-7DB2-6446-908F-EF85114EE5CB}" srcOrd="1" destOrd="0" presId="urn:microsoft.com/office/officeart/2005/8/layout/hProcess4"/>
    <dgm:cxn modelId="{4022A7E0-3FAA-5849-B617-1A3DF7E2A27F}" type="presParOf" srcId="{F116C68C-FDE7-BF4F-89FA-7CC0D1ADA4D7}" destId="{935E7D48-C2B0-F74B-BB32-C992005FF12D}" srcOrd="2" destOrd="0" presId="urn:microsoft.com/office/officeart/2005/8/layout/hProcess4"/>
    <dgm:cxn modelId="{835287DE-8DC6-B94C-8F97-FE4E8134EB27}" type="presParOf" srcId="{F116C68C-FDE7-BF4F-89FA-7CC0D1ADA4D7}" destId="{0278BFE1-75F6-7E49-87C8-863FBF89B6E2}" srcOrd="3" destOrd="0" presId="urn:microsoft.com/office/officeart/2005/8/layout/hProcess4"/>
    <dgm:cxn modelId="{62A8978C-B8FF-7E4D-B8E0-043F9A46BB3C}" type="presParOf" srcId="{F116C68C-FDE7-BF4F-89FA-7CC0D1ADA4D7}" destId="{E69F7F0D-1E92-3244-897A-31BF974296DE}" srcOrd="4" destOrd="0" presId="urn:microsoft.com/office/officeart/2005/8/layout/hProcess4"/>
    <dgm:cxn modelId="{561224F0-FCFB-2143-9428-4BEE47B05C4D}" type="presParOf" srcId="{2B2C2EC5-F0BF-9D42-A45D-3D18217A51C0}" destId="{415453CB-D949-624D-BF4E-76BC5C12891E}" srcOrd="1" destOrd="0" presId="urn:microsoft.com/office/officeart/2005/8/layout/hProcess4"/>
    <dgm:cxn modelId="{8F8F9522-3AC5-1147-B285-0E958EF2385F}" type="presParOf" srcId="{2B2C2EC5-F0BF-9D42-A45D-3D18217A51C0}" destId="{67D9298D-1E0E-BF4D-802F-5D2266CEFEF6}" srcOrd="2" destOrd="0" presId="urn:microsoft.com/office/officeart/2005/8/layout/hProcess4"/>
    <dgm:cxn modelId="{F1B71025-C0EB-9543-80D1-7540630BBD4B}" type="presParOf" srcId="{67D9298D-1E0E-BF4D-802F-5D2266CEFEF6}" destId="{A3ABA133-4AFC-7044-A9AC-F73B15CFB9DE}" srcOrd="0" destOrd="0" presId="urn:microsoft.com/office/officeart/2005/8/layout/hProcess4"/>
    <dgm:cxn modelId="{85A2CF32-C55A-C144-A1B6-46CED442139B}" type="presParOf" srcId="{67D9298D-1E0E-BF4D-802F-5D2266CEFEF6}" destId="{B0EC277C-8D8F-4B4D-97B4-F96767B65F39}" srcOrd="1" destOrd="0" presId="urn:microsoft.com/office/officeart/2005/8/layout/hProcess4"/>
    <dgm:cxn modelId="{13470C6E-02C3-7440-A543-D40C64F36886}" type="presParOf" srcId="{67D9298D-1E0E-BF4D-802F-5D2266CEFEF6}" destId="{8D38F8F9-A6D4-604F-B27D-76425CA50BDE}" srcOrd="2" destOrd="0" presId="urn:microsoft.com/office/officeart/2005/8/layout/hProcess4"/>
    <dgm:cxn modelId="{FCF2BBA0-C8F0-F348-93E1-C81B8152B9AB}" type="presParOf" srcId="{67D9298D-1E0E-BF4D-802F-5D2266CEFEF6}" destId="{A1DB2EB9-BDA4-F246-9F6B-DC40DB0AC3F0}" srcOrd="3" destOrd="0" presId="urn:microsoft.com/office/officeart/2005/8/layout/hProcess4"/>
    <dgm:cxn modelId="{9E0F3763-6FAC-1C41-87B5-F42557671250}" type="presParOf" srcId="{67D9298D-1E0E-BF4D-802F-5D2266CEFEF6}" destId="{21F2A4C4-334B-D54D-98C9-EEE4D11743B6}" srcOrd="4" destOrd="0" presId="urn:microsoft.com/office/officeart/2005/8/layout/hProcess4"/>
    <dgm:cxn modelId="{491E0B1A-6923-814A-942F-A42B7B0D37C1}" type="presParOf" srcId="{2B2C2EC5-F0BF-9D42-A45D-3D18217A51C0}" destId="{51F4BE5C-6D10-7041-BB57-355FA3C35D37}" srcOrd="3" destOrd="0" presId="urn:microsoft.com/office/officeart/2005/8/layout/hProcess4"/>
    <dgm:cxn modelId="{8ECB6465-9B16-844C-B0F8-5CD917725AEB}" type="presParOf" srcId="{2B2C2EC5-F0BF-9D42-A45D-3D18217A51C0}" destId="{A5BC490F-9745-8F41-85AC-7379FEF62B71}" srcOrd="4" destOrd="0" presId="urn:microsoft.com/office/officeart/2005/8/layout/hProcess4"/>
    <dgm:cxn modelId="{4C55529F-2580-104B-815B-71B919C424A9}" type="presParOf" srcId="{A5BC490F-9745-8F41-85AC-7379FEF62B71}" destId="{EA323A60-9D8B-244C-8B31-F591EE83C2C9}" srcOrd="0" destOrd="0" presId="urn:microsoft.com/office/officeart/2005/8/layout/hProcess4"/>
    <dgm:cxn modelId="{B2BCE5C7-44F3-544B-B8A0-B6490613D791}" type="presParOf" srcId="{A5BC490F-9745-8F41-85AC-7379FEF62B71}" destId="{8C7287EC-E35C-9541-BE1F-5F0E227D7059}" srcOrd="1" destOrd="0" presId="urn:microsoft.com/office/officeart/2005/8/layout/hProcess4"/>
    <dgm:cxn modelId="{751F8D82-E4F8-1C4D-9EA8-DEEB395E1D3C}" type="presParOf" srcId="{A5BC490F-9745-8F41-85AC-7379FEF62B71}" destId="{C63E5176-1254-C143-A4E8-F74207FD68F0}" srcOrd="2" destOrd="0" presId="urn:microsoft.com/office/officeart/2005/8/layout/hProcess4"/>
    <dgm:cxn modelId="{65DA3B62-02FA-7840-AE8A-6FFDA7637F78}" type="presParOf" srcId="{A5BC490F-9745-8F41-85AC-7379FEF62B71}" destId="{8EED5BA5-C845-E745-8A6B-1764A8E97031}" srcOrd="3" destOrd="0" presId="urn:microsoft.com/office/officeart/2005/8/layout/hProcess4"/>
    <dgm:cxn modelId="{002844AB-6809-D44D-8832-D89E594BFDBB}" type="presParOf" srcId="{A5BC490F-9745-8F41-85AC-7379FEF62B71}" destId="{EA4D5ED1-DF56-F444-BC3A-AB0166686B44}"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1DEE471-922F-8142-870C-249D3907A06C}" type="doc">
      <dgm:prSet loTypeId="urn:microsoft.com/office/officeart/2005/8/layout/lProcess3" loCatId="" qsTypeId="urn:microsoft.com/office/officeart/2005/8/quickstyle/simple1" qsCatId="simple" csTypeId="urn:microsoft.com/office/officeart/2005/8/colors/accent1_2" csCatId="accent1" phldr="1"/>
      <dgm:spPr/>
      <dgm:t>
        <a:bodyPr/>
        <a:lstStyle/>
        <a:p>
          <a:endParaRPr lang="en-GB"/>
        </a:p>
      </dgm:t>
    </dgm:pt>
    <dgm:pt modelId="{A6CF044E-D5A7-A649-A1C9-3D207FBFACB0}">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6307A3EF-5248-4D43-925E-18B4126122F5}" type="parTrans" cxnId="{3CEF8F87-E5CB-1046-9F8A-1FF592BA942E}">
      <dgm:prSet/>
      <dgm:spPr/>
      <dgm:t>
        <a:bodyPr/>
        <a:lstStyle/>
        <a:p>
          <a:endParaRPr lang="en-GB"/>
        </a:p>
      </dgm:t>
    </dgm:pt>
    <dgm:pt modelId="{39C20227-C853-C848-AC98-C0BA62B2BF36}" type="sibTrans" cxnId="{3CEF8F87-E5CB-1046-9F8A-1FF592BA942E}">
      <dgm:prSet/>
      <dgm:spPr/>
      <dgm:t>
        <a:bodyPr/>
        <a:lstStyle/>
        <a:p>
          <a:endParaRPr lang="en-GB"/>
        </a:p>
      </dgm:t>
    </dgm:pt>
    <dgm:pt modelId="{A38AEA35-7FD6-E044-ACB8-D7543E9287BF}">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عقد حلقات نقاشية مركزة مع المجتمعات بشكل منتظم للتحقق من تلبية احتياجاتهم الأساسية.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90A58108-AED9-144C-8EA1-7C534485A709}" type="parTrans" cxnId="{6FCAEBED-DBE9-4D48-AADD-363C7AD43F70}">
      <dgm:prSet/>
      <dgm:spPr/>
      <dgm:t>
        <a:bodyPr/>
        <a:lstStyle/>
        <a:p>
          <a:endParaRPr lang="en-GB"/>
        </a:p>
      </dgm:t>
    </dgm:pt>
    <dgm:pt modelId="{D78DBDD7-B897-9F43-907B-8953794B7B4C}" type="sibTrans" cxnId="{6FCAEBED-DBE9-4D48-AADD-363C7AD43F70}">
      <dgm:prSet/>
      <dgm:spPr/>
      <dgm:t>
        <a:bodyPr/>
        <a:lstStyle/>
        <a:p>
          <a:endParaRPr lang="en-GB"/>
        </a:p>
      </dgm:t>
    </dgm:pt>
    <dgm:pt modelId="{25558EC5-F6D2-3944-8703-65E1E1402911}">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 آرائهم تؤخذ على محمل الجد</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CF9B4C3C-C6AF-E640-B2D5-6E68362CAC79}" type="parTrans" cxnId="{DE1DB14A-C113-1E43-8C1C-EF6DD57BBAFC}">
      <dgm:prSet/>
      <dgm:spPr/>
      <dgm:t>
        <a:bodyPr/>
        <a:lstStyle/>
        <a:p>
          <a:endParaRPr lang="en-GB"/>
        </a:p>
      </dgm:t>
    </dgm:pt>
    <dgm:pt modelId="{2071B6D5-B8FA-2E48-ABA8-D1C06599E663}" type="sibTrans" cxnId="{DE1DB14A-C113-1E43-8C1C-EF6DD57BBAFC}">
      <dgm:prSet/>
      <dgm:spPr/>
      <dgm:t>
        <a:bodyPr/>
        <a:lstStyle/>
        <a:p>
          <a:endParaRPr lang="en-GB"/>
        </a:p>
      </dgm:t>
    </dgm:pt>
    <dgm:pt modelId="{00CDA429-60B1-584C-A9E9-949F7BFB2545}">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التبليغ</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2DCFF03-EE8C-C946-8B53-0A13A4015C22}" type="parTrans" cxnId="{81A1F3E8-F2CD-F140-A44F-4C133F04E880}">
      <dgm:prSet/>
      <dgm:spPr/>
      <dgm:t>
        <a:bodyPr/>
        <a:lstStyle/>
        <a:p>
          <a:endParaRPr lang="en-GB"/>
        </a:p>
      </dgm:t>
    </dgm:pt>
    <dgm:pt modelId="{07514DEC-46A6-CF4A-A70D-F1EEDA76BCD1}" type="sibTrans" cxnId="{81A1F3E8-F2CD-F140-A44F-4C133F04E880}">
      <dgm:prSet/>
      <dgm:spPr/>
      <dgm:t>
        <a:bodyPr/>
        <a:lstStyle/>
        <a:p>
          <a:endParaRPr lang="en-GB"/>
        </a:p>
      </dgm:t>
    </dgm:pt>
    <dgm:pt modelId="{B36CA0FF-CB57-6D44-A20C-815616E139F1}">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إجراء اجتماعات مجتمعية لإبلاغهم عن أخر مستجدات العملية والإجابة على أسئلتهم.</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B427760F-8062-FC43-91F2-B82EBBBB421A}" type="parTrans" cxnId="{3FF94F38-2AD8-9641-8204-211A88AFF7AF}">
      <dgm:prSet/>
      <dgm:spPr/>
      <dgm:t>
        <a:bodyPr/>
        <a:lstStyle/>
        <a:p>
          <a:endParaRPr lang="en-GB"/>
        </a:p>
      </dgm:t>
    </dgm:pt>
    <dgm:pt modelId="{D47BC5BE-BF22-6543-B506-0D195E07F05D}" type="sibTrans" cxnId="{3FF94F38-2AD8-9641-8204-211A88AFF7AF}">
      <dgm:prSet/>
      <dgm:spPr/>
      <dgm:t>
        <a:bodyPr/>
        <a:lstStyle/>
        <a:p>
          <a:endParaRPr lang="en-GB"/>
        </a:p>
      </dgm:t>
    </dgm:pt>
    <dgm:pt modelId="{70ED6045-8915-664B-9C04-AFEE30189738}">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آلية التغذية الراجعة</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BE825ADC-95BA-2A42-B08A-8FB35A3DF8D9}" type="parTrans" cxnId="{531F924A-FA09-B946-97D2-5C28B7BA8003}">
      <dgm:prSet/>
      <dgm:spPr/>
      <dgm:t>
        <a:bodyPr/>
        <a:lstStyle/>
        <a:p>
          <a:endParaRPr lang="en-GB"/>
        </a:p>
      </dgm:t>
    </dgm:pt>
    <dgm:pt modelId="{B5947A33-3FEE-A249-A42B-BFF2E78B0BBF}" type="sibTrans" cxnId="{531F924A-FA09-B946-97D2-5C28B7BA8003}">
      <dgm:prSet/>
      <dgm:spPr/>
      <dgm:t>
        <a:bodyPr/>
        <a:lstStyle/>
        <a:p>
          <a:endParaRPr lang="en-GB"/>
        </a:p>
      </dgm:t>
    </dgm:pt>
    <dgm:pt modelId="{14B07574-C609-8241-BC81-D09F93BF3156}">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إعداد أنظمة لجمع التغذية الراجعة المجتمعية وتحليلها والتصرف بناء عليها والاستجابة لها</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F5AFF671-F75B-7B46-808A-FA227144D7EC}" type="parTrans" cxnId="{9C40AB46-95F5-5740-911D-008B4EB324B8}">
      <dgm:prSet/>
      <dgm:spPr/>
      <dgm:t>
        <a:bodyPr/>
        <a:lstStyle/>
        <a:p>
          <a:endParaRPr lang="en-GB"/>
        </a:p>
      </dgm:t>
    </dgm:pt>
    <dgm:pt modelId="{D0C1622B-5363-BB44-AC32-9A06D0084441}" type="sibTrans" cxnId="{9C40AB46-95F5-5740-911D-008B4EB324B8}">
      <dgm:prSet/>
      <dgm:spPr/>
      <dgm:t>
        <a:bodyPr/>
        <a:lstStyle/>
        <a:p>
          <a:endParaRPr lang="en-GB"/>
        </a:p>
      </dgm:t>
    </dgm:pt>
    <dgm:pt modelId="{121AE079-3CD0-B849-953F-4588BF1543DD}">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عدد ونوع الأساليب التي تم إنشاؤها لجمع ملاحظات وانطباعات المجتمع.</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A009C3C9-A6A1-E248-B6B5-4538BDC65347}" type="parTrans" cxnId="{A8E86405-0164-C44C-AE2D-ABD3A9767A95}">
      <dgm:prSet/>
      <dgm:spPr/>
      <dgm:t>
        <a:bodyPr/>
        <a:lstStyle/>
        <a:p>
          <a:endParaRPr lang="en-GB"/>
        </a:p>
      </dgm:t>
    </dgm:pt>
    <dgm:pt modelId="{F8C3F72B-13A3-644F-BD63-432CC61695C7}" type="sibTrans" cxnId="{A8E86405-0164-C44C-AE2D-ABD3A9767A95}">
      <dgm:prSet/>
      <dgm:spPr/>
      <dgm:t>
        <a:bodyPr/>
        <a:lstStyle/>
        <a:p>
          <a:endParaRPr lang="en-GB"/>
        </a:p>
      </dgm:t>
    </dgm:pt>
    <dgm:pt modelId="{6081571C-8FAD-AA44-B2AE-4556C6A37D64}">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تضمين المشاركة المجتمعية في عملية الاستجابة</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E88F7E9E-70A4-7E44-BE07-38AADDEEF9AA}" type="parTrans" cxnId="{E87FF269-F9EE-3A41-AD99-824029E681FF}">
      <dgm:prSet/>
      <dgm:spPr/>
      <dgm:t>
        <a:bodyPr/>
        <a:lstStyle/>
        <a:p>
          <a:endParaRPr lang="en-GB"/>
        </a:p>
      </dgm:t>
    </dgm:pt>
    <dgm:pt modelId="{A38151F5-2216-F545-A1E9-1EBC82AAAE60}" type="sibTrans" cxnId="{E87FF269-F9EE-3A41-AD99-824029E681FF}">
      <dgm:prSet/>
      <dgm:spPr/>
      <dgm:t>
        <a:bodyPr/>
        <a:lstStyle/>
        <a:p>
          <a:endParaRPr lang="en-GB"/>
        </a:p>
      </dgm:t>
    </dgm:pt>
    <dgm:pt modelId="{0ADF9A15-266D-FA45-813E-5DB1B15AC8AB}">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149A6C2F-DFF6-DD46-90DD-B1519FC436A5}" type="parTrans" cxnId="{B1A793EF-7CC2-B146-A398-C0493121B0C2}">
      <dgm:prSet/>
      <dgm:spPr/>
      <dgm:t>
        <a:bodyPr/>
        <a:lstStyle/>
        <a:p>
          <a:endParaRPr lang="en-GB"/>
        </a:p>
      </dgm:t>
    </dgm:pt>
    <dgm:pt modelId="{9C6DAD60-E1BB-9E41-9D91-53A52906A4E7}" type="sibTrans" cxnId="{B1A793EF-7CC2-B146-A398-C0493121B0C2}">
      <dgm:prSet/>
      <dgm:spPr/>
      <dgm:t>
        <a:bodyPr/>
        <a:lstStyle/>
        <a:p>
          <a:endParaRPr lang="en-GB"/>
        </a:p>
      </dgm:t>
    </dgm:pt>
    <dgm:pt modelId="{A3747455-F0B4-BB42-8718-7A7689A1D298}">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أنه قد تم الإبلاغ عن خطط وأنشطة العملية بشكل جيد</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EBA97E15-52AD-6D48-A859-F5DEAAACAADB}" type="parTrans" cxnId="{079A7DDD-C48A-6D4C-A2CD-35F90973CEAD}">
      <dgm:prSet/>
      <dgm:spPr/>
      <dgm:t>
        <a:bodyPr/>
        <a:lstStyle/>
        <a:p>
          <a:endParaRPr lang="en-GB"/>
        </a:p>
      </dgm:t>
    </dgm:pt>
    <dgm:pt modelId="{415553F1-080F-9548-9C41-E5CE4CCA6F8C}" type="sibTrans" cxnId="{079A7DDD-C48A-6D4C-A2CD-35F90973CEAD}">
      <dgm:prSet/>
      <dgm:spPr/>
      <dgm:t>
        <a:bodyPr/>
        <a:lstStyle/>
        <a:p>
          <a:endParaRPr lang="en-GB"/>
        </a:p>
      </dgm:t>
    </dgm:pt>
    <dgm:pt modelId="{EFF6F744-FD1A-B148-9906-B0BDA7BA15E9}">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معدات آلية التغذية الراجعة والتدريب والتوظيف.</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18597DC8-3999-5A49-8722-A0730EFF6099}" type="parTrans" cxnId="{ED911829-FC2F-C54D-BC2D-DD7CF1B2C2C0}">
      <dgm:prSet/>
      <dgm:spPr/>
      <dgm:t>
        <a:bodyPr/>
        <a:lstStyle/>
        <a:p>
          <a:endParaRPr lang="en-GB"/>
        </a:p>
      </dgm:t>
    </dgm:pt>
    <dgm:pt modelId="{571DBF23-88E0-F74D-9307-34DB46EB183B}" type="sibTrans" cxnId="{ED911829-FC2F-C54D-BC2D-DD7CF1B2C2C0}">
      <dgm:prSet/>
      <dgm:spPr/>
      <dgm:t>
        <a:bodyPr/>
        <a:lstStyle/>
        <a:p>
          <a:endParaRPr lang="en-GB"/>
        </a:p>
      </dgm:t>
    </dgm:pt>
    <dgm:pt modelId="{46D6F6EB-261E-B54C-8122-A70C55627F3F}">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تم إحاطة جميع الموظفين فيما يتعلق بالمشاركة المجتمعية والمساءلة، بما في ذلك أدوارهم ومسؤولياتهم</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664098A8-5090-D643-9368-5AF42645373C}" type="parTrans" cxnId="{49CAF30F-AE82-E542-9372-ABB548A97CD3}">
      <dgm:prSet/>
      <dgm:spPr/>
      <dgm:t>
        <a:bodyPr/>
        <a:lstStyle/>
        <a:p>
          <a:endParaRPr lang="en-GB"/>
        </a:p>
      </dgm:t>
    </dgm:pt>
    <dgm:pt modelId="{27513CEE-8EB5-FE41-A915-0F4CE7C7858E}" type="sibTrans" cxnId="{49CAF30F-AE82-E542-9372-ABB548A97CD3}">
      <dgm:prSet/>
      <dgm:spPr/>
      <dgm:t>
        <a:bodyPr/>
        <a:lstStyle/>
        <a:p>
          <a:endParaRPr lang="en-GB"/>
        </a:p>
      </dgm:t>
    </dgm:pt>
    <dgm:pt modelId="{AC6A7B27-0C1E-6B4D-8ECC-A561F577AE08}">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نسبة موظفي العمليات الذين تمت إحاطتهم بالمشاركة المجتمعية والمساءلة.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580DD269-3368-D047-86BB-EEBC1616DE92}" type="parTrans" cxnId="{60CDFED9-552B-4B4A-A173-B470D959E557}">
      <dgm:prSet/>
      <dgm:spPr/>
      <dgm:t>
        <a:bodyPr/>
        <a:lstStyle/>
        <a:p>
          <a:endParaRPr lang="en-GB"/>
        </a:p>
      </dgm:t>
    </dgm:pt>
    <dgm:pt modelId="{7C855D30-05B4-0945-916C-5C3CF89E06C3}" type="sibTrans" cxnId="{60CDFED9-552B-4B4A-A173-B470D959E557}">
      <dgm:prSet/>
      <dgm:spPr/>
      <dgm:t>
        <a:bodyPr/>
        <a:lstStyle/>
        <a:p>
          <a:endParaRPr lang="en-GB"/>
        </a:p>
      </dgm:t>
    </dgm:pt>
    <dgm:pt modelId="{0381FABF-85AE-6542-BAB4-E431ABF8843E}">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تكاليف موظفي المشاركة المجتمعية والمساءلة وطباعة المواد اللازمة للإحاطة.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44080084-512A-8F46-9A39-D93599F500D9}" type="parTrans" cxnId="{C4997A0B-2E42-A04A-9CA9-A0A6361FDA92}">
      <dgm:prSet/>
      <dgm:spPr/>
      <dgm:t>
        <a:bodyPr/>
        <a:lstStyle/>
        <a:p>
          <a:endParaRPr lang="en-GB"/>
        </a:p>
      </dgm:t>
    </dgm:pt>
    <dgm:pt modelId="{2308F899-E77D-1B42-9AF7-EED287CF66E4}" type="sibTrans" cxnId="{C4997A0B-2E42-A04A-9CA9-A0A6361FDA92}">
      <dgm:prSet/>
      <dgm:spPr/>
      <dgm:t>
        <a:bodyPr/>
        <a:lstStyle/>
        <a:p>
          <a:endParaRPr lang="en-GB"/>
        </a:p>
      </dgm:t>
    </dgm:pt>
    <dgm:pt modelId="{D3E6C423-67FB-1440-9D71-2501FCE0E969}">
      <dgm:prSet phldrT="[Text]" custT="1"/>
      <dgm:spPr/>
      <dgm:t>
        <a:bodyPr/>
        <a:lstStyle/>
        <a:p>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GB"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1C94897D-4869-064F-80E4-A0AA644C8CAF}" type="parTrans" cxnId="{D2C7058F-0DE1-FB46-A3DB-538759DB2E1D}">
      <dgm:prSet/>
      <dgm:spPr/>
      <dgm:t>
        <a:bodyPr/>
        <a:lstStyle/>
        <a:p>
          <a:endParaRPr lang="en-GB"/>
        </a:p>
      </dgm:t>
    </dgm:pt>
    <dgm:pt modelId="{9CF90D72-C6F9-EE41-A7C7-975FA55144AC}" type="sibTrans" cxnId="{D2C7058F-0DE1-FB46-A3DB-538759DB2E1D}">
      <dgm:prSet/>
      <dgm:spPr/>
      <dgm:t>
        <a:bodyPr/>
        <a:lstStyle/>
        <a:p>
          <a:endParaRPr lang="en-GB"/>
        </a:p>
      </dgm:t>
    </dgm:pt>
    <dgm:pt modelId="{089E0648-9A14-174D-B190-9090F104F3FD}">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برامج إذاعية تفاعلية لتشجيع الممارسات الآمنة ومعالجة الشائعات والخوف والوصم</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D9F0BE64-E96A-F34F-A815-889BDF04DE0B}" type="parTrans" cxnId="{304A1220-DED2-E747-9529-8A25F282F414}">
      <dgm:prSet/>
      <dgm:spPr/>
      <dgm:t>
        <a:bodyPr/>
        <a:lstStyle/>
        <a:p>
          <a:endParaRPr lang="en-GB"/>
        </a:p>
      </dgm:t>
    </dgm:pt>
    <dgm:pt modelId="{2AB05011-F31E-E446-BEAA-38B764F14572}" type="sibTrans" cxnId="{304A1220-DED2-E747-9529-8A25F282F414}">
      <dgm:prSet/>
      <dgm:spPr/>
      <dgm:t>
        <a:bodyPr/>
        <a:lstStyle/>
        <a:p>
          <a:endParaRPr lang="en-GB"/>
        </a:p>
      </dgm:t>
    </dgm:pt>
    <dgm:pt modelId="{2CCD9978-1154-BC41-AB47-CD96C9A594E8}">
      <dgm:prSet phldrT="[Text]" custT="1"/>
      <dgm:spPr/>
      <dgm:t>
        <a:bodyPr vert="horz"/>
        <a:lstStyle/>
        <a:p>
          <a:pPr rtl="1"/>
          <a:r>
            <a:rPr lang="ar-JO" sz="19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BD453FE7-5912-D541-A382-4ECC13EC3C8F}" type="parTrans" cxnId="{53268F96-A08B-054E-B03F-9FE2D53A1599}">
      <dgm:prSet/>
      <dgm:spPr/>
      <dgm:t>
        <a:bodyPr/>
        <a:lstStyle/>
        <a:p>
          <a:endParaRPr lang="en-GB"/>
        </a:p>
      </dgm:t>
    </dgm:pt>
    <dgm:pt modelId="{183C34CE-039E-484A-80CA-95107959109F}" type="sibTrans" cxnId="{53268F96-A08B-054E-B03F-9FE2D53A1599}">
      <dgm:prSet/>
      <dgm:spPr/>
      <dgm:t>
        <a:bodyPr/>
        <a:lstStyle/>
        <a:p>
          <a:endParaRPr lang="en-GB"/>
        </a:p>
      </dgm:t>
    </dgm:pt>
    <dgm:pt modelId="{C2C25EFF-EBDC-F04A-AD6F-88C9CBD53652}">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عدد الأشخاص الذين تم الوصول إليهم من خلال البرامج الإذاعية.</a:t>
          </a:r>
          <a:endParaRPr lang="en-GB" sz="1900" dirty="0">
            <a:latin typeface="Calibri" panose="020F0502020204030204" pitchFamily="34" charset="0"/>
            <a:ea typeface="Calibri" panose="020F0502020204030204" pitchFamily="34" charset="0"/>
            <a:cs typeface="Calibri" panose="020F0502020204030204" pitchFamily="34" charset="0"/>
          </a:endParaRPr>
        </a:p>
      </dgm:t>
    </dgm:pt>
    <dgm:pt modelId="{74BA60BD-C3C1-AE47-A382-4A47207B2501}" type="parTrans" cxnId="{B1B0B2A9-024E-2143-AFC0-0A2EC0922D0E}">
      <dgm:prSet/>
      <dgm:spPr/>
      <dgm:t>
        <a:bodyPr/>
        <a:lstStyle/>
        <a:p>
          <a:endParaRPr lang="en-GB"/>
        </a:p>
      </dgm:t>
    </dgm:pt>
    <dgm:pt modelId="{36CC62BA-359E-4F41-BB66-94A2EDB73223}" type="sibTrans" cxnId="{B1B0B2A9-024E-2143-AFC0-0A2EC0922D0E}">
      <dgm:prSet/>
      <dgm:spPr/>
      <dgm:t>
        <a:bodyPr/>
        <a:lstStyle/>
        <a:p>
          <a:endParaRPr lang="en-GB"/>
        </a:p>
      </dgm:t>
    </dgm:pt>
    <dgm:pt modelId="{FE7C5C91-03E6-714B-8F25-B745B50348A5}">
      <dgm:prSet phldrT="[Text]" custT="1"/>
      <dgm:spPr/>
      <dgm:t>
        <a:bodyPr/>
        <a:lstStyle/>
        <a:p>
          <a:pPr rtl="1"/>
          <a:r>
            <a:rPr lang="ar-JO" sz="1900" dirty="0">
              <a:latin typeface="Calibri" panose="020F0502020204030204" pitchFamily="34" charset="0"/>
              <a:ea typeface="Calibri" panose="020F0502020204030204" pitchFamily="34" charset="0"/>
              <a:cs typeface="Calibri" panose="020F0502020204030204" pitchFamily="34" charset="0"/>
            </a:rPr>
            <a:t>وقت البث الإذاعي والوقود اللازم للسفر والمسجلات والتدريب اللازم لفريق الإذاعة.</a:t>
          </a:r>
          <a:endParaRPr lang="en-US" sz="1900" dirty="0">
            <a:latin typeface="Calibri" panose="020F0502020204030204" pitchFamily="34" charset="0"/>
            <a:ea typeface="Calibri" panose="020F0502020204030204" pitchFamily="34" charset="0"/>
            <a:cs typeface="Calibri" panose="020F0502020204030204" pitchFamily="34" charset="0"/>
          </a:endParaRPr>
        </a:p>
      </dgm:t>
    </dgm:pt>
    <dgm:pt modelId="{9939295B-B424-E949-A8D4-70BB921DE583}" type="parTrans" cxnId="{50FE5AB4-9DD3-3346-9A5A-37A8024B4885}">
      <dgm:prSet/>
      <dgm:spPr/>
      <dgm:t>
        <a:bodyPr/>
        <a:lstStyle/>
        <a:p>
          <a:endParaRPr lang="en-GB"/>
        </a:p>
      </dgm:t>
    </dgm:pt>
    <dgm:pt modelId="{EB22336B-6B55-D34A-9250-E3FC17F2119B}" type="sibTrans" cxnId="{50FE5AB4-9DD3-3346-9A5A-37A8024B4885}">
      <dgm:prSet/>
      <dgm:spPr/>
      <dgm:t>
        <a:bodyPr/>
        <a:lstStyle/>
        <a:p>
          <a:endParaRPr lang="en-GB"/>
        </a:p>
      </dgm:t>
    </dgm:pt>
    <dgm:pt modelId="{034B2373-AE5B-4E4E-83C0-B3F8C446CE00}" type="pres">
      <dgm:prSet presAssocID="{81DEE471-922F-8142-870C-249D3907A06C}" presName="Name0" presStyleCnt="0">
        <dgm:presLayoutVars>
          <dgm:chPref val="3"/>
          <dgm:dir val="rev"/>
          <dgm:animLvl val="lvl"/>
          <dgm:resizeHandles/>
        </dgm:presLayoutVars>
      </dgm:prSet>
      <dgm:spPr/>
    </dgm:pt>
    <dgm:pt modelId="{CB33674F-23A9-D647-AD81-3D128D4C4003}" type="pres">
      <dgm:prSet presAssocID="{A6CF044E-D5A7-A649-A1C9-3D207FBFACB0}" presName="horFlow" presStyleCnt="0"/>
      <dgm:spPr/>
    </dgm:pt>
    <dgm:pt modelId="{347BE48E-8222-D241-91E4-E2BC356B5E1E}" type="pres">
      <dgm:prSet presAssocID="{A6CF044E-D5A7-A649-A1C9-3D207FBFACB0}" presName="bigChev" presStyleLbl="node1" presStyleIdx="0" presStyleCnt="5" custScaleX="120279"/>
      <dgm:spPr/>
    </dgm:pt>
    <dgm:pt modelId="{5A3D887D-B1E9-0141-8A1F-596F4DA0A9FB}" type="pres">
      <dgm:prSet presAssocID="{90A58108-AED9-144C-8EA1-7C534485A709}" presName="parTrans" presStyleCnt="0"/>
      <dgm:spPr/>
    </dgm:pt>
    <dgm:pt modelId="{154E3D5B-3C1C-2744-9DA9-7EF2AE2BA3B0}" type="pres">
      <dgm:prSet presAssocID="{A38AEA35-7FD6-E044-ACB8-D7543E9287BF}" presName="node" presStyleLbl="alignAccFollowNode1" presStyleIdx="0" presStyleCnt="15" custScaleX="147236">
        <dgm:presLayoutVars>
          <dgm:bulletEnabled val="1"/>
        </dgm:presLayoutVars>
      </dgm:prSet>
      <dgm:spPr/>
    </dgm:pt>
    <dgm:pt modelId="{78F9DE65-0BC1-9D45-A2ED-7B7C6AA51AE5}" type="pres">
      <dgm:prSet presAssocID="{D78DBDD7-B897-9F43-907B-8953794B7B4C}" presName="sibTrans" presStyleCnt="0"/>
      <dgm:spPr/>
    </dgm:pt>
    <dgm:pt modelId="{83B9E908-742F-384F-9499-02B29DECD762}" type="pres">
      <dgm:prSet presAssocID="{25558EC5-F6D2-3944-8703-65E1E1402911}" presName="node" presStyleLbl="alignAccFollowNode1" presStyleIdx="1" presStyleCnt="15" custScaleX="147236">
        <dgm:presLayoutVars>
          <dgm:bulletEnabled val="1"/>
        </dgm:presLayoutVars>
      </dgm:prSet>
      <dgm:spPr/>
    </dgm:pt>
    <dgm:pt modelId="{20698E94-3481-0342-89AC-E26D35E68B64}" type="pres">
      <dgm:prSet presAssocID="{2071B6D5-B8FA-2E48-ABA8-D1C06599E663}" presName="sibTrans" presStyleCnt="0"/>
      <dgm:spPr/>
    </dgm:pt>
    <dgm:pt modelId="{F843331F-3099-414D-8A84-CEA283349F39}" type="pres">
      <dgm:prSet presAssocID="{0ADF9A15-266D-FA45-813E-5DB1B15AC8AB}" presName="node" presStyleLbl="alignAccFollowNode1" presStyleIdx="2" presStyleCnt="15" custScaleX="147236">
        <dgm:presLayoutVars>
          <dgm:bulletEnabled val="1"/>
        </dgm:presLayoutVars>
      </dgm:prSet>
      <dgm:spPr/>
    </dgm:pt>
    <dgm:pt modelId="{84A537ED-E1DC-204B-88D5-9936DC6057BC}" type="pres">
      <dgm:prSet presAssocID="{A6CF044E-D5A7-A649-A1C9-3D207FBFACB0}" presName="vSp" presStyleCnt="0"/>
      <dgm:spPr/>
    </dgm:pt>
    <dgm:pt modelId="{D929A239-0437-414B-A347-BACA651E7C67}" type="pres">
      <dgm:prSet presAssocID="{00CDA429-60B1-584C-A9E9-949F7BFB2545}" presName="horFlow" presStyleCnt="0"/>
      <dgm:spPr/>
    </dgm:pt>
    <dgm:pt modelId="{67163160-9266-2644-94AB-19E8E3617FF7}" type="pres">
      <dgm:prSet presAssocID="{00CDA429-60B1-584C-A9E9-949F7BFB2545}" presName="bigChev" presStyleLbl="node1" presStyleIdx="1" presStyleCnt="5" custScaleX="120279"/>
      <dgm:spPr/>
    </dgm:pt>
    <dgm:pt modelId="{987F67BF-7802-F44D-9938-84042B6D2AF8}" type="pres">
      <dgm:prSet presAssocID="{B427760F-8062-FC43-91F2-B82EBBBB421A}" presName="parTrans" presStyleCnt="0"/>
      <dgm:spPr/>
    </dgm:pt>
    <dgm:pt modelId="{FFAF4875-D0D1-DB45-826B-5A833D94B6E1}" type="pres">
      <dgm:prSet presAssocID="{B36CA0FF-CB57-6D44-A20C-815616E139F1}" presName="node" presStyleLbl="alignAccFollowNode1" presStyleIdx="3" presStyleCnt="15" custScaleX="147236">
        <dgm:presLayoutVars>
          <dgm:bulletEnabled val="1"/>
        </dgm:presLayoutVars>
      </dgm:prSet>
      <dgm:spPr/>
    </dgm:pt>
    <dgm:pt modelId="{2634FDD3-A9F6-1845-8CCC-63A78DB28140}" type="pres">
      <dgm:prSet presAssocID="{D47BC5BE-BF22-6543-B506-0D195E07F05D}" presName="sibTrans" presStyleCnt="0"/>
      <dgm:spPr/>
    </dgm:pt>
    <dgm:pt modelId="{4E368B2D-1473-3B48-A347-30873A7EC735}" type="pres">
      <dgm:prSet presAssocID="{A3747455-F0B4-BB42-8718-7A7689A1D298}" presName="node" presStyleLbl="alignAccFollowNode1" presStyleIdx="4" presStyleCnt="15" custScaleX="147236">
        <dgm:presLayoutVars>
          <dgm:bulletEnabled val="1"/>
        </dgm:presLayoutVars>
      </dgm:prSet>
      <dgm:spPr/>
    </dgm:pt>
    <dgm:pt modelId="{437BBCB0-15C8-AE43-A4B6-D80C496F750E}" type="pres">
      <dgm:prSet presAssocID="{415553F1-080F-9548-9C41-E5CE4CCA6F8C}" presName="sibTrans" presStyleCnt="0"/>
      <dgm:spPr/>
    </dgm:pt>
    <dgm:pt modelId="{43B39521-B017-9A45-A88E-947006B5478B}" type="pres">
      <dgm:prSet presAssocID="{2CCD9978-1154-BC41-AB47-CD96C9A594E8}" presName="node" presStyleLbl="alignAccFollowNode1" presStyleIdx="5" presStyleCnt="15" custScaleX="147236">
        <dgm:presLayoutVars>
          <dgm:bulletEnabled val="1"/>
        </dgm:presLayoutVars>
      </dgm:prSet>
      <dgm:spPr>
        <a:xfrm>
          <a:off x="12129524" y="2008757"/>
          <a:ext cx="2509828" cy="1003931"/>
        </a:xfrm>
      </dgm:spPr>
    </dgm:pt>
    <dgm:pt modelId="{86F8C1A6-9965-AF48-A05A-DE63ABD06369}" type="pres">
      <dgm:prSet presAssocID="{00CDA429-60B1-584C-A9E9-949F7BFB2545}" presName="vSp" presStyleCnt="0"/>
      <dgm:spPr/>
    </dgm:pt>
    <dgm:pt modelId="{636CC1AF-235D-174A-B5B7-BCC7C9286BAB}" type="pres">
      <dgm:prSet presAssocID="{70ED6045-8915-664B-9C04-AFEE30189738}" presName="horFlow" presStyleCnt="0"/>
      <dgm:spPr/>
    </dgm:pt>
    <dgm:pt modelId="{565C8367-0483-AA4F-BD2A-6D102D3C0618}" type="pres">
      <dgm:prSet presAssocID="{70ED6045-8915-664B-9C04-AFEE30189738}" presName="bigChev" presStyleLbl="node1" presStyleIdx="2" presStyleCnt="5" custScaleX="120279"/>
      <dgm:spPr/>
    </dgm:pt>
    <dgm:pt modelId="{32F8FF4E-1BB7-1F49-BB1C-15B30CC7E93B}" type="pres">
      <dgm:prSet presAssocID="{F5AFF671-F75B-7B46-808A-FA227144D7EC}" presName="parTrans" presStyleCnt="0"/>
      <dgm:spPr/>
    </dgm:pt>
    <dgm:pt modelId="{B66BF8FF-BE79-224D-9255-ED14A8279760}" type="pres">
      <dgm:prSet presAssocID="{14B07574-C609-8241-BC81-D09F93BF3156}" presName="node" presStyleLbl="alignAccFollowNode1" presStyleIdx="6" presStyleCnt="15" custScaleX="147236">
        <dgm:presLayoutVars>
          <dgm:bulletEnabled val="1"/>
        </dgm:presLayoutVars>
      </dgm:prSet>
      <dgm:spPr/>
    </dgm:pt>
    <dgm:pt modelId="{DB502783-A7CF-D749-B053-9A4048C1AAE7}" type="pres">
      <dgm:prSet presAssocID="{D0C1622B-5363-BB44-AC32-9A06D0084441}" presName="sibTrans" presStyleCnt="0"/>
      <dgm:spPr/>
    </dgm:pt>
    <dgm:pt modelId="{1AE8F978-5D8E-9647-8865-A247719CF827}" type="pres">
      <dgm:prSet presAssocID="{121AE079-3CD0-B849-953F-4588BF1543DD}" presName="node" presStyleLbl="alignAccFollowNode1" presStyleIdx="7" presStyleCnt="15" custScaleX="147236">
        <dgm:presLayoutVars>
          <dgm:bulletEnabled val="1"/>
        </dgm:presLayoutVars>
      </dgm:prSet>
      <dgm:spPr/>
    </dgm:pt>
    <dgm:pt modelId="{9347B805-2075-E74A-8D92-B86CD0A63ED7}" type="pres">
      <dgm:prSet presAssocID="{F8C3F72B-13A3-644F-BD63-432CC61695C7}" presName="sibTrans" presStyleCnt="0"/>
      <dgm:spPr/>
    </dgm:pt>
    <dgm:pt modelId="{A3BC46BD-1123-9E4E-87A4-8F963929C901}" type="pres">
      <dgm:prSet presAssocID="{EFF6F744-FD1A-B148-9906-B0BDA7BA15E9}" presName="node" presStyleLbl="alignAccFollowNode1" presStyleIdx="8" presStyleCnt="15" custScaleX="147236">
        <dgm:presLayoutVars>
          <dgm:bulletEnabled val="1"/>
        </dgm:presLayoutVars>
      </dgm:prSet>
      <dgm:spPr/>
    </dgm:pt>
    <dgm:pt modelId="{F7A70527-8D2B-E74E-95A6-3B7713D4E6C7}" type="pres">
      <dgm:prSet presAssocID="{70ED6045-8915-664B-9C04-AFEE30189738}" presName="vSp" presStyleCnt="0"/>
      <dgm:spPr/>
    </dgm:pt>
    <dgm:pt modelId="{5BE22C47-81D5-9749-9110-37C0AB012ED8}" type="pres">
      <dgm:prSet presAssocID="{D3E6C423-67FB-1440-9D71-2501FCE0E969}" presName="horFlow" presStyleCnt="0"/>
      <dgm:spPr/>
    </dgm:pt>
    <dgm:pt modelId="{166FA9FB-A0C4-A64B-9A27-BDB01CEDF5E1}" type="pres">
      <dgm:prSet presAssocID="{D3E6C423-67FB-1440-9D71-2501FCE0E969}" presName="bigChev" presStyleLbl="node1" presStyleIdx="3" presStyleCnt="5" custScaleX="120279"/>
      <dgm:spPr/>
    </dgm:pt>
    <dgm:pt modelId="{BEA3C40F-34E2-D148-A05F-6FF5BF37A99A}" type="pres">
      <dgm:prSet presAssocID="{D9F0BE64-E96A-F34F-A815-889BDF04DE0B}" presName="parTrans" presStyleCnt="0"/>
      <dgm:spPr/>
    </dgm:pt>
    <dgm:pt modelId="{C65A289F-AE7F-0841-B82B-2B4A8AB34303}" type="pres">
      <dgm:prSet presAssocID="{089E0648-9A14-174D-B190-9090F104F3FD}" presName="node" presStyleLbl="alignAccFollowNode1" presStyleIdx="9" presStyleCnt="15" custScaleX="147236">
        <dgm:presLayoutVars>
          <dgm:bulletEnabled val="1"/>
        </dgm:presLayoutVars>
      </dgm:prSet>
      <dgm:spPr/>
    </dgm:pt>
    <dgm:pt modelId="{D0B9B3A6-DBFA-EC4E-8CAE-18DF55911FC3}" type="pres">
      <dgm:prSet presAssocID="{2AB05011-F31E-E446-BEAA-38B764F14572}" presName="sibTrans" presStyleCnt="0"/>
      <dgm:spPr/>
    </dgm:pt>
    <dgm:pt modelId="{FE56CF81-9BEE-FE45-ADA4-E8AD0BEFB35A}" type="pres">
      <dgm:prSet presAssocID="{C2C25EFF-EBDC-F04A-AD6F-88C9CBD53652}" presName="node" presStyleLbl="alignAccFollowNode1" presStyleIdx="10" presStyleCnt="15" custScaleX="147236">
        <dgm:presLayoutVars>
          <dgm:bulletEnabled val="1"/>
        </dgm:presLayoutVars>
      </dgm:prSet>
      <dgm:spPr/>
    </dgm:pt>
    <dgm:pt modelId="{DC62FF40-ED58-E54E-8299-FB22E8D198F3}" type="pres">
      <dgm:prSet presAssocID="{36CC62BA-359E-4F41-BB66-94A2EDB73223}" presName="sibTrans" presStyleCnt="0"/>
      <dgm:spPr/>
    </dgm:pt>
    <dgm:pt modelId="{EFB75882-DE42-5343-B9E6-1353A7C96B88}" type="pres">
      <dgm:prSet presAssocID="{FE7C5C91-03E6-714B-8F25-B745B50348A5}" presName="node" presStyleLbl="alignAccFollowNode1" presStyleIdx="11" presStyleCnt="15" custScaleX="147236">
        <dgm:presLayoutVars>
          <dgm:bulletEnabled val="1"/>
        </dgm:presLayoutVars>
      </dgm:prSet>
      <dgm:spPr/>
    </dgm:pt>
    <dgm:pt modelId="{41A6B119-3541-8249-8456-AD8A4E586BC7}" type="pres">
      <dgm:prSet presAssocID="{D3E6C423-67FB-1440-9D71-2501FCE0E969}" presName="vSp" presStyleCnt="0"/>
      <dgm:spPr/>
    </dgm:pt>
    <dgm:pt modelId="{D1257FA2-56CC-8E48-A7CD-B23931DD8225}" type="pres">
      <dgm:prSet presAssocID="{6081571C-8FAD-AA44-B2AE-4556C6A37D64}" presName="horFlow" presStyleCnt="0"/>
      <dgm:spPr/>
    </dgm:pt>
    <dgm:pt modelId="{89E3A7DA-84B6-4F40-9EC5-2C982859692D}" type="pres">
      <dgm:prSet presAssocID="{6081571C-8FAD-AA44-B2AE-4556C6A37D64}" presName="bigChev" presStyleLbl="node1" presStyleIdx="4" presStyleCnt="5" custScaleX="120279"/>
      <dgm:spPr/>
    </dgm:pt>
    <dgm:pt modelId="{7596C3D6-E63D-7747-A0E3-E5991ACB4C15}" type="pres">
      <dgm:prSet presAssocID="{664098A8-5090-D643-9368-5AF42645373C}" presName="parTrans" presStyleCnt="0"/>
      <dgm:spPr/>
    </dgm:pt>
    <dgm:pt modelId="{A9B602A6-B575-194C-92C6-B5B2BF167268}" type="pres">
      <dgm:prSet presAssocID="{46D6F6EB-261E-B54C-8122-A70C55627F3F}" presName="node" presStyleLbl="alignAccFollowNode1" presStyleIdx="12" presStyleCnt="15" custScaleX="147236">
        <dgm:presLayoutVars>
          <dgm:bulletEnabled val="1"/>
        </dgm:presLayoutVars>
      </dgm:prSet>
      <dgm:spPr/>
    </dgm:pt>
    <dgm:pt modelId="{2081A978-373E-474D-883E-8E7FDC798F2D}" type="pres">
      <dgm:prSet presAssocID="{27513CEE-8EB5-FE41-A915-0F4CE7C7858E}" presName="sibTrans" presStyleCnt="0"/>
      <dgm:spPr/>
    </dgm:pt>
    <dgm:pt modelId="{3805D6D7-EF10-A042-800D-2270B0CA0A5B}" type="pres">
      <dgm:prSet presAssocID="{AC6A7B27-0C1E-6B4D-8ECC-A561F577AE08}" presName="node" presStyleLbl="alignAccFollowNode1" presStyleIdx="13" presStyleCnt="15" custScaleX="147236">
        <dgm:presLayoutVars>
          <dgm:bulletEnabled val="1"/>
        </dgm:presLayoutVars>
      </dgm:prSet>
      <dgm:spPr/>
    </dgm:pt>
    <dgm:pt modelId="{0DE1F4CD-8E7A-124A-9FEA-697B89E33C35}" type="pres">
      <dgm:prSet presAssocID="{7C855D30-05B4-0945-916C-5C3CF89E06C3}" presName="sibTrans" presStyleCnt="0"/>
      <dgm:spPr/>
    </dgm:pt>
    <dgm:pt modelId="{5C32009D-C15B-A846-B45D-59D2FE078EA8}" type="pres">
      <dgm:prSet presAssocID="{0381FABF-85AE-6542-BAB4-E431ABF8843E}" presName="node" presStyleLbl="alignAccFollowNode1" presStyleIdx="14" presStyleCnt="15" custScaleX="147236">
        <dgm:presLayoutVars>
          <dgm:bulletEnabled val="1"/>
        </dgm:presLayoutVars>
      </dgm:prSet>
      <dgm:spPr/>
    </dgm:pt>
  </dgm:ptLst>
  <dgm:cxnLst>
    <dgm:cxn modelId="{83BF3705-4D60-084B-8878-5F1173DC4A11}" type="presOf" srcId="{AC6A7B27-0C1E-6B4D-8ECC-A561F577AE08}" destId="{3805D6D7-EF10-A042-800D-2270B0CA0A5B}" srcOrd="0" destOrd="0" presId="urn:microsoft.com/office/officeart/2005/8/layout/lProcess3"/>
    <dgm:cxn modelId="{A8E86405-0164-C44C-AE2D-ABD3A9767A95}" srcId="{70ED6045-8915-664B-9C04-AFEE30189738}" destId="{121AE079-3CD0-B849-953F-4588BF1543DD}" srcOrd="1" destOrd="0" parTransId="{A009C3C9-A6A1-E248-B6B5-4538BDC65347}" sibTransId="{F8C3F72B-13A3-644F-BD63-432CC61695C7}"/>
    <dgm:cxn modelId="{1C422509-64D8-F046-B54C-E67C9EFB7539}" type="presOf" srcId="{EFF6F744-FD1A-B148-9906-B0BDA7BA15E9}" destId="{A3BC46BD-1123-9E4E-87A4-8F963929C901}" srcOrd="0" destOrd="0" presId="urn:microsoft.com/office/officeart/2005/8/layout/lProcess3"/>
    <dgm:cxn modelId="{A4935A09-65DB-5549-9A4A-0F0E4039356F}" type="presOf" srcId="{2CCD9978-1154-BC41-AB47-CD96C9A594E8}" destId="{43B39521-B017-9A45-A88E-947006B5478B}" srcOrd="0" destOrd="0" presId="urn:microsoft.com/office/officeart/2005/8/layout/lProcess3"/>
    <dgm:cxn modelId="{C4997A0B-2E42-A04A-9CA9-A0A6361FDA92}" srcId="{6081571C-8FAD-AA44-B2AE-4556C6A37D64}" destId="{0381FABF-85AE-6542-BAB4-E431ABF8843E}" srcOrd="2" destOrd="0" parTransId="{44080084-512A-8F46-9A39-D93599F500D9}" sibTransId="{2308F899-E77D-1B42-9AF7-EED287CF66E4}"/>
    <dgm:cxn modelId="{49CAF30F-AE82-E542-9372-ABB548A97CD3}" srcId="{6081571C-8FAD-AA44-B2AE-4556C6A37D64}" destId="{46D6F6EB-261E-B54C-8122-A70C55627F3F}" srcOrd="0" destOrd="0" parTransId="{664098A8-5090-D643-9368-5AF42645373C}" sibTransId="{27513CEE-8EB5-FE41-A915-0F4CE7C7858E}"/>
    <dgm:cxn modelId="{733F5316-3121-B042-9A30-88087E84B3A9}" type="presOf" srcId="{D3E6C423-67FB-1440-9D71-2501FCE0E969}" destId="{166FA9FB-A0C4-A64B-9A27-BDB01CEDF5E1}" srcOrd="0" destOrd="0" presId="urn:microsoft.com/office/officeart/2005/8/layout/lProcess3"/>
    <dgm:cxn modelId="{29278C1F-433A-4D4F-9D99-FDF806884C4E}" type="presOf" srcId="{00CDA429-60B1-584C-A9E9-949F7BFB2545}" destId="{67163160-9266-2644-94AB-19E8E3617FF7}" srcOrd="0" destOrd="0" presId="urn:microsoft.com/office/officeart/2005/8/layout/lProcess3"/>
    <dgm:cxn modelId="{304A1220-DED2-E747-9529-8A25F282F414}" srcId="{D3E6C423-67FB-1440-9D71-2501FCE0E969}" destId="{089E0648-9A14-174D-B190-9090F104F3FD}" srcOrd="0" destOrd="0" parTransId="{D9F0BE64-E96A-F34F-A815-889BDF04DE0B}" sibTransId="{2AB05011-F31E-E446-BEAA-38B764F14572}"/>
    <dgm:cxn modelId="{825FE221-1F4C-CD4B-A47D-2C8B0423FB0D}" type="presOf" srcId="{121AE079-3CD0-B849-953F-4588BF1543DD}" destId="{1AE8F978-5D8E-9647-8865-A247719CF827}" srcOrd="0" destOrd="0" presId="urn:microsoft.com/office/officeart/2005/8/layout/lProcess3"/>
    <dgm:cxn modelId="{C45C7123-072F-F64F-BAB4-A85AA15E6D12}" type="presOf" srcId="{14B07574-C609-8241-BC81-D09F93BF3156}" destId="{B66BF8FF-BE79-224D-9255-ED14A8279760}" srcOrd="0" destOrd="0" presId="urn:microsoft.com/office/officeart/2005/8/layout/lProcess3"/>
    <dgm:cxn modelId="{ED911829-FC2F-C54D-BC2D-DD7CF1B2C2C0}" srcId="{70ED6045-8915-664B-9C04-AFEE30189738}" destId="{EFF6F744-FD1A-B148-9906-B0BDA7BA15E9}" srcOrd="2" destOrd="0" parTransId="{18597DC8-3999-5A49-8722-A0730EFF6099}" sibTransId="{571DBF23-88E0-F74D-9307-34DB46EB183B}"/>
    <dgm:cxn modelId="{C8A5D333-D6DB-BE44-B98B-561A65243E73}" type="presOf" srcId="{089E0648-9A14-174D-B190-9090F104F3FD}" destId="{C65A289F-AE7F-0841-B82B-2B4A8AB34303}" srcOrd="0" destOrd="0" presId="urn:microsoft.com/office/officeart/2005/8/layout/lProcess3"/>
    <dgm:cxn modelId="{3FF94F38-2AD8-9641-8204-211A88AFF7AF}" srcId="{00CDA429-60B1-584C-A9E9-949F7BFB2545}" destId="{B36CA0FF-CB57-6D44-A20C-815616E139F1}" srcOrd="0" destOrd="0" parTransId="{B427760F-8062-FC43-91F2-B82EBBBB421A}" sibTransId="{D47BC5BE-BF22-6543-B506-0D195E07F05D}"/>
    <dgm:cxn modelId="{054FF740-199F-1841-943A-0DF081B93270}" type="presOf" srcId="{81DEE471-922F-8142-870C-249D3907A06C}" destId="{034B2373-AE5B-4E4E-83C0-B3F8C446CE00}" srcOrd="0" destOrd="0" presId="urn:microsoft.com/office/officeart/2005/8/layout/lProcess3"/>
    <dgm:cxn modelId="{9C40AB46-95F5-5740-911D-008B4EB324B8}" srcId="{70ED6045-8915-664B-9C04-AFEE30189738}" destId="{14B07574-C609-8241-BC81-D09F93BF3156}" srcOrd="0" destOrd="0" parTransId="{F5AFF671-F75B-7B46-808A-FA227144D7EC}" sibTransId="{D0C1622B-5363-BB44-AC32-9A06D0084441}"/>
    <dgm:cxn modelId="{E87FF269-F9EE-3A41-AD99-824029E681FF}" srcId="{81DEE471-922F-8142-870C-249D3907A06C}" destId="{6081571C-8FAD-AA44-B2AE-4556C6A37D64}" srcOrd="4" destOrd="0" parTransId="{E88F7E9E-70A4-7E44-BE07-38AADDEEF9AA}" sibTransId="{A38151F5-2216-F545-A1E9-1EBC82AAAE60}"/>
    <dgm:cxn modelId="{531F924A-FA09-B946-97D2-5C28B7BA8003}" srcId="{81DEE471-922F-8142-870C-249D3907A06C}" destId="{70ED6045-8915-664B-9C04-AFEE30189738}" srcOrd="2" destOrd="0" parTransId="{BE825ADC-95BA-2A42-B08A-8FB35A3DF8D9}" sibTransId="{B5947A33-3FEE-A249-A42B-BFF2E78B0BBF}"/>
    <dgm:cxn modelId="{DE1DB14A-C113-1E43-8C1C-EF6DD57BBAFC}" srcId="{A6CF044E-D5A7-A649-A1C9-3D207FBFACB0}" destId="{25558EC5-F6D2-3944-8703-65E1E1402911}" srcOrd="1" destOrd="0" parTransId="{CF9B4C3C-C6AF-E640-B2D5-6E68362CAC79}" sibTransId="{2071B6D5-B8FA-2E48-ABA8-D1C06599E663}"/>
    <dgm:cxn modelId="{A7BC9A51-F669-B645-8E43-27631065AFFB}" type="presOf" srcId="{0381FABF-85AE-6542-BAB4-E431ABF8843E}" destId="{5C32009D-C15B-A846-B45D-59D2FE078EA8}" srcOrd="0" destOrd="0" presId="urn:microsoft.com/office/officeart/2005/8/layout/lProcess3"/>
    <dgm:cxn modelId="{2C456480-D2D6-FA49-9EAB-DBEC7A8187A1}" type="presOf" srcId="{70ED6045-8915-664B-9C04-AFEE30189738}" destId="{565C8367-0483-AA4F-BD2A-6D102D3C0618}" srcOrd="0" destOrd="0" presId="urn:microsoft.com/office/officeart/2005/8/layout/lProcess3"/>
    <dgm:cxn modelId="{3CEF8F87-E5CB-1046-9F8A-1FF592BA942E}" srcId="{81DEE471-922F-8142-870C-249D3907A06C}" destId="{A6CF044E-D5A7-A649-A1C9-3D207FBFACB0}" srcOrd="0" destOrd="0" parTransId="{6307A3EF-5248-4D43-925E-18B4126122F5}" sibTransId="{39C20227-C853-C848-AC98-C0BA62B2BF36}"/>
    <dgm:cxn modelId="{D2C7058F-0DE1-FB46-A3DB-538759DB2E1D}" srcId="{81DEE471-922F-8142-870C-249D3907A06C}" destId="{D3E6C423-67FB-1440-9D71-2501FCE0E969}" srcOrd="3" destOrd="0" parTransId="{1C94897D-4869-064F-80E4-A0AA644C8CAF}" sibTransId="{9CF90D72-C6F9-EE41-A7C7-975FA55144AC}"/>
    <dgm:cxn modelId="{DDB3C695-62DB-1747-BA5C-44D05196F179}" type="presOf" srcId="{46D6F6EB-261E-B54C-8122-A70C55627F3F}" destId="{A9B602A6-B575-194C-92C6-B5B2BF167268}" srcOrd="0" destOrd="0" presId="urn:microsoft.com/office/officeart/2005/8/layout/lProcess3"/>
    <dgm:cxn modelId="{53268F96-A08B-054E-B03F-9FE2D53A1599}" srcId="{00CDA429-60B1-584C-A9E9-949F7BFB2545}" destId="{2CCD9978-1154-BC41-AB47-CD96C9A594E8}" srcOrd="2" destOrd="0" parTransId="{BD453FE7-5912-D541-A382-4ECC13EC3C8F}" sibTransId="{183C34CE-039E-484A-80CA-95107959109F}"/>
    <dgm:cxn modelId="{4850939D-C389-304D-A1BF-8B7BAFA4F262}" type="presOf" srcId="{A38AEA35-7FD6-E044-ACB8-D7543E9287BF}" destId="{154E3D5B-3C1C-2744-9DA9-7EF2AE2BA3B0}" srcOrd="0" destOrd="0" presId="urn:microsoft.com/office/officeart/2005/8/layout/lProcess3"/>
    <dgm:cxn modelId="{20BBBBA2-9223-5649-A7EA-534CD1BA42BD}" type="presOf" srcId="{C2C25EFF-EBDC-F04A-AD6F-88C9CBD53652}" destId="{FE56CF81-9BEE-FE45-ADA4-E8AD0BEFB35A}" srcOrd="0" destOrd="0" presId="urn:microsoft.com/office/officeart/2005/8/layout/lProcess3"/>
    <dgm:cxn modelId="{76BAAEA7-3082-0844-A580-392DC75334E8}" type="presOf" srcId="{FE7C5C91-03E6-714B-8F25-B745B50348A5}" destId="{EFB75882-DE42-5343-B9E6-1353A7C96B88}" srcOrd="0" destOrd="0" presId="urn:microsoft.com/office/officeart/2005/8/layout/lProcess3"/>
    <dgm:cxn modelId="{B1B0B2A9-024E-2143-AFC0-0A2EC0922D0E}" srcId="{D3E6C423-67FB-1440-9D71-2501FCE0E969}" destId="{C2C25EFF-EBDC-F04A-AD6F-88C9CBD53652}" srcOrd="1" destOrd="0" parTransId="{74BA60BD-C3C1-AE47-A382-4A47207B2501}" sibTransId="{36CC62BA-359E-4F41-BB66-94A2EDB73223}"/>
    <dgm:cxn modelId="{50FE5AB4-9DD3-3346-9A5A-37A8024B4885}" srcId="{D3E6C423-67FB-1440-9D71-2501FCE0E969}" destId="{FE7C5C91-03E6-714B-8F25-B745B50348A5}" srcOrd="2" destOrd="0" parTransId="{9939295B-B424-E949-A8D4-70BB921DE583}" sibTransId="{EB22336B-6B55-D34A-9250-E3FC17F2119B}"/>
    <dgm:cxn modelId="{EA5A65C9-8700-9345-A2ED-751BED1CE638}" type="presOf" srcId="{6081571C-8FAD-AA44-B2AE-4556C6A37D64}" destId="{89E3A7DA-84B6-4F40-9EC5-2C982859692D}" srcOrd="0" destOrd="0" presId="urn:microsoft.com/office/officeart/2005/8/layout/lProcess3"/>
    <dgm:cxn modelId="{2AEBBCCD-D07F-504F-87A6-AC8C5BEB5DA4}" type="presOf" srcId="{0ADF9A15-266D-FA45-813E-5DB1B15AC8AB}" destId="{F843331F-3099-414D-8A84-CEA283349F39}" srcOrd="0" destOrd="0" presId="urn:microsoft.com/office/officeart/2005/8/layout/lProcess3"/>
    <dgm:cxn modelId="{60CDFED9-552B-4B4A-A173-B470D959E557}" srcId="{6081571C-8FAD-AA44-B2AE-4556C6A37D64}" destId="{AC6A7B27-0C1E-6B4D-8ECC-A561F577AE08}" srcOrd="1" destOrd="0" parTransId="{580DD269-3368-D047-86BB-EEBC1616DE92}" sibTransId="{7C855D30-05B4-0945-916C-5C3CF89E06C3}"/>
    <dgm:cxn modelId="{079A7DDD-C48A-6D4C-A2CD-35F90973CEAD}" srcId="{00CDA429-60B1-584C-A9E9-949F7BFB2545}" destId="{A3747455-F0B4-BB42-8718-7A7689A1D298}" srcOrd="1" destOrd="0" parTransId="{EBA97E15-52AD-6D48-A859-F5DEAAACAADB}" sibTransId="{415553F1-080F-9548-9C41-E5CE4CCA6F8C}"/>
    <dgm:cxn modelId="{DFEA08E0-5893-7342-97AE-F041D4992A1B}" type="presOf" srcId="{B36CA0FF-CB57-6D44-A20C-815616E139F1}" destId="{FFAF4875-D0D1-DB45-826B-5A833D94B6E1}" srcOrd="0" destOrd="0" presId="urn:microsoft.com/office/officeart/2005/8/layout/lProcess3"/>
    <dgm:cxn modelId="{81A1F3E8-F2CD-F140-A44F-4C133F04E880}" srcId="{81DEE471-922F-8142-870C-249D3907A06C}" destId="{00CDA429-60B1-584C-A9E9-949F7BFB2545}" srcOrd="1" destOrd="0" parTransId="{12DCFF03-EE8C-C946-8B53-0A13A4015C22}" sibTransId="{07514DEC-46A6-CF4A-A70D-F1EEDA76BCD1}"/>
    <dgm:cxn modelId="{A2B7E0E9-0D25-B54B-B9A6-AD919F9CE35A}" type="presOf" srcId="{A6CF044E-D5A7-A649-A1C9-3D207FBFACB0}" destId="{347BE48E-8222-D241-91E4-E2BC356B5E1E}" srcOrd="0" destOrd="0" presId="urn:microsoft.com/office/officeart/2005/8/layout/lProcess3"/>
    <dgm:cxn modelId="{6FCAEBED-DBE9-4D48-AADD-363C7AD43F70}" srcId="{A6CF044E-D5A7-A649-A1C9-3D207FBFACB0}" destId="{A38AEA35-7FD6-E044-ACB8-D7543E9287BF}" srcOrd="0" destOrd="0" parTransId="{90A58108-AED9-144C-8EA1-7C534485A709}" sibTransId="{D78DBDD7-B897-9F43-907B-8953794B7B4C}"/>
    <dgm:cxn modelId="{B1A793EF-7CC2-B146-A398-C0493121B0C2}" srcId="{A6CF044E-D5A7-A649-A1C9-3D207FBFACB0}" destId="{0ADF9A15-266D-FA45-813E-5DB1B15AC8AB}" srcOrd="2" destOrd="0" parTransId="{149A6C2F-DFF6-DD46-90DD-B1519FC436A5}" sibTransId="{9C6DAD60-E1BB-9E41-9D91-53A52906A4E7}"/>
    <dgm:cxn modelId="{50F7F3F0-CB27-AD42-9C03-4810E9300AD5}" type="presOf" srcId="{A3747455-F0B4-BB42-8718-7A7689A1D298}" destId="{4E368B2D-1473-3B48-A347-30873A7EC735}" srcOrd="0" destOrd="0" presId="urn:microsoft.com/office/officeart/2005/8/layout/lProcess3"/>
    <dgm:cxn modelId="{0890DAF3-260B-5744-B8AD-33D0410E2066}" type="presOf" srcId="{25558EC5-F6D2-3944-8703-65E1E1402911}" destId="{83B9E908-742F-384F-9499-02B29DECD762}" srcOrd="0" destOrd="0" presId="urn:microsoft.com/office/officeart/2005/8/layout/lProcess3"/>
    <dgm:cxn modelId="{4C07DF19-6157-EE45-A4E7-EB2F5C5E1EA3}" type="presParOf" srcId="{034B2373-AE5B-4E4E-83C0-B3F8C446CE00}" destId="{CB33674F-23A9-D647-AD81-3D128D4C4003}" srcOrd="0" destOrd="0" presId="urn:microsoft.com/office/officeart/2005/8/layout/lProcess3"/>
    <dgm:cxn modelId="{97AF2F0F-D96D-404D-8673-5025CD98932A}" type="presParOf" srcId="{CB33674F-23A9-D647-AD81-3D128D4C4003}" destId="{347BE48E-8222-D241-91E4-E2BC356B5E1E}" srcOrd="0" destOrd="0" presId="urn:microsoft.com/office/officeart/2005/8/layout/lProcess3"/>
    <dgm:cxn modelId="{12C30B97-9283-474E-A19F-51881E7EBE0F}" type="presParOf" srcId="{CB33674F-23A9-D647-AD81-3D128D4C4003}" destId="{5A3D887D-B1E9-0141-8A1F-596F4DA0A9FB}" srcOrd="1" destOrd="0" presId="urn:microsoft.com/office/officeart/2005/8/layout/lProcess3"/>
    <dgm:cxn modelId="{62F4E39F-8AC6-3C48-ABFF-F5C43AB4BDA6}" type="presParOf" srcId="{CB33674F-23A9-D647-AD81-3D128D4C4003}" destId="{154E3D5B-3C1C-2744-9DA9-7EF2AE2BA3B0}" srcOrd="2" destOrd="0" presId="urn:microsoft.com/office/officeart/2005/8/layout/lProcess3"/>
    <dgm:cxn modelId="{48C90849-E4D2-484C-AA3D-14EAE2D98FF4}" type="presParOf" srcId="{CB33674F-23A9-D647-AD81-3D128D4C4003}" destId="{78F9DE65-0BC1-9D45-A2ED-7B7C6AA51AE5}" srcOrd="3" destOrd="0" presId="urn:microsoft.com/office/officeart/2005/8/layout/lProcess3"/>
    <dgm:cxn modelId="{3B208AB5-15A5-4149-A731-528D529E1707}" type="presParOf" srcId="{CB33674F-23A9-D647-AD81-3D128D4C4003}" destId="{83B9E908-742F-384F-9499-02B29DECD762}" srcOrd="4" destOrd="0" presId="urn:microsoft.com/office/officeart/2005/8/layout/lProcess3"/>
    <dgm:cxn modelId="{DC8B6502-4736-B541-A114-40EB540B73BF}" type="presParOf" srcId="{CB33674F-23A9-D647-AD81-3D128D4C4003}" destId="{20698E94-3481-0342-89AC-E26D35E68B64}" srcOrd="5" destOrd="0" presId="urn:microsoft.com/office/officeart/2005/8/layout/lProcess3"/>
    <dgm:cxn modelId="{EE9EBEB0-7FC5-8745-B1A7-D99F61C43135}" type="presParOf" srcId="{CB33674F-23A9-D647-AD81-3D128D4C4003}" destId="{F843331F-3099-414D-8A84-CEA283349F39}" srcOrd="6" destOrd="0" presId="urn:microsoft.com/office/officeart/2005/8/layout/lProcess3"/>
    <dgm:cxn modelId="{3062404A-979A-0F40-A2CF-8B10619913A8}" type="presParOf" srcId="{034B2373-AE5B-4E4E-83C0-B3F8C446CE00}" destId="{84A537ED-E1DC-204B-88D5-9936DC6057BC}" srcOrd="1" destOrd="0" presId="urn:microsoft.com/office/officeart/2005/8/layout/lProcess3"/>
    <dgm:cxn modelId="{377A6CCC-7C6A-984B-80EB-AB8B335225FF}" type="presParOf" srcId="{034B2373-AE5B-4E4E-83C0-B3F8C446CE00}" destId="{D929A239-0437-414B-A347-BACA651E7C67}" srcOrd="2" destOrd="0" presId="urn:microsoft.com/office/officeart/2005/8/layout/lProcess3"/>
    <dgm:cxn modelId="{65F75410-3DBE-E041-B348-317E661D9575}" type="presParOf" srcId="{D929A239-0437-414B-A347-BACA651E7C67}" destId="{67163160-9266-2644-94AB-19E8E3617FF7}" srcOrd="0" destOrd="0" presId="urn:microsoft.com/office/officeart/2005/8/layout/lProcess3"/>
    <dgm:cxn modelId="{EB9FE166-F010-8849-878D-6CFDF2595ADA}" type="presParOf" srcId="{D929A239-0437-414B-A347-BACA651E7C67}" destId="{987F67BF-7802-F44D-9938-84042B6D2AF8}" srcOrd="1" destOrd="0" presId="urn:microsoft.com/office/officeart/2005/8/layout/lProcess3"/>
    <dgm:cxn modelId="{5C0C8858-2A74-B44E-BCC1-770840D20DC5}" type="presParOf" srcId="{D929A239-0437-414B-A347-BACA651E7C67}" destId="{FFAF4875-D0D1-DB45-826B-5A833D94B6E1}" srcOrd="2" destOrd="0" presId="urn:microsoft.com/office/officeart/2005/8/layout/lProcess3"/>
    <dgm:cxn modelId="{950CAD48-1A32-DC42-8575-992C463FDF75}" type="presParOf" srcId="{D929A239-0437-414B-A347-BACA651E7C67}" destId="{2634FDD3-A9F6-1845-8CCC-63A78DB28140}" srcOrd="3" destOrd="0" presId="urn:microsoft.com/office/officeart/2005/8/layout/lProcess3"/>
    <dgm:cxn modelId="{0C9D1DE3-FEE1-9745-88B2-8049D23F2E20}" type="presParOf" srcId="{D929A239-0437-414B-A347-BACA651E7C67}" destId="{4E368B2D-1473-3B48-A347-30873A7EC735}" srcOrd="4" destOrd="0" presId="urn:microsoft.com/office/officeart/2005/8/layout/lProcess3"/>
    <dgm:cxn modelId="{26FAA3F1-3039-6E44-9D5C-24256945D587}" type="presParOf" srcId="{D929A239-0437-414B-A347-BACA651E7C67}" destId="{437BBCB0-15C8-AE43-A4B6-D80C496F750E}" srcOrd="5" destOrd="0" presId="urn:microsoft.com/office/officeart/2005/8/layout/lProcess3"/>
    <dgm:cxn modelId="{86F0010F-FC26-1141-94FC-FA0B417D320D}" type="presParOf" srcId="{D929A239-0437-414B-A347-BACA651E7C67}" destId="{43B39521-B017-9A45-A88E-947006B5478B}" srcOrd="6" destOrd="0" presId="urn:microsoft.com/office/officeart/2005/8/layout/lProcess3"/>
    <dgm:cxn modelId="{B4498D90-D887-314E-A54F-AFE53D3F22CF}" type="presParOf" srcId="{034B2373-AE5B-4E4E-83C0-B3F8C446CE00}" destId="{86F8C1A6-9965-AF48-A05A-DE63ABD06369}" srcOrd="3" destOrd="0" presId="urn:microsoft.com/office/officeart/2005/8/layout/lProcess3"/>
    <dgm:cxn modelId="{4E342472-F061-9D48-AE59-BF505245BDC5}" type="presParOf" srcId="{034B2373-AE5B-4E4E-83C0-B3F8C446CE00}" destId="{636CC1AF-235D-174A-B5B7-BCC7C9286BAB}" srcOrd="4" destOrd="0" presId="urn:microsoft.com/office/officeart/2005/8/layout/lProcess3"/>
    <dgm:cxn modelId="{1069B7E2-C59D-244C-B5DD-76E2A7EEEDD9}" type="presParOf" srcId="{636CC1AF-235D-174A-B5B7-BCC7C9286BAB}" destId="{565C8367-0483-AA4F-BD2A-6D102D3C0618}" srcOrd="0" destOrd="0" presId="urn:microsoft.com/office/officeart/2005/8/layout/lProcess3"/>
    <dgm:cxn modelId="{309BF0D6-F2F9-8549-8FA6-A83CA55C5ED7}" type="presParOf" srcId="{636CC1AF-235D-174A-B5B7-BCC7C9286BAB}" destId="{32F8FF4E-1BB7-1F49-BB1C-15B30CC7E93B}" srcOrd="1" destOrd="0" presId="urn:microsoft.com/office/officeart/2005/8/layout/lProcess3"/>
    <dgm:cxn modelId="{986701BD-D55F-F041-B3CC-57E362BC119D}" type="presParOf" srcId="{636CC1AF-235D-174A-B5B7-BCC7C9286BAB}" destId="{B66BF8FF-BE79-224D-9255-ED14A8279760}" srcOrd="2" destOrd="0" presId="urn:microsoft.com/office/officeart/2005/8/layout/lProcess3"/>
    <dgm:cxn modelId="{A05857FC-1B3A-0741-926F-1965D944317E}" type="presParOf" srcId="{636CC1AF-235D-174A-B5B7-BCC7C9286BAB}" destId="{DB502783-A7CF-D749-B053-9A4048C1AAE7}" srcOrd="3" destOrd="0" presId="urn:microsoft.com/office/officeart/2005/8/layout/lProcess3"/>
    <dgm:cxn modelId="{0BCC8603-C705-2646-B582-799B4B72C6F8}" type="presParOf" srcId="{636CC1AF-235D-174A-B5B7-BCC7C9286BAB}" destId="{1AE8F978-5D8E-9647-8865-A247719CF827}" srcOrd="4" destOrd="0" presId="urn:microsoft.com/office/officeart/2005/8/layout/lProcess3"/>
    <dgm:cxn modelId="{A7CB84B6-A6B3-EE49-96E6-41BDB66F8CAD}" type="presParOf" srcId="{636CC1AF-235D-174A-B5B7-BCC7C9286BAB}" destId="{9347B805-2075-E74A-8D92-B86CD0A63ED7}" srcOrd="5" destOrd="0" presId="urn:microsoft.com/office/officeart/2005/8/layout/lProcess3"/>
    <dgm:cxn modelId="{90798C02-3EFB-5A45-9A35-7118F0EA15B8}" type="presParOf" srcId="{636CC1AF-235D-174A-B5B7-BCC7C9286BAB}" destId="{A3BC46BD-1123-9E4E-87A4-8F963929C901}" srcOrd="6" destOrd="0" presId="urn:microsoft.com/office/officeart/2005/8/layout/lProcess3"/>
    <dgm:cxn modelId="{DBB69BC3-2834-4148-B1B5-FC7AECEA3421}" type="presParOf" srcId="{034B2373-AE5B-4E4E-83C0-B3F8C446CE00}" destId="{F7A70527-8D2B-E74E-95A6-3B7713D4E6C7}" srcOrd="5" destOrd="0" presId="urn:microsoft.com/office/officeart/2005/8/layout/lProcess3"/>
    <dgm:cxn modelId="{147C9E2B-ABF5-1E4C-92B3-92A606BBDD89}" type="presParOf" srcId="{034B2373-AE5B-4E4E-83C0-B3F8C446CE00}" destId="{5BE22C47-81D5-9749-9110-37C0AB012ED8}" srcOrd="6" destOrd="0" presId="urn:microsoft.com/office/officeart/2005/8/layout/lProcess3"/>
    <dgm:cxn modelId="{7DD19321-68F2-7C4B-846E-4C28A9968F05}" type="presParOf" srcId="{5BE22C47-81D5-9749-9110-37C0AB012ED8}" destId="{166FA9FB-A0C4-A64B-9A27-BDB01CEDF5E1}" srcOrd="0" destOrd="0" presId="urn:microsoft.com/office/officeart/2005/8/layout/lProcess3"/>
    <dgm:cxn modelId="{3DD868DA-D9D5-C543-8CD7-017EADF57D4C}" type="presParOf" srcId="{5BE22C47-81D5-9749-9110-37C0AB012ED8}" destId="{BEA3C40F-34E2-D148-A05F-6FF5BF37A99A}" srcOrd="1" destOrd="0" presId="urn:microsoft.com/office/officeart/2005/8/layout/lProcess3"/>
    <dgm:cxn modelId="{9201AB38-4EEE-7B42-8777-6494CC3F0CE0}" type="presParOf" srcId="{5BE22C47-81D5-9749-9110-37C0AB012ED8}" destId="{C65A289F-AE7F-0841-B82B-2B4A8AB34303}" srcOrd="2" destOrd="0" presId="urn:microsoft.com/office/officeart/2005/8/layout/lProcess3"/>
    <dgm:cxn modelId="{209F0F2D-1C6A-D84E-AD76-431E39F289DA}" type="presParOf" srcId="{5BE22C47-81D5-9749-9110-37C0AB012ED8}" destId="{D0B9B3A6-DBFA-EC4E-8CAE-18DF55911FC3}" srcOrd="3" destOrd="0" presId="urn:microsoft.com/office/officeart/2005/8/layout/lProcess3"/>
    <dgm:cxn modelId="{FB6D9A45-2A9B-D147-AB20-C1EBEFA1647B}" type="presParOf" srcId="{5BE22C47-81D5-9749-9110-37C0AB012ED8}" destId="{FE56CF81-9BEE-FE45-ADA4-E8AD0BEFB35A}" srcOrd="4" destOrd="0" presId="urn:microsoft.com/office/officeart/2005/8/layout/lProcess3"/>
    <dgm:cxn modelId="{2AFC3CAC-2AC0-274E-B113-FE48DB0D92A0}" type="presParOf" srcId="{5BE22C47-81D5-9749-9110-37C0AB012ED8}" destId="{DC62FF40-ED58-E54E-8299-FB22E8D198F3}" srcOrd="5" destOrd="0" presId="urn:microsoft.com/office/officeart/2005/8/layout/lProcess3"/>
    <dgm:cxn modelId="{D8824EBD-FA2D-AA4B-B6AB-5AE7B39F1FA1}" type="presParOf" srcId="{5BE22C47-81D5-9749-9110-37C0AB012ED8}" destId="{EFB75882-DE42-5343-B9E6-1353A7C96B88}" srcOrd="6" destOrd="0" presId="urn:microsoft.com/office/officeart/2005/8/layout/lProcess3"/>
    <dgm:cxn modelId="{E3278AAA-8411-944B-929D-A3EA8F4C0EF9}" type="presParOf" srcId="{034B2373-AE5B-4E4E-83C0-B3F8C446CE00}" destId="{41A6B119-3541-8249-8456-AD8A4E586BC7}" srcOrd="7" destOrd="0" presId="urn:microsoft.com/office/officeart/2005/8/layout/lProcess3"/>
    <dgm:cxn modelId="{3DCE7DB9-DBAE-4C4F-87F0-C12EA2BE0DDE}" type="presParOf" srcId="{034B2373-AE5B-4E4E-83C0-B3F8C446CE00}" destId="{D1257FA2-56CC-8E48-A7CD-B23931DD8225}" srcOrd="8" destOrd="0" presId="urn:microsoft.com/office/officeart/2005/8/layout/lProcess3"/>
    <dgm:cxn modelId="{1FAF2B95-22F1-CD4B-8723-B3B4D95C9D72}" type="presParOf" srcId="{D1257FA2-56CC-8E48-A7CD-B23931DD8225}" destId="{89E3A7DA-84B6-4F40-9EC5-2C982859692D}" srcOrd="0" destOrd="0" presId="urn:microsoft.com/office/officeart/2005/8/layout/lProcess3"/>
    <dgm:cxn modelId="{2FAF0774-5FEC-A946-A5CD-E0047D21681B}" type="presParOf" srcId="{D1257FA2-56CC-8E48-A7CD-B23931DD8225}" destId="{7596C3D6-E63D-7747-A0E3-E5991ACB4C15}" srcOrd="1" destOrd="0" presId="urn:microsoft.com/office/officeart/2005/8/layout/lProcess3"/>
    <dgm:cxn modelId="{E97B8168-3D6F-FD4E-829A-41CD2AC9A395}" type="presParOf" srcId="{D1257FA2-56CC-8E48-A7CD-B23931DD8225}" destId="{A9B602A6-B575-194C-92C6-B5B2BF167268}" srcOrd="2" destOrd="0" presId="urn:microsoft.com/office/officeart/2005/8/layout/lProcess3"/>
    <dgm:cxn modelId="{6173C941-FFEA-1948-B4C3-F37180F1AA7E}" type="presParOf" srcId="{D1257FA2-56CC-8E48-A7CD-B23931DD8225}" destId="{2081A978-373E-474D-883E-8E7FDC798F2D}" srcOrd="3" destOrd="0" presId="urn:microsoft.com/office/officeart/2005/8/layout/lProcess3"/>
    <dgm:cxn modelId="{863BB497-87B0-9B4C-9BBF-35D529265A6E}" type="presParOf" srcId="{D1257FA2-56CC-8E48-A7CD-B23931DD8225}" destId="{3805D6D7-EF10-A042-800D-2270B0CA0A5B}" srcOrd="4" destOrd="0" presId="urn:microsoft.com/office/officeart/2005/8/layout/lProcess3"/>
    <dgm:cxn modelId="{771F35FC-83F7-034E-AD1C-074B5386A6E8}" type="presParOf" srcId="{D1257FA2-56CC-8E48-A7CD-B23931DD8225}" destId="{0DE1F4CD-8E7A-124A-9FEA-697B89E33C35}" srcOrd="5" destOrd="0" presId="urn:microsoft.com/office/officeart/2005/8/layout/lProcess3"/>
    <dgm:cxn modelId="{86AC8B47-8269-E147-AD1E-3AA426EA17FE}" type="presParOf" srcId="{D1257FA2-56CC-8E48-A7CD-B23931DD8225}" destId="{5C32009D-C15B-A846-B45D-59D2FE078EA8}" srcOrd="6"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0315886-AE01-6741-99C2-A077F54A8CDA}" type="doc">
      <dgm:prSet loTypeId="urn:microsoft.com/office/officeart/2005/8/layout/hProcess4" loCatId="" qsTypeId="urn:microsoft.com/office/officeart/2005/8/quickstyle/simple1" qsCatId="simple" csTypeId="urn:microsoft.com/office/officeart/2005/8/colors/accent1_2" csCatId="accent1" phldr="1"/>
      <dgm:spPr/>
      <dgm:t>
        <a:bodyPr/>
        <a:lstStyle/>
        <a:p>
          <a:endParaRPr lang="en-GB"/>
        </a:p>
      </dgm:t>
    </dgm:pt>
    <dgm:pt modelId="{16E9C3BF-B8DA-3F4F-951A-7FD5BFA3AB74}">
      <dgm:prSet phldrT="[Text]" custT="1"/>
      <dgm:spPr/>
      <dgm:t>
        <a:bodyPr/>
        <a:lstStyle/>
        <a:p>
          <a:pPr rtl="1"/>
          <a:r>
            <a:rPr lang="ar-JO" sz="4400" b="1" dirty="0">
              <a:solidFill>
                <a:schemeClr val="bg2"/>
              </a:solidFill>
              <a:latin typeface="Calibri" panose="020F0502020204030204" pitchFamily="34" charset="0"/>
              <a:ea typeface="Calibri" panose="020F0502020204030204" pitchFamily="34" charset="0"/>
              <a:cs typeface="Calibri" panose="020F0502020204030204" pitchFamily="34" charset="0"/>
            </a:rPr>
            <a:t>ما هي </a:t>
          </a:r>
          <a:endParaRPr lang="en-GB" sz="44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D976F6C4-53EB-8246-943E-F81C1EBE94E3}" type="parTrans" cxnId="{7D07C2A3-1AD5-E94A-A0C3-6A98AE462CFE}">
      <dgm:prSet/>
      <dgm:spPr/>
      <dgm:t>
        <a:bodyPr/>
        <a:lstStyle/>
        <a:p>
          <a:endParaRPr lang="en-GB"/>
        </a:p>
      </dgm:t>
    </dgm:pt>
    <dgm:pt modelId="{1536EDBA-8A81-3940-A9B9-98060C2517BB}" type="sibTrans" cxnId="{7D07C2A3-1AD5-E94A-A0C3-6A98AE462CFE}">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916F58EF-98D1-5E49-A65B-507D614CC72A}">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الخطط والأنشطة والتقدم المحقق.</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E26E5F9-468B-D745-BFF3-44B9DCE246A1}" type="parTrans" cxnId="{423BE2B0-F855-DE49-8D6D-A68F822AE8C4}">
      <dgm:prSet/>
      <dgm:spPr/>
      <dgm:t>
        <a:bodyPr/>
        <a:lstStyle/>
        <a:p>
          <a:endParaRPr lang="en-GB"/>
        </a:p>
      </dgm:t>
    </dgm:pt>
    <dgm:pt modelId="{A445345D-2F72-4448-8257-F6B2162E5778}" type="sibTrans" cxnId="{423BE2B0-F855-DE49-8D6D-A68F822AE8C4}">
      <dgm:prSet/>
      <dgm:spPr/>
      <dgm:t>
        <a:bodyPr/>
        <a:lstStyle/>
        <a:p>
          <a:endParaRPr lang="en-GB"/>
        </a:p>
      </dgm:t>
    </dgm:pt>
    <dgm:pt modelId="{4960FA15-2342-1943-93B9-F63813112AB9}">
      <dgm:prSet phldrT="[Text]" custT="1"/>
      <dgm:spPr/>
      <dgm:t>
        <a:bodyPr/>
        <a:lstStyle/>
        <a:p>
          <a:pPr rtl="1"/>
          <a:r>
            <a:rPr lang="ar-JO" sz="4400" b="1" dirty="0">
              <a:solidFill>
                <a:schemeClr val="bg2"/>
              </a:solidFill>
              <a:latin typeface="Calibri" panose="020F0502020204030204" pitchFamily="34" charset="0"/>
              <a:ea typeface="Calibri" panose="020F0502020204030204" pitchFamily="34" charset="0"/>
              <a:cs typeface="Calibri" panose="020F0502020204030204" pitchFamily="34" charset="0"/>
            </a:rPr>
            <a:t>متى</a:t>
          </a:r>
          <a:endParaRPr lang="en-GB" sz="44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79D6A044-552F-C34A-8347-4391339AB2E8}" type="parTrans" cxnId="{68E773B8-1592-204F-ABC3-CA2A01C0C1F5}">
      <dgm:prSet/>
      <dgm:spPr/>
      <dgm:t>
        <a:bodyPr/>
        <a:lstStyle/>
        <a:p>
          <a:endParaRPr lang="en-GB"/>
        </a:p>
      </dgm:t>
    </dgm:pt>
    <dgm:pt modelId="{B9CDE1B3-D6B6-3B42-AD79-FD243861A6F3}" type="sibTrans" cxnId="{68E773B8-1592-204F-ABC3-CA2A01C0C1F5}">
      <dgm:prSet/>
      <dgm:spPr/>
      <dgm:t>
        <a:bodyPr/>
        <a:lstStyle/>
        <a:p>
          <a:pPr rtl="1"/>
          <a:endParaRPr lang="en-GB">
            <a:latin typeface="Calibri" panose="020F0502020204030204" pitchFamily="34" charset="0"/>
            <a:ea typeface="Calibri" panose="020F0502020204030204" pitchFamily="34" charset="0"/>
            <a:cs typeface="Calibri" panose="020F0502020204030204" pitchFamily="34" charset="0"/>
          </a:endParaRPr>
        </a:p>
      </dgm:t>
    </dgm:pt>
    <dgm:pt modelId="{8608B22C-B276-9045-8E34-0853EADE9D4C}">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بشكل متكرر.</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13B9E6EC-84F9-7147-B72F-384013F9CA33}" type="parTrans" cxnId="{4B085A3A-4552-B841-8FA9-2808DB3B66A2}">
      <dgm:prSet/>
      <dgm:spPr/>
      <dgm:t>
        <a:bodyPr/>
        <a:lstStyle/>
        <a:p>
          <a:endParaRPr lang="en-GB"/>
        </a:p>
      </dgm:t>
    </dgm:pt>
    <dgm:pt modelId="{EEEF0370-ABF0-014F-B089-22A3AEE18351}" type="sibTrans" cxnId="{4B085A3A-4552-B841-8FA9-2808DB3B66A2}">
      <dgm:prSet/>
      <dgm:spPr/>
      <dgm:t>
        <a:bodyPr/>
        <a:lstStyle/>
        <a:p>
          <a:endParaRPr lang="en-GB"/>
        </a:p>
      </dgm:t>
    </dgm:pt>
    <dgm:pt modelId="{84C6F813-BBA0-FC49-ACBD-417213E17766}">
      <dgm:prSet phldrT="[Text]" custT="1"/>
      <dgm:spPr/>
      <dgm:t>
        <a:bodyPr/>
        <a:lstStyle/>
        <a:p>
          <a:pPr rtl="1"/>
          <a:r>
            <a:rPr lang="ar-JO" sz="4400" b="1" dirty="0">
              <a:solidFill>
                <a:schemeClr val="bg2"/>
              </a:solidFill>
              <a:latin typeface="Calibri" panose="020F0502020204030204" pitchFamily="34" charset="0"/>
              <a:ea typeface="Calibri" panose="020F0502020204030204" pitchFamily="34" charset="0"/>
              <a:cs typeface="Calibri" panose="020F0502020204030204" pitchFamily="34" charset="0"/>
            </a:rPr>
            <a:t>كيف</a:t>
          </a:r>
          <a:endParaRPr lang="en-GB" sz="4400" b="1" dirty="0">
            <a:solidFill>
              <a:schemeClr val="bg2"/>
            </a:solidFill>
            <a:latin typeface="Calibri" panose="020F0502020204030204" pitchFamily="34" charset="0"/>
            <a:ea typeface="Calibri" panose="020F0502020204030204" pitchFamily="34" charset="0"/>
            <a:cs typeface="Calibri" panose="020F0502020204030204" pitchFamily="34" charset="0"/>
          </a:endParaRPr>
        </a:p>
      </dgm:t>
    </dgm:pt>
    <dgm:pt modelId="{8CB29DD6-4852-5A4D-B1C9-F33974254B72}" type="parTrans" cxnId="{11B96441-653D-D645-B32F-1503EBDD1201}">
      <dgm:prSet/>
      <dgm:spPr/>
      <dgm:t>
        <a:bodyPr/>
        <a:lstStyle/>
        <a:p>
          <a:endParaRPr lang="en-GB"/>
        </a:p>
      </dgm:t>
    </dgm:pt>
    <dgm:pt modelId="{71491E40-3F77-204A-8C89-07FBB83C32CC}" type="sibTrans" cxnId="{11B96441-653D-D645-B32F-1503EBDD1201}">
      <dgm:prSet/>
      <dgm:spPr/>
      <dgm:t>
        <a:bodyPr/>
        <a:lstStyle/>
        <a:p>
          <a:endParaRPr lang="en-GB"/>
        </a:p>
      </dgm:t>
    </dgm:pt>
    <dgm:pt modelId="{1C412695-D4EF-C84A-8CF9-7EF91EBC3803}">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باستخدام اللغة المحلية بوضوح.</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715820F6-C726-2B45-88EF-2E1951677F41}" type="parTrans" cxnId="{41625CD1-2EB1-B347-919C-0C802ECFEB0E}">
      <dgm:prSet/>
      <dgm:spPr/>
      <dgm:t>
        <a:bodyPr/>
        <a:lstStyle/>
        <a:p>
          <a:endParaRPr lang="en-GB"/>
        </a:p>
      </dgm:t>
    </dgm:pt>
    <dgm:pt modelId="{06A0F851-38E6-5C4F-BFF1-12EA9B19CFAA}" type="sibTrans" cxnId="{41625CD1-2EB1-B347-919C-0C802ECFEB0E}">
      <dgm:prSet/>
      <dgm:spPr/>
      <dgm:t>
        <a:bodyPr/>
        <a:lstStyle/>
        <a:p>
          <a:endParaRPr lang="en-GB"/>
        </a:p>
      </dgm:t>
    </dgm:pt>
    <dgm:pt modelId="{5C4BEA65-9E83-BF45-81AC-D50F7C94056E}">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معايير الاختيار وعمليات الاستهداف والتوزيع.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C45FD477-8313-BA45-9954-4E3B387637C5}" type="parTrans" cxnId="{0E9851F4-914A-BA41-A4F3-62FAF2D39B85}">
      <dgm:prSet/>
      <dgm:spPr/>
      <dgm:t>
        <a:bodyPr/>
        <a:lstStyle/>
        <a:p>
          <a:endParaRPr lang="en-GB"/>
        </a:p>
      </dgm:t>
    </dgm:pt>
    <dgm:pt modelId="{15C7A415-2790-3547-AFC4-4DE466831077}" type="sibTrans" cxnId="{0E9851F4-914A-BA41-A4F3-62FAF2D39B85}">
      <dgm:prSet/>
      <dgm:spPr/>
      <dgm:t>
        <a:bodyPr/>
        <a:lstStyle/>
        <a:p>
          <a:endParaRPr lang="en-GB"/>
        </a:p>
      </dgm:t>
    </dgm:pt>
    <dgm:pt modelId="{37597B8A-5826-6B41-8B64-BFF53841F555}">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التأخيرات والتحديات.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AA38571-8E07-2A4D-8416-2B7245396485}" type="parTrans" cxnId="{919FD0A9-6B0B-C347-97E6-D3F366E9F007}">
      <dgm:prSet/>
      <dgm:spPr/>
      <dgm:t>
        <a:bodyPr/>
        <a:lstStyle/>
        <a:p>
          <a:endParaRPr lang="en-GB"/>
        </a:p>
      </dgm:t>
    </dgm:pt>
    <dgm:pt modelId="{62F80B19-893E-F647-8898-D711D0299247}" type="sibTrans" cxnId="{919FD0A9-6B0B-C347-97E6-D3F366E9F007}">
      <dgm:prSet/>
      <dgm:spPr/>
      <dgm:t>
        <a:bodyPr/>
        <a:lstStyle/>
        <a:p>
          <a:endParaRPr lang="en-GB"/>
        </a:p>
      </dgm:t>
    </dgm:pt>
    <dgm:pt modelId="{BD2E9BFF-5EE1-444A-AFF3-82B415A8246E}">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حقوق الأشخاص ومستحقاتهم.</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59228384-8595-6344-AB95-7BAAC71089AF}" type="parTrans" cxnId="{F1609E3A-3642-9345-8A8F-94972883E089}">
      <dgm:prSet/>
      <dgm:spPr/>
      <dgm:t>
        <a:bodyPr/>
        <a:lstStyle/>
        <a:p>
          <a:endParaRPr lang="en-GB"/>
        </a:p>
      </dgm:t>
    </dgm:pt>
    <dgm:pt modelId="{53EDFF59-F03D-0B46-9A0E-758C7C1D4DA2}" type="sibTrans" cxnId="{F1609E3A-3642-9345-8A8F-94972883E089}">
      <dgm:prSet/>
      <dgm:spPr/>
      <dgm:t>
        <a:bodyPr/>
        <a:lstStyle/>
        <a:p>
          <a:endParaRPr lang="en-GB"/>
        </a:p>
      </dgm:t>
    </dgm:pt>
    <dgm:pt modelId="{FFCA86BA-1021-FB49-98FA-87AAB826E5A2}">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عند حدوث أي تأخير أو تغيير.</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2328EDD-D914-D545-A3AE-CFD236AC50EC}" type="parTrans" cxnId="{C4050059-C9E6-104F-BFCC-B7FCA244216D}">
      <dgm:prSet/>
      <dgm:spPr/>
      <dgm:t>
        <a:bodyPr/>
        <a:lstStyle/>
        <a:p>
          <a:endParaRPr lang="en-GB"/>
        </a:p>
      </dgm:t>
    </dgm:pt>
    <dgm:pt modelId="{6384DCD4-05EC-1648-A161-2E14E17E62C7}" type="sibTrans" cxnId="{C4050059-C9E6-104F-BFCC-B7FCA244216D}">
      <dgm:prSet/>
      <dgm:spPr/>
      <dgm:t>
        <a:bodyPr/>
        <a:lstStyle/>
        <a:p>
          <a:endParaRPr lang="en-GB"/>
        </a:p>
      </dgm:t>
    </dgm:pt>
    <dgm:pt modelId="{E0138999-1E71-AF4F-BFCB-21B2626CA5CD}">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عند انتهاء الأنشطة.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9BB10979-3816-6744-B22E-E778B04C6225}" type="parTrans" cxnId="{3E6059F8-3F99-7E43-BE59-7215D061D90C}">
      <dgm:prSet/>
      <dgm:spPr/>
      <dgm:t>
        <a:bodyPr/>
        <a:lstStyle/>
        <a:p>
          <a:endParaRPr lang="en-GB"/>
        </a:p>
      </dgm:t>
    </dgm:pt>
    <dgm:pt modelId="{113BEE4C-EE5E-B84D-8596-C42FB9BEA54F}" type="sibTrans" cxnId="{3E6059F8-3F99-7E43-BE59-7215D061D90C}">
      <dgm:prSet/>
      <dgm:spPr/>
      <dgm:t>
        <a:bodyPr/>
        <a:lstStyle/>
        <a:p>
          <a:endParaRPr lang="en-GB"/>
        </a:p>
      </dgm:t>
    </dgm:pt>
    <dgm:pt modelId="{95B55A87-1D31-D14E-9285-95A248AF44BA}">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تعتبر المعلومات مصدر قوة لذا احرص على إبلاغ الجميع بها.</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459D172B-E740-5642-8C64-51E417EC6172}" type="parTrans" cxnId="{E9DA4DEA-32FA-B94E-9E6A-D25886A4DCFD}">
      <dgm:prSet/>
      <dgm:spPr/>
      <dgm:t>
        <a:bodyPr/>
        <a:lstStyle/>
        <a:p>
          <a:endParaRPr lang="en-GB"/>
        </a:p>
      </dgm:t>
    </dgm:pt>
    <dgm:pt modelId="{6A19618B-667E-564E-8808-8725B987D735}" type="sibTrans" cxnId="{E9DA4DEA-32FA-B94E-9E6A-D25886A4DCFD}">
      <dgm:prSet/>
      <dgm:spPr/>
      <dgm:t>
        <a:bodyPr/>
        <a:lstStyle/>
        <a:p>
          <a:endParaRPr lang="en-GB"/>
        </a:p>
      </dgm:t>
    </dgm:pt>
    <dgm:pt modelId="{07E7F106-F85E-1B46-AFAF-DE8C1B7BC9A6}">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كيفية المشاركة وتقديم الملاحظات والانطباعات.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E38416B-4595-A14D-997D-7CCB669877EF}" type="parTrans" cxnId="{84C89068-4F26-7C45-A5A5-982536B5AA54}">
      <dgm:prSet/>
      <dgm:spPr/>
      <dgm:t>
        <a:bodyPr/>
        <a:lstStyle/>
        <a:p>
          <a:endParaRPr lang="en-GB"/>
        </a:p>
      </dgm:t>
    </dgm:pt>
    <dgm:pt modelId="{7C5E0D50-1433-E741-95B3-2D37AD330BCA}" type="sibTrans" cxnId="{84C89068-4F26-7C45-A5A5-982536B5AA54}">
      <dgm:prSet/>
      <dgm:spPr/>
      <dgm:t>
        <a:bodyPr/>
        <a:lstStyle/>
        <a:p>
          <a:endParaRPr lang="en-GB"/>
        </a:p>
      </dgm:t>
    </dgm:pt>
    <dgm:pt modelId="{CBD31DBA-4D9E-B342-BAF5-A6B4FC73B590}">
      <dgm:prSet phldrT="[Text]" custT="1"/>
      <dgm:spPr>
        <a:solidFill>
          <a:srgbClr val="01C8C3">
            <a:alpha val="90000"/>
          </a:srgbClr>
        </a:solidFill>
        <a:ln>
          <a:solidFill>
            <a:srgbClr val="01C8C3"/>
          </a:solidFill>
        </a:ln>
      </dgm:spPr>
      <dgm:t>
        <a:bodyPr/>
        <a:lstStyle/>
        <a:p>
          <a:pPr rtl="1">
            <a:spcAft>
              <a:spcPts val="1000"/>
            </a:spcAft>
          </a:pPr>
          <a:r>
            <a:rPr lang="ar-JO" sz="2400" b="0" i="0" dirty="0">
              <a:effectLst/>
              <a:latin typeface="Calibri" panose="020F0502020204030204" pitchFamily="34" charset="0"/>
              <a:ea typeface="Calibri" panose="020F0502020204030204" pitchFamily="34" charset="0"/>
              <a:cs typeface="Calibri" panose="020F0502020204030204" pitchFamily="34" charset="0"/>
            </a:rPr>
            <a:t>يُتاح وقت كافي للأشخاص للاستعداد والتنفيذ.</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5077810-1BAF-5B4B-824A-7717EB2D67F5}" type="parTrans" cxnId="{DEED127C-235A-364B-A0D1-8BF1CB7946C6}">
      <dgm:prSet/>
      <dgm:spPr/>
      <dgm:t>
        <a:bodyPr/>
        <a:lstStyle/>
        <a:p>
          <a:endParaRPr lang="en-GB"/>
        </a:p>
      </dgm:t>
    </dgm:pt>
    <dgm:pt modelId="{9562B94A-1D96-B94A-BCBE-BCB748A42DE6}" type="sibTrans" cxnId="{DEED127C-235A-364B-A0D1-8BF1CB7946C6}">
      <dgm:prSet/>
      <dgm:spPr/>
      <dgm:t>
        <a:bodyPr/>
        <a:lstStyle/>
        <a:p>
          <a:endParaRPr lang="en-GB"/>
        </a:p>
      </dgm:t>
    </dgm:pt>
    <dgm:pt modelId="{D03BB9F4-9399-9345-B9FB-F741E8BD337D}">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باستخدام مختلف القنوات.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F579160E-BC50-164C-9548-B3B32DB0E1A5}" type="parTrans" cxnId="{F2380C5D-6778-CD4D-A14B-83AFBBDD6522}">
      <dgm:prSet/>
      <dgm:spPr/>
      <dgm:t>
        <a:bodyPr/>
        <a:lstStyle/>
        <a:p>
          <a:endParaRPr lang="en-GB"/>
        </a:p>
      </dgm:t>
    </dgm:pt>
    <dgm:pt modelId="{BD7A646A-4083-124D-AC59-562ACB5217DB}" type="sibTrans" cxnId="{F2380C5D-6778-CD4D-A14B-83AFBBDD6522}">
      <dgm:prSet/>
      <dgm:spPr/>
      <dgm:t>
        <a:bodyPr/>
        <a:lstStyle/>
        <a:p>
          <a:endParaRPr lang="en-GB"/>
        </a:p>
      </dgm:t>
    </dgm:pt>
    <dgm:pt modelId="{DEF4443A-E45A-3F48-BAFA-E02837AEBD9B}">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خطة الخروج.</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1E8D2D4C-7003-F945-8233-49E1CC23372D}" type="parTrans" cxnId="{F2E06DD3-F08B-B34B-ADD9-2CB877EE927E}">
      <dgm:prSet/>
      <dgm:spPr/>
      <dgm:t>
        <a:bodyPr/>
        <a:lstStyle/>
        <a:p>
          <a:endParaRPr lang="en-GB"/>
        </a:p>
      </dgm:t>
    </dgm:pt>
    <dgm:pt modelId="{23AC9A60-DFAD-9446-97DB-94B4BC356AE2}" type="sibTrans" cxnId="{F2E06DD3-F08B-B34B-ADD9-2CB877EE927E}">
      <dgm:prSet/>
      <dgm:spPr/>
      <dgm:t>
        <a:bodyPr/>
        <a:lstStyle/>
        <a:p>
          <a:endParaRPr lang="en-GB"/>
        </a:p>
      </dgm:t>
    </dgm:pt>
    <dgm:pt modelId="{B2E09E4B-ED3E-C042-B1A0-8E17533B1703}">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اختبار فعالية النُهج المستخدمة.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E21AA803-A9C6-DB4F-AF00-20FF50C0D370}" type="parTrans" cxnId="{99437A00-B519-A041-B03B-4B8EC765B4D6}">
      <dgm:prSet/>
      <dgm:spPr/>
      <dgm:t>
        <a:bodyPr/>
        <a:lstStyle/>
        <a:p>
          <a:endParaRPr lang="en-GB"/>
        </a:p>
      </dgm:t>
    </dgm:pt>
    <dgm:pt modelId="{5EB48733-AD03-134B-8D05-537BED3B3198}" type="sibTrans" cxnId="{99437A00-B519-A041-B03B-4B8EC765B4D6}">
      <dgm:prSet/>
      <dgm:spPr/>
      <dgm:t>
        <a:bodyPr/>
        <a:lstStyle/>
        <a:p>
          <a:endParaRPr lang="en-GB"/>
        </a:p>
      </dgm:t>
    </dgm:pt>
    <dgm:pt modelId="{2C2AC0A0-6A7B-8D42-BF74-CD9C4A876822}">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باستخدام القنوات المفضلة.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E9A2077F-3473-D84D-9B1E-9418F5DA0B07}" type="parTrans" cxnId="{8CFF7AE0-42BF-7247-B5EA-92ED68CFF554}">
      <dgm:prSet/>
      <dgm:spPr/>
      <dgm:t>
        <a:bodyPr/>
        <a:lstStyle/>
        <a:p>
          <a:endParaRPr lang="en-GB"/>
        </a:p>
      </dgm:t>
    </dgm:pt>
    <dgm:pt modelId="{0EFC0F09-BC29-D244-BDEF-803D08355BCC}" type="sibTrans" cxnId="{8CFF7AE0-42BF-7247-B5EA-92ED68CFF554}">
      <dgm:prSet/>
      <dgm:spPr/>
      <dgm:t>
        <a:bodyPr/>
        <a:lstStyle/>
        <a:p>
          <a:endParaRPr lang="en-GB"/>
        </a:p>
      </dgm:t>
    </dgm:pt>
    <dgm:pt modelId="{0129CE5B-7DC9-3240-9A7B-5BDF6F9BC361}">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معرفة الفئات المستبعدة.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613EB030-C549-A141-B76C-E32D7B5AE4FA}" type="parTrans" cxnId="{518C2B2C-6C67-9C4E-B93E-DCC191A8982F}">
      <dgm:prSet/>
      <dgm:spPr/>
      <dgm:t>
        <a:bodyPr/>
        <a:lstStyle/>
        <a:p>
          <a:endParaRPr lang="en-GB"/>
        </a:p>
      </dgm:t>
    </dgm:pt>
    <dgm:pt modelId="{322A78FF-025C-B64C-82A0-8CD35B061F98}" type="sibTrans" cxnId="{518C2B2C-6C67-9C4E-B93E-DCC191A8982F}">
      <dgm:prSet/>
      <dgm:spPr/>
      <dgm:t>
        <a:bodyPr/>
        <a:lstStyle/>
        <a:p>
          <a:endParaRPr lang="en-GB"/>
        </a:p>
      </dgm:t>
    </dgm:pt>
    <dgm:pt modelId="{734DABD0-3288-9E4D-82D9-73E084A28457}">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عند الإغلاق.</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D0E98B1A-C8C0-EF4A-8C56-B17F10FB8466}" type="parTrans" cxnId="{58850F09-046A-9945-9C46-58D2547850A8}">
      <dgm:prSet/>
      <dgm:spPr/>
      <dgm:t>
        <a:bodyPr/>
        <a:lstStyle/>
        <a:p>
          <a:endParaRPr lang="en-GB"/>
        </a:p>
      </dgm:t>
    </dgm:pt>
    <dgm:pt modelId="{020F9102-2601-B945-A082-864E5FF5BF15}" type="sibTrans" cxnId="{58850F09-046A-9945-9C46-58D2547850A8}">
      <dgm:prSet/>
      <dgm:spPr/>
      <dgm:t>
        <a:bodyPr/>
        <a:lstStyle/>
        <a:p>
          <a:endParaRPr lang="en-GB"/>
        </a:p>
      </dgm:t>
    </dgm:pt>
    <dgm:pt modelId="{A5037FFA-9814-604B-B1B3-6FFED1B2837F}">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قبل بدء الأنشطة.</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8BAB068B-674D-6340-A64B-B1CF43FA5D3F}" type="parTrans" cxnId="{EDC6A496-01EA-2248-9971-AE8ED8FF6F64}">
      <dgm:prSet/>
      <dgm:spPr/>
      <dgm:t>
        <a:bodyPr/>
        <a:lstStyle/>
        <a:p>
          <a:endParaRPr lang="en-GB"/>
        </a:p>
      </dgm:t>
    </dgm:pt>
    <dgm:pt modelId="{F2E9CB10-0D36-1A47-B27B-71DF3235A8B0}" type="sibTrans" cxnId="{EDC6A496-01EA-2248-9971-AE8ED8FF6F64}">
      <dgm:prSet/>
      <dgm:spPr/>
      <dgm:t>
        <a:bodyPr/>
        <a:lstStyle/>
        <a:p>
          <a:endParaRPr lang="en-GB"/>
        </a:p>
      </dgm:t>
    </dgm:pt>
    <dgm:pt modelId="{7E29AD20-FFF6-8249-A921-A30CC202104B}">
      <dgm:prSet phldrT="[Text]" custT="1"/>
      <dgm:spPr>
        <a:solidFill>
          <a:srgbClr val="01C8C3">
            <a:alpha val="90000"/>
          </a:srgbClr>
        </a:solidFill>
        <a:ln>
          <a:solidFill>
            <a:srgbClr val="01C8C3"/>
          </a:solidFill>
        </a:ln>
      </dgm:spPr>
      <dgm:t>
        <a:bodyPr/>
        <a:lstStyle/>
        <a:p>
          <a:pPr rtl="1">
            <a:spcAft>
              <a:spcPts val="1000"/>
            </a:spcAft>
          </a:pPr>
          <a:r>
            <a:rPr lang="ar-JO" sz="2400" dirty="0">
              <a:latin typeface="Calibri" panose="020F0502020204030204" pitchFamily="34" charset="0"/>
              <a:ea typeface="Calibri" panose="020F0502020204030204" pitchFamily="34" charset="0"/>
              <a:cs typeface="Calibri" panose="020F0502020204030204" pitchFamily="34" charset="0"/>
            </a:rPr>
            <a:t>إبقاء المتطوعين على اطلاع.</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0FE74100-D08F-7949-B4F8-9B0C92B35085}" type="parTrans" cxnId="{DCB57320-5DFE-5E4D-9EC8-2CE7289CBB70}">
      <dgm:prSet/>
      <dgm:spPr/>
      <dgm:t>
        <a:bodyPr/>
        <a:lstStyle/>
        <a:p>
          <a:endParaRPr lang="en-GB"/>
        </a:p>
      </dgm:t>
    </dgm:pt>
    <dgm:pt modelId="{58ECB490-B306-9E43-B675-D0F8CB3E8A4E}" type="sibTrans" cxnId="{DCB57320-5DFE-5E4D-9EC8-2CE7289CBB70}">
      <dgm:prSet/>
      <dgm:spPr/>
      <dgm:t>
        <a:bodyPr/>
        <a:lstStyle/>
        <a:p>
          <a:endParaRPr lang="en-GB"/>
        </a:p>
      </dgm:t>
    </dgm:pt>
    <dgm:pt modelId="{76CA65BB-B9CC-45E8-9A78-FF15501F7950}">
      <dgm:prSet/>
      <dgm:spPr/>
      <dgm:t>
        <a:bodyPr/>
        <a:lstStyle/>
        <a:p>
          <a:pPr rtl="1"/>
          <a:endParaRPr lang="en-US" dirty="0">
            <a:latin typeface="Calibri" panose="020F0502020204030204" pitchFamily="34" charset="0"/>
            <a:ea typeface="Calibri" panose="020F0502020204030204" pitchFamily="34" charset="0"/>
            <a:cs typeface="Calibri" panose="020F0502020204030204" pitchFamily="34" charset="0"/>
          </a:endParaRPr>
        </a:p>
      </dgm:t>
    </dgm:pt>
    <dgm:pt modelId="{B9D61F2F-EFDD-4898-88DC-BFC5A1C1FA5B}" type="parTrans" cxnId="{C975C4F5-2875-4353-B941-F45AAE2311FA}">
      <dgm:prSet/>
      <dgm:spPr/>
      <dgm:t>
        <a:bodyPr/>
        <a:lstStyle/>
        <a:p>
          <a:endParaRPr lang="en-US"/>
        </a:p>
      </dgm:t>
    </dgm:pt>
    <dgm:pt modelId="{784C9530-F4B0-464D-8C43-D2A2FAA11271}" type="sibTrans" cxnId="{C975C4F5-2875-4353-B941-F45AAE2311FA}">
      <dgm:prSet/>
      <dgm:spPr/>
      <dgm:t>
        <a:bodyPr/>
        <a:lstStyle/>
        <a:p>
          <a:endParaRPr lang="en-US"/>
        </a:p>
      </dgm:t>
    </dgm:pt>
    <dgm:pt modelId="{2B410679-E149-D140-BBDD-3C17EB4E6525}" type="pres">
      <dgm:prSet presAssocID="{E0315886-AE01-6741-99C2-A077F54A8CDA}" presName="Name0" presStyleCnt="0">
        <dgm:presLayoutVars>
          <dgm:dir val="rev"/>
          <dgm:animLvl val="lvl"/>
          <dgm:resizeHandles val="exact"/>
        </dgm:presLayoutVars>
      </dgm:prSet>
      <dgm:spPr/>
    </dgm:pt>
    <dgm:pt modelId="{6EE2FC4F-B941-AE4D-B6C3-B0BF121FC34B}" type="pres">
      <dgm:prSet presAssocID="{E0315886-AE01-6741-99C2-A077F54A8CDA}" presName="tSp" presStyleCnt="0"/>
      <dgm:spPr/>
    </dgm:pt>
    <dgm:pt modelId="{3712318A-CE03-5A43-9ACE-3ACC42C8809D}" type="pres">
      <dgm:prSet presAssocID="{E0315886-AE01-6741-99C2-A077F54A8CDA}" presName="bSp" presStyleCnt="0"/>
      <dgm:spPr/>
    </dgm:pt>
    <dgm:pt modelId="{4248178D-E08F-B947-8E6C-33C1E96C54C2}" type="pres">
      <dgm:prSet presAssocID="{E0315886-AE01-6741-99C2-A077F54A8CDA}" presName="process" presStyleCnt="0"/>
      <dgm:spPr/>
    </dgm:pt>
    <dgm:pt modelId="{1B9AA0AB-E2E7-DE40-8515-441E6BF3AC7E}" type="pres">
      <dgm:prSet presAssocID="{16E9C3BF-B8DA-3F4F-951A-7FD5BFA3AB74}" presName="composite1" presStyleCnt="0"/>
      <dgm:spPr/>
    </dgm:pt>
    <dgm:pt modelId="{D808B714-E46D-DE4B-A8DB-E03AF979B75F}" type="pres">
      <dgm:prSet presAssocID="{16E9C3BF-B8DA-3F4F-951A-7FD5BFA3AB74}" presName="dummyNode1" presStyleLbl="node1" presStyleIdx="0" presStyleCnt="3"/>
      <dgm:spPr/>
    </dgm:pt>
    <dgm:pt modelId="{6B6A8A4D-E283-6E43-B7CB-C69B221ADF5B}" type="pres">
      <dgm:prSet presAssocID="{16E9C3BF-B8DA-3F4F-951A-7FD5BFA3AB74}" presName="childNode1" presStyleLbl="bgAcc1" presStyleIdx="0" presStyleCnt="3" custScaleY="146272">
        <dgm:presLayoutVars>
          <dgm:bulletEnabled val="1"/>
        </dgm:presLayoutVars>
      </dgm:prSet>
      <dgm:spPr/>
    </dgm:pt>
    <dgm:pt modelId="{8C16A615-51F2-C54B-AA1C-0392DF7FC1BD}" type="pres">
      <dgm:prSet presAssocID="{16E9C3BF-B8DA-3F4F-951A-7FD5BFA3AB74}" presName="childNode1tx" presStyleLbl="bgAcc1" presStyleIdx="0" presStyleCnt="3">
        <dgm:presLayoutVars>
          <dgm:bulletEnabled val="1"/>
        </dgm:presLayoutVars>
      </dgm:prSet>
      <dgm:spPr/>
    </dgm:pt>
    <dgm:pt modelId="{E150BD70-0F6B-AF47-83D0-C84BB3D6FD66}" type="pres">
      <dgm:prSet presAssocID="{16E9C3BF-B8DA-3F4F-951A-7FD5BFA3AB74}" presName="parentNode1" presStyleLbl="node1" presStyleIdx="0" presStyleCnt="3" custScaleY="69840" custLinFactNeighborX="-1382" custLinFactNeighborY="50809">
        <dgm:presLayoutVars>
          <dgm:chMax val="1"/>
          <dgm:bulletEnabled val="1"/>
        </dgm:presLayoutVars>
      </dgm:prSet>
      <dgm:spPr/>
    </dgm:pt>
    <dgm:pt modelId="{7CC48B1E-580F-FC46-8593-51277D3C3A86}" type="pres">
      <dgm:prSet presAssocID="{16E9C3BF-B8DA-3F4F-951A-7FD5BFA3AB74}" presName="connSite1" presStyleCnt="0"/>
      <dgm:spPr/>
    </dgm:pt>
    <dgm:pt modelId="{2439F31B-202A-274B-BCC6-6F4E75448FF5}" type="pres">
      <dgm:prSet presAssocID="{1536EDBA-8A81-3940-A9B9-98060C2517BB}" presName="Name9" presStyleLbl="sibTrans2D1" presStyleIdx="0" presStyleCnt="2" custAng="20899380" custLinFactNeighborX="1971" custLinFactNeighborY="-6432"/>
      <dgm:spPr/>
    </dgm:pt>
    <dgm:pt modelId="{EF25198F-37CD-3247-93D0-AE33D502A4E8}" type="pres">
      <dgm:prSet presAssocID="{4960FA15-2342-1943-93B9-F63813112AB9}" presName="composite2" presStyleCnt="0"/>
      <dgm:spPr/>
    </dgm:pt>
    <dgm:pt modelId="{D428EAD2-5DC1-0F44-AE38-81ECEA2B5909}" type="pres">
      <dgm:prSet presAssocID="{4960FA15-2342-1943-93B9-F63813112AB9}" presName="dummyNode2" presStyleLbl="node1" presStyleIdx="0" presStyleCnt="3"/>
      <dgm:spPr/>
    </dgm:pt>
    <dgm:pt modelId="{58B71623-B41D-C945-B4AC-89FF0DB14C9F}" type="pres">
      <dgm:prSet presAssocID="{4960FA15-2342-1943-93B9-F63813112AB9}" presName="childNode2" presStyleLbl="bgAcc1" presStyleIdx="1" presStyleCnt="3" custScaleY="146272">
        <dgm:presLayoutVars>
          <dgm:bulletEnabled val="1"/>
        </dgm:presLayoutVars>
      </dgm:prSet>
      <dgm:spPr/>
    </dgm:pt>
    <dgm:pt modelId="{CFFF33C4-686C-A84C-AD2E-C89755E4C4D6}" type="pres">
      <dgm:prSet presAssocID="{4960FA15-2342-1943-93B9-F63813112AB9}" presName="childNode2tx" presStyleLbl="bgAcc1" presStyleIdx="1" presStyleCnt="3">
        <dgm:presLayoutVars>
          <dgm:bulletEnabled val="1"/>
        </dgm:presLayoutVars>
      </dgm:prSet>
      <dgm:spPr/>
    </dgm:pt>
    <dgm:pt modelId="{212A2FE2-6697-9545-8941-2E870974F810}" type="pres">
      <dgm:prSet presAssocID="{4960FA15-2342-1943-93B9-F63813112AB9}" presName="parentNode2" presStyleLbl="node1" presStyleIdx="1" presStyleCnt="3" custScaleY="69840" custLinFactNeighborX="1791" custLinFactNeighborY="-43787">
        <dgm:presLayoutVars>
          <dgm:chMax val="0"/>
          <dgm:bulletEnabled val="1"/>
        </dgm:presLayoutVars>
      </dgm:prSet>
      <dgm:spPr/>
    </dgm:pt>
    <dgm:pt modelId="{F385E847-BE6C-A14E-8A9A-7F8284965AD2}" type="pres">
      <dgm:prSet presAssocID="{4960FA15-2342-1943-93B9-F63813112AB9}" presName="connSite2" presStyleCnt="0"/>
      <dgm:spPr/>
    </dgm:pt>
    <dgm:pt modelId="{40F3986C-9455-9C47-9DDC-6043F51D8D5E}" type="pres">
      <dgm:prSet presAssocID="{B9CDE1B3-D6B6-3B42-AD79-FD243861A6F3}" presName="Name18" presStyleLbl="sibTrans2D1" presStyleIdx="1" presStyleCnt="2" custAng="713568" custLinFactNeighborX="-6057" custLinFactNeighborY="9438"/>
      <dgm:spPr/>
    </dgm:pt>
    <dgm:pt modelId="{07E49397-4AC6-1746-AD55-D882640B64BC}" type="pres">
      <dgm:prSet presAssocID="{84C6F813-BBA0-FC49-ACBD-417213E17766}" presName="composite1" presStyleCnt="0"/>
      <dgm:spPr/>
    </dgm:pt>
    <dgm:pt modelId="{A75EDDEC-127C-1943-B0C2-8CADA3F851AE}" type="pres">
      <dgm:prSet presAssocID="{84C6F813-BBA0-FC49-ACBD-417213E17766}" presName="dummyNode1" presStyleLbl="node1" presStyleIdx="1" presStyleCnt="3"/>
      <dgm:spPr/>
    </dgm:pt>
    <dgm:pt modelId="{23349F53-1B55-BF44-872E-07BAE0E6C698}" type="pres">
      <dgm:prSet presAssocID="{84C6F813-BBA0-FC49-ACBD-417213E17766}" presName="childNode1" presStyleLbl="bgAcc1" presStyleIdx="2" presStyleCnt="3" custScaleY="146272">
        <dgm:presLayoutVars>
          <dgm:bulletEnabled val="1"/>
        </dgm:presLayoutVars>
      </dgm:prSet>
      <dgm:spPr/>
    </dgm:pt>
    <dgm:pt modelId="{BE585745-1C8D-184F-B304-80478B66E632}" type="pres">
      <dgm:prSet presAssocID="{84C6F813-BBA0-FC49-ACBD-417213E17766}" presName="childNode1tx" presStyleLbl="bgAcc1" presStyleIdx="2" presStyleCnt="3">
        <dgm:presLayoutVars>
          <dgm:bulletEnabled val="1"/>
        </dgm:presLayoutVars>
      </dgm:prSet>
      <dgm:spPr/>
    </dgm:pt>
    <dgm:pt modelId="{6680214F-33C8-3745-8EA4-661753954839}" type="pres">
      <dgm:prSet presAssocID="{84C6F813-BBA0-FC49-ACBD-417213E17766}" presName="parentNode1" presStyleLbl="node1" presStyleIdx="2" presStyleCnt="3" custScaleY="69840" custLinFactNeighborX="-1057" custLinFactNeighborY="57136">
        <dgm:presLayoutVars>
          <dgm:chMax val="1"/>
          <dgm:bulletEnabled val="1"/>
        </dgm:presLayoutVars>
      </dgm:prSet>
      <dgm:spPr/>
    </dgm:pt>
    <dgm:pt modelId="{FAF81F93-AAC3-0C4E-AB34-1845227A157B}" type="pres">
      <dgm:prSet presAssocID="{84C6F813-BBA0-FC49-ACBD-417213E17766}" presName="connSite1" presStyleCnt="0"/>
      <dgm:spPr/>
    </dgm:pt>
  </dgm:ptLst>
  <dgm:cxnLst>
    <dgm:cxn modelId="{99437A00-B519-A041-B03B-4B8EC765B4D6}" srcId="{84C6F813-BBA0-FC49-ACBD-417213E17766}" destId="{B2E09E4B-ED3E-C042-B1A0-8E17533B1703}" srcOrd="6" destOrd="0" parTransId="{E21AA803-A9C6-DB4F-AF00-20FF50C0D370}" sibTransId="{5EB48733-AD03-134B-8D05-537BED3B3198}"/>
    <dgm:cxn modelId="{58850F09-046A-9945-9C46-58D2547850A8}" srcId="{4960FA15-2342-1943-93B9-F63813112AB9}" destId="{734DABD0-3288-9E4D-82D9-73E084A28457}" srcOrd="4" destOrd="0" parTransId="{D0E98B1A-C8C0-EF4A-8C56-B17F10FB8466}" sibTransId="{020F9102-2601-B945-A082-864E5FF5BF15}"/>
    <dgm:cxn modelId="{60D7FD09-412C-CB4B-97BB-61552BDF4675}" type="presOf" srcId="{A5037FFA-9814-604B-B1B3-6FFED1B2837F}" destId="{58B71623-B41D-C945-B4AC-89FF0DB14C9F}" srcOrd="0" destOrd="1" presId="urn:microsoft.com/office/officeart/2005/8/layout/hProcess4"/>
    <dgm:cxn modelId="{94022E11-3176-4E1D-A850-71D7D97D0448}" type="presOf" srcId="{76CA65BB-B9CC-45E8-9A78-FF15501F7950}" destId="{CFFF33C4-686C-A84C-AD2E-C89755E4C4D6}" srcOrd="1" destOrd="6" presId="urn:microsoft.com/office/officeart/2005/8/layout/hProcess4"/>
    <dgm:cxn modelId="{432D5F1B-2802-2C49-9E90-8262665EC3D5}" type="presOf" srcId="{FFCA86BA-1021-FB49-98FA-87AAB826E5A2}" destId="{58B71623-B41D-C945-B4AC-89FF0DB14C9F}" srcOrd="0" destOrd="2" presId="urn:microsoft.com/office/officeart/2005/8/layout/hProcess4"/>
    <dgm:cxn modelId="{DCB57320-5DFE-5E4D-9EC8-2CE7289CBB70}" srcId="{84C6F813-BBA0-FC49-ACBD-417213E17766}" destId="{7E29AD20-FFF6-8249-A921-A30CC202104B}" srcOrd="5" destOrd="0" parTransId="{0FE74100-D08F-7949-B4F8-9B0C92B35085}" sibTransId="{58ECB490-B306-9E43-B675-D0F8CB3E8A4E}"/>
    <dgm:cxn modelId="{0EFFEF2B-665A-DF4F-8EC5-6348E1C818A7}" type="presOf" srcId="{2C2AC0A0-6A7B-8D42-BF74-CD9C4A876822}" destId="{23349F53-1B55-BF44-872E-07BAE0E6C698}" srcOrd="0" destOrd="2" presId="urn:microsoft.com/office/officeart/2005/8/layout/hProcess4"/>
    <dgm:cxn modelId="{518C2B2C-6C67-9C4E-B93E-DCC191A8982F}" srcId="{84C6F813-BBA0-FC49-ACBD-417213E17766}" destId="{0129CE5B-7DC9-3240-9A7B-5BDF6F9BC361}" srcOrd="3" destOrd="0" parTransId="{613EB030-C549-A141-B76C-E32D7B5AE4FA}" sibTransId="{322A78FF-025C-B64C-82A0-8CD35B061F98}"/>
    <dgm:cxn modelId="{DA7F832C-1C75-1D4D-BF4E-23186CBFA795}" type="presOf" srcId="{DEF4443A-E45A-3F48-BAFA-E02837AEBD9B}" destId="{8C16A615-51F2-C54B-AA1C-0392DF7FC1BD}" srcOrd="1" destOrd="5" presId="urn:microsoft.com/office/officeart/2005/8/layout/hProcess4"/>
    <dgm:cxn modelId="{3466D233-CE34-0946-89CA-DF0FF5701F80}" type="presOf" srcId="{734DABD0-3288-9E4D-82D9-73E084A28457}" destId="{CFFF33C4-686C-A84C-AD2E-C89755E4C4D6}" srcOrd="1" destOrd="4" presId="urn:microsoft.com/office/officeart/2005/8/layout/hProcess4"/>
    <dgm:cxn modelId="{4B085A3A-4552-B841-8FA9-2808DB3B66A2}" srcId="{4960FA15-2342-1943-93B9-F63813112AB9}" destId="{8608B22C-B276-9045-8E34-0853EADE9D4C}" srcOrd="0" destOrd="0" parTransId="{13B9E6EC-84F9-7147-B72F-384013F9CA33}" sibTransId="{EEEF0370-ABF0-014F-B089-22A3AEE18351}"/>
    <dgm:cxn modelId="{F1609E3A-3642-9345-8A8F-94972883E089}" srcId="{16E9C3BF-B8DA-3F4F-951A-7FD5BFA3AB74}" destId="{BD2E9BFF-5EE1-444A-AFF3-82B415A8246E}" srcOrd="3" destOrd="0" parTransId="{59228384-8595-6344-AB95-7BAAC71089AF}" sibTransId="{53EDFF59-F03D-0B46-9A0E-758C7C1D4DA2}"/>
    <dgm:cxn modelId="{96FA373D-1AC2-E94B-9F81-8D08475054AC}" type="presOf" srcId="{1536EDBA-8A81-3940-A9B9-98060C2517BB}" destId="{2439F31B-202A-274B-BCC6-6F4E75448FF5}" srcOrd="0" destOrd="0" presId="urn:microsoft.com/office/officeart/2005/8/layout/hProcess4"/>
    <dgm:cxn modelId="{70B7563F-4520-EC4D-ADBD-95382D347EFA}" type="presOf" srcId="{7E29AD20-FFF6-8249-A921-A30CC202104B}" destId="{23349F53-1B55-BF44-872E-07BAE0E6C698}" srcOrd="0" destOrd="5" presId="urn:microsoft.com/office/officeart/2005/8/layout/hProcess4"/>
    <dgm:cxn modelId="{F2380C5D-6778-CD4D-A14B-83AFBBDD6522}" srcId="{84C6F813-BBA0-FC49-ACBD-417213E17766}" destId="{D03BB9F4-9399-9345-B9FB-F741E8BD337D}" srcOrd="1" destOrd="0" parTransId="{F579160E-BC50-164C-9548-B3B32DB0E1A5}" sibTransId="{BD7A646A-4083-124D-AC59-562ACB5217DB}"/>
    <dgm:cxn modelId="{11B96441-653D-D645-B32F-1503EBDD1201}" srcId="{E0315886-AE01-6741-99C2-A077F54A8CDA}" destId="{84C6F813-BBA0-FC49-ACBD-417213E17766}" srcOrd="2" destOrd="0" parTransId="{8CB29DD6-4852-5A4D-B1C9-F33974254B72}" sibTransId="{71491E40-3F77-204A-8C89-07FBB83C32CC}"/>
    <dgm:cxn modelId="{21146E64-CD87-514C-ADCB-9CB934B86C75}" type="presOf" srcId="{734DABD0-3288-9E4D-82D9-73E084A28457}" destId="{58B71623-B41D-C945-B4AC-89FF0DB14C9F}" srcOrd="0" destOrd="4" presId="urn:microsoft.com/office/officeart/2005/8/layout/hProcess4"/>
    <dgm:cxn modelId="{C2155E47-83AE-9D4A-934A-EA1FBCB479C6}" type="presOf" srcId="{BD2E9BFF-5EE1-444A-AFF3-82B415A8246E}" destId="{6B6A8A4D-E283-6E43-B7CB-C69B221ADF5B}" srcOrd="0" destOrd="3" presId="urn:microsoft.com/office/officeart/2005/8/layout/hProcess4"/>
    <dgm:cxn modelId="{84C89068-4F26-7C45-A5A5-982536B5AA54}" srcId="{16E9C3BF-B8DA-3F4F-951A-7FD5BFA3AB74}" destId="{07E7F106-F85E-1B46-AFAF-DE8C1B7BC9A6}" srcOrd="4" destOrd="0" parTransId="{FE38416B-4595-A14D-997D-7CCB669877EF}" sibTransId="{7C5E0D50-1433-E741-95B3-2D37AD330BCA}"/>
    <dgm:cxn modelId="{0DCBF748-6062-374C-BD16-A57F52531455}" type="presOf" srcId="{5C4BEA65-9E83-BF45-81AC-D50F7C94056E}" destId="{6B6A8A4D-E283-6E43-B7CB-C69B221ADF5B}" srcOrd="0" destOrd="1" presId="urn:microsoft.com/office/officeart/2005/8/layout/hProcess4"/>
    <dgm:cxn modelId="{D6DAA06A-7866-AF44-BDE5-F9918F4C2DAB}" type="presOf" srcId="{916F58EF-98D1-5E49-A65B-507D614CC72A}" destId="{8C16A615-51F2-C54B-AA1C-0392DF7FC1BD}" srcOrd="1" destOrd="0" presId="urn:microsoft.com/office/officeart/2005/8/layout/hProcess4"/>
    <dgm:cxn modelId="{8A0AD96C-BB10-5C4A-8BB1-E3B993E16032}" type="presOf" srcId="{07E7F106-F85E-1B46-AFAF-DE8C1B7BC9A6}" destId="{6B6A8A4D-E283-6E43-B7CB-C69B221ADF5B}" srcOrd="0" destOrd="4" presId="urn:microsoft.com/office/officeart/2005/8/layout/hProcess4"/>
    <dgm:cxn modelId="{E0BC724D-F42F-A24F-8FD6-CD1ADF846013}" type="presOf" srcId="{37597B8A-5826-6B41-8B64-BFF53841F555}" destId="{8C16A615-51F2-C54B-AA1C-0392DF7FC1BD}" srcOrd="1" destOrd="2" presId="urn:microsoft.com/office/officeart/2005/8/layout/hProcess4"/>
    <dgm:cxn modelId="{D121D96E-D31D-734B-8586-26508E089F05}" type="presOf" srcId="{37597B8A-5826-6B41-8B64-BFF53841F555}" destId="{6B6A8A4D-E283-6E43-B7CB-C69B221ADF5B}" srcOrd="0" destOrd="2" presId="urn:microsoft.com/office/officeart/2005/8/layout/hProcess4"/>
    <dgm:cxn modelId="{C22F6B70-D7E6-8249-BBE6-D8CCD3A8ED8C}" type="presOf" srcId="{FFCA86BA-1021-FB49-98FA-87AAB826E5A2}" destId="{CFFF33C4-686C-A84C-AD2E-C89755E4C4D6}" srcOrd="1" destOrd="2" presId="urn:microsoft.com/office/officeart/2005/8/layout/hProcess4"/>
    <dgm:cxn modelId="{02C79951-B67F-0441-B8DB-76359EF36DDB}" type="presOf" srcId="{95B55A87-1D31-D14E-9285-95A248AF44BA}" destId="{BE585745-1C8D-184F-B304-80478B66E632}" srcOrd="1" destOrd="4" presId="urn:microsoft.com/office/officeart/2005/8/layout/hProcess4"/>
    <dgm:cxn modelId="{23D31C58-F301-3D41-A965-21C2B7A7F22E}" type="presOf" srcId="{E0138999-1E71-AF4F-BFCB-21B2626CA5CD}" destId="{CFFF33C4-686C-A84C-AD2E-C89755E4C4D6}" srcOrd="1" destOrd="3" presId="urn:microsoft.com/office/officeart/2005/8/layout/hProcess4"/>
    <dgm:cxn modelId="{C4050059-C9E6-104F-BFCC-B7FCA244216D}" srcId="{4960FA15-2342-1943-93B9-F63813112AB9}" destId="{FFCA86BA-1021-FB49-98FA-87AAB826E5A2}" srcOrd="2" destOrd="0" parTransId="{D2328EDD-D914-D545-A3AE-CFD236AC50EC}" sibTransId="{6384DCD4-05EC-1648-A161-2E14E17E62C7}"/>
    <dgm:cxn modelId="{758E2C5A-3C17-0D49-AF62-35BBF0056E7B}" type="presOf" srcId="{84C6F813-BBA0-FC49-ACBD-417213E17766}" destId="{6680214F-33C8-3745-8EA4-661753954839}" srcOrd="0" destOrd="0" presId="urn:microsoft.com/office/officeart/2005/8/layout/hProcess4"/>
    <dgm:cxn modelId="{DEED127C-235A-364B-A0D1-8BF1CB7946C6}" srcId="{4960FA15-2342-1943-93B9-F63813112AB9}" destId="{CBD31DBA-4D9E-B342-BAF5-A6B4FC73B590}" srcOrd="5" destOrd="0" parTransId="{F5077810-1BAF-5B4B-824A-7717EB2D67F5}" sibTransId="{9562B94A-1D96-B94A-BCBE-BCB748A42DE6}"/>
    <dgm:cxn modelId="{4510677C-5BA9-394D-B8E2-7B408676F2F0}" type="presOf" srcId="{4960FA15-2342-1943-93B9-F63813112AB9}" destId="{212A2FE2-6697-9545-8941-2E870974F810}" srcOrd="0" destOrd="0" presId="urn:microsoft.com/office/officeart/2005/8/layout/hProcess4"/>
    <dgm:cxn modelId="{8BA9787D-6F3F-2940-99D2-865C0752E63D}" type="presOf" srcId="{E0138999-1E71-AF4F-BFCB-21B2626CA5CD}" destId="{58B71623-B41D-C945-B4AC-89FF0DB14C9F}" srcOrd="0" destOrd="3" presId="urn:microsoft.com/office/officeart/2005/8/layout/hProcess4"/>
    <dgm:cxn modelId="{DD9E7F7D-D024-AF44-BD0C-69F1B4AD5ABE}" type="presOf" srcId="{B9CDE1B3-D6B6-3B42-AD79-FD243861A6F3}" destId="{40F3986C-9455-9C47-9DDC-6043F51D8D5E}" srcOrd="0" destOrd="0" presId="urn:microsoft.com/office/officeart/2005/8/layout/hProcess4"/>
    <dgm:cxn modelId="{FD9A7389-E7AD-7C4F-B221-0EEE05D0AAA3}" type="presOf" srcId="{BD2E9BFF-5EE1-444A-AFF3-82B415A8246E}" destId="{8C16A615-51F2-C54B-AA1C-0392DF7FC1BD}" srcOrd="1" destOrd="3" presId="urn:microsoft.com/office/officeart/2005/8/layout/hProcess4"/>
    <dgm:cxn modelId="{F2EDFF89-B4D0-EE45-B117-E9EF0DE0C23B}" type="presOf" srcId="{8608B22C-B276-9045-8E34-0853EADE9D4C}" destId="{58B71623-B41D-C945-B4AC-89FF0DB14C9F}" srcOrd="0" destOrd="0" presId="urn:microsoft.com/office/officeart/2005/8/layout/hProcess4"/>
    <dgm:cxn modelId="{E5EE1D8B-4DBF-0A43-A05D-8C76E2BFDBCF}" type="presOf" srcId="{1C412695-D4EF-C84A-8CF9-7EF91EBC3803}" destId="{23349F53-1B55-BF44-872E-07BAE0E6C698}" srcOrd="0" destOrd="0" presId="urn:microsoft.com/office/officeart/2005/8/layout/hProcess4"/>
    <dgm:cxn modelId="{F8FFBF8B-F82B-854F-BFC1-7C44414DD3F8}" type="presOf" srcId="{DEF4443A-E45A-3F48-BAFA-E02837AEBD9B}" destId="{6B6A8A4D-E283-6E43-B7CB-C69B221ADF5B}" srcOrd="0" destOrd="5" presId="urn:microsoft.com/office/officeart/2005/8/layout/hProcess4"/>
    <dgm:cxn modelId="{6DC93C95-33E4-F641-B551-6C909431DE8B}" type="presOf" srcId="{D03BB9F4-9399-9345-B9FB-F741E8BD337D}" destId="{23349F53-1B55-BF44-872E-07BAE0E6C698}" srcOrd="0" destOrd="1" presId="urn:microsoft.com/office/officeart/2005/8/layout/hProcess4"/>
    <dgm:cxn modelId="{EDC6A496-01EA-2248-9971-AE8ED8FF6F64}" srcId="{4960FA15-2342-1943-93B9-F63813112AB9}" destId="{A5037FFA-9814-604B-B1B3-6FFED1B2837F}" srcOrd="1" destOrd="0" parTransId="{8BAB068B-674D-6340-A64B-B1CF43FA5D3F}" sibTransId="{F2E9CB10-0D36-1A47-B27B-71DF3235A8B0}"/>
    <dgm:cxn modelId="{A5BD9EA0-A72F-DF4D-B594-73DF5F83DF90}" type="presOf" srcId="{95B55A87-1D31-D14E-9285-95A248AF44BA}" destId="{23349F53-1B55-BF44-872E-07BAE0E6C698}" srcOrd="0" destOrd="4" presId="urn:microsoft.com/office/officeart/2005/8/layout/hProcess4"/>
    <dgm:cxn modelId="{7D07C2A3-1AD5-E94A-A0C3-6A98AE462CFE}" srcId="{E0315886-AE01-6741-99C2-A077F54A8CDA}" destId="{16E9C3BF-B8DA-3F4F-951A-7FD5BFA3AB74}" srcOrd="0" destOrd="0" parTransId="{D976F6C4-53EB-8246-943E-F81C1EBE94E3}" sibTransId="{1536EDBA-8A81-3940-A9B9-98060C2517BB}"/>
    <dgm:cxn modelId="{CD4DA7A4-78B7-6440-AFA7-F6548DA12970}" type="presOf" srcId="{D03BB9F4-9399-9345-B9FB-F741E8BD337D}" destId="{BE585745-1C8D-184F-B304-80478B66E632}" srcOrd="1" destOrd="1" presId="urn:microsoft.com/office/officeart/2005/8/layout/hProcess4"/>
    <dgm:cxn modelId="{B84C99A5-770F-F141-A3D7-09E6AC7738B3}" type="presOf" srcId="{B2E09E4B-ED3E-C042-B1A0-8E17533B1703}" destId="{BE585745-1C8D-184F-B304-80478B66E632}" srcOrd="1" destOrd="6" presId="urn:microsoft.com/office/officeart/2005/8/layout/hProcess4"/>
    <dgm:cxn modelId="{919FD0A9-6B0B-C347-97E6-D3F366E9F007}" srcId="{16E9C3BF-B8DA-3F4F-951A-7FD5BFA3AB74}" destId="{37597B8A-5826-6B41-8B64-BFF53841F555}" srcOrd="2" destOrd="0" parTransId="{FAA38571-8E07-2A4D-8416-2B7245396485}" sibTransId="{62F80B19-893E-F647-8898-D711D0299247}"/>
    <dgm:cxn modelId="{8A836FAF-3C7B-3749-B63B-230D32BDD054}" type="presOf" srcId="{0129CE5B-7DC9-3240-9A7B-5BDF6F9BC361}" destId="{BE585745-1C8D-184F-B304-80478B66E632}" srcOrd="1" destOrd="3" presId="urn:microsoft.com/office/officeart/2005/8/layout/hProcess4"/>
    <dgm:cxn modelId="{423BE2B0-F855-DE49-8D6D-A68F822AE8C4}" srcId="{16E9C3BF-B8DA-3F4F-951A-7FD5BFA3AB74}" destId="{916F58EF-98D1-5E49-A65B-507D614CC72A}" srcOrd="0" destOrd="0" parTransId="{9E26E5F9-468B-D745-BFF3-44B9DCE246A1}" sibTransId="{A445345D-2F72-4448-8257-F6B2162E5778}"/>
    <dgm:cxn modelId="{68E773B8-1592-204F-ABC3-CA2A01C0C1F5}" srcId="{E0315886-AE01-6741-99C2-A077F54A8CDA}" destId="{4960FA15-2342-1943-93B9-F63813112AB9}" srcOrd="1" destOrd="0" parTransId="{79D6A044-552F-C34A-8347-4391339AB2E8}" sibTransId="{B9CDE1B3-D6B6-3B42-AD79-FD243861A6F3}"/>
    <dgm:cxn modelId="{5EBB6BCB-2556-0C47-BE92-BE5211AB08E7}" type="presOf" srcId="{B2E09E4B-ED3E-C042-B1A0-8E17533B1703}" destId="{23349F53-1B55-BF44-872E-07BAE0E6C698}" srcOrd="0" destOrd="6" presId="urn:microsoft.com/office/officeart/2005/8/layout/hProcess4"/>
    <dgm:cxn modelId="{1B7794CF-1D65-0D44-AEC9-C65855FA2284}" type="presOf" srcId="{A5037FFA-9814-604B-B1B3-6FFED1B2837F}" destId="{CFFF33C4-686C-A84C-AD2E-C89755E4C4D6}" srcOrd="1" destOrd="1" presId="urn:microsoft.com/office/officeart/2005/8/layout/hProcess4"/>
    <dgm:cxn modelId="{F197E9D0-E9B7-9246-B820-47901CC99755}" type="presOf" srcId="{2C2AC0A0-6A7B-8D42-BF74-CD9C4A876822}" destId="{BE585745-1C8D-184F-B304-80478B66E632}" srcOrd="1" destOrd="2" presId="urn:microsoft.com/office/officeart/2005/8/layout/hProcess4"/>
    <dgm:cxn modelId="{41625CD1-2EB1-B347-919C-0C802ECFEB0E}" srcId="{84C6F813-BBA0-FC49-ACBD-417213E17766}" destId="{1C412695-D4EF-C84A-8CF9-7EF91EBC3803}" srcOrd="0" destOrd="0" parTransId="{715820F6-C726-2B45-88EF-2E1951677F41}" sibTransId="{06A0F851-38E6-5C4F-BFF1-12EA9B19CFAA}"/>
    <dgm:cxn modelId="{F2E06DD3-F08B-B34B-ADD9-2CB877EE927E}" srcId="{16E9C3BF-B8DA-3F4F-951A-7FD5BFA3AB74}" destId="{DEF4443A-E45A-3F48-BAFA-E02837AEBD9B}" srcOrd="5" destOrd="0" parTransId="{1E8D2D4C-7003-F945-8233-49E1CC23372D}" sibTransId="{23AC9A60-DFAD-9446-97DB-94B4BC356AE2}"/>
    <dgm:cxn modelId="{AEADD5D7-5E75-4524-9ECD-4C6099290F9E}" type="presOf" srcId="{76CA65BB-B9CC-45E8-9A78-FF15501F7950}" destId="{58B71623-B41D-C945-B4AC-89FF0DB14C9F}" srcOrd="0" destOrd="6" presId="urn:microsoft.com/office/officeart/2005/8/layout/hProcess4"/>
    <dgm:cxn modelId="{24DC3BDA-C2FB-0041-BE40-B15E35C2D932}" type="presOf" srcId="{1C412695-D4EF-C84A-8CF9-7EF91EBC3803}" destId="{BE585745-1C8D-184F-B304-80478B66E632}" srcOrd="1" destOrd="0" presId="urn:microsoft.com/office/officeart/2005/8/layout/hProcess4"/>
    <dgm:cxn modelId="{1281BDDB-28C2-A34D-A585-AC610E0480E9}" type="presOf" srcId="{07E7F106-F85E-1B46-AFAF-DE8C1B7BC9A6}" destId="{8C16A615-51F2-C54B-AA1C-0392DF7FC1BD}" srcOrd="1" destOrd="4" presId="urn:microsoft.com/office/officeart/2005/8/layout/hProcess4"/>
    <dgm:cxn modelId="{B8071DDD-CEBB-3143-90A1-ED2811D7CA47}" type="presOf" srcId="{5C4BEA65-9E83-BF45-81AC-D50F7C94056E}" destId="{8C16A615-51F2-C54B-AA1C-0392DF7FC1BD}" srcOrd="1" destOrd="1" presId="urn:microsoft.com/office/officeart/2005/8/layout/hProcess4"/>
    <dgm:cxn modelId="{C9A7C8DD-33CF-C445-B6FB-9E955134FEAB}" type="presOf" srcId="{916F58EF-98D1-5E49-A65B-507D614CC72A}" destId="{6B6A8A4D-E283-6E43-B7CB-C69B221ADF5B}" srcOrd="0" destOrd="0" presId="urn:microsoft.com/office/officeart/2005/8/layout/hProcess4"/>
    <dgm:cxn modelId="{8CFF7AE0-42BF-7247-B5EA-92ED68CFF554}" srcId="{84C6F813-BBA0-FC49-ACBD-417213E17766}" destId="{2C2AC0A0-6A7B-8D42-BF74-CD9C4A876822}" srcOrd="2" destOrd="0" parTransId="{E9A2077F-3473-D84D-9B1E-9418F5DA0B07}" sibTransId="{0EFC0F09-BC29-D244-BDEF-803D08355BCC}"/>
    <dgm:cxn modelId="{9C68B8E1-B9D9-A94B-9415-56CDC5EC2913}" type="presOf" srcId="{E0315886-AE01-6741-99C2-A077F54A8CDA}" destId="{2B410679-E149-D140-BBDD-3C17EB4E6525}" srcOrd="0" destOrd="0" presId="urn:microsoft.com/office/officeart/2005/8/layout/hProcess4"/>
    <dgm:cxn modelId="{39C1C6E3-65DD-4040-92A6-51F2EF2323C5}" type="presOf" srcId="{8608B22C-B276-9045-8E34-0853EADE9D4C}" destId="{CFFF33C4-686C-A84C-AD2E-C89755E4C4D6}" srcOrd="1" destOrd="0" presId="urn:microsoft.com/office/officeart/2005/8/layout/hProcess4"/>
    <dgm:cxn modelId="{F22B48E4-9C87-1E4D-B8E3-B3B4A25F33CA}" type="presOf" srcId="{CBD31DBA-4D9E-B342-BAF5-A6B4FC73B590}" destId="{CFFF33C4-686C-A84C-AD2E-C89755E4C4D6}" srcOrd="1" destOrd="5" presId="urn:microsoft.com/office/officeart/2005/8/layout/hProcess4"/>
    <dgm:cxn modelId="{9D10A7E4-200E-7C42-8E58-093CF3AD39A9}" type="presOf" srcId="{16E9C3BF-B8DA-3F4F-951A-7FD5BFA3AB74}" destId="{E150BD70-0F6B-AF47-83D0-C84BB3D6FD66}" srcOrd="0" destOrd="0" presId="urn:microsoft.com/office/officeart/2005/8/layout/hProcess4"/>
    <dgm:cxn modelId="{E9DA4DEA-32FA-B94E-9E6A-D25886A4DCFD}" srcId="{84C6F813-BBA0-FC49-ACBD-417213E17766}" destId="{95B55A87-1D31-D14E-9285-95A248AF44BA}" srcOrd="4" destOrd="0" parTransId="{459D172B-E740-5642-8C64-51E417EC6172}" sibTransId="{6A19618B-667E-564E-8808-8725B987D735}"/>
    <dgm:cxn modelId="{009E51EB-1B90-2F49-8335-50A7D9ED621B}" type="presOf" srcId="{0129CE5B-7DC9-3240-9A7B-5BDF6F9BC361}" destId="{23349F53-1B55-BF44-872E-07BAE0E6C698}" srcOrd="0" destOrd="3" presId="urn:microsoft.com/office/officeart/2005/8/layout/hProcess4"/>
    <dgm:cxn modelId="{16E933F3-532D-8B4B-9E27-42C7CEFD8363}" type="presOf" srcId="{CBD31DBA-4D9E-B342-BAF5-A6B4FC73B590}" destId="{58B71623-B41D-C945-B4AC-89FF0DB14C9F}" srcOrd="0" destOrd="5" presId="urn:microsoft.com/office/officeart/2005/8/layout/hProcess4"/>
    <dgm:cxn modelId="{0E9851F4-914A-BA41-A4F3-62FAF2D39B85}" srcId="{16E9C3BF-B8DA-3F4F-951A-7FD5BFA3AB74}" destId="{5C4BEA65-9E83-BF45-81AC-D50F7C94056E}" srcOrd="1" destOrd="0" parTransId="{C45FD477-8313-BA45-9954-4E3B387637C5}" sibTransId="{15C7A415-2790-3547-AFC4-4DE466831077}"/>
    <dgm:cxn modelId="{C975C4F5-2875-4353-B941-F45AAE2311FA}" srcId="{4960FA15-2342-1943-93B9-F63813112AB9}" destId="{76CA65BB-B9CC-45E8-9A78-FF15501F7950}" srcOrd="6" destOrd="0" parTransId="{B9D61F2F-EFDD-4898-88DC-BFC5A1C1FA5B}" sibTransId="{784C9530-F4B0-464D-8C43-D2A2FAA11271}"/>
    <dgm:cxn modelId="{3E6059F8-3F99-7E43-BE59-7215D061D90C}" srcId="{4960FA15-2342-1943-93B9-F63813112AB9}" destId="{E0138999-1E71-AF4F-BFCB-21B2626CA5CD}" srcOrd="3" destOrd="0" parTransId="{9BB10979-3816-6744-B22E-E778B04C6225}" sibTransId="{113BEE4C-EE5E-B84D-8596-C42FB9BEA54F}"/>
    <dgm:cxn modelId="{FE4654FC-0223-F249-B36D-44FC5447F133}" type="presOf" srcId="{7E29AD20-FFF6-8249-A921-A30CC202104B}" destId="{BE585745-1C8D-184F-B304-80478B66E632}" srcOrd="1" destOrd="5" presId="urn:microsoft.com/office/officeart/2005/8/layout/hProcess4"/>
    <dgm:cxn modelId="{77486FF5-85F0-1447-BAFC-508ED21CCCD8}" type="presParOf" srcId="{2B410679-E149-D140-BBDD-3C17EB4E6525}" destId="{6EE2FC4F-B941-AE4D-B6C3-B0BF121FC34B}" srcOrd="0" destOrd="0" presId="urn:microsoft.com/office/officeart/2005/8/layout/hProcess4"/>
    <dgm:cxn modelId="{A6536112-199D-A143-8962-693FABA0C0A6}" type="presParOf" srcId="{2B410679-E149-D140-BBDD-3C17EB4E6525}" destId="{3712318A-CE03-5A43-9ACE-3ACC42C8809D}" srcOrd="1" destOrd="0" presId="urn:microsoft.com/office/officeart/2005/8/layout/hProcess4"/>
    <dgm:cxn modelId="{0B05ECC6-8A32-2543-9C81-9D66A70ED412}" type="presParOf" srcId="{2B410679-E149-D140-BBDD-3C17EB4E6525}" destId="{4248178D-E08F-B947-8E6C-33C1E96C54C2}" srcOrd="2" destOrd="0" presId="urn:microsoft.com/office/officeart/2005/8/layout/hProcess4"/>
    <dgm:cxn modelId="{C298A90A-508E-FE42-A742-2C1F46656B8E}" type="presParOf" srcId="{4248178D-E08F-B947-8E6C-33C1E96C54C2}" destId="{1B9AA0AB-E2E7-DE40-8515-441E6BF3AC7E}" srcOrd="0" destOrd="0" presId="urn:microsoft.com/office/officeart/2005/8/layout/hProcess4"/>
    <dgm:cxn modelId="{C529ADF3-2732-DD47-885D-6854E946BABB}" type="presParOf" srcId="{1B9AA0AB-E2E7-DE40-8515-441E6BF3AC7E}" destId="{D808B714-E46D-DE4B-A8DB-E03AF979B75F}" srcOrd="0" destOrd="0" presId="urn:microsoft.com/office/officeart/2005/8/layout/hProcess4"/>
    <dgm:cxn modelId="{34694DFA-3462-E643-B49C-1042EDCE64A3}" type="presParOf" srcId="{1B9AA0AB-E2E7-DE40-8515-441E6BF3AC7E}" destId="{6B6A8A4D-E283-6E43-B7CB-C69B221ADF5B}" srcOrd="1" destOrd="0" presId="urn:microsoft.com/office/officeart/2005/8/layout/hProcess4"/>
    <dgm:cxn modelId="{364800CB-6DE6-5E4C-B051-17BAED09834A}" type="presParOf" srcId="{1B9AA0AB-E2E7-DE40-8515-441E6BF3AC7E}" destId="{8C16A615-51F2-C54B-AA1C-0392DF7FC1BD}" srcOrd="2" destOrd="0" presId="urn:microsoft.com/office/officeart/2005/8/layout/hProcess4"/>
    <dgm:cxn modelId="{7F7DC33E-292A-8840-8468-EC5E6E5B282E}" type="presParOf" srcId="{1B9AA0AB-E2E7-DE40-8515-441E6BF3AC7E}" destId="{E150BD70-0F6B-AF47-83D0-C84BB3D6FD66}" srcOrd="3" destOrd="0" presId="urn:microsoft.com/office/officeart/2005/8/layout/hProcess4"/>
    <dgm:cxn modelId="{3B353101-A439-894E-86FA-BE3DA81E335C}" type="presParOf" srcId="{1B9AA0AB-E2E7-DE40-8515-441E6BF3AC7E}" destId="{7CC48B1E-580F-FC46-8593-51277D3C3A86}" srcOrd="4" destOrd="0" presId="urn:microsoft.com/office/officeart/2005/8/layout/hProcess4"/>
    <dgm:cxn modelId="{2634B981-6DD1-B444-BB14-9F3BC9FF4442}" type="presParOf" srcId="{4248178D-E08F-B947-8E6C-33C1E96C54C2}" destId="{2439F31B-202A-274B-BCC6-6F4E75448FF5}" srcOrd="1" destOrd="0" presId="urn:microsoft.com/office/officeart/2005/8/layout/hProcess4"/>
    <dgm:cxn modelId="{9C8C58DB-96C7-7547-BAEC-CA892DC3F4EB}" type="presParOf" srcId="{4248178D-E08F-B947-8E6C-33C1E96C54C2}" destId="{EF25198F-37CD-3247-93D0-AE33D502A4E8}" srcOrd="2" destOrd="0" presId="urn:microsoft.com/office/officeart/2005/8/layout/hProcess4"/>
    <dgm:cxn modelId="{997E016D-230F-A046-84DB-0EEB36BA6312}" type="presParOf" srcId="{EF25198F-37CD-3247-93D0-AE33D502A4E8}" destId="{D428EAD2-5DC1-0F44-AE38-81ECEA2B5909}" srcOrd="0" destOrd="0" presId="urn:microsoft.com/office/officeart/2005/8/layout/hProcess4"/>
    <dgm:cxn modelId="{961D6E91-1AD7-5C42-A35D-8337D14AE22C}" type="presParOf" srcId="{EF25198F-37CD-3247-93D0-AE33D502A4E8}" destId="{58B71623-B41D-C945-B4AC-89FF0DB14C9F}" srcOrd="1" destOrd="0" presId="urn:microsoft.com/office/officeart/2005/8/layout/hProcess4"/>
    <dgm:cxn modelId="{415F9472-D6AD-454B-8609-F0CB7BC46F17}" type="presParOf" srcId="{EF25198F-37CD-3247-93D0-AE33D502A4E8}" destId="{CFFF33C4-686C-A84C-AD2E-C89755E4C4D6}" srcOrd="2" destOrd="0" presId="urn:microsoft.com/office/officeart/2005/8/layout/hProcess4"/>
    <dgm:cxn modelId="{D2D42F3F-CE53-B74D-B4B9-64B64026C6F9}" type="presParOf" srcId="{EF25198F-37CD-3247-93D0-AE33D502A4E8}" destId="{212A2FE2-6697-9545-8941-2E870974F810}" srcOrd="3" destOrd="0" presId="urn:microsoft.com/office/officeart/2005/8/layout/hProcess4"/>
    <dgm:cxn modelId="{8C0FEECB-7E0E-844C-AEBB-0CF968340BF1}" type="presParOf" srcId="{EF25198F-37CD-3247-93D0-AE33D502A4E8}" destId="{F385E847-BE6C-A14E-8A9A-7F8284965AD2}" srcOrd="4" destOrd="0" presId="urn:microsoft.com/office/officeart/2005/8/layout/hProcess4"/>
    <dgm:cxn modelId="{51D37EA7-DB68-2543-A84B-E435185AF3BB}" type="presParOf" srcId="{4248178D-E08F-B947-8E6C-33C1E96C54C2}" destId="{40F3986C-9455-9C47-9DDC-6043F51D8D5E}" srcOrd="3" destOrd="0" presId="urn:microsoft.com/office/officeart/2005/8/layout/hProcess4"/>
    <dgm:cxn modelId="{E4246BA2-6A6A-DD45-90E8-77C268FBB1F1}" type="presParOf" srcId="{4248178D-E08F-B947-8E6C-33C1E96C54C2}" destId="{07E49397-4AC6-1746-AD55-D882640B64BC}" srcOrd="4" destOrd="0" presId="urn:microsoft.com/office/officeart/2005/8/layout/hProcess4"/>
    <dgm:cxn modelId="{60873978-B354-4B46-A033-EBC40441BF28}" type="presParOf" srcId="{07E49397-4AC6-1746-AD55-D882640B64BC}" destId="{A75EDDEC-127C-1943-B0C2-8CADA3F851AE}" srcOrd="0" destOrd="0" presId="urn:microsoft.com/office/officeart/2005/8/layout/hProcess4"/>
    <dgm:cxn modelId="{84A3B8FE-BABF-9041-B1CD-A32AAD4227C3}" type="presParOf" srcId="{07E49397-4AC6-1746-AD55-D882640B64BC}" destId="{23349F53-1B55-BF44-872E-07BAE0E6C698}" srcOrd="1" destOrd="0" presId="urn:microsoft.com/office/officeart/2005/8/layout/hProcess4"/>
    <dgm:cxn modelId="{EF7D52D2-82BB-714A-9A89-0EDFD5FF15F9}" type="presParOf" srcId="{07E49397-4AC6-1746-AD55-D882640B64BC}" destId="{BE585745-1C8D-184F-B304-80478B66E632}" srcOrd="2" destOrd="0" presId="urn:microsoft.com/office/officeart/2005/8/layout/hProcess4"/>
    <dgm:cxn modelId="{D2D5B381-D395-3A41-801B-E89D14506DA6}" type="presParOf" srcId="{07E49397-4AC6-1746-AD55-D882640B64BC}" destId="{6680214F-33C8-3745-8EA4-661753954839}" srcOrd="3" destOrd="0" presId="urn:microsoft.com/office/officeart/2005/8/layout/hProcess4"/>
    <dgm:cxn modelId="{B26EF6C2-AD60-F24B-B35B-BE61EE3088BC}" type="presParOf" srcId="{07E49397-4AC6-1746-AD55-D882640B64BC}" destId="{FAF81F93-AAC3-0C4E-AB34-1845227A157B}"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B02FD4B-CE31-064B-AB4E-9F1121D59DA7}" type="doc">
      <dgm:prSet loTypeId="urn:microsoft.com/office/officeart/2009/3/layout/StepUpProcess" loCatId="" qsTypeId="urn:microsoft.com/office/officeart/2005/8/quickstyle/simple1" qsCatId="simple" csTypeId="urn:microsoft.com/office/officeart/2005/8/colors/accent5_2" csCatId="accent5" phldr="1"/>
      <dgm:spPr/>
      <dgm:t>
        <a:bodyPr/>
        <a:lstStyle/>
        <a:p>
          <a:endParaRPr lang="en-GB"/>
        </a:p>
      </dgm:t>
    </dgm:pt>
    <dgm:pt modelId="{98E75259-4E23-A242-A69A-DDA5D6182C1C}">
      <dgm:prSet phldrT="[Text]" custT="1"/>
      <dgm:spPr/>
      <dgm:t>
        <a:bodyPr/>
        <a:lstStyle/>
        <a:p>
          <a:pPr marL="0" algn="just" rtl="1">
            <a:buNone/>
          </a:pPr>
          <a:r>
            <a:rPr lang="ar-JO" sz="2800" b="1" dirty="0">
              <a:solidFill>
                <a:schemeClr val="accent3"/>
              </a:solidFill>
              <a:latin typeface="Calibri" panose="020F0502020204030204" pitchFamily="34" charset="0"/>
              <a:ea typeface="Calibri" panose="020F0502020204030204" pitchFamily="34" charset="0"/>
              <a:cs typeface="Calibri" panose="020F0502020204030204" pitchFamily="34" charset="0"/>
            </a:rPr>
            <a:t>الإعلام</a:t>
          </a:r>
          <a:endParaRPr lang="en-GB" sz="2800" b="1"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4EC382D0-F51A-7243-A938-C72B438BC90F}" type="parTrans" cxnId="{B4B761E1-487D-7A44-8120-329E9DF689D5}">
      <dgm:prSet/>
      <dgm:spPr/>
      <dgm:t>
        <a:bodyPr/>
        <a:lstStyle/>
        <a:p>
          <a:endParaRPr lang="en-GB">
            <a:latin typeface="Montserrat" pitchFamily="2" charset="77"/>
          </a:endParaRPr>
        </a:p>
      </dgm:t>
    </dgm:pt>
    <dgm:pt modelId="{49AAEF1A-ADE5-5246-B53F-4FEFCD157F30}" type="sibTrans" cxnId="{B4B761E1-487D-7A44-8120-329E9DF689D5}">
      <dgm:prSet/>
      <dgm:spPr/>
      <dgm:t>
        <a:bodyPr/>
        <a:lstStyle/>
        <a:p>
          <a:endParaRPr lang="en-GB">
            <a:latin typeface="Montserrat" pitchFamily="2" charset="77"/>
          </a:endParaRPr>
        </a:p>
      </dgm:t>
    </dgm:pt>
    <dgm:pt modelId="{5A3335C3-215C-B741-90B1-3EC8DC663F1A}">
      <dgm:prSet phldrT="[Text]" custT="1"/>
      <dgm:spPr/>
      <dgm:t>
        <a:bodyPr/>
        <a:lstStyle/>
        <a:p>
          <a:pPr marL="0" lvl="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المشاورة</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58F294FB-93A9-C648-B5DA-A997A8098E0E}" type="parTrans" cxnId="{4CEE4FEE-9320-E840-B3DB-FAC84CC51F44}">
      <dgm:prSet/>
      <dgm:spPr/>
      <dgm:t>
        <a:bodyPr/>
        <a:lstStyle/>
        <a:p>
          <a:endParaRPr lang="en-GB">
            <a:latin typeface="Montserrat" pitchFamily="2" charset="77"/>
          </a:endParaRPr>
        </a:p>
      </dgm:t>
    </dgm:pt>
    <dgm:pt modelId="{8B771E01-7893-4749-B480-51B1D85F8E6E}" type="sibTrans" cxnId="{4CEE4FEE-9320-E840-B3DB-FAC84CC51F44}">
      <dgm:prSet/>
      <dgm:spPr/>
      <dgm:t>
        <a:bodyPr/>
        <a:lstStyle/>
        <a:p>
          <a:endParaRPr lang="en-GB">
            <a:latin typeface="Montserrat" pitchFamily="2" charset="77"/>
          </a:endParaRPr>
        </a:p>
      </dgm:t>
    </dgm:pt>
    <dgm:pt modelId="{BE81597C-5606-E849-BBC3-CA02D20853DD}">
      <dgm:prSet phldrT="[Text]" custT="1"/>
      <dgm:spPr/>
      <dgm:t>
        <a:bodyPr/>
        <a:lstStyle/>
        <a:p>
          <a:pPr marL="0" lvl="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7C4EEF5B-9D79-844A-BA47-57C7B39AF588}" type="parTrans" cxnId="{92C21E49-1867-684E-ADC6-B9045732D6BA}">
      <dgm:prSet/>
      <dgm:spPr/>
      <dgm:t>
        <a:bodyPr/>
        <a:lstStyle/>
        <a:p>
          <a:endParaRPr lang="en-GB">
            <a:latin typeface="Montserrat" pitchFamily="2" charset="77"/>
          </a:endParaRPr>
        </a:p>
      </dgm:t>
    </dgm:pt>
    <dgm:pt modelId="{8B64EB1D-9F11-434F-92A6-349DADD65F9B}" type="sibTrans" cxnId="{92C21E49-1867-684E-ADC6-B9045732D6BA}">
      <dgm:prSet/>
      <dgm:spPr/>
      <dgm:t>
        <a:bodyPr/>
        <a:lstStyle/>
        <a:p>
          <a:endParaRPr lang="en-GB">
            <a:latin typeface="Montserrat" pitchFamily="2" charset="77"/>
          </a:endParaRPr>
        </a:p>
      </dgm:t>
    </dgm:pt>
    <dgm:pt modelId="{6414B91A-EFC4-3046-8BA8-131F50D3F394}">
      <dgm:prSet phldrT="[Text]" custT="1"/>
      <dgm:spPr/>
      <dgm:t>
        <a:bodyPr/>
        <a:lstStyle/>
        <a:p>
          <a:pPr marL="0" lvl="0" algn="just" defTabSz="1244600" rtl="1">
            <a:lnSpc>
              <a:spcPct val="90000"/>
            </a:lnSpc>
            <a:spcBef>
              <a:spcPct val="0"/>
            </a:spcBef>
            <a:spcAft>
              <a:spcPct val="35000"/>
            </a:spcAft>
            <a:buNone/>
          </a:pPr>
          <a:r>
            <a:rPr lang="ar-JO"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التعاون</a:t>
          </a:r>
          <a:endParaRPr lang="en-GB"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C8798F49-6D53-3E45-B521-9EFA98E4BFBE}" type="parTrans" cxnId="{B6324093-8992-EC41-BAF8-6CD28D6A14E6}">
      <dgm:prSet/>
      <dgm:spPr/>
      <dgm:t>
        <a:bodyPr/>
        <a:lstStyle/>
        <a:p>
          <a:endParaRPr lang="en-GB">
            <a:latin typeface="Montserrat" pitchFamily="2" charset="77"/>
          </a:endParaRPr>
        </a:p>
      </dgm:t>
    </dgm:pt>
    <dgm:pt modelId="{D63FE7CE-02C2-5645-9C97-5D973F74F8E0}" type="sibTrans" cxnId="{B6324093-8992-EC41-BAF8-6CD28D6A14E6}">
      <dgm:prSet/>
      <dgm:spPr/>
      <dgm:t>
        <a:bodyPr/>
        <a:lstStyle/>
        <a:p>
          <a:endParaRPr lang="en-GB">
            <a:latin typeface="Montserrat" pitchFamily="2" charset="77"/>
          </a:endParaRPr>
        </a:p>
      </dgm:t>
    </dgm:pt>
    <dgm:pt modelId="{102CABE1-1913-3343-A58A-F6941C2A6676}">
      <dgm:prSet phldrT="[Text]" custT="1"/>
      <dgm:spPr/>
      <dgm:t>
        <a:bodyPr/>
        <a:lstStyle/>
        <a:p>
          <a:pPr marL="0" lvl="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التمكين</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dgm:t>
    </dgm:pt>
    <dgm:pt modelId="{4080F9E0-7CF3-FA4C-8C38-250CAD6CC7A9}" type="parTrans" cxnId="{1B041BE2-76E3-4544-BEB0-628E59D608BF}">
      <dgm:prSet/>
      <dgm:spPr/>
      <dgm:t>
        <a:bodyPr/>
        <a:lstStyle/>
        <a:p>
          <a:endParaRPr lang="en-GB">
            <a:latin typeface="Montserrat" pitchFamily="2" charset="77"/>
          </a:endParaRPr>
        </a:p>
      </dgm:t>
    </dgm:pt>
    <dgm:pt modelId="{882741B0-E3BC-7648-983E-17AED8B48A17}" type="sibTrans" cxnId="{1B041BE2-76E3-4544-BEB0-628E59D608BF}">
      <dgm:prSet/>
      <dgm:spPr/>
      <dgm:t>
        <a:bodyPr/>
        <a:lstStyle/>
        <a:p>
          <a:endParaRPr lang="en-GB">
            <a:latin typeface="Montserrat" pitchFamily="2" charset="77"/>
          </a:endParaRPr>
        </a:p>
      </dgm:t>
    </dgm:pt>
    <dgm:pt modelId="{5967727D-703D-6044-9608-1446366035F2}">
      <dgm:prSet phldrT="[Text]" custT="1"/>
      <dgm:spPr/>
      <dgm:t>
        <a:bodyPr/>
        <a:lstStyle/>
        <a:p>
          <a:pPr marL="144000" indent="0" algn="just" rtl="1">
            <a:buFont typeface="Arial" panose="020B0604020202020204" pitchFamily="34" charset="0"/>
            <a:buNone/>
          </a:pPr>
          <a:r>
            <a:rPr lang="ar-JO" sz="2400" dirty="0">
              <a:latin typeface="Calibri" panose="020F0502020204030204" pitchFamily="34" charset="0"/>
              <a:ea typeface="Calibri" panose="020F0502020204030204" pitchFamily="34" charset="0"/>
              <a:cs typeface="Calibri" panose="020F0502020204030204" pitchFamily="34" charset="0"/>
            </a:rPr>
            <a:t>يتلقى المجتمع المعلومات.</a:t>
          </a: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564E41AE-2538-324D-AAFA-8FD35A1060FE}" type="parTrans" cxnId="{8BB534FB-0F1A-0444-8924-0AEFF5B8E1ED}">
      <dgm:prSet/>
      <dgm:spPr/>
      <dgm:t>
        <a:bodyPr/>
        <a:lstStyle/>
        <a:p>
          <a:endParaRPr lang="en-GB">
            <a:latin typeface="Montserrat" pitchFamily="2" charset="77"/>
          </a:endParaRPr>
        </a:p>
      </dgm:t>
    </dgm:pt>
    <dgm:pt modelId="{961665D1-24E2-B949-81E3-7F5655B3EA0A}" type="sibTrans" cxnId="{8BB534FB-0F1A-0444-8924-0AEFF5B8E1ED}">
      <dgm:prSet/>
      <dgm:spPr/>
      <dgm:t>
        <a:bodyPr/>
        <a:lstStyle/>
        <a:p>
          <a:endParaRPr lang="en-GB">
            <a:latin typeface="Montserrat" pitchFamily="2" charset="77"/>
          </a:endParaRPr>
        </a:p>
      </dgm:t>
    </dgm:pt>
    <dgm:pt modelId="{8B8C6F15-E36A-FB46-9C98-9D137DE375DD}">
      <dgm:prSet phldrT="[Text]" custT="1"/>
      <dgm:spPr/>
      <dgm:t>
        <a:bodyPr/>
        <a:lstStyle/>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يُسأل المجتمع عن احتياجته وأولوياته وآراؤه.</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B83E5B51-F962-9647-8176-3AAEA89FFAFC}" type="parTrans" cxnId="{B1B60F83-2D5F-7645-B365-857E53CAB7C0}">
      <dgm:prSet/>
      <dgm:spPr/>
      <dgm:t>
        <a:bodyPr/>
        <a:lstStyle/>
        <a:p>
          <a:endParaRPr lang="en-GB">
            <a:latin typeface="Montserrat" pitchFamily="2" charset="77"/>
          </a:endParaRPr>
        </a:p>
      </dgm:t>
    </dgm:pt>
    <dgm:pt modelId="{DAC7659C-FE47-434E-9B0B-F41125DF6A8F}" type="sibTrans" cxnId="{B1B60F83-2D5F-7645-B365-857E53CAB7C0}">
      <dgm:prSet/>
      <dgm:spPr/>
      <dgm:t>
        <a:bodyPr/>
        <a:lstStyle/>
        <a:p>
          <a:endParaRPr lang="en-GB">
            <a:latin typeface="Montserrat" pitchFamily="2" charset="77"/>
          </a:endParaRPr>
        </a:p>
      </dgm:t>
    </dgm:pt>
    <dgm:pt modelId="{5404CF3A-A5FE-D140-8AE1-36347ADBA4A0}">
      <dgm:prSet phldrT="[Text]" custT="1"/>
      <dgm:spPr/>
      <dgm:t>
        <a:bodyPr/>
        <a:lstStyle/>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يوفر المجتمع مدخلات للقرارات الرئيسية.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D913E28E-490A-6C4A-96EF-ED3FCB0A2AFF}" type="parTrans" cxnId="{56B5C84C-7BFE-5146-BD25-6070719AD491}">
      <dgm:prSet/>
      <dgm:spPr/>
      <dgm:t>
        <a:bodyPr/>
        <a:lstStyle/>
        <a:p>
          <a:endParaRPr lang="en-GB">
            <a:latin typeface="Montserrat" pitchFamily="2" charset="77"/>
          </a:endParaRPr>
        </a:p>
      </dgm:t>
    </dgm:pt>
    <dgm:pt modelId="{FECF217A-A0B9-FB47-B1C6-36D9ACE15507}" type="sibTrans" cxnId="{56B5C84C-7BFE-5146-BD25-6070719AD491}">
      <dgm:prSet/>
      <dgm:spPr/>
      <dgm:t>
        <a:bodyPr/>
        <a:lstStyle/>
        <a:p>
          <a:endParaRPr lang="en-GB">
            <a:latin typeface="Montserrat" pitchFamily="2" charset="77"/>
          </a:endParaRPr>
        </a:p>
      </dgm:t>
    </dgm:pt>
    <dgm:pt modelId="{B22D40DF-5759-0F4C-A075-5EBCC5C2DEE4}">
      <dgm:prSet phldrT="[Text]" custT="1"/>
      <dgm:spPr/>
      <dgm:t>
        <a:bodyPr/>
        <a:lstStyle/>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التخطيط واتخاذ القرارات بالتعاون بين المجتمع والجمعية الوطنية.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29CFF6CE-5FF6-5E42-B1E8-7DE59F595C85}" type="parTrans" cxnId="{3253A73B-CCE3-3C4F-94F3-A41281DDCCFB}">
      <dgm:prSet/>
      <dgm:spPr/>
      <dgm:t>
        <a:bodyPr/>
        <a:lstStyle/>
        <a:p>
          <a:endParaRPr lang="en-GB">
            <a:latin typeface="Montserrat" pitchFamily="2" charset="77"/>
          </a:endParaRPr>
        </a:p>
      </dgm:t>
    </dgm:pt>
    <dgm:pt modelId="{66E20215-93C7-B14A-967E-0E4239D26DE1}" type="sibTrans" cxnId="{3253A73B-CCE3-3C4F-94F3-A41281DDCCFB}">
      <dgm:prSet/>
      <dgm:spPr/>
      <dgm:t>
        <a:bodyPr/>
        <a:lstStyle/>
        <a:p>
          <a:endParaRPr lang="en-GB">
            <a:latin typeface="Montserrat" pitchFamily="2" charset="77"/>
          </a:endParaRPr>
        </a:p>
      </dgm:t>
    </dgm:pt>
    <dgm:pt modelId="{1E90E00E-2732-4D4D-BA18-B58F20ECA77F}">
      <dgm:prSet phldrT="[Text]" custT="1"/>
      <dgm:spPr/>
      <dgm:t>
        <a:bodyPr/>
        <a:lstStyle/>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تخطيط المجتمع وإدارته للمشروع.</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gm:t>
    </dgm:pt>
    <dgm:pt modelId="{CDDABC63-662C-4E4D-B1F9-E155A577E849}" type="parTrans" cxnId="{1AB688A3-FF4C-2047-9A62-3AC535A51EDB}">
      <dgm:prSet/>
      <dgm:spPr/>
      <dgm:t>
        <a:bodyPr/>
        <a:lstStyle/>
        <a:p>
          <a:endParaRPr lang="en-GB">
            <a:latin typeface="Montserrat" pitchFamily="2" charset="77"/>
          </a:endParaRPr>
        </a:p>
      </dgm:t>
    </dgm:pt>
    <dgm:pt modelId="{9180F324-E5C1-7B44-808B-70AE180FFEDA}" type="sibTrans" cxnId="{1AB688A3-FF4C-2047-9A62-3AC535A51EDB}">
      <dgm:prSet/>
      <dgm:spPr/>
      <dgm:t>
        <a:bodyPr/>
        <a:lstStyle/>
        <a:p>
          <a:endParaRPr lang="en-GB">
            <a:latin typeface="Montserrat" pitchFamily="2" charset="77"/>
          </a:endParaRPr>
        </a:p>
      </dgm:t>
    </dgm:pt>
    <dgm:pt modelId="{69DCEB06-DF6F-084B-BAB4-144ECDC5C415}">
      <dgm:prSet phldrT="[Text]" custT="1"/>
      <dgm:spPr/>
      <dgm:t>
        <a:bodyPr/>
        <a:lstStyle/>
        <a:p>
          <a:pPr marL="144000" indent="0" algn="just" rtl="1">
            <a:buFont typeface="Arial" panose="020B0604020202020204" pitchFamily="34" charset="0"/>
            <a:buNone/>
          </a:pPr>
          <a:endParaRPr lang="en-GB" sz="2400" dirty="0">
            <a:latin typeface="Calibri" panose="020F0502020204030204" pitchFamily="34" charset="0"/>
            <a:ea typeface="Calibri" panose="020F0502020204030204" pitchFamily="34" charset="0"/>
            <a:cs typeface="Calibri" panose="020F0502020204030204" pitchFamily="34" charset="0"/>
          </a:endParaRPr>
        </a:p>
      </dgm:t>
    </dgm:pt>
    <dgm:pt modelId="{BDB25548-FBF9-9F4B-BDF9-FF01505174EF}" type="parTrans" cxnId="{F24FDA6B-F638-E64A-8741-754B14D396D6}">
      <dgm:prSet/>
      <dgm:spPr/>
      <dgm:t>
        <a:bodyPr/>
        <a:lstStyle/>
        <a:p>
          <a:endParaRPr lang="en-GB"/>
        </a:p>
      </dgm:t>
    </dgm:pt>
    <dgm:pt modelId="{DEAB4CD2-A65E-1F41-BEDB-03E61270EFA8}" type="sibTrans" cxnId="{F24FDA6B-F638-E64A-8741-754B14D396D6}">
      <dgm:prSet/>
      <dgm:spPr/>
      <dgm:t>
        <a:bodyPr/>
        <a:lstStyle/>
        <a:p>
          <a:endParaRPr lang="en-GB"/>
        </a:p>
      </dgm:t>
    </dgm:pt>
    <dgm:pt modelId="{45832768-762E-AA4F-878F-AA8BF6DA09D4}" type="pres">
      <dgm:prSet presAssocID="{2B02FD4B-CE31-064B-AB4E-9F1121D59DA7}" presName="rootnode" presStyleCnt="0">
        <dgm:presLayoutVars>
          <dgm:chMax/>
          <dgm:chPref/>
          <dgm:dir/>
          <dgm:animLvl val="lvl"/>
        </dgm:presLayoutVars>
      </dgm:prSet>
      <dgm:spPr/>
    </dgm:pt>
    <dgm:pt modelId="{8689CB53-174A-C34D-B122-709B8C54E943}" type="pres">
      <dgm:prSet presAssocID="{98E75259-4E23-A242-A69A-DDA5D6182C1C}" presName="composite" presStyleCnt="0"/>
      <dgm:spPr/>
    </dgm:pt>
    <dgm:pt modelId="{82041475-41D2-6746-B172-70C12AEC498B}" type="pres">
      <dgm:prSet presAssocID="{98E75259-4E23-A242-A69A-DDA5D6182C1C}" presName="LShape" presStyleLbl="alignNode1" presStyleIdx="0" presStyleCnt="9"/>
      <dgm:spPr/>
    </dgm:pt>
    <dgm:pt modelId="{E8AAE053-A395-304E-A9E0-B9C2E219308D}" type="pres">
      <dgm:prSet presAssocID="{98E75259-4E23-A242-A69A-DDA5D6182C1C}" presName="ParentText" presStyleLbl="revTx" presStyleIdx="0" presStyleCnt="5">
        <dgm:presLayoutVars>
          <dgm:chMax val="0"/>
          <dgm:chPref val="0"/>
          <dgm:bulletEnabled val="1"/>
        </dgm:presLayoutVars>
      </dgm:prSet>
      <dgm:spPr/>
    </dgm:pt>
    <dgm:pt modelId="{C66A18C9-AF5B-3F48-AA11-9A3302C979C7}" type="pres">
      <dgm:prSet presAssocID="{98E75259-4E23-A242-A69A-DDA5D6182C1C}" presName="Triangle" presStyleLbl="alignNode1" presStyleIdx="1" presStyleCnt="9"/>
      <dgm:spPr/>
    </dgm:pt>
    <dgm:pt modelId="{A0D5E54A-F5D8-9044-9DBC-24E295363528}" type="pres">
      <dgm:prSet presAssocID="{49AAEF1A-ADE5-5246-B53F-4FEFCD157F30}" presName="sibTrans" presStyleCnt="0"/>
      <dgm:spPr/>
    </dgm:pt>
    <dgm:pt modelId="{4A351ED9-CFCA-754B-8DF0-3E503B6ECF93}" type="pres">
      <dgm:prSet presAssocID="{49AAEF1A-ADE5-5246-B53F-4FEFCD157F30}" presName="space" presStyleCnt="0"/>
      <dgm:spPr/>
    </dgm:pt>
    <dgm:pt modelId="{C4458A7F-82F9-A74B-A57D-7A3265F1D696}" type="pres">
      <dgm:prSet presAssocID="{5A3335C3-215C-B741-90B1-3EC8DC663F1A}" presName="composite" presStyleCnt="0"/>
      <dgm:spPr/>
    </dgm:pt>
    <dgm:pt modelId="{1B7A2A76-CC92-BC4A-842A-C5C40CA6177B}" type="pres">
      <dgm:prSet presAssocID="{5A3335C3-215C-B741-90B1-3EC8DC663F1A}" presName="LShape" presStyleLbl="alignNode1" presStyleIdx="2" presStyleCnt="9"/>
      <dgm:spPr/>
    </dgm:pt>
    <dgm:pt modelId="{39528BF4-34A8-7B4B-903E-FE421F0F2968}" type="pres">
      <dgm:prSet presAssocID="{5A3335C3-215C-B741-90B1-3EC8DC663F1A}" presName="ParentText" presStyleLbl="revTx" presStyleIdx="1" presStyleCnt="5">
        <dgm:presLayoutVars>
          <dgm:chMax val="0"/>
          <dgm:chPref val="0"/>
          <dgm:bulletEnabled val="1"/>
        </dgm:presLayoutVars>
      </dgm:prSet>
      <dgm:spPr/>
    </dgm:pt>
    <dgm:pt modelId="{E15EF2A8-934B-C246-9004-0F240FF599C4}" type="pres">
      <dgm:prSet presAssocID="{5A3335C3-215C-B741-90B1-3EC8DC663F1A}" presName="Triangle" presStyleLbl="alignNode1" presStyleIdx="3" presStyleCnt="9"/>
      <dgm:spPr/>
    </dgm:pt>
    <dgm:pt modelId="{7A49A7CC-9E56-F542-A3E3-E8F9FBB19F44}" type="pres">
      <dgm:prSet presAssocID="{8B771E01-7893-4749-B480-51B1D85F8E6E}" presName="sibTrans" presStyleCnt="0"/>
      <dgm:spPr/>
    </dgm:pt>
    <dgm:pt modelId="{8EA6CCFB-8416-1D42-8F93-224198069F3A}" type="pres">
      <dgm:prSet presAssocID="{8B771E01-7893-4749-B480-51B1D85F8E6E}" presName="space" presStyleCnt="0"/>
      <dgm:spPr/>
    </dgm:pt>
    <dgm:pt modelId="{EE6E652E-B954-E747-B9BB-53E04F5D06D1}" type="pres">
      <dgm:prSet presAssocID="{BE81597C-5606-E849-BBC3-CA02D20853DD}" presName="composite" presStyleCnt="0"/>
      <dgm:spPr/>
    </dgm:pt>
    <dgm:pt modelId="{CD8A626F-372A-E44E-80E8-9355A31BBD62}" type="pres">
      <dgm:prSet presAssocID="{BE81597C-5606-E849-BBC3-CA02D20853DD}" presName="LShape" presStyleLbl="alignNode1" presStyleIdx="4" presStyleCnt="9"/>
      <dgm:spPr/>
    </dgm:pt>
    <dgm:pt modelId="{F9E9D00B-FDF2-FE41-87FC-B1ED24A73591}" type="pres">
      <dgm:prSet presAssocID="{BE81597C-5606-E849-BBC3-CA02D20853DD}" presName="ParentText" presStyleLbl="revTx" presStyleIdx="2" presStyleCnt="5">
        <dgm:presLayoutVars>
          <dgm:chMax val="0"/>
          <dgm:chPref val="0"/>
          <dgm:bulletEnabled val="1"/>
        </dgm:presLayoutVars>
      </dgm:prSet>
      <dgm:spPr/>
    </dgm:pt>
    <dgm:pt modelId="{0B0E9649-F08A-3E49-A825-A58C4C29957E}" type="pres">
      <dgm:prSet presAssocID="{BE81597C-5606-E849-BBC3-CA02D20853DD}" presName="Triangle" presStyleLbl="alignNode1" presStyleIdx="5" presStyleCnt="9"/>
      <dgm:spPr/>
    </dgm:pt>
    <dgm:pt modelId="{FD1256FB-664A-7441-AA12-A21AB28054EF}" type="pres">
      <dgm:prSet presAssocID="{8B64EB1D-9F11-434F-92A6-349DADD65F9B}" presName="sibTrans" presStyleCnt="0"/>
      <dgm:spPr/>
    </dgm:pt>
    <dgm:pt modelId="{496DA349-55B2-0545-A63A-EAA1966C12C2}" type="pres">
      <dgm:prSet presAssocID="{8B64EB1D-9F11-434F-92A6-349DADD65F9B}" presName="space" presStyleCnt="0"/>
      <dgm:spPr/>
    </dgm:pt>
    <dgm:pt modelId="{C111E368-C533-7D4D-8887-030D20FA9A74}" type="pres">
      <dgm:prSet presAssocID="{6414B91A-EFC4-3046-8BA8-131F50D3F394}" presName="composite" presStyleCnt="0"/>
      <dgm:spPr/>
    </dgm:pt>
    <dgm:pt modelId="{16AFC567-CBD2-6E46-AFFD-0C26BF25AC87}" type="pres">
      <dgm:prSet presAssocID="{6414B91A-EFC4-3046-8BA8-131F50D3F394}" presName="LShape" presStyleLbl="alignNode1" presStyleIdx="6" presStyleCnt="9"/>
      <dgm:spPr/>
    </dgm:pt>
    <dgm:pt modelId="{C5E0021A-2A3B-8741-A130-82F1C2C65BA1}" type="pres">
      <dgm:prSet presAssocID="{6414B91A-EFC4-3046-8BA8-131F50D3F394}" presName="ParentText" presStyleLbl="revTx" presStyleIdx="3" presStyleCnt="5">
        <dgm:presLayoutVars>
          <dgm:chMax val="0"/>
          <dgm:chPref val="0"/>
          <dgm:bulletEnabled val="1"/>
        </dgm:presLayoutVars>
      </dgm:prSet>
      <dgm:spPr/>
    </dgm:pt>
    <dgm:pt modelId="{5A5CD3A1-E3E2-C949-9AF8-E7AA10B65267}" type="pres">
      <dgm:prSet presAssocID="{6414B91A-EFC4-3046-8BA8-131F50D3F394}" presName="Triangle" presStyleLbl="alignNode1" presStyleIdx="7" presStyleCnt="9"/>
      <dgm:spPr/>
    </dgm:pt>
    <dgm:pt modelId="{8E759461-B7BC-2047-82B1-09003F1905DD}" type="pres">
      <dgm:prSet presAssocID="{D63FE7CE-02C2-5645-9C97-5D973F74F8E0}" presName="sibTrans" presStyleCnt="0"/>
      <dgm:spPr/>
    </dgm:pt>
    <dgm:pt modelId="{C66A2148-9F13-3B48-880A-1F580E0DCED3}" type="pres">
      <dgm:prSet presAssocID="{D63FE7CE-02C2-5645-9C97-5D973F74F8E0}" presName="space" presStyleCnt="0"/>
      <dgm:spPr/>
    </dgm:pt>
    <dgm:pt modelId="{95A40A98-FA86-4A40-B963-5529A6A5ACBA}" type="pres">
      <dgm:prSet presAssocID="{102CABE1-1913-3343-A58A-F6941C2A6676}" presName="composite" presStyleCnt="0"/>
      <dgm:spPr/>
    </dgm:pt>
    <dgm:pt modelId="{6767FC24-EAB7-AE4F-9CB3-EFD6F39B0999}" type="pres">
      <dgm:prSet presAssocID="{102CABE1-1913-3343-A58A-F6941C2A6676}" presName="LShape" presStyleLbl="alignNode1" presStyleIdx="8" presStyleCnt="9"/>
      <dgm:spPr/>
    </dgm:pt>
    <dgm:pt modelId="{049F1390-4E33-0247-934D-91B97DEA0028}" type="pres">
      <dgm:prSet presAssocID="{102CABE1-1913-3343-A58A-F6941C2A6676}" presName="ParentText" presStyleLbl="revTx" presStyleIdx="4" presStyleCnt="5" custLinFactNeighborX="-4038" custLinFactNeighborY="2399">
        <dgm:presLayoutVars>
          <dgm:chMax val="0"/>
          <dgm:chPref val="0"/>
          <dgm:bulletEnabled val="1"/>
        </dgm:presLayoutVars>
      </dgm:prSet>
      <dgm:spPr/>
    </dgm:pt>
  </dgm:ptLst>
  <dgm:cxnLst>
    <dgm:cxn modelId="{DD0FAD0D-BF49-B348-B20D-66F0FA7E60B4}" type="presOf" srcId="{2B02FD4B-CE31-064B-AB4E-9F1121D59DA7}" destId="{45832768-762E-AA4F-878F-AA8BF6DA09D4}" srcOrd="0" destOrd="0" presId="urn:microsoft.com/office/officeart/2009/3/layout/StepUpProcess"/>
    <dgm:cxn modelId="{F1A8AF29-1D67-BE45-81B3-A96C73A7DDFB}" type="presOf" srcId="{1E90E00E-2732-4D4D-BA18-B58F20ECA77F}" destId="{049F1390-4E33-0247-934D-91B97DEA0028}" srcOrd="0" destOrd="1" presId="urn:microsoft.com/office/officeart/2009/3/layout/StepUpProcess"/>
    <dgm:cxn modelId="{3253A73B-CCE3-3C4F-94F3-A41281DDCCFB}" srcId="{6414B91A-EFC4-3046-8BA8-131F50D3F394}" destId="{B22D40DF-5759-0F4C-A075-5EBCC5C2DEE4}" srcOrd="0" destOrd="0" parTransId="{29CFF6CE-5FF6-5E42-B1E8-7DE59F595C85}" sibTransId="{66E20215-93C7-B14A-967E-0E4239D26DE1}"/>
    <dgm:cxn modelId="{F32E2540-3FD2-8045-B059-6E3892E8580E}" type="presOf" srcId="{B22D40DF-5759-0F4C-A075-5EBCC5C2DEE4}" destId="{C5E0021A-2A3B-8741-A130-82F1C2C65BA1}" srcOrd="0" destOrd="1" presId="urn:microsoft.com/office/officeart/2009/3/layout/StepUpProcess"/>
    <dgm:cxn modelId="{54E4AC47-86F2-B046-8486-BAFDE99797B5}" type="presOf" srcId="{102CABE1-1913-3343-A58A-F6941C2A6676}" destId="{049F1390-4E33-0247-934D-91B97DEA0028}" srcOrd="0" destOrd="0" presId="urn:microsoft.com/office/officeart/2009/3/layout/StepUpProcess"/>
    <dgm:cxn modelId="{92C21E49-1867-684E-ADC6-B9045732D6BA}" srcId="{2B02FD4B-CE31-064B-AB4E-9F1121D59DA7}" destId="{BE81597C-5606-E849-BBC3-CA02D20853DD}" srcOrd="2" destOrd="0" parTransId="{7C4EEF5B-9D79-844A-BA47-57C7B39AF588}" sibTransId="{8B64EB1D-9F11-434F-92A6-349DADD65F9B}"/>
    <dgm:cxn modelId="{F24FDA6B-F638-E64A-8741-754B14D396D6}" srcId="{98E75259-4E23-A242-A69A-DDA5D6182C1C}" destId="{69DCEB06-DF6F-084B-BAB4-144ECDC5C415}" srcOrd="1" destOrd="0" parTransId="{BDB25548-FBF9-9F4B-BDF9-FF01505174EF}" sibTransId="{DEAB4CD2-A65E-1F41-BEDB-03E61270EFA8}"/>
    <dgm:cxn modelId="{56B5C84C-7BFE-5146-BD25-6070719AD491}" srcId="{BE81597C-5606-E849-BBC3-CA02D20853DD}" destId="{5404CF3A-A5FE-D140-8AE1-36347ADBA4A0}" srcOrd="0" destOrd="0" parTransId="{D913E28E-490A-6C4A-96EF-ED3FCB0A2AFF}" sibTransId="{FECF217A-A0B9-FB47-B1C6-36D9ACE15507}"/>
    <dgm:cxn modelId="{D8EBC174-692A-0A42-9A8B-F933FC5AA24F}" type="presOf" srcId="{BE81597C-5606-E849-BBC3-CA02D20853DD}" destId="{F9E9D00B-FDF2-FE41-87FC-B1ED24A73591}" srcOrd="0" destOrd="0" presId="urn:microsoft.com/office/officeart/2009/3/layout/StepUpProcess"/>
    <dgm:cxn modelId="{B1B60F83-2D5F-7645-B365-857E53CAB7C0}" srcId="{5A3335C3-215C-B741-90B1-3EC8DC663F1A}" destId="{8B8C6F15-E36A-FB46-9C98-9D137DE375DD}" srcOrd="0" destOrd="0" parTransId="{B83E5B51-F962-9647-8176-3AAEA89FFAFC}" sibTransId="{DAC7659C-FE47-434E-9B0B-F41125DF6A8F}"/>
    <dgm:cxn modelId="{F4FD6B8A-C720-294E-BD08-8F0868E2AB59}" type="presOf" srcId="{69DCEB06-DF6F-084B-BAB4-144ECDC5C415}" destId="{E8AAE053-A395-304E-A9E0-B9C2E219308D}" srcOrd="0" destOrd="2" presId="urn:microsoft.com/office/officeart/2009/3/layout/StepUpProcess"/>
    <dgm:cxn modelId="{B6324093-8992-EC41-BAF8-6CD28D6A14E6}" srcId="{2B02FD4B-CE31-064B-AB4E-9F1121D59DA7}" destId="{6414B91A-EFC4-3046-8BA8-131F50D3F394}" srcOrd="3" destOrd="0" parTransId="{C8798F49-6D53-3E45-B521-9EFA98E4BFBE}" sibTransId="{D63FE7CE-02C2-5645-9C97-5D973F74F8E0}"/>
    <dgm:cxn modelId="{F6E196A0-60C3-8F47-8B46-05BEAEC1CB7E}" type="presOf" srcId="{5A3335C3-215C-B741-90B1-3EC8DC663F1A}" destId="{39528BF4-34A8-7B4B-903E-FE421F0F2968}" srcOrd="0" destOrd="0" presId="urn:microsoft.com/office/officeart/2009/3/layout/StepUpProcess"/>
    <dgm:cxn modelId="{1AB688A3-FF4C-2047-9A62-3AC535A51EDB}" srcId="{102CABE1-1913-3343-A58A-F6941C2A6676}" destId="{1E90E00E-2732-4D4D-BA18-B58F20ECA77F}" srcOrd="0" destOrd="0" parTransId="{CDDABC63-662C-4E4D-B1F9-E155A577E849}" sibTransId="{9180F324-E5C1-7B44-808B-70AE180FFEDA}"/>
    <dgm:cxn modelId="{90F995A4-3932-264C-B29F-16D826BEB50E}" type="presOf" srcId="{6414B91A-EFC4-3046-8BA8-131F50D3F394}" destId="{C5E0021A-2A3B-8741-A130-82F1C2C65BA1}" srcOrd="0" destOrd="0" presId="urn:microsoft.com/office/officeart/2009/3/layout/StepUpProcess"/>
    <dgm:cxn modelId="{924A0AAD-1707-E84F-87CC-74AC1833A6BE}" type="presOf" srcId="{5967727D-703D-6044-9608-1446366035F2}" destId="{E8AAE053-A395-304E-A9E0-B9C2E219308D}" srcOrd="0" destOrd="1" presId="urn:microsoft.com/office/officeart/2009/3/layout/StepUpProcess"/>
    <dgm:cxn modelId="{F2B6BCBA-2BA3-9544-8772-72AFD362C4B5}" type="presOf" srcId="{5404CF3A-A5FE-D140-8AE1-36347ADBA4A0}" destId="{F9E9D00B-FDF2-FE41-87FC-B1ED24A73591}" srcOrd="0" destOrd="1" presId="urn:microsoft.com/office/officeart/2009/3/layout/StepUpProcess"/>
    <dgm:cxn modelId="{5BDBDDBE-E43A-5F4D-BF7C-D81DC374EE0F}" type="presOf" srcId="{98E75259-4E23-A242-A69A-DDA5D6182C1C}" destId="{E8AAE053-A395-304E-A9E0-B9C2E219308D}" srcOrd="0" destOrd="0" presId="urn:microsoft.com/office/officeart/2009/3/layout/StepUpProcess"/>
    <dgm:cxn modelId="{B06C21CF-8648-8147-80BE-D1DF88304FB6}" type="presOf" srcId="{8B8C6F15-E36A-FB46-9C98-9D137DE375DD}" destId="{39528BF4-34A8-7B4B-903E-FE421F0F2968}" srcOrd="0" destOrd="1" presId="urn:microsoft.com/office/officeart/2009/3/layout/StepUpProcess"/>
    <dgm:cxn modelId="{B4B761E1-487D-7A44-8120-329E9DF689D5}" srcId="{2B02FD4B-CE31-064B-AB4E-9F1121D59DA7}" destId="{98E75259-4E23-A242-A69A-DDA5D6182C1C}" srcOrd="0" destOrd="0" parTransId="{4EC382D0-F51A-7243-A938-C72B438BC90F}" sibTransId="{49AAEF1A-ADE5-5246-B53F-4FEFCD157F30}"/>
    <dgm:cxn modelId="{1B041BE2-76E3-4544-BEB0-628E59D608BF}" srcId="{2B02FD4B-CE31-064B-AB4E-9F1121D59DA7}" destId="{102CABE1-1913-3343-A58A-F6941C2A6676}" srcOrd="4" destOrd="0" parTransId="{4080F9E0-7CF3-FA4C-8C38-250CAD6CC7A9}" sibTransId="{882741B0-E3BC-7648-983E-17AED8B48A17}"/>
    <dgm:cxn modelId="{4CEE4FEE-9320-E840-B3DB-FAC84CC51F44}" srcId="{2B02FD4B-CE31-064B-AB4E-9F1121D59DA7}" destId="{5A3335C3-215C-B741-90B1-3EC8DC663F1A}" srcOrd="1" destOrd="0" parTransId="{58F294FB-93A9-C648-B5DA-A997A8098E0E}" sibTransId="{8B771E01-7893-4749-B480-51B1D85F8E6E}"/>
    <dgm:cxn modelId="{8BB534FB-0F1A-0444-8924-0AEFF5B8E1ED}" srcId="{98E75259-4E23-A242-A69A-DDA5D6182C1C}" destId="{5967727D-703D-6044-9608-1446366035F2}" srcOrd="0" destOrd="0" parTransId="{564E41AE-2538-324D-AAFA-8FD35A1060FE}" sibTransId="{961665D1-24E2-B949-81E3-7F5655B3EA0A}"/>
    <dgm:cxn modelId="{FE1FB72B-60D3-054E-A301-471095C21495}" type="presParOf" srcId="{45832768-762E-AA4F-878F-AA8BF6DA09D4}" destId="{8689CB53-174A-C34D-B122-709B8C54E943}" srcOrd="0" destOrd="0" presId="urn:microsoft.com/office/officeart/2009/3/layout/StepUpProcess"/>
    <dgm:cxn modelId="{D0ACE5DF-1DE4-6441-9C9A-CA1E06551C9F}" type="presParOf" srcId="{8689CB53-174A-C34D-B122-709B8C54E943}" destId="{82041475-41D2-6746-B172-70C12AEC498B}" srcOrd="0" destOrd="0" presId="urn:microsoft.com/office/officeart/2009/3/layout/StepUpProcess"/>
    <dgm:cxn modelId="{6EA1FD48-5B74-084F-AE0F-F6B7C27E6042}" type="presParOf" srcId="{8689CB53-174A-C34D-B122-709B8C54E943}" destId="{E8AAE053-A395-304E-A9E0-B9C2E219308D}" srcOrd="1" destOrd="0" presId="urn:microsoft.com/office/officeart/2009/3/layout/StepUpProcess"/>
    <dgm:cxn modelId="{98FF9BC5-DA5A-9044-93BB-95CBDAFF0CD1}" type="presParOf" srcId="{8689CB53-174A-C34D-B122-709B8C54E943}" destId="{C66A18C9-AF5B-3F48-AA11-9A3302C979C7}" srcOrd="2" destOrd="0" presId="urn:microsoft.com/office/officeart/2009/3/layout/StepUpProcess"/>
    <dgm:cxn modelId="{E1CA4B2A-53BA-4E42-9568-6C0206523597}" type="presParOf" srcId="{45832768-762E-AA4F-878F-AA8BF6DA09D4}" destId="{A0D5E54A-F5D8-9044-9DBC-24E295363528}" srcOrd="1" destOrd="0" presId="urn:microsoft.com/office/officeart/2009/3/layout/StepUpProcess"/>
    <dgm:cxn modelId="{1A7F91FE-125C-1142-9461-1DBD010E04B9}" type="presParOf" srcId="{A0D5E54A-F5D8-9044-9DBC-24E295363528}" destId="{4A351ED9-CFCA-754B-8DF0-3E503B6ECF93}" srcOrd="0" destOrd="0" presId="urn:microsoft.com/office/officeart/2009/3/layout/StepUpProcess"/>
    <dgm:cxn modelId="{A9B1A094-9BCD-154E-9FF9-941EB31FB67F}" type="presParOf" srcId="{45832768-762E-AA4F-878F-AA8BF6DA09D4}" destId="{C4458A7F-82F9-A74B-A57D-7A3265F1D696}" srcOrd="2" destOrd="0" presId="urn:microsoft.com/office/officeart/2009/3/layout/StepUpProcess"/>
    <dgm:cxn modelId="{25B31A59-A058-404F-AA34-14FACB4F05EB}" type="presParOf" srcId="{C4458A7F-82F9-A74B-A57D-7A3265F1D696}" destId="{1B7A2A76-CC92-BC4A-842A-C5C40CA6177B}" srcOrd="0" destOrd="0" presId="urn:microsoft.com/office/officeart/2009/3/layout/StepUpProcess"/>
    <dgm:cxn modelId="{AFAD8434-D3C5-574F-A207-47D0EF55A967}" type="presParOf" srcId="{C4458A7F-82F9-A74B-A57D-7A3265F1D696}" destId="{39528BF4-34A8-7B4B-903E-FE421F0F2968}" srcOrd="1" destOrd="0" presId="urn:microsoft.com/office/officeart/2009/3/layout/StepUpProcess"/>
    <dgm:cxn modelId="{97E775BB-5F2C-5D48-9E3C-94B83D3821F7}" type="presParOf" srcId="{C4458A7F-82F9-A74B-A57D-7A3265F1D696}" destId="{E15EF2A8-934B-C246-9004-0F240FF599C4}" srcOrd="2" destOrd="0" presId="urn:microsoft.com/office/officeart/2009/3/layout/StepUpProcess"/>
    <dgm:cxn modelId="{4DE90949-2B65-4345-B036-8A97CA22448F}" type="presParOf" srcId="{45832768-762E-AA4F-878F-AA8BF6DA09D4}" destId="{7A49A7CC-9E56-F542-A3E3-E8F9FBB19F44}" srcOrd="3" destOrd="0" presId="urn:microsoft.com/office/officeart/2009/3/layout/StepUpProcess"/>
    <dgm:cxn modelId="{E6C0CCD7-287A-4C4C-A679-2A734AE19A64}" type="presParOf" srcId="{7A49A7CC-9E56-F542-A3E3-E8F9FBB19F44}" destId="{8EA6CCFB-8416-1D42-8F93-224198069F3A}" srcOrd="0" destOrd="0" presId="urn:microsoft.com/office/officeart/2009/3/layout/StepUpProcess"/>
    <dgm:cxn modelId="{542E901E-CE8B-0148-8CF3-A6F42DD35A77}" type="presParOf" srcId="{45832768-762E-AA4F-878F-AA8BF6DA09D4}" destId="{EE6E652E-B954-E747-B9BB-53E04F5D06D1}" srcOrd="4" destOrd="0" presId="urn:microsoft.com/office/officeart/2009/3/layout/StepUpProcess"/>
    <dgm:cxn modelId="{2F5AE376-C1D8-F940-937B-230FF8837EC6}" type="presParOf" srcId="{EE6E652E-B954-E747-B9BB-53E04F5D06D1}" destId="{CD8A626F-372A-E44E-80E8-9355A31BBD62}" srcOrd="0" destOrd="0" presId="urn:microsoft.com/office/officeart/2009/3/layout/StepUpProcess"/>
    <dgm:cxn modelId="{54DA77B8-6BAE-1045-91FD-9180127AB325}" type="presParOf" srcId="{EE6E652E-B954-E747-B9BB-53E04F5D06D1}" destId="{F9E9D00B-FDF2-FE41-87FC-B1ED24A73591}" srcOrd="1" destOrd="0" presId="urn:microsoft.com/office/officeart/2009/3/layout/StepUpProcess"/>
    <dgm:cxn modelId="{9E08720B-DD42-EA41-BF5E-47E044CE85DA}" type="presParOf" srcId="{EE6E652E-B954-E747-B9BB-53E04F5D06D1}" destId="{0B0E9649-F08A-3E49-A825-A58C4C29957E}" srcOrd="2" destOrd="0" presId="urn:microsoft.com/office/officeart/2009/3/layout/StepUpProcess"/>
    <dgm:cxn modelId="{67F69FDA-951E-C149-998F-4AAC3B533C97}" type="presParOf" srcId="{45832768-762E-AA4F-878F-AA8BF6DA09D4}" destId="{FD1256FB-664A-7441-AA12-A21AB28054EF}" srcOrd="5" destOrd="0" presId="urn:microsoft.com/office/officeart/2009/3/layout/StepUpProcess"/>
    <dgm:cxn modelId="{A10B794B-3E1B-C74E-BA4A-10F5C6465395}" type="presParOf" srcId="{FD1256FB-664A-7441-AA12-A21AB28054EF}" destId="{496DA349-55B2-0545-A63A-EAA1966C12C2}" srcOrd="0" destOrd="0" presId="urn:microsoft.com/office/officeart/2009/3/layout/StepUpProcess"/>
    <dgm:cxn modelId="{63AB52B3-A782-2D4E-BA7F-38B2E49AB583}" type="presParOf" srcId="{45832768-762E-AA4F-878F-AA8BF6DA09D4}" destId="{C111E368-C533-7D4D-8887-030D20FA9A74}" srcOrd="6" destOrd="0" presId="urn:microsoft.com/office/officeart/2009/3/layout/StepUpProcess"/>
    <dgm:cxn modelId="{344EE487-6675-3949-B07C-806B864C7832}" type="presParOf" srcId="{C111E368-C533-7D4D-8887-030D20FA9A74}" destId="{16AFC567-CBD2-6E46-AFFD-0C26BF25AC87}" srcOrd="0" destOrd="0" presId="urn:microsoft.com/office/officeart/2009/3/layout/StepUpProcess"/>
    <dgm:cxn modelId="{FB662C6C-B944-1C47-A26A-8F687A851C5E}" type="presParOf" srcId="{C111E368-C533-7D4D-8887-030D20FA9A74}" destId="{C5E0021A-2A3B-8741-A130-82F1C2C65BA1}" srcOrd="1" destOrd="0" presId="urn:microsoft.com/office/officeart/2009/3/layout/StepUpProcess"/>
    <dgm:cxn modelId="{F7674CDA-3035-1443-8A42-DD6366E8BBAB}" type="presParOf" srcId="{C111E368-C533-7D4D-8887-030D20FA9A74}" destId="{5A5CD3A1-E3E2-C949-9AF8-E7AA10B65267}" srcOrd="2" destOrd="0" presId="urn:microsoft.com/office/officeart/2009/3/layout/StepUpProcess"/>
    <dgm:cxn modelId="{0C3341F1-F266-6C43-86AC-C05FBC89E3A6}" type="presParOf" srcId="{45832768-762E-AA4F-878F-AA8BF6DA09D4}" destId="{8E759461-B7BC-2047-82B1-09003F1905DD}" srcOrd="7" destOrd="0" presId="urn:microsoft.com/office/officeart/2009/3/layout/StepUpProcess"/>
    <dgm:cxn modelId="{314D4E43-C218-4F4B-B00D-948E1AAFBA6F}" type="presParOf" srcId="{8E759461-B7BC-2047-82B1-09003F1905DD}" destId="{C66A2148-9F13-3B48-880A-1F580E0DCED3}" srcOrd="0" destOrd="0" presId="urn:microsoft.com/office/officeart/2009/3/layout/StepUpProcess"/>
    <dgm:cxn modelId="{1B2395BC-F3ED-1E4F-88B9-06D0D1117B8A}" type="presParOf" srcId="{45832768-762E-AA4F-878F-AA8BF6DA09D4}" destId="{95A40A98-FA86-4A40-B963-5529A6A5ACBA}" srcOrd="8" destOrd="0" presId="urn:microsoft.com/office/officeart/2009/3/layout/StepUpProcess"/>
    <dgm:cxn modelId="{776AFF3B-E653-D947-950E-5F6974CDCAF0}" type="presParOf" srcId="{95A40A98-FA86-4A40-B963-5529A6A5ACBA}" destId="{6767FC24-EAB7-AE4F-9CB3-EFD6F39B0999}" srcOrd="0" destOrd="0" presId="urn:microsoft.com/office/officeart/2009/3/layout/StepUpProcess"/>
    <dgm:cxn modelId="{9F0569BA-B496-7B4E-8C66-AAE9AC5E6AEB}" type="presParOf" srcId="{95A40A98-FA86-4A40-B963-5529A6A5ACBA}" destId="{049F1390-4E33-0247-934D-91B97DEA0028}"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DFC18A-ECB3-DA42-AA30-4D57CC067310}">
      <dsp:nvSpPr>
        <dsp:cNvPr id="0" name=""/>
        <dsp:cNvSpPr/>
      </dsp:nvSpPr>
      <dsp:spPr>
        <a:xfrm>
          <a:off x="5512608" y="1859"/>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جميع المراحل</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5595942" y="85193"/>
        <a:ext cx="2459653" cy="1540440"/>
      </dsp:txXfrm>
    </dsp:sp>
    <dsp:sp modelId="{565E35A5-7E8A-EA40-B220-220C89895AE8}">
      <dsp:nvSpPr>
        <dsp:cNvPr id="0" name=""/>
        <dsp:cNvSpPr/>
      </dsp:nvSpPr>
      <dsp:spPr>
        <a:xfrm>
          <a:off x="3416898" y="855414"/>
          <a:ext cx="6817741" cy="6817741"/>
        </a:xfrm>
        <a:custGeom>
          <a:avLst/>
          <a:gdLst/>
          <a:ahLst/>
          <a:cxnLst/>
          <a:rect l="0" t="0" r="0" b="0"/>
          <a:pathLst>
            <a:path>
              <a:moveTo>
                <a:pt x="5073442" y="434042"/>
              </a:moveTo>
              <a:arcTo wR="3408870" hR="3408870" stAng="17953758" swAng="121102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4F18BC4C-51A8-184B-AC1B-BFB45C65CCC4}">
      <dsp:nvSpPr>
        <dsp:cNvPr id="0" name=""/>
        <dsp:cNvSpPr/>
      </dsp:nvSpPr>
      <dsp:spPr>
        <a:xfrm>
          <a:off x="8754637" y="2357331"/>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تقييم الحالات الطارئة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8837971" y="2440665"/>
        <a:ext cx="2459653" cy="1540440"/>
      </dsp:txXfrm>
    </dsp:sp>
    <dsp:sp modelId="{FBE5BF95-7023-6345-B07B-2A4CA11E96EE}">
      <dsp:nvSpPr>
        <dsp:cNvPr id="0" name=""/>
        <dsp:cNvSpPr/>
      </dsp:nvSpPr>
      <dsp:spPr>
        <a:xfrm>
          <a:off x="3411064" y="641689"/>
          <a:ext cx="6817741" cy="6817741"/>
        </a:xfrm>
        <a:custGeom>
          <a:avLst/>
          <a:gdLst/>
          <a:ahLst/>
          <a:cxnLst/>
          <a:rect l="0" t="0" r="0" b="0"/>
          <a:pathLst>
            <a:path>
              <a:moveTo>
                <a:pt x="6792136" y="3825896"/>
              </a:moveTo>
              <a:arcTo wR="3408870" hR="3408870" stAng="421615" swAng="1253942"/>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6B861996-2829-1049-8D69-383F772CE63D}">
      <dsp:nvSpPr>
        <dsp:cNvPr id="0" name=""/>
        <dsp:cNvSpPr/>
      </dsp:nvSpPr>
      <dsp:spPr>
        <a:xfrm>
          <a:off x="7547293" y="5992116"/>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تخطيط عملية الاستجابة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7630627" y="6075450"/>
        <a:ext cx="2459653" cy="1540440"/>
      </dsp:txXfrm>
    </dsp:sp>
    <dsp:sp modelId="{4CDEA5D2-2693-9442-A792-C9606250465C}">
      <dsp:nvSpPr>
        <dsp:cNvPr id="0" name=""/>
        <dsp:cNvSpPr/>
      </dsp:nvSpPr>
      <dsp:spPr>
        <a:xfrm>
          <a:off x="3383665" y="737845"/>
          <a:ext cx="6817741" cy="6817741"/>
        </a:xfrm>
        <a:custGeom>
          <a:avLst/>
          <a:gdLst/>
          <a:ahLst/>
          <a:cxnLst/>
          <a:rect l="0" t="0" r="0" b="0"/>
          <a:pathLst>
            <a:path>
              <a:moveTo>
                <a:pt x="3875202" y="6785693"/>
              </a:moveTo>
              <a:arcTo wR="3408870" hR="3408870" stAng="4928239" swAng="898896"/>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E88FE31B-7009-EF4F-9B8C-2BEA0456155F}">
      <dsp:nvSpPr>
        <dsp:cNvPr id="0" name=""/>
        <dsp:cNvSpPr/>
      </dsp:nvSpPr>
      <dsp:spPr>
        <a:xfrm>
          <a:off x="3454672" y="5992128"/>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تنفيذ الاستجابة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3538006" y="6075462"/>
        <a:ext cx="2459653" cy="1540440"/>
      </dsp:txXfrm>
    </dsp:sp>
    <dsp:sp modelId="{C82BB62D-3F6A-8045-A2B4-1F4290B04BE1}">
      <dsp:nvSpPr>
        <dsp:cNvPr id="0" name=""/>
        <dsp:cNvSpPr/>
      </dsp:nvSpPr>
      <dsp:spPr>
        <a:xfrm>
          <a:off x="3422744" y="666437"/>
          <a:ext cx="6817741" cy="6817741"/>
        </a:xfrm>
        <a:custGeom>
          <a:avLst/>
          <a:gdLst/>
          <a:ahLst/>
          <a:cxnLst/>
          <a:rect l="0" t="0" r="0" b="0"/>
          <a:pathLst>
            <a:path>
              <a:moveTo>
                <a:pt x="383478" y="4979666"/>
              </a:moveTo>
              <a:arcTo wR="3408870" hR="3408870" stAng="9153688" swAng="125066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F3E760B5-E46E-3748-A253-813DE5427A00}">
      <dsp:nvSpPr>
        <dsp:cNvPr id="0" name=""/>
        <dsp:cNvSpPr/>
      </dsp:nvSpPr>
      <dsp:spPr>
        <a:xfrm>
          <a:off x="2270580" y="2357331"/>
          <a:ext cx="2626321" cy="17071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التقييم </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2353914" y="2440665"/>
        <a:ext cx="2459653" cy="1540440"/>
      </dsp:txXfrm>
    </dsp:sp>
    <dsp:sp modelId="{BE2B0F2A-61E8-1743-8241-5779CAE85348}">
      <dsp:nvSpPr>
        <dsp:cNvPr id="0" name=""/>
        <dsp:cNvSpPr/>
      </dsp:nvSpPr>
      <dsp:spPr>
        <a:xfrm>
          <a:off x="3416898" y="855414"/>
          <a:ext cx="6817741" cy="6817741"/>
        </a:xfrm>
        <a:custGeom>
          <a:avLst/>
          <a:gdLst/>
          <a:ahLst/>
          <a:cxnLst/>
          <a:rect l="0" t="0" r="0" b="0"/>
          <a:pathLst>
            <a:path>
              <a:moveTo>
                <a:pt x="820106" y="1191056"/>
              </a:moveTo>
              <a:arcTo wR="3408870" hR="3408870" stAng="13235215" swAng="1211027"/>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D3A7AA-5992-D649-B99D-745AC5C3E426}">
      <dsp:nvSpPr>
        <dsp:cNvPr id="0" name=""/>
        <dsp:cNvSpPr/>
      </dsp:nvSpPr>
      <dsp:spPr>
        <a:xfrm rot="16200000">
          <a:off x="7343923" y="-6366549"/>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977900" rtl="1">
            <a:lnSpc>
              <a:spcPct val="90000"/>
            </a:lnSpc>
            <a:spcBef>
              <a:spcPct val="0"/>
            </a:spcBef>
            <a:spcAft>
              <a:spcPct val="150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الاحتياجات الأساسية والسبل المفضلة لتلقي المساعدات</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182968"/>
        <a:ext cx="13986570" cy="938294"/>
      </dsp:txXfrm>
    </dsp:sp>
    <dsp:sp modelId="{D0D29837-8B96-4840-A0A8-E2274A898735}">
      <dsp:nvSpPr>
        <dsp:cNvPr id="0" name=""/>
        <dsp:cNvSpPr/>
      </dsp:nvSpPr>
      <dsp:spPr>
        <a:xfrm>
          <a:off x="14882495" y="2232"/>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الاحتياجات الأساسية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65681"/>
        <a:ext cx="2932983" cy="1172867"/>
      </dsp:txXfrm>
    </dsp:sp>
    <dsp:sp modelId="{F3B9454D-02EA-7E46-87A7-26E5E9091A1D}">
      <dsp:nvSpPr>
        <dsp:cNvPr id="0" name=""/>
        <dsp:cNvSpPr/>
      </dsp:nvSpPr>
      <dsp:spPr>
        <a:xfrm rot="16200000">
          <a:off x="7343923" y="-5001795"/>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اللغات والأديان والجماعات العرقية ومستوى الفقر ومحو الأمية وسبل العيش ومستويات التعليم</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قادة المجتمعات والمجموعات والجمعيات وأصحاب المصلحة الآخرين، كالسلطات المحلية والمنظمات غير الحكومية وما إلى ذلك</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1547722"/>
        <a:ext cx="13986570" cy="938294"/>
      </dsp:txXfrm>
    </dsp:sp>
    <dsp:sp modelId="{12F3BD05-1C2C-C542-9DB8-CE8C18A6D6A8}">
      <dsp:nvSpPr>
        <dsp:cNvPr id="0" name=""/>
        <dsp:cNvSpPr/>
      </dsp:nvSpPr>
      <dsp:spPr>
        <a:xfrm>
          <a:off x="14882495" y="1366986"/>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التركيبة السكانية والهياكل المجتمعية</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1430435"/>
        <a:ext cx="2932983" cy="1172867"/>
      </dsp:txXfrm>
    </dsp:sp>
    <dsp:sp modelId="{247D6BBB-70BA-FF40-A006-A736301F4BB6}">
      <dsp:nvSpPr>
        <dsp:cNvPr id="0" name=""/>
        <dsp:cNvSpPr/>
      </dsp:nvSpPr>
      <dsp:spPr>
        <a:xfrm rot="16200000">
          <a:off x="7343923" y="-3637041"/>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كيف يتم اتخاذ القرارات ومن الذي يشارك العملية ومن الذي يستبعد منها ومستوى الثقة والتوترات والصراعات</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9779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الطرق المفضلة لتلقي المعلومات وتقديم الملاحظات والانطباعات و المعلومات اللازمة والعوائق التي تحول دون ذلك.</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2912476"/>
        <a:ext cx="13986570" cy="938294"/>
      </dsp:txXfrm>
    </dsp:sp>
    <dsp:sp modelId="{A88FDD63-CEDD-8044-89F2-E4926D3EBB4E}">
      <dsp:nvSpPr>
        <dsp:cNvPr id="0" name=""/>
        <dsp:cNvSpPr/>
      </dsp:nvSpPr>
      <dsp:spPr>
        <a:xfrm>
          <a:off x="14882495" y="2731740"/>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2795189"/>
        <a:ext cx="2932983" cy="1172867"/>
      </dsp:txXfrm>
    </dsp:sp>
    <dsp:sp modelId="{DAC24D66-8572-BE45-88E6-46D82FF5FC61}">
      <dsp:nvSpPr>
        <dsp:cNvPr id="0" name=""/>
        <dsp:cNvSpPr/>
      </dsp:nvSpPr>
      <dsp:spPr>
        <a:xfrm rot="16200000">
          <a:off x="7343923" y="-2272288"/>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أدوار الجنسين ومواقفهما تجاه مختلف الفئات، بما في ذلك أي تمييز حاصل.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4277229"/>
        <a:ext cx="13986570" cy="938294"/>
      </dsp:txXfrm>
    </dsp:sp>
    <dsp:sp modelId="{214E34C9-427F-154F-94C6-17698314B899}">
      <dsp:nvSpPr>
        <dsp:cNvPr id="0" name=""/>
        <dsp:cNvSpPr/>
      </dsp:nvSpPr>
      <dsp:spPr>
        <a:xfrm>
          <a:off x="14882495" y="4096494"/>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4159943"/>
        <a:ext cx="2932983" cy="1172867"/>
      </dsp:txXfrm>
    </dsp:sp>
    <dsp:sp modelId="{316DB134-425E-0544-A67C-F869121FB560}">
      <dsp:nvSpPr>
        <dsp:cNvPr id="0" name=""/>
        <dsp:cNvSpPr/>
      </dsp:nvSpPr>
      <dsp:spPr>
        <a:xfrm rot="16200000">
          <a:off x="7343923" y="-907534"/>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الموارد والمهارات والقدرات المجتمعية</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الإجراءات التي اتخذها المجتمع بالفعل</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5641983"/>
        <a:ext cx="13986570" cy="938294"/>
      </dsp:txXfrm>
    </dsp:sp>
    <dsp:sp modelId="{FEFCB59A-5D1E-6349-849D-4CD4BCFF35F9}">
      <dsp:nvSpPr>
        <dsp:cNvPr id="0" name=""/>
        <dsp:cNvSpPr/>
      </dsp:nvSpPr>
      <dsp:spPr>
        <a:xfrm>
          <a:off x="14882495" y="5461248"/>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قدرة المجتمع</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5524697"/>
        <a:ext cx="2932983" cy="1172867"/>
      </dsp:txXfrm>
    </dsp:sp>
    <dsp:sp modelId="{3D7EC829-6283-6540-ADC8-14AA4EE81CBC}">
      <dsp:nvSpPr>
        <dsp:cNvPr id="0" name=""/>
        <dsp:cNvSpPr/>
      </dsp:nvSpPr>
      <dsp:spPr>
        <a:xfrm rot="16200000">
          <a:off x="7343923" y="457219"/>
          <a:ext cx="1039812" cy="140373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just" defTabSz="889000" rtl="1">
            <a:lnSpc>
              <a:spcPct val="90000"/>
            </a:lnSpc>
            <a:spcBef>
              <a:spcPct val="0"/>
            </a:spcBef>
            <a:spcAft>
              <a:spcPts val="1200"/>
            </a:spcAft>
            <a:buChar char="•"/>
          </a:pPr>
          <a:r>
            <a:rPr lang="ar-JO" sz="2200" kern="1200" dirty="0">
              <a:solidFill>
                <a:schemeClr val="tx2"/>
              </a:solidFill>
              <a:latin typeface="Calibri" panose="020F0502020204030204" pitchFamily="34" charset="0"/>
              <a:ea typeface="Calibri" panose="020F0502020204030204" pitchFamily="34" charset="0"/>
              <a:cs typeface="Calibri" panose="020F0502020204030204" pitchFamily="34" charset="0"/>
            </a:rPr>
            <a:t>ما الذي يعرفه الناس عن الصليب الأحمر والهلال الأحمر، وهل يثقون بنا؟</a:t>
          </a:r>
          <a:endParaRPr lang="en-GB" sz="2200" kern="1200" dirty="0">
            <a:solidFill>
              <a:schemeClr val="tx2"/>
            </a:solidFill>
            <a:latin typeface="Calibri" panose="020F0502020204030204" pitchFamily="34" charset="0"/>
            <a:ea typeface="Calibri" panose="020F0502020204030204" pitchFamily="34" charset="0"/>
            <a:cs typeface="Calibri" panose="020F0502020204030204" pitchFamily="34" charset="0"/>
          </a:endParaRPr>
        </a:p>
      </dsp:txBody>
      <dsp:txXfrm rot="5400000">
        <a:off x="895924" y="7006737"/>
        <a:ext cx="13986570" cy="938294"/>
      </dsp:txXfrm>
    </dsp:sp>
    <dsp:sp modelId="{8B14C9BC-C454-874E-A192-12F6C0C255B9}">
      <dsp:nvSpPr>
        <dsp:cNvPr id="0" name=""/>
        <dsp:cNvSpPr/>
      </dsp:nvSpPr>
      <dsp:spPr>
        <a:xfrm>
          <a:off x="14882495" y="6826001"/>
          <a:ext cx="3059881" cy="129976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1">
            <a:lnSpc>
              <a:spcPct val="90000"/>
            </a:lnSpc>
            <a:spcBef>
              <a:spcPct val="0"/>
            </a:spcBef>
            <a:spcAft>
              <a:spcPct val="35000"/>
            </a:spcAft>
            <a:buNone/>
          </a:pPr>
          <a:r>
            <a:rPr lang="ar-JO" sz="24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التصورات والثقة في الصليب الأحمر والهلال الأحمر</a:t>
          </a:r>
          <a:endParaRPr lang="en-GB" sz="24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4945944" y="6889450"/>
        <a:ext cx="2932983" cy="11728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24BD90-52B0-8749-9C2E-69965B66551E}">
      <dsp:nvSpPr>
        <dsp:cNvPr id="0" name=""/>
        <dsp:cNvSpPr/>
      </dsp:nvSpPr>
      <dsp:spPr>
        <a:xfrm>
          <a:off x="12781897"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solidFill>
                <a:schemeClr val="bg2"/>
              </a:solidFill>
              <a:latin typeface="Montserrat" pitchFamily="2" charset="77"/>
            </a:rPr>
            <a:t>احرص على مناقشة ما يلي بشكل مسبقً مع أصحاب المصلحة في المجتمع والمتطوعين والسلطات المحلية</a:t>
          </a:r>
          <a:endParaRPr lang="en-GB" sz="2600" kern="1200" dirty="0">
            <a:solidFill>
              <a:schemeClr val="bg2"/>
            </a:solidFill>
            <a:latin typeface="Montserrat" pitchFamily="2" charset="77"/>
          </a:endParaRPr>
        </a:p>
      </dsp:txBody>
      <dsp:txXfrm>
        <a:off x="12841263" y="59366"/>
        <a:ext cx="4440783" cy="1908159"/>
      </dsp:txXfrm>
    </dsp:sp>
    <dsp:sp modelId="{C8E8B5AA-951B-E040-A5EE-7053E38709B4}">
      <dsp:nvSpPr>
        <dsp:cNvPr id="0" name=""/>
        <dsp:cNvSpPr/>
      </dsp:nvSpPr>
      <dsp:spPr>
        <a:xfrm rot="10800000">
          <a:off x="11359328" y="448065"/>
          <a:ext cx="966617" cy="11307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endParaRPr lang="en-GB" sz="4800" kern="1200">
            <a:solidFill>
              <a:schemeClr val="bg2"/>
            </a:solidFill>
            <a:latin typeface="Montserrat" pitchFamily="2" charset="77"/>
          </a:endParaRPr>
        </a:p>
      </dsp:txBody>
      <dsp:txXfrm rot="10800000">
        <a:off x="11649313" y="674217"/>
        <a:ext cx="676632" cy="678455"/>
      </dsp:txXfrm>
    </dsp:sp>
    <dsp:sp modelId="{2AD82744-A177-FD4A-95F1-B6C1DB04C527}">
      <dsp:nvSpPr>
        <dsp:cNvPr id="0" name=""/>
        <dsp:cNvSpPr/>
      </dsp:nvSpPr>
      <dsp:spPr>
        <a:xfrm>
          <a:off x="6398575"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solidFill>
                <a:schemeClr val="bg2"/>
              </a:solidFill>
              <a:latin typeface="Montserrat" pitchFamily="2" charset="77"/>
            </a:rPr>
            <a:t>المعلومات التي ستتم مشاركتها مع المجتمع الأوسع، على سبيل المثال، من خلال عقد اجتماع مجتمعي</a:t>
          </a:r>
          <a:endParaRPr lang="en-GB" sz="2600" kern="1200" dirty="0">
            <a:solidFill>
              <a:schemeClr val="bg2"/>
            </a:solidFill>
            <a:latin typeface="Montserrat" pitchFamily="2" charset="77"/>
          </a:endParaRPr>
        </a:p>
      </dsp:txBody>
      <dsp:txXfrm>
        <a:off x="6457941" y="59366"/>
        <a:ext cx="4440783" cy="1908159"/>
      </dsp:txXfrm>
    </dsp:sp>
    <dsp:sp modelId="{9E64450D-9E23-764C-8555-7E4195373DA5}">
      <dsp:nvSpPr>
        <dsp:cNvPr id="0" name=""/>
        <dsp:cNvSpPr/>
      </dsp:nvSpPr>
      <dsp:spPr>
        <a:xfrm rot="10800000">
          <a:off x="4976007" y="448065"/>
          <a:ext cx="966617" cy="113075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133600">
            <a:lnSpc>
              <a:spcPct val="90000"/>
            </a:lnSpc>
            <a:spcBef>
              <a:spcPct val="0"/>
            </a:spcBef>
            <a:spcAft>
              <a:spcPct val="35000"/>
            </a:spcAft>
            <a:buNone/>
          </a:pPr>
          <a:endParaRPr lang="en-GB" sz="4800" kern="1200">
            <a:solidFill>
              <a:schemeClr val="bg2"/>
            </a:solidFill>
            <a:latin typeface="Montserrat" pitchFamily="2" charset="77"/>
          </a:endParaRPr>
        </a:p>
      </dsp:txBody>
      <dsp:txXfrm rot="10800000">
        <a:off x="5265992" y="674217"/>
        <a:ext cx="676632" cy="678455"/>
      </dsp:txXfrm>
    </dsp:sp>
    <dsp:sp modelId="{10120E6C-5E35-1E48-AC86-9986063F84DB}">
      <dsp:nvSpPr>
        <dsp:cNvPr id="0" name=""/>
        <dsp:cNvSpPr/>
      </dsp:nvSpPr>
      <dsp:spPr>
        <a:xfrm>
          <a:off x="15254" y="0"/>
          <a:ext cx="4559515" cy="202689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ar-JO" sz="2600" kern="1200" dirty="0">
              <a:solidFill>
                <a:schemeClr val="bg2"/>
              </a:solidFill>
              <a:latin typeface="Montserrat" pitchFamily="2" charset="77"/>
            </a:rPr>
            <a:t>مواضيع لإطلاع فرق التقييم عليها</a:t>
          </a:r>
          <a:endParaRPr lang="en-GB" sz="2600" kern="1200" dirty="0">
            <a:solidFill>
              <a:schemeClr val="bg2"/>
            </a:solidFill>
            <a:latin typeface="Montserrat" pitchFamily="2" charset="77"/>
          </a:endParaRPr>
        </a:p>
      </dsp:txBody>
      <dsp:txXfrm>
        <a:off x="74620" y="59366"/>
        <a:ext cx="4440783" cy="19081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0F91C1-7DB2-6446-908F-EF85114EE5CB}">
      <dsp:nvSpPr>
        <dsp:cNvPr id="0" name=""/>
        <dsp:cNvSpPr/>
      </dsp:nvSpPr>
      <dsp:spPr>
        <a:xfrm>
          <a:off x="12378673" y="1820780"/>
          <a:ext cx="4789908" cy="4986631"/>
        </a:xfrm>
        <a:prstGeom prst="roundRect">
          <a:avLst>
            <a:gd name="adj" fmla="val 10000"/>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فهم المقاومة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توضيح سبب الحاجة إليها – بشكل علني وعلى نطاق واسع.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تضمين المتطوعين والمجتمعات.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12493429" y="1935536"/>
        <a:ext cx="4560396" cy="3688555"/>
      </dsp:txXfrm>
    </dsp:sp>
    <dsp:sp modelId="{415453CB-D949-624D-BF4E-76BC5C12891E}">
      <dsp:nvSpPr>
        <dsp:cNvPr id="0" name=""/>
        <dsp:cNvSpPr/>
      </dsp:nvSpPr>
      <dsp:spPr>
        <a:xfrm rot="20103748">
          <a:off x="9856037" y="2889550"/>
          <a:ext cx="5504298" cy="5504298"/>
        </a:xfrm>
        <a:prstGeom prst="circularArrow">
          <a:avLst>
            <a:gd name="adj1" fmla="val 2226"/>
            <a:gd name="adj2" fmla="val 268125"/>
            <a:gd name="adj3" fmla="val 9635355"/>
            <a:gd name="adj4" fmla="val 2654502"/>
            <a:gd name="adj5" fmla="val 259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78BFE1-75F6-7E49-87C8-863FBF89B6E2}">
      <dsp:nvSpPr>
        <dsp:cNvPr id="0" name=""/>
        <dsp:cNvSpPr/>
      </dsp:nvSpPr>
      <dsp:spPr>
        <a:xfrm>
          <a:off x="11959804" y="5788276"/>
          <a:ext cx="4458128" cy="17496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rtl="1">
            <a:lnSpc>
              <a:spcPct val="90000"/>
            </a:lnSpc>
            <a:spcBef>
              <a:spcPct val="0"/>
            </a:spcBef>
            <a:spcAft>
              <a:spcPct val="35000"/>
            </a:spcAft>
            <a:buNone/>
          </a:pPr>
          <a:r>
            <a:rPr lang="ar-JO"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1. بناء الفهم والقبول لاستخدام معايير الاختيار</a:t>
          </a:r>
          <a:endParaRPr lang="en-GB"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2011051" y="5839523"/>
        <a:ext cx="4355634" cy="1647191"/>
      </dsp:txXfrm>
    </dsp:sp>
    <dsp:sp modelId="{B0EC277C-8D8F-4B4D-97B4-F96767B65F39}">
      <dsp:nvSpPr>
        <dsp:cNvPr id="0" name=""/>
        <dsp:cNvSpPr/>
      </dsp:nvSpPr>
      <dsp:spPr>
        <a:xfrm>
          <a:off x="5821291" y="1535260"/>
          <a:ext cx="5559042" cy="5557671"/>
        </a:xfrm>
        <a:prstGeom prst="roundRect">
          <a:avLst>
            <a:gd name="adj" fmla="val 10000"/>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0" rIns="123825" bIns="123825" numCol="1" spcCol="1270" anchor="t" anchorCtr="0">
          <a:noAutofit/>
        </a:bodyPr>
        <a:lstStyle/>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فهم السياق.</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إجراء مناقشة مع مجموعة واسعة من المجموعات.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اسأل المجتمع عمن هو في أمس الحاجة إلى المساعدة.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الاتفاق على حل وسط لبناء قبول.</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مناقشة عملية الاستهداف.</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معايير عملية وعادلة.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5949189" y="2854088"/>
        <a:ext cx="5303246" cy="4110946"/>
      </dsp:txXfrm>
    </dsp:sp>
    <dsp:sp modelId="{51F4BE5C-6D10-7041-BB57-355FA3C35D37}">
      <dsp:nvSpPr>
        <dsp:cNvPr id="0" name=""/>
        <dsp:cNvSpPr/>
      </dsp:nvSpPr>
      <dsp:spPr>
        <a:xfrm rot="1065779">
          <a:off x="3514849" y="50725"/>
          <a:ext cx="6057346" cy="6057346"/>
        </a:xfrm>
        <a:prstGeom prst="leftCircularArrow">
          <a:avLst>
            <a:gd name="adj1" fmla="val 2023"/>
            <a:gd name="adj2" fmla="val 242511"/>
            <a:gd name="adj3" fmla="val 11752396"/>
            <a:gd name="adj4" fmla="val 18758863"/>
            <a:gd name="adj5" fmla="val 236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1DB2EB9-BDA4-F246-9F6B-DC40DB0AC3F0}">
      <dsp:nvSpPr>
        <dsp:cNvPr id="0" name=""/>
        <dsp:cNvSpPr/>
      </dsp:nvSpPr>
      <dsp:spPr>
        <a:xfrm>
          <a:off x="5786307" y="710153"/>
          <a:ext cx="4458128" cy="17496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rtl="1">
            <a:lnSpc>
              <a:spcPct val="90000"/>
            </a:lnSpc>
            <a:spcBef>
              <a:spcPct val="0"/>
            </a:spcBef>
            <a:spcAft>
              <a:spcPct val="35000"/>
            </a:spcAft>
            <a:buNone/>
          </a:pPr>
          <a:r>
            <a:rPr lang="ar-JO"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2. مناقشة معايير الاختيار والاتفاق عليها</a:t>
          </a:r>
          <a:endParaRPr lang="en-GB"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5837554" y="761400"/>
        <a:ext cx="4355634" cy="1647191"/>
      </dsp:txXfrm>
    </dsp:sp>
    <dsp:sp modelId="{8C7287EC-E35C-9541-BE1F-5F0E227D7059}">
      <dsp:nvSpPr>
        <dsp:cNvPr id="0" name=""/>
        <dsp:cNvSpPr/>
      </dsp:nvSpPr>
      <dsp:spPr>
        <a:xfrm>
          <a:off x="417608" y="1820780"/>
          <a:ext cx="4789908" cy="4986631"/>
        </a:xfrm>
        <a:prstGeom prst="roundRect">
          <a:avLst>
            <a:gd name="adj" fmla="val 10000"/>
          </a:avLst>
        </a:prstGeom>
        <a:solidFill>
          <a:srgbClr val="01C8C3"/>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إبلاغ المعايير النهائية بوضوح وعلى نطاق واسع.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إحاطة الموظفين والمتطوعين</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2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آلية التغذية الراجعة ضرورية - مع اعتماد أساليب سرية.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532364" y="1935536"/>
        <a:ext cx="4560396" cy="3688555"/>
      </dsp:txXfrm>
    </dsp:sp>
    <dsp:sp modelId="{8EED5BA5-C845-E745-8A6B-1764A8E97031}">
      <dsp:nvSpPr>
        <dsp:cNvPr id="0" name=""/>
        <dsp:cNvSpPr/>
      </dsp:nvSpPr>
      <dsp:spPr>
        <a:xfrm>
          <a:off x="0" y="5788276"/>
          <a:ext cx="4458128" cy="17496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r" defTabSz="1244600" rtl="1">
            <a:lnSpc>
              <a:spcPct val="90000"/>
            </a:lnSpc>
            <a:spcBef>
              <a:spcPct val="0"/>
            </a:spcBef>
            <a:spcAft>
              <a:spcPct val="35000"/>
            </a:spcAft>
            <a:buNone/>
          </a:pPr>
          <a:r>
            <a:rPr lang="ar-JO"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3. إبلاغ المعايير المتفق عليها على نطاق واسع والإجابة على الأسئلة</a:t>
          </a:r>
          <a:endParaRPr lang="en-GB" sz="28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51247" y="5839523"/>
        <a:ext cx="4355634" cy="16471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7BE48E-8222-D241-91E4-E2BC356B5E1E}">
      <dsp:nvSpPr>
        <dsp:cNvPr id="0" name=""/>
        <dsp:cNvSpPr/>
      </dsp:nvSpPr>
      <dsp:spPr>
        <a:xfrm rot="10800000">
          <a:off x="12629460" y="4313"/>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4313"/>
        <a:ext cx="2930371" cy="1460093"/>
      </dsp:txXfrm>
    </dsp:sp>
    <dsp:sp modelId="{154E3D5B-3C1C-2744-9DA9-7EF2AE2BA3B0}">
      <dsp:nvSpPr>
        <dsp:cNvPr id="0" name=""/>
        <dsp:cNvSpPr/>
      </dsp:nvSpPr>
      <dsp:spPr>
        <a:xfrm rot="10800000">
          <a:off x="8643191"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عقد حلقات نقاشية مركزة مع المجتمعات بشكل منتظم للتحقق من تلبية احتياجاتهم الأساسية.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128421"/>
        <a:ext cx="3248922" cy="1211877"/>
      </dsp:txXfrm>
    </dsp:sp>
    <dsp:sp modelId="{83B9E908-742F-384F-9499-02B29DECD762}">
      <dsp:nvSpPr>
        <dsp:cNvPr id="0" name=""/>
        <dsp:cNvSpPr/>
      </dsp:nvSpPr>
      <dsp:spPr>
        <a:xfrm rot="10800000">
          <a:off x="4606548"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 آرائهم تؤخذ على محمل الجد</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128421"/>
        <a:ext cx="3248922" cy="1211877"/>
      </dsp:txXfrm>
    </dsp:sp>
    <dsp:sp modelId="{F843331F-3099-414D-8A84-CEA283349F39}">
      <dsp:nvSpPr>
        <dsp:cNvPr id="0" name=""/>
        <dsp:cNvSpPr/>
      </dsp:nvSpPr>
      <dsp:spPr>
        <a:xfrm rot="10800000">
          <a:off x="569905" y="12842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128421"/>
        <a:ext cx="3248922" cy="1211877"/>
      </dsp:txXfrm>
    </dsp:sp>
    <dsp:sp modelId="{67163160-9266-2644-94AB-19E8E3617FF7}">
      <dsp:nvSpPr>
        <dsp:cNvPr id="0" name=""/>
        <dsp:cNvSpPr/>
      </dsp:nvSpPr>
      <dsp:spPr>
        <a:xfrm rot="10800000">
          <a:off x="12629460" y="1668820"/>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التبليغ</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1668820"/>
        <a:ext cx="2930371" cy="1460093"/>
      </dsp:txXfrm>
    </dsp:sp>
    <dsp:sp modelId="{FFAF4875-D0D1-DB45-826B-5A833D94B6E1}">
      <dsp:nvSpPr>
        <dsp:cNvPr id="0" name=""/>
        <dsp:cNvSpPr/>
      </dsp:nvSpPr>
      <dsp:spPr>
        <a:xfrm rot="10800000">
          <a:off x="8643191"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إجراء اجتماعات مجتمعية لإبلاغهم عن أخر مستجدات العملية والإجابة على أسئلتهم.</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1792928"/>
        <a:ext cx="3248922" cy="1211877"/>
      </dsp:txXfrm>
    </dsp:sp>
    <dsp:sp modelId="{4E368B2D-1473-3B48-A347-30873A7EC735}">
      <dsp:nvSpPr>
        <dsp:cNvPr id="0" name=""/>
        <dsp:cNvSpPr/>
      </dsp:nvSpPr>
      <dsp:spPr>
        <a:xfrm rot="10800000">
          <a:off x="4606548"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نسبة الأفراد الذين يشعرون أنه قد تم الإبلاغ عن خطط وأنشطة العملية بشكل جيد</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1792928"/>
        <a:ext cx="3248922" cy="1211877"/>
      </dsp:txXfrm>
    </dsp:sp>
    <dsp:sp modelId="{43B39521-B017-9A45-A88E-947006B5478B}">
      <dsp:nvSpPr>
        <dsp:cNvPr id="0" name=""/>
        <dsp:cNvSpPr/>
      </dsp:nvSpPr>
      <dsp:spPr>
        <a:xfrm rot="10800000">
          <a:off x="569905" y="1792928"/>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أجر يومي للمتطوع، مع بدل وقود لإجراء زيارات مجتمعية.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1792928"/>
        <a:ext cx="3248922" cy="1211877"/>
      </dsp:txXfrm>
    </dsp:sp>
    <dsp:sp modelId="{565C8367-0483-AA4F-BD2A-6D102D3C0618}">
      <dsp:nvSpPr>
        <dsp:cNvPr id="0" name=""/>
        <dsp:cNvSpPr/>
      </dsp:nvSpPr>
      <dsp:spPr>
        <a:xfrm rot="10800000">
          <a:off x="12629460" y="3333326"/>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آلية التغذية الراجعة</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3333326"/>
        <a:ext cx="2930371" cy="1460093"/>
      </dsp:txXfrm>
    </dsp:sp>
    <dsp:sp modelId="{B66BF8FF-BE79-224D-9255-ED14A8279760}">
      <dsp:nvSpPr>
        <dsp:cNvPr id="0" name=""/>
        <dsp:cNvSpPr/>
      </dsp:nvSpPr>
      <dsp:spPr>
        <a:xfrm rot="10800000">
          <a:off x="8643191"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إعداد أنظمة لجمع التغذية الراجعة المجتمعية وتحليلها والتصرف بناء عليها والاستجابة لها</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3457434"/>
        <a:ext cx="3248922" cy="1211877"/>
      </dsp:txXfrm>
    </dsp:sp>
    <dsp:sp modelId="{1AE8F978-5D8E-9647-8865-A247719CF827}">
      <dsp:nvSpPr>
        <dsp:cNvPr id="0" name=""/>
        <dsp:cNvSpPr/>
      </dsp:nvSpPr>
      <dsp:spPr>
        <a:xfrm rot="10800000">
          <a:off x="4606548"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عدد ونوع الأساليب التي تم إنشاؤها لجمع ملاحظات وانطباعات المجتمع.</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3457434"/>
        <a:ext cx="3248922" cy="1211877"/>
      </dsp:txXfrm>
    </dsp:sp>
    <dsp:sp modelId="{A3BC46BD-1123-9E4E-87A4-8F963929C901}">
      <dsp:nvSpPr>
        <dsp:cNvPr id="0" name=""/>
        <dsp:cNvSpPr/>
      </dsp:nvSpPr>
      <dsp:spPr>
        <a:xfrm rot="10800000">
          <a:off x="569905" y="3457434"/>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معدات آلية التغذية الراجعة والتدريب والتوظيف.</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3457434"/>
        <a:ext cx="3248922" cy="1211877"/>
      </dsp:txXfrm>
    </dsp:sp>
    <dsp:sp modelId="{166FA9FB-A0C4-A64B-9A27-BDB01CEDF5E1}">
      <dsp:nvSpPr>
        <dsp:cNvPr id="0" name=""/>
        <dsp:cNvSpPr/>
      </dsp:nvSpPr>
      <dsp:spPr>
        <a:xfrm rot="10800000">
          <a:off x="12629460" y="4997833"/>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4997833"/>
        <a:ext cx="2930371" cy="1460093"/>
      </dsp:txXfrm>
    </dsp:sp>
    <dsp:sp modelId="{C65A289F-AE7F-0841-B82B-2B4A8AB34303}">
      <dsp:nvSpPr>
        <dsp:cNvPr id="0" name=""/>
        <dsp:cNvSpPr/>
      </dsp:nvSpPr>
      <dsp:spPr>
        <a:xfrm rot="10800000">
          <a:off x="8643191"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برامج إذاعية تفاعلية لتشجيع الممارسات الآمنة ومعالجة الشائعات والخوف والوصم</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5121941"/>
        <a:ext cx="3248922" cy="1211877"/>
      </dsp:txXfrm>
    </dsp:sp>
    <dsp:sp modelId="{FE56CF81-9BEE-FE45-ADA4-E8AD0BEFB35A}">
      <dsp:nvSpPr>
        <dsp:cNvPr id="0" name=""/>
        <dsp:cNvSpPr/>
      </dsp:nvSpPr>
      <dsp:spPr>
        <a:xfrm rot="10800000">
          <a:off x="4606548"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عدد الأشخاص الذين تم الوصول إليهم من خلال البرامج الإذاعية.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5121941"/>
        <a:ext cx="3248922" cy="1211877"/>
      </dsp:txXfrm>
    </dsp:sp>
    <dsp:sp modelId="{EFB75882-DE42-5343-B9E6-1353A7C96B88}">
      <dsp:nvSpPr>
        <dsp:cNvPr id="0" name=""/>
        <dsp:cNvSpPr/>
      </dsp:nvSpPr>
      <dsp:spPr>
        <a:xfrm rot="10800000">
          <a:off x="569905" y="5121941"/>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وقت البث الإذاعي والوقود اللازم للسفر والمسجلات والتدريب اللازم لفريق الإذاعة.</a:t>
          </a:r>
          <a:endParaRPr lang="en-US"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5121941"/>
        <a:ext cx="3248922" cy="1211877"/>
      </dsp:txXfrm>
    </dsp:sp>
    <dsp:sp modelId="{89E3A7DA-84B6-4F40-9EC5-2C982859692D}">
      <dsp:nvSpPr>
        <dsp:cNvPr id="0" name=""/>
        <dsp:cNvSpPr/>
      </dsp:nvSpPr>
      <dsp:spPr>
        <a:xfrm rot="10800000">
          <a:off x="12629460" y="6662339"/>
          <a:ext cx="4390464" cy="1460093"/>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7780" rIns="35560" bIns="17780" numCol="1" spcCol="1270" anchor="ctr" anchorCtr="0">
          <a:noAutofit/>
        </a:bodyPr>
        <a:lstStyle/>
        <a:p>
          <a:pPr marL="0" lvl="0" indent="0" algn="ctr" defTabSz="1244600">
            <a:lnSpc>
              <a:spcPct val="90000"/>
            </a:lnSpc>
            <a:spcBef>
              <a:spcPct val="0"/>
            </a:spcBef>
            <a:spcAft>
              <a:spcPct val="35000"/>
            </a:spcAft>
            <a:buNone/>
          </a:pPr>
          <a:r>
            <a:rPr lang="ar-JO" sz="2800" kern="1200" dirty="0">
              <a:solidFill>
                <a:schemeClr val="bg2"/>
              </a:solidFill>
              <a:latin typeface="Calibri" panose="020F0502020204030204" pitchFamily="34" charset="0"/>
              <a:ea typeface="Calibri" panose="020F0502020204030204" pitchFamily="34" charset="0"/>
              <a:cs typeface="Calibri" panose="020F0502020204030204" pitchFamily="34" charset="0"/>
            </a:rPr>
            <a:t>تضمين المشاركة المجتمعية في عملية الاستجابة</a:t>
          </a:r>
          <a:endParaRPr lang="en-GB" sz="2800"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rot="10800000">
        <a:off x="13359506" y="6662339"/>
        <a:ext cx="2930371" cy="1460093"/>
      </dsp:txXfrm>
    </dsp:sp>
    <dsp:sp modelId="{A9B602A6-B575-194C-92C6-B5B2BF167268}">
      <dsp:nvSpPr>
        <dsp:cNvPr id="0" name=""/>
        <dsp:cNvSpPr/>
      </dsp:nvSpPr>
      <dsp:spPr>
        <a:xfrm rot="10800000">
          <a:off x="8643191"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تم إحاطة جميع الموظفين فيما يتعلق بالمشاركة المجتمعية والمساءلة، بما في ذلك أدوارهم ومسؤولياتهم</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9249129" y="6786447"/>
        <a:ext cx="3248922" cy="1211877"/>
      </dsp:txXfrm>
    </dsp:sp>
    <dsp:sp modelId="{3805D6D7-EF10-A042-800D-2270B0CA0A5B}">
      <dsp:nvSpPr>
        <dsp:cNvPr id="0" name=""/>
        <dsp:cNvSpPr/>
      </dsp:nvSpPr>
      <dsp:spPr>
        <a:xfrm rot="10800000">
          <a:off x="4606548"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نسبة موظفي العمليات الذين تمت إحاطتهم بالمشاركة المجتمعية والمساءلة.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5212486" y="6786447"/>
        <a:ext cx="3248922" cy="1211877"/>
      </dsp:txXfrm>
    </dsp:sp>
    <dsp:sp modelId="{5C32009D-C15B-A846-B45D-59D2FE078EA8}">
      <dsp:nvSpPr>
        <dsp:cNvPr id="0" name=""/>
        <dsp:cNvSpPr/>
      </dsp:nvSpPr>
      <dsp:spPr>
        <a:xfrm rot="10800000">
          <a:off x="569905" y="6786447"/>
          <a:ext cx="4460799" cy="1211877"/>
        </a:xfrm>
        <a:prstGeom prst="chevron">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2065" rIns="24130" bIns="12065" numCol="1" spcCol="1270" anchor="ctr" anchorCtr="0">
          <a:noAutofit/>
        </a:bodyPr>
        <a:lstStyle/>
        <a:p>
          <a:pPr marL="0" lvl="0" indent="0" algn="ctr" defTabSz="844550" rtl="1">
            <a:lnSpc>
              <a:spcPct val="90000"/>
            </a:lnSpc>
            <a:spcBef>
              <a:spcPct val="0"/>
            </a:spcBef>
            <a:spcAft>
              <a:spcPct val="35000"/>
            </a:spcAft>
            <a:buNone/>
          </a:pPr>
          <a:r>
            <a:rPr lang="ar-JO" sz="1900" kern="1200" dirty="0">
              <a:latin typeface="Calibri" panose="020F0502020204030204" pitchFamily="34" charset="0"/>
              <a:ea typeface="Calibri" panose="020F0502020204030204" pitchFamily="34" charset="0"/>
              <a:cs typeface="Calibri" panose="020F0502020204030204" pitchFamily="34" charset="0"/>
            </a:rPr>
            <a:t>تكاليف موظفي المشاركة المجتمعية والمساءلة وطباعة المواد اللازمة للإحاطة.</a:t>
          </a:r>
          <a:endParaRPr lang="en-GB" sz="1900" kern="1200" dirty="0">
            <a:latin typeface="Calibri" panose="020F0502020204030204" pitchFamily="34" charset="0"/>
            <a:ea typeface="Calibri" panose="020F0502020204030204" pitchFamily="34" charset="0"/>
            <a:cs typeface="Calibri" panose="020F0502020204030204" pitchFamily="34" charset="0"/>
          </a:endParaRPr>
        </a:p>
      </dsp:txBody>
      <dsp:txXfrm rot="10800000">
        <a:off x="1175843" y="6786447"/>
        <a:ext cx="3248922" cy="121187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6A8A4D-E283-6E43-B7CB-C69B221ADF5B}">
      <dsp:nvSpPr>
        <dsp:cNvPr id="0" name=""/>
        <dsp:cNvSpPr/>
      </dsp:nvSpPr>
      <dsp:spPr>
        <a:xfrm>
          <a:off x="12421158"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الخطط والأنشطة والتقدم المحقق.</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معايير الاختيار وعمليات الاستهداف والتوزيع.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التأخيرات والتحديات.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حقوق الأشخاص ومستحقاتهم.</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كيفية المشاركة وتقديم الملاحظات والانطباعات.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خطة الخروج.</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12549441" y="1404443"/>
        <a:ext cx="4363999" cy="4123339"/>
      </dsp:txXfrm>
    </dsp:sp>
    <dsp:sp modelId="{2439F31B-202A-274B-BCC6-6F4E75448FF5}">
      <dsp:nvSpPr>
        <dsp:cNvPr id="0" name=""/>
        <dsp:cNvSpPr/>
      </dsp:nvSpPr>
      <dsp:spPr>
        <a:xfrm rot="20899380">
          <a:off x="10120001" y="3526083"/>
          <a:ext cx="4514254" cy="4514254"/>
        </a:xfrm>
        <a:prstGeom prst="circularArrow">
          <a:avLst>
            <a:gd name="adj1" fmla="val 3795"/>
            <a:gd name="adj2" fmla="val 474257"/>
            <a:gd name="adj3" fmla="val 9097367"/>
            <a:gd name="adj4" fmla="val 2322645"/>
            <a:gd name="adj5" fmla="val 442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150BD70-0F6B-AF47-83D0-C84BB3D6FD66}">
      <dsp:nvSpPr>
        <dsp:cNvPr id="0" name=""/>
        <dsp:cNvSpPr/>
      </dsp:nvSpPr>
      <dsp:spPr>
        <a:xfrm>
          <a:off x="11851001" y="6228386"/>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rtl="1">
            <a:lnSpc>
              <a:spcPct val="90000"/>
            </a:lnSpc>
            <a:spcBef>
              <a:spcPct val="0"/>
            </a:spcBef>
            <a:spcAft>
              <a:spcPct val="35000"/>
            </a:spcAft>
            <a:buNone/>
          </a:pPr>
          <a:r>
            <a:rPr lang="ar-JO"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ما هي </a:t>
          </a:r>
          <a:endParaRPr lang="en-GB"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11884411" y="6261796"/>
        <a:ext cx="4040349" cy="1073866"/>
      </dsp:txXfrm>
    </dsp:sp>
    <dsp:sp modelId="{58B71623-B41D-C945-B4AC-89FF0DB14C9F}">
      <dsp:nvSpPr>
        <dsp:cNvPr id="0" name=""/>
        <dsp:cNvSpPr/>
      </dsp:nvSpPr>
      <dsp:spPr>
        <a:xfrm>
          <a:off x="6471335"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بشكل متكرر.</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قبل بدء الأنشطة.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عند حدوث أي تأخير أو تغيير.</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عند انتهاء الأنشطة.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عند الإغلاق.</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b="0" i="0" kern="1200" dirty="0">
              <a:effectLst/>
              <a:latin typeface="Calibri" panose="020F0502020204030204" pitchFamily="34" charset="0"/>
              <a:ea typeface="Calibri" panose="020F0502020204030204" pitchFamily="34" charset="0"/>
              <a:cs typeface="Calibri" panose="020F0502020204030204" pitchFamily="34" charset="0"/>
            </a:rPr>
            <a:t>يُتاح وقت كافي للأشخاص للاستعداد والتنفيذ.</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85750" lvl="1" indent="-285750" algn="r" defTabSz="1600200" rtl="1">
            <a:lnSpc>
              <a:spcPct val="90000"/>
            </a:lnSpc>
            <a:spcBef>
              <a:spcPct val="0"/>
            </a:spcBef>
            <a:spcAft>
              <a:spcPct val="15000"/>
            </a:spcAft>
            <a:buChar char="•"/>
          </a:pPr>
          <a:endParaRPr lang="en-US" sz="3600" kern="1200" dirty="0">
            <a:latin typeface="Calibri" panose="020F0502020204030204" pitchFamily="34" charset="0"/>
            <a:ea typeface="Calibri" panose="020F0502020204030204" pitchFamily="34" charset="0"/>
            <a:cs typeface="Calibri" panose="020F0502020204030204" pitchFamily="34" charset="0"/>
          </a:endParaRPr>
        </a:p>
      </dsp:txBody>
      <dsp:txXfrm>
        <a:off x="6599618" y="2598963"/>
        <a:ext cx="4363999" cy="4123339"/>
      </dsp:txXfrm>
    </dsp:sp>
    <dsp:sp modelId="{40F3986C-9455-9C47-9DDC-6043F51D8D5E}">
      <dsp:nvSpPr>
        <dsp:cNvPr id="0" name=""/>
        <dsp:cNvSpPr/>
      </dsp:nvSpPr>
      <dsp:spPr>
        <a:xfrm rot="713568">
          <a:off x="2596185" y="79221"/>
          <a:ext cx="5817905" cy="5817905"/>
        </a:xfrm>
        <a:prstGeom prst="leftCircularArrow">
          <a:avLst>
            <a:gd name="adj1" fmla="val 2945"/>
            <a:gd name="adj2" fmla="val 360624"/>
            <a:gd name="adj3" fmla="val 12604442"/>
            <a:gd name="adj4" fmla="val 19492796"/>
            <a:gd name="adj5" fmla="val 343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12A2FE2-6697-9545-8941-2E870974F810}">
      <dsp:nvSpPr>
        <dsp:cNvPr id="0" name=""/>
        <dsp:cNvSpPr/>
      </dsp:nvSpPr>
      <dsp:spPr>
        <a:xfrm>
          <a:off x="6031498" y="872363"/>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rtl="1">
            <a:lnSpc>
              <a:spcPct val="90000"/>
            </a:lnSpc>
            <a:spcBef>
              <a:spcPct val="0"/>
            </a:spcBef>
            <a:spcAft>
              <a:spcPct val="35000"/>
            </a:spcAft>
            <a:buNone/>
          </a:pPr>
          <a:r>
            <a:rPr lang="ar-JO"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متى</a:t>
          </a:r>
          <a:endParaRPr lang="en-GB"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6064908" y="905773"/>
        <a:ext cx="4040349" cy="1073866"/>
      </dsp:txXfrm>
    </dsp:sp>
    <dsp:sp modelId="{23349F53-1B55-BF44-872E-07BAE0E6C698}">
      <dsp:nvSpPr>
        <dsp:cNvPr id="0" name=""/>
        <dsp:cNvSpPr/>
      </dsp:nvSpPr>
      <dsp:spPr>
        <a:xfrm>
          <a:off x="521512" y="1276160"/>
          <a:ext cx="4620565" cy="5574425"/>
        </a:xfrm>
        <a:prstGeom prst="roundRect">
          <a:avLst>
            <a:gd name="adj" fmla="val 10000"/>
          </a:avLst>
        </a:prstGeom>
        <a:solidFill>
          <a:srgbClr val="01C8C3">
            <a:alpha val="90000"/>
          </a:srgbClr>
        </a:solidFill>
        <a:ln w="12700" cap="flat" cmpd="sng" algn="ctr">
          <a:solidFill>
            <a:srgbClr val="01C8C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باستخدام اللغة المحلية بوضوح.</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باستخدام مختلف القنوات.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باستخدام القنوات المفضلة.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معرفة الفئات المستبعدة.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تعتبر المعلومات مصدر قوة لذا احرص على إبلاغ الجميع بها.</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إبقاء المتطوعين على اطلاع.</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1066800" rtl="1">
            <a:lnSpc>
              <a:spcPct val="90000"/>
            </a:lnSpc>
            <a:spcBef>
              <a:spcPct val="0"/>
            </a:spcBef>
            <a:spcAft>
              <a:spcPts val="1000"/>
            </a:spcAft>
            <a:buChar char="•"/>
          </a:pPr>
          <a:r>
            <a:rPr lang="ar-JO" sz="2400" kern="1200" dirty="0">
              <a:latin typeface="Calibri" panose="020F0502020204030204" pitchFamily="34" charset="0"/>
              <a:ea typeface="Calibri" panose="020F0502020204030204" pitchFamily="34" charset="0"/>
              <a:cs typeface="Calibri" panose="020F0502020204030204" pitchFamily="34" charset="0"/>
            </a:rPr>
            <a:t>اختبار فعالية النُهج المستخدمة.</a:t>
          </a: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649795" y="1404443"/>
        <a:ext cx="4363999" cy="4123339"/>
      </dsp:txXfrm>
    </dsp:sp>
    <dsp:sp modelId="{6680214F-33C8-3745-8EA4-661753954839}">
      <dsp:nvSpPr>
        <dsp:cNvPr id="0" name=""/>
        <dsp:cNvSpPr/>
      </dsp:nvSpPr>
      <dsp:spPr>
        <a:xfrm>
          <a:off x="0" y="6331724"/>
          <a:ext cx="4107169" cy="114068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rtl="1">
            <a:lnSpc>
              <a:spcPct val="90000"/>
            </a:lnSpc>
            <a:spcBef>
              <a:spcPct val="0"/>
            </a:spcBef>
            <a:spcAft>
              <a:spcPct val="35000"/>
            </a:spcAft>
            <a:buNone/>
          </a:pPr>
          <a:r>
            <a:rPr lang="ar-JO"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rPr>
            <a:t>كيف</a:t>
          </a:r>
          <a:endParaRPr lang="en-GB" sz="4400" b="1" kern="1200" dirty="0">
            <a:solidFill>
              <a:schemeClr val="bg2"/>
            </a:solidFill>
            <a:latin typeface="Calibri" panose="020F0502020204030204" pitchFamily="34" charset="0"/>
            <a:ea typeface="Calibri" panose="020F0502020204030204" pitchFamily="34" charset="0"/>
            <a:cs typeface="Calibri" panose="020F0502020204030204" pitchFamily="34" charset="0"/>
          </a:endParaRPr>
        </a:p>
      </dsp:txBody>
      <dsp:txXfrm>
        <a:off x="33410" y="6365134"/>
        <a:ext cx="4040349" cy="107386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41475-41D2-6746-B172-70C12AEC498B}">
      <dsp:nvSpPr>
        <dsp:cNvPr id="0" name=""/>
        <dsp:cNvSpPr/>
      </dsp:nvSpPr>
      <dsp:spPr>
        <a:xfrm rot="5400000">
          <a:off x="614628" y="3763064"/>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8AAE053-A395-304E-A9E0-B9C2E219308D}">
      <dsp:nvSpPr>
        <dsp:cNvPr id="0" name=""/>
        <dsp:cNvSpPr/>
      </dsp:nvSpPr>
      <dsp:spPr>
        <a:xfrm>
          <a:off x="306779" y="4679962"/>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الإعلام</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latin typeface="Calibri" panose="020F0502020204030204" pitchFamily="34" charset="0"/>
              <a:ea typeface="Calibri" panose="020F0502020204030204" pitchFamily="34" charset="0"/>
              <a:cs typeface="Calibri" panose="020F0502020204030204" pitchFamily="34" charset="0"/>
            </a:rPr>
            <a:t>يتلقى المجتمع المعلومات.</a:t>
          </a:r>
          <a:endParaRPr lang="en-GB" sz="2400" kern="1200" dirty="0">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endParaRPr lang="en-GB" sz="2400" kern="1200" dirty="0">
            <a:latin typeface="Calibri" panose="020F0502020204030204" pitchFamily="34" charset="0"/>
            <a:ea typeface="Calibri" panose="020F0502020204030204" pitchFamily="34" charset="0"/>
            <a:cs typeface="Calibri" panose="020F0502020204030204" pitchFamily="34" charset="0"/>
          </a:endParaRPr>
        </a:p>
      </dsp:txBody>
      <dsp:txXfrm>
        <a:off x="306779" y="4679962"/>
        <a:ext cx="2770494" cy="2428500"/>
      </dsp:txXfrm>
    </dsp:sp>
    <dsp:sp modelId="{C66A18C9-AF5B-3F48-AA11-9A3302C979C7}">
      <dsp:nvSpPr>
        <dsp:cNvPr id="0" name=""/>
        <dsp:cNvSpPr/>
      </dsp:nvSpPr>
      <dsp:spPr>
        <a:xfrm>
          <a:off x="2554539" y="3537138"/>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7A2A76-CC92-BC4A-842A-C5C40CA6177B}">
      <dsp:nvSpPr>
        <dsp:cNvPr id="0" name=""/>
        <dsp:cNvSpPr/>
      </dsp:nvSpPr>
      <dsp:spPr>
        <a:xfrm rot="5400000">
          <a:off x="4006254" y="2923803"/>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528BF4-34A8-7B4B-903E-FE421F0F2968}">
      <dsp:nvSpPr>
        <dsp:cNvPr id="0" name=""/>
        <dsp:cNvSpPr/>
      </dsp:nvSpPr>
      <dsp:spPr>
        <a:xfrm>
          <a:off x="3698405" y="3840701"/>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المشاورة</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يُسأل المجتمع عن احتياجته وأولوياته وآراؤه.</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3698405" y="3840701"/>
        <a:ext cx="2770494" cy="2428500"/>
      </dsp:txXfrm>
    </dsp:sp>
    <dsp:sp modelId="{E15EF2A8-934B-C246-9004-0F240FF599C4}">
      <dsp:nvSpPr>
        <dsp:cNvPr id="0" name=""/>
        <dsp:cNvSpPr/>
      </dsp:nvSpPr>
      <dsp:spPr>
        <a:xfrm>
          <a:off x="5946165" y="2697877"/>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8A626F-372A-E44E-80E8-9355A31BBD62}">
      <dsp:nvSpPr>
        <dsp:cNvPr id="0" name=""/>
        <dsp:cNvSpPr/>
      </dsp:nvSpPr>
      <dsp:spPr>
        <a:xfrm rot="5400000">
          <a:off x="7397880" y="2084541"/>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E9D00B-FDF2-FE41-87FC-B1ED24A73591}">
      <dsp:nvSpPr>
        <dsp:cNvPr id="0" name=""/>
        <dsp:cNvSpPr/>
      </dsp:nvSpPr>
      <dsp:spPr>
        <a:xfrm>
          <a:off x="7090031" y="3001440"/>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الإشراك</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يوفر المجتمع مدخلات للقرارات الرئيسية.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7090031" y="3001440"/>
        <a:ext cx="2770494" cy="2428500"/>
      </dsp:txXfrm>
    </dsp:sp>
    <dsp:sp modelId="{0B0E9649-F08A-3E49-A825-A58C4C29957E}">
      <dsp:nvSpPr>
        <dsp:cNvPr id="0" name=""/>
        <dsp:cNvSpPr/>
      </dsp:nvSpPr>
      <dsp:spPr>
        <a:xfrm>
          <a:off x="9337791" y="1858616"/>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AFC567-CBD2-6E46-AFFD-0C26BF25AC87}">
      <dsp:nvSpPr>
        <dsp:cNvPr id="0" name=""/>
        <dsp:cNvSpPr/>
      </dsp:nvSpPr>
      <dsp:spPr>
        <a:xfrm rot="5400000">
          <a:off x="10789506" y="1245280"/>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E0021A-2A3B-8741-A130-82F1C2C65BA1}">
      <dsp:nvSpPr>
        <dsp:cNvPr id="0" name=""/>
        <dsp:cNvSpPr/>
      </dsp:nvSpPr>
      <dsp:spPr>
        <a:xfrm>
          <a:off x="10481658" y="2162178"/>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244600" rtl="1">
            <a:lnSpc>
              <a:spcPct val="90000"/>
            </a:lnSpc>
            <a:spcBef>
              <a:spcPct val="0"/>
            </a:spcBef>
            <a:spcAft>
              <a:spcPct val="35000"/>
            </a:spcAft>
            <a:buNone/>
          </a:pPr>
          <a:r>
            <a:rPr lang="ar-JO"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التعاون</a:t>
          </a:r>
          <a:endParaRPr lang="en-GB" sz="26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التخطيط واتخاذ القرارات بالتعاون بين المجتمع والجمعية الوطنية.</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10481658" y="2162178"/>
        <a:ext cx="2770494" cy="2428500"/>
      </dsp:txXfrm>
    </dsp:sp>
    <dsp:sp modelId="{5A5CD3A1-E3E2-C949-9AF8-E7AA10B65267}">
      <dsp:nvSpPr>
        <dsp:cNvPr id="0" name=""/>
        <dsp:cNvSpPr/>
      </dsp:nvSpPr>
      <dsp:spPr>
        <a:xfrm>
          <a:off x="12729417" y="1019355"/>
          <a:ext cx="522734" cy="52273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67FC24-EAB7-AE4F-9CB3-EFD6F39B0999}">
      <dsp:nvSpPr>
        <dsp:cNvPr id="0" name=""/>
        <dsp:cNvSpPr/>
      </dsp:nvSpPr>
      <dsp:spPr>
        <a:xfrm rot="5400000">
          <a:off x="14181132" y="406019"/>
          <a:ext cx="1844231" cy="3068760"/>
        </a:xfrm>
        <a:prstGeom prst="corner">
          <a:avLst>
            <a:gd name="adj1" fmla="val 16120"/>
            <a:gd name="adj2" fmla="val 1611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9F1390-4E33-0247-934D-91B97DEA0028}">
      <dsp:nvSpPr>
        <dsp:cNvPr id="0" name=""/>
        <dsp:cNvSpPr/>
      </dsp:nvSpPr>
      <dsp:spPr>
        <a:xfrm>
          <a:off x="13761411" y="1381177"/>
          <a:ext cx="2770494" cy="2428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just" defTabSz="1244600" rtl="1">
            <a:lnSpc>
              <a:spcPct val="90000"/>
            </a:lnSpc>
            <a:spcBef>
              <a:spcPct val="0"/>
            </a:spcBef>
            <a:spcAft>
              <a:spcPct val="35000"/>
            </a:spcAft>
            <a:buNone/>
          </a:pPr>
          <a:r>
            <a:rPr lang="ar-JO"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rPr>
            <a:t>التمكين</a:t>
          </a:r>
          <a:endParaRPr lang="en-GB" sz="2800" b="1" kern="1200"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marL="144000" lvl="1" indent="0" algn="just" defTabSz="1066800" rtl="1">
            <a:lnSpc>
              <a:spcPct val="90000"/>
            </a:lnSpc>
            <a:spcBef>
              <a:spcPct val="0"/>
            </a:spcBef>
            <a:spcAft>
              <a:spcPct val="15000"/>
            </a:spcAft>
            <a:buFont typeface="Arial" panose="020B0604020202020204" pitchFamily="34" charset="0"/>
            <a:buNone/>
          </a:pPr>
          <a:r>
            <a:rPr lang="ar-JO"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rPr>
            <a:t>تخطيط المجتمع وإدارته للمشروع.</a:t>
          </a:r>
          <a:endParaRPr lang="en-GB" sz="2400" kern="1200" dirty="0">
            <a:solidFill>
              <a:srgbClr val="000000">
                <a:hueOff val="0"/>
                <a:satOff val="0"/>
                <a:lumOff val="0"/>
                <a:alphaOff val="0"/>
              </a:srgbClr>
            </a:solidFill>
            <a:latin typeface="Calibri" panose="020F0502020204030204" pitchFamily="34" charset="0"/>
            <a:ea typeface="Calibri" panose="020F0502020204030204" pitchFamily="34" charset="0"/>
            <a:cs typeface="Calibri" panose="020F0502020204030204" pitchFamily="34" charset="0"/>
          </a:endParaRPr>
        </a:p>
      </dsp:txBody>
      <dsp:txXfrm>
        <a:off x="13761411" y="1381177"/>
        <a:ext cx="2770494" cy="2428500"/>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cdr:x>
      <cdr:y>0.14101</cdr:y>
    </cdr:from>
    <cdr:to>
      <cdr:x>0.12242</cdr:x>
      <cdr:y>0.22028</cdr:y>
    </cdr:to>
    <cdr:sp macro="" textlink="">
      <cdr:nvSpPr>
        <cdr:cNvPr id="2" name="TextBox 1">
          <a:extLst xmlns:a="http://schemas.openxmlformats.org/drawingml/2006/main">
            <a:ext uri="{FF2B5EF4-FFF2-40B4-BE49-F238E27FC236}">
              <a16:creationId xmlns:a16="http://schemas.microsoft.com/office/drawing/2014/main" id="{93B655A8-B82E-3827-8933-1ED8AA6F34A5}"/>
            </a:ext>
          </a:extLst>
        </cdr:cNvPr>
        <cdr:cNvSpPr txBox="1"/>
      </cdr:nvSpPr>
      <cdr:spPr>
        <a:xfrm xmlns:a="http://schemas.openxmlformats.org/drawingml/2006/main">
          <a:off x="0" y="891957"/>
          <a:ext cx="1839804" cy="501445"/>
        </a:xfrm>
        <a:prstGeom xmlns:a="http://schemas.openxmlformats.org/drawingml/2006/main" prst="rect">
          <a:avLst/>
        </a:prstGeom>
        <a:solidFill xmlns:a="http://schemas.openxmlformats.org/drawingml/2006/main">
          <a:schemeClr val="bg2"/>
        </a:solidFill>
      </cdr:spPr>
      <cdr:txBody>
        <a:bodyPr xmlns:a="http://schemas.openxmlformats.org/drawingml/2006/main" vertOverflow="clip" wrap="square" rtlCol="0"/>
        <a:lstStyle xmlns:a="http://schemas.openxmlformats.org/drawingml/2006/main"/>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العراق في 2018ِ</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0.26562</cdr:y>
    </cdr:from>
    <cdr:to>
      <cdr:x>0.12242</cdr:x>
      <cdr:y>0.34489</cdr:y>
    </cdr:to>
    <cdr:sp macro="" textlink="">
      <cdr:nvSpPr>
        <cdr:cNvPr id="3" name="TextBox 1">
          <a:extLst xmlns:a="http://schemas.openxmlformats.org/drawingml/2006/main">
            <a:ext uri="{FF2B5EF4-FFF2-40B4-BE49-F238E27FC236}">
              <a16:creationId xmlns:a16="http://schemas.microsoft.com/office/drawing/2014/main" id="{AC4F91B3-4B5A-9997-A2D0-66BFB2EB6B4B}"/>
            </a:ext>
          </a:extLst>
        </cdr:cNvPr>
        <cdr:cNvSpPr txBox="1"/>
      </cdr:nvSpPr>
      <cdr:spPr>
        <a:xfrm xmlns:a="http://schemas.openxmlformats.org/drawingml/2006/main">
          <a:off x="0" y="1680177"/>
          <a:ext cx="1839804" cy="501445"/>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كينيا في 2018ِ</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0.36011</cdr:y>
    </cdr:from>
    <cdr:to>
      <cdr:x>0.12242</cdr:x>
      <cdr:y>0.55416</cdr:y>
    </cdr:to>
    <cdr:sp macro="" textlink="">
      <cdr:nvSpPr>
        <cdr:cNvPr id="4" name="TextBox 1">
          <a:extLst xmlns:a="http://schemas.openxmlformats.org/drawingml/2006/main">
            <a:ext uri="{FF2B5EF4-FFF2-40B4-BE49-F238E27FC236}">
              <a16:creationId xmlns:a16="http://schemas.microsoft.com/office/drawing/2014/main" id="{60AA799C-6768-D78C-6078-C1A787993FCD}"/>
            </a:ext>
          </a:extLst>
        </cdr:cNvPr>
        <cdr:cNvSpPr txBox="1"/>
      </cdr:nvSpPr>
      <cdr:spPr>
        <a:xfrm xmlns:a="http://schemas.openxmlformats.org/drawingml/2006/main">
          <a:off x="0" y="2277844"/>
          <a:ext cx="1839804" cy="1227469"/>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جمهورية إفريقيا الوسطى في 2020</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0.58012</cdr:y>
    </cdr:from>
    <cdr:to>
      <cdr:x>0.12242</cdr:x>
      <cdr:y>0.65939</cdr:y>
    </cdr:to>
    <cdr:sp macro="" textlink="">
      <cdr:nvSpPr>
        <cdr:cNvPr id="5" name="TextBox 1">
          <a:extLst xmlns:a="http://schemas.openxmlformats.org/drawingml/2006/main">
            <a:ext uri="{FF2B5EF4-FFF2-40B4-BE49-F238E27FC236}">
              <a16:creationId xmlns:a16="http://schemas.microsoft.com/office/drawing/2014/main" id="{4A079D0E-E1D8-E7AD-5FB1-75D3467874B5}"/>
            </a:ext>
          </a:extLst>
        </cdr:cNvPr>
        <cdr:cNvSpPr txBox="1"/>
      </cdr:nvSpPr>
      <cdr:spPr>
        <a:xfrm xmlns:a="http://schemas.openxmlformats.org/drawingml/2006/main">
          <a:off x="0" y="3669536"/>
          <a:ext cx="1839804" cy="501445"/>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نيجيريا في 2020</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cdr:x>
      <cdr:y>0.68718</cdr:y>
    </cdr:from>
    <cdr:to>
      <cdr:x>0.12242</cdr:x>
      <cdr:y>0.87125</cdr:y>
    </cdr:to>
    <cdr:sp macro="" textlink="">
      <cdr:nvSpPr>
        <cdr:cNvPr id="6" name="TextBox 1">
          <a:extLst xmlns:a="http://schemas.openxmlformats.org/drawingml/2006/main">
            <a:ext uri="{FF2B5EF4-FFF2-40B4-BE49-F238E27FC236}">
              <a16:creationId xmlns:a16="http://schemas.microsoft.com/office/drawing/2014/main" id="{FE4FB3A0-AD93-75E9-C7AA-9D08FF3936C8}"/>
            </a:ext>
          </a:extLst>
        </cdr:cNvPr>
        <cdr:cNvSpPr txBox="1"/>
      </cdr:nvSpPr>
      <cdr:spPr>
        <a:xfrm xmlns:a="http://schemas.openxmlformats.org/drawingml/2006/main">
          <a:off x="0" y="4346723"/>
          <a:ext cx="1839804" cy="1164372"/>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الصومال في 2020</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0.46045</cdr:x>
      <cdr:y>0.90307</cdr:y>
    </cdr:from>
    <cdr:to>
      <cdr:x>0.5</cdr:x>
      <cdr:y>0.98725</cdr:y>
    </cdr:to>
    <cdr:sp macro="" textlink="">
      <cdr:nvSpPr>
        <cdr:cNvPr id="7" name="TextBox 1">
          <a:extLst xmlns:a="http://schemas.openxmlformats.org/drawingml/2006/main">
            <a:ext uri="{FF2B5EF4-FFF2-40B4-BE49-F238E27FC236}">
              <a16:creationId xmlns:a16="http://schemas.microsoft.com/office/drawing/2014/main" id="{BB3DE355-7CD2-7BDE-5F2A-61399F504379}"/>
            </a:ext>
          </a:extLst>
        </cdr:cNvPr>
        <cdr:cNvSpPr txBox="1"/>
      </cdr:nvSpPr>
      <cdr:spPr>
        <a:xfrm xmlns:a="http://schemas.openxmlformats.org/drawingml/2006/main">
          <a:off x="6919627" y="5712396"/>
          <a:ext cx="594384" cy="532436"/>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نعم</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0.46383</cdr:x>
      <cdr:y>0.91111</cdr:y>
    </cdr:from>
    <cdr:to>
      <cdr:x>0.50338</cdr:x>
      <cdr:y>0.99528</cdr:y>
    </cdr:to>
    <cdr:sp macro="" textlink="">
      <cdr:nvSpPr>
        <cdr:cNvPr id="8" name="TextBox 1">
          <a:extLst xmlns:a="http://schemas.openxmlformats.org/drawingml/2006/main">
            <a:ext uri="{FF2B5EF4-FFF2-40B4-BE49-F238E27FC236}">
              <a16:creationId xmlns:a16="http://schemas.microsoft.com/office/drawing/2014/main" id="{82DBC4E0-8FD4-4001-DB55-4E1A09078DF5}"/>
            </a:ext>
          </a:extLst>
        </cdr:cNvPr>
        <cdr:cNvSpPr txBox="1"/>
      </cdr:nvSpPr>
      <cdr:spPr>
        <a:xfrm xmlns:a="http://schemas.openxmlformats.org/drawingml/2006/main">
          <a:off x="6970427" y="5763196"/>
          <a:ext cx="594384" cy="532436"/>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نعم</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dr:relSizeAnchor xmlns:cdr="http://schemas.openxmlformats.org/drawingml/2006/chartDrawing">
    <cdr:from>
      <cdr:x>0.53235</cdr:x>
      <cdr:y>0.91583</cdr:y>
    </cdr:from>
    <cdr:to>
      <cdr:x>0.5719</cdr:x>
      <cdr:y>1</cdr:y>
    </cdr:to>
    <cdr:sp macro="" textlink="">
      <cdr:nvSpPr>
        <cdr:cNvPr id="9" name="TextBox 1">
          <a:extLst xmlns:a="http://schemas.openxmlformats.org/drawingml/2006/main">
            <a:ext uri="{FF2B5EF4-FFF2-40B4-BE49-F238E27FC236}">
              <a16:creationId xmlns:a16="http://schemas.microsoft.com/office/drawing/2014/main" id="{82DBC4E0-8FD4-4001-DB55-4E1A09078DF5}"/>
            </a:ext>
          </a:extLst>
        </cdr:cNvPr>
        <cdr:cNvSpPr txBox="1"/>
      </cdr:nvSpPr>
      <cdr:spPr>
        <a:xfrm xmlns:a="http://schemas.openxmlformats.org/drawingml/2006/main">
          <a:off x="8000181" y="5793060"/>
          <a:ext cx="594384" cy="532436"/>
        </a:xfrm>
        <a:prstGeom xmlns:a="http://schemas.openxmlformats.org/drawingml/2006/main" prst="rect">
          <a:avLst/>
        </a:prstGeom>
        <a:solidFill xmlns:a="http://schemas.openxmlformats.org/drawingml/2006/main">
          <a:schemeClr val="bg2"/>
        </a:solidFill>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rtl="1"/>
          <a:r>
            <a:rPr lang="ar-JO" sz="2400" dirty="0">
              <a:latin typeface="Calibri" panose="020F0502020204030204" pitchFamily="34" charset="0"/>
              <a:ea typeface="Calibri" panose="020F0502020204030204" pitchFamily="34" charset="0"/>
              <a:cs typeface="Calibri" panose="020F0502020204030204" pitchFamily="34" charset="0"/>
            </a:rPr>
            <a:t>لا</a:t>
          </a:r>
          <a:endParaRPr lang="en-US" sz="2400" dirty="0">
            <a:latin typeface="Calibri" panose="020F0502020204030204" pitchFamily="34" charset="0"/>
            <a:ea typeface="Calibri" panose="020F0502020204030204" pitchFamily="34" charset="0"/>
            <a:cs typeface="Calibri" panose="020F050202020403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16.11.2025</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11/16/2025</a:t>
            </a:fld>
            <a:endParaRPr lang="en-US"/>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a:t>
            </a:fld>
            <a:endParaRPr lang="en-US" altLang="ru-RU"/>
          </a:p>
        </p:txBody>
      </p:sp>
    </p:spTree>
    <p:extLst>
      <p:ext uri="{BB962C8B-B14F-4D97-AF65-F5344CB8AC3E}">
        <p14:creationId xmlns:p14="http://schemas.microsoft.com/office/powerpoint/2010/main" val="729021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b="1" dirty="0">
              <a:latin typeface="Calibri" panose="020F0502020204030204" pitchFamily="34" charset="0"/>
              <a:ea typeface="Calibri" panose="020F0502020204030204" pitchFamily="34" charset="0"/>
              <a:cs typeface="Calibri" panose="020F0502020204030204" pitchFamily="34" charset="0"/>
            </a:endParaRPr>
          </a:p>
          <a:p>
            <a:pPr marL="171450" lvl="0" indent="-95250" algn="r" rtl="1">
              <a:lnSpc>
                <a:spcPct val="100000"/>
              </a:lnSpc>
              <a:spcBef>
                <a:spcPts val="360"/>
              </a:spcBef>
              <a:spcAft>
                <a:spcPts val="0"/>
              </a:spcAft>
              <a:buClr>
                <a:schemeClr val="dk1"/>
              </a:buClr>
              <a:buSzPts val="1200"/>
              <a:buFont typeface="Arial"/>
              <a:buNone/>
            </a:pPr>
            <a:endParaRPr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rtl="1">
              <a:lnSpc>
                <a:spcPct val="100000"/>
              </a:lnSpc>
              <a:spcBef>
                <a:spcPts val="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للمشاركة المجتمعية والمساءلة العديد من الأسماء، لكنها تشير جميعها إلى نفس المفهوم – ألا وهو أسلوب العمل بطريقة شفافة وتشاركية مع المجتمعات لتحسين البرامج وتنفيذ العمليات. </a:t>
            </a:r>
          </a:p>
          <a:p>
            <a:pPr marL="171450" marR="0" lvl="0" indent="-171450" algn="r" rtl="1">
              <a:lnSpc>
                <a:spcPct val="100000"/>
              </a:lnSpc>
              <a:spcBef>
                <a:spcPts val="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r"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اختارت حركة الصليب الأحمر والهلال الأحمر الدولية استخدام المشاركة المجتمعية والمساءلة. </a:t>
            </a:r>
          </a:p>
          <a:p>
            <a:pPr marL="171450" lvl="0" indent="-171450" algn="r"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r"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يشيع استخدام مصطلح المساءلة أمام السكان المتضررين في الأمم المتحدة، وهو اسم آخر للمشاركة المجتمعية والمساءلة.</a:t>
            </a:r>
          </a:p>
          <a:p>
            <a:pPr marL="171450" lvl="0" indent="-171450" algn="r"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r"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يعتبر مصطلح التواصل مع المجتمعات مصطلحًا قديمًا وغير مستخدم في الوقت الحالي – لقد عفى عليه الزمن لأن يتطلب التركيز على مشاركة المعلومات بدلاً من المشاركة الفعلية.</a:t>
            </a:r>
          </a:p>
          <a:p>
            <a:pPr marL="171450" lvl="0" indent="-171450" algn="r"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r"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تستخدم اليونيسيف مصطلح التواصل من أجل التنمية </a:t>
            </a:r>
            <a:r>
              <a:rPr lang="ar-JO" sz="1100" dirty="0"/>
              <a:t>وهو أكثر تركيزًا على الأساليب التشاركية لتغيير السلوك في برامج الصحة والمياه والصرف الصحي والنظافة الصحية.</a:t>
            </a:r>
          </a:p>
          <a:p>
            <a:pPr marL="0" lvl="0" indent="0" algn="r" rtl="1">
              <a:lnSpc>
                <a:spcPct val="100000"/>
              </a:lnSpc>
              <a:spcBef>
                <a:spcPts val="360"/>
              </a:spcBef>
              <a:spcAft>
                <a:spcPts val="0"/>
              </a:spcAft>
              <a:buClr>
                <a:schemeClr val="dk1"/>
              </a:buClr>
              <a:buSzPts val="1200"/>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r" rtl="1">
              <a:lnSpc>
                <a:spcPct val="100000"/>
              </a:lnSpc>
              <a:spcBef>
                <a:spcPts val="360"/>
              </a:spcBef>
              <a:spcAft>
                <a:spcPts val="0"/>
              </a:spcAft>
              <a:buClr>
                <a:schemeClr val="dk1"/>
              </a:buClr>
              <a:buSzPts val="1200"/>
              <a:buFont typeface="Arial"/>
              <a:buChar char="•"/>
            </a:pPr>
            <a:r>
              <a:rPr lang="ar-JO"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يُستخدم مصطلح التبليغ عن المخاطر والمشاركة المجتمعية بشكل رئيسي في حالات الطوارئ الصحية العامة من قبل منظمة الصحة العالمية واليونيسيف، وقد ذاع صيته بشكل كبير منذ تفشي فيروس إيبولا وجائحة كوفيد-19 حيث عَمِلَ الاتحاد الدولي لجمعيات الصليب الأحمر والهلال الأحمر على تبنيه أيضًا لضمان التنسيق مع الشركاء الرئيسيين في الاستجابة للأوبئة على الرغم من استناد نُهُجِهِ إلى نُهج المشاركة المجتمعية والمساءلة، ويشير المصطلح إلى مشاركة المجتمع في الإستجابة للوباء، ويشمل ذلك نهج المشاركة المجتمعية والمساءلة والعمليات التي تهدف إلى تقديم المعلومات المتعلقة بذلك في الوقت المناسب وقابلية تنفيذها، ويسعى إلى ضمان عملنا بشكل تعاوني مع المجتمعات لتعزيز التغييرات الاجتماعية والسلوكية وتشجيع حلول تقودها المجتمعات.</a:t>
            </a:r>
          </a:p>
          <a:p>
            <a:pPr marL="171450" lvl="0" indent="-171450" algn="r" rtl="1">
              <a:lnSpc>
                <a:spcPct val="100000"/>
              </a:lnSpc>
              <a:spcBef>
                <a:spcPts val="360"/>
              </a:spcBef>
              <a:spcAft>
                <a:spcPts val="0"/>
              </a:spcAft>
              <a:buClr>
                <a:schemeClr val="dk1"/>
              </a:buClr>
              <a:buSzPts val="1200"/>
              <a:buFont typeface="Arial"/>
              <a:buChar char="•"/>
            </a:pPr>
            <a:endParaRPr lang="en-CH" sz="1200"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lvl="0" indent="-171450" algn="r" rtl="1">
              <a:lnSpc>
                <a:spcPct val="100000"/>
              </a:lnSpc>
              <a:spcBef>
                <a:spcPts val="360"/>
              </a:spcBef>
              <a:spcAft>
                <a:spcPts val="0"/>
              </a:spcAft>
              <a:buClr>
                <a:schemeClr val="dk1"/>
              </a:buClr>
              <a:buSzPts val="1200"/>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517" name="Google Shape;5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قبل</a:t>
            </a:r>
            <a:r>
              <a:rPr lang="ar-JO" sz="1800" b="0" dirty="0">
                <a:latin typeface="Calibri" panose="020F0502020204030204" pitchFamily="34" charset="0"/>
                <a:ea typeface="Calibri" panose="020F0502020204030204" pitchFamily="34" charset="0"/>
                <a:cs typeface="Calibri" panose="020F0502020204030204" pitchFamily="34" charset="0"/>
                <a:sym typeface="Calibri"/>
              </a:rPr>
              <a:t> عرض المحتوى على الشريحة، اسأل المشاركين عما إذا كانوا يعتقدون أن هناك وقتًا لإشراك المجتمعات والمشاركة في عمليات الطوارئ</a:t>
            </a:r>
            <a:endParaRPr lang="en-US"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sym typeface="Calibri"/>
              </a:rPr>
              <a:t>إسألهم عن المخاطر المحتمل حدوثها في حالة عدم إشراك المجتمعات.</a:t>
            </a: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sym typeface="Calibri"/>
              </a:rPr>
              <a:t>اسأل عما إذا كان لدى أي شخص مثال يمكنه مشاركته عن إحدى الحالات التي ساءت فيها الأمور في عملية طارئة بسبب نقص المشاركة المجتمعية، واحرص على أخذ أكثر من مثال من نفس المجتمع (2-3 أمثلة) ومن الممكن أيضًا أن يكون لديك مثال خاص بك كميسر للجلسة لمشاركته. </a:t>
            </a: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dirty="0">
              <a:solidFill>
                <a:schemeClr val="dk1"/>
              </a:solidFill>
              <a:latin typeface="Calibri" panose="020F0502020204030204" pitchFamily="34" charset="0"/>
              <a:ea typeface="Calibri" panose="020F0502020204030204" pitchFamily="34" charset="0"/>
              <a:cs typeface="Calibri" panose="020F0502020204030204" pitchFamily="34" charset="0"/>
              <a:sym typeface="Times New Roman"/>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0" b="0" dirty="0">
                <a:solidFill>
                  <a:schemeClr val="dk1"/>
                </a:solidFill>
                <a:latin typeface="Calibri" panose="020F0502020204030204" pitchFamily="34" charset="0"/>
                <a:ea typeface="Calibri" panose="020F0502020204030204" pitchFamily="34" charset="0"/>
                <a:cs typeface="Calibri" panose="020F0502020204030204" pitchFamily="34" charset="0"/>
                <a:sym typeface="Times New Roman"/>
              </a:rPr>
              <a:t>ثم اعرض الرسم البياني على الشريحة وتوضيح أن هذه النتائج تم جمعها بواسطة منظمة جراوند تروث سليوشنز والتي تمثل آراء ما يقرب من 10000 شخص في 10 دول متضررة من الكوارث والأزمات وأظهرت النتائج عدم تلبية ما نسبته 51٪ من المساعدات المقدمة لاحتياجات السكان الأساسية – ما يعني أن نصف ما تفعله وكالات الإغاثة لا يلبي الاحتياجات الرئيسية في المجتمعات ويمثل ذلك إضاعة هائلة للوقت والموارد البشرية والتمويل من جانب الوكالات التي تقدم المساعدة.</a:t>
            </a: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الرغم من الإلحاح والتعقيد المتزايد،إلا أنه من المهم والمحتمل والضروري إشراك المجتمعات في عمليات الاستجابة لحالات الطوارئ، ولكن، ولسوء الحظ، هناك العديد من الأمثلة على العمليات التي سارت على نحو خاطئ بسبب نقص مشاركة السكان المحليين فيها، بدءًا من بيع مواد الإغاثة في الأسواق، إلى تعرض المتطوعون والموظفون للهجوم وحتى القتل، بسبب الخوف وسوء الفهم في المجتمع.</a:t>
            </a:r>
            <a:endParaRPr lang="en-GB"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171450" marR="0" lvl="0" indent="-171450" algn="just" defTabSz="914400" rtl="1" eaLnBrk="0" fontAlgn="base" latinLnBrk="0" hangingPunct="0">
              <a:lnSpc>
                <a:spcPct val="100000"/>
              </a:lnSpc>
              <a:spcBef>
                <a:spcPts val="540"/>
              </a:spcBef>
              <a:spcAft>
                <a:spcPts val="0"/>
              </a:spcAft>
              <a:buClr>
                <a:schemeClr val="dk1"/>
              </a:buClr>
              <a:buSzPts val="1800"/>
              <a:buFont typeface="Arial"/>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11</a:t>
            </a:fld>
            <a:endParaRPr lang="en-US" altLang="ru-RU"/>
          </a:p>
        </p:txBody>
      </p:sp>
    </p:spTree>
    <p:extLst>
      <p:ext uri="{BB962C8B-B14F-4D97-AF65-F5344CB8AC3E}">
        <p14:creationId xmlns:p14="http://schemas.microsoft.com/office/powerpoint/2010/main" val="184627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346" name="Google Shape;346;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2910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1">
              <a:lnSpc>
                <a:spcPct val="100000"/>
              </a:lnSpc>
              <a:spcBef>
                <a:spcPts val="0"/>
              </a:spcBef>
              <a:spcAft>
                <a:spcPts val="0"/>
              </a:spcAft>
              <a:buClr>
                <a:srgbClr val="F5333F"/>
              </a:buClr>
              <a:buSzPts val="1800"/>
              <a:buFont typeface="Open Sans"/>
              <a:buNone/>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ملاحظات الميسرين</a:t>
            </a:r>
            <a:endParaRPr lang="en-GB"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0" marR="0" lvl="0" indent="0" algn="just" rtl="1">
              <a:lnSpc>
                <a:spcPct val="100000"/>
              </a:lnSpc>
              <a:spcBef>
                <a:spcPts val="0"/>
              </a:spcBef>
              <a:spcAft>
                <a:spcPts val="0"/>
              </a:spcAft>
              <a:buClr>
                <a:srgbClr val="F5333F"/>
              </a:buClr>
              <a:buSzPts val="1800"/>
              <a:buFont typeface="Open Sans"/>
              <a:buNone/>
            </a:pPr>
            <a:endParaRPr lang="en-GB"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اسأل المشاركين أولاً عن كيفية تضمين التواصل المفتوح والصادق مع المجتمعات في عملياتهم.</a:t>
            </a:r>
          </a:p>
          <a:p>
            <a:pPr marL="285750" marR="0" lvl="0" indent="-285750" algn="just" rtl="1">
              <a:lnSpc>
                <a:spcPct val="100000"/>
              </a:lnSpc>
              <a:spcBef>
                <a:spcPts val="0"/>
              </a:spcBef>
              <a:spcAft>
                <a:spcPts val="0"/>
              </a:spcAft>
              <a:buClr>
                <a:srgbClr val="F5333F"/>
              </a:buClr>
              <a:buSzPts val="1800"/>
              <a:buFontTx/>
              <a:buChar char="-"/>
            </a:pPr>
            <a:endParaRPr lang="en-GB"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احرص على توضيح أن التواصل المنتظم المفتوح والصادق</a:t>
            </a: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 يتعلق بضمان فهم المجتمعات لمن نحن وماذا نفعل في مجتمعهم وأننا نمتلك المعلومات التي يحتاجونها لاتخاذ القرارات وتطبيق الإجراءات لحماية وتحسين حياتهم ومجتمعاتهم وصحتهم، على سبيل المثال:</a:t>
            </a: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marR="0" lvl="1" indent="-342900" algn="just" defTabSz="914400" rtl="1"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عقد اجتماعات مجتمعية للتعريف بالجمعية الوطنية وتوضيح طرق عملها. </a:t>
            </a:r>
          </a:p>
          <a:p>
            <a:pPr marL="800100" marR="0" lvl="1" indent="-342900" algn="just" defTabSz="914400" rtl="1" eaLnBrk="1" fontAlgn="auto" latinLnBrk="0" hangingPunct="1">
              <a:lnSpc>
                <a:spcPct val="100000"/>
              </a:lnSpc>
              <a:spcBef>
                <a:spcPts val="542"/>
              </a:spcBef>
              <a:spcAft>
                <a:spcPts val="1800"/>
              </a:spcAft>
              <a:buClr>
                <a:srgbClr val="FF0000"/>
              </a:buClr>
              <a:buSzPts val="2200"/>
              <a:buFont typeface="Arial" panose="020B0604020202020204" pitchFamily="34" charset="0"/>
              <a:buChar char="•"/>
              <a:tabLst/>
              <a:defRPr/>
            </a:pPr>
            <a:endParaRPr lang="en-GB"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Aft>
                <a:spcPts val="1800"/>
              </a:spcAft>
              <a:buClr>
                <a:srgbClr val="FF0000"/>
              </a:buClr>
              <a:buSzPts val="2200"/>
              <a:buFont typeface="Arial" panose="020B0604020202020204" pitchFamily="34" charset="0"/>
              <a:buChar char="•"/>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وضع ألواح الملاحظات في المجتمعات والتي تتضمن معلومات عن أهداف البرنامج والجداول الزمنية لتنفيذها.</a:t>
            </a:r>
          </a:p>
          <a:p>
            <a:pPr marL="457200" lvl="1" indent="0" algn="just" rtl="1">
              <a:spcAft>
                <a:spcPts val="1800"/>
              </a:spcAft>
              <a:buClr>
                <a:srgbClr val="FF0000"/>
              </a:buClr>
              <a:buSzPts val="2200"/>
              <a:buFont typeface="Arial" panose="020B0604020202020204" pitchFamily="34" charset="0"/>
              <a:buNone/>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 </a:t>
            </a:r>
          </a:p>
          <a:p>
            <a:pPr marL="800100" lvl="1" indent="-342900" algn="just" rtl="1">
              <a:spcAft>
                <a:spcPts val="1800"/>
              </a:spcAft>
              <a:buClr>
                <a:srgbClr val="FF0000"/>
              </a:buClr>
              <a:buSzPts val="2200"/>
              <a:buFont typeface="Arial" panose="020B0604020202020204" pitchFamily="34" charset="0"/>
              <a:buChar char="•"/>
            </a:pPr>
            <a:r>
              <a:rPr lang="ar-JO" sz="18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إرسال الرسائل القصيرة مع معلومات عن مواد المساعدة التي يمكن للأشخاص أن يتوقعوا استلامها. </a:t>
            </a:r>
          </a:p>
          <a:p>
            <a:pPr marL="800100" lvl="1" indent="-342900" algn="just" rtl="1">
              <a:spcAft>
                <a:spcPts val="1800"/>
              </a:spcAft>
              <a:buClr>
                <a:srgbClr val="FF0000"/>
              </a:buClr>
              <a:buSzPts val="2200"/>
              <a:buFont typeface="Arial" panose="020B0604020202020204" pitchFamily="34" charset="0"/>
              <a:buChar char="•"/>
            </a:pPr>
            <a:endParaRPr lang="ar-JO" sz="18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Aft>
                <a:spcPts val="1800"/>
              </a:spcAft>
              <a:buClr>
                <a:srgbClr val="FF0000"/>
              </a:buClr>
              <a:buSzPts val="2200"/>
              <a:buFont typeface="Arial" panose="020B0604020202020204" pitchFamily="34" charset="0"/>
              <a:buChar char="•"/>
            </a:pPr>
            <a:r>
              <a:rPr lang="ar-JO" sz="18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مشاركة معلومات دقيقة وفورية خلال الوباء عبر أكثر القنوات موثوقية، لدعم الأشخاص في اعتماد ممارسات تقلل من انتشار العدوى وللحد من الخوف والوصم والذعر من خلال التعامل مع الشائعات والمعلومات الخاطئة.</a:t>
            </a:r>
          </a:p>
          <a:p>
            <a:pPr marL="800100" lvl="1" indent="-342900" algn="just" rtl="1">
              <a:spcAft>
                <a:spcPts val="1800"/>
              </a:spcAft>
              <a:buClr>
                <a:srgbClr val="FF0000"/>
              </a:buClr>
              <a:buSzPts val="2200"/>
              <a:buFont typeface="Arial" panose="020B0604020202020204" pitchFamily="34" charset="0"/>
              <a:buChar char="•"/>
            </a:pPr>
            <a:endParaRPr lang="ar-JO" sz="24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Aft>
                <a:spcPts val="1800"/>
              </a:spcAft>
              <a:buClr>
                <a:srgbClr val="FF0000"/>
              </a:buClr>
              <a:buSzPts val="2200"/>
              <a:buFont typeface="Arial" panose="020B0604020202020204" pitchFamily="34" charset="0"/>
              <a:buChar char="•"/>
            </a:pPr>
            <a:r>
              <a:rPr lang="ar-JO" sz="24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rPr>
              <a:t>عمل برامج إذاعية للدردشة التفاعلية لتشجيع الممارسات الآمنة والإجابة على الأسئلة. </a:t>
            </a:r>
          </a:p>
          <a:p>
            <a:pPr marL="800100" lvl="1" indent="-342900" algn="just" rtl="1">
              <a:spcAft>
                <a:spcPts val="1800"/>
              </a:spcAft>
              <a:buClr>
                <a:srgbClr val="FF0000"/>
              </a:buClr>
              <a:buSzPts val="2200"/>
              <a:buFont typeface="Arial" panose="020B0604020202020204" pitchFamily="34" charset="0"/>
              <a:buChar char="•"/>
            </a:pPr>
            <a:endParaRPr sz="1800" b="1"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marL="0" marR="0" lvl="0" indent="0" algn="just" rtl="1">
              <a:lnSpc>
                <a:spcPct val="100000"/>
              </a:lnSpc>
              <a:spcBef>
                <a:spcPts val="1140"/>
              </a:spcBef>
              <a:spcAft>
                <a:spcPts val="0"/>
              </a:spcAft>
              <a:buClr>
                <a:schemeClr val="dk1"/>
              </a:buClr>
              <a:buSzPts val="1800"/>
              <a:buFont typeface="Calibri"/>
              <a:buNone/>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اقتُبِست هذه الأمثلة من الدليل الخاص بالمشاركة المجتمعية والمساءلة ويمكن استبدالها بأمثلة أخرى من منطقتك أو بلدك أو الجمعية الوطنية. </a:t>
            </a:r>
          </a:p>
          <a:p>
            <a:pPr marL="0" marR="0" lvl="0" indent="0" algn="just" rtl="1">
              <a:lnSpc>
                <a:spcPct val="100000"/>
              </a:lnSpc>
              <a:spcBef>
                <a:spcPts val="1140"/>
              </a:spcBef>
              <a:spcAft>
                <a:spcPts val="0"/>
              </a:spcAft>
              <a:buClr>
                <a:schemeClr val="dk1"/>
              </a:buClr>
              <a:buSzPts val="1800"/>
              <a:buFont typeface="Calibri"/>
              <a:buNone/>
            </a:pPr>
            <a:endParaRPr sz="1800" b="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ساعد التواصل الجيد في مالاوي في التصدي لعمليات الفساد الحاصلة من قادة المجتمع</a:t>
            </a:r>
          </a:p>
          <a:p>
            <a:pPr marL="0" lvl="0" indent="0" algn="just" rtl="1">
              <a:lnSpc>
                <a:spcPct val="100000"/>
              </a:lnSpc>
              <a:spcBef>
                <a:spcPts val="541"/>
              </a:spcBef>
              <a:spcAft>
                <a:spcPts val="0"/>
              </a:spcAft>
              <a:buSzPts val="1400"/>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lnSpc>
                <a:spcPct val="100000"/>
              </a:lnSpc>
              <a:spcBef>
                <a:spcPts val="541"/>
              </a:spcBef>
              <a:spcAft>
                <a:spcPts val="0"/>
              </a:spcAft>
              <a:buSzPts val="1400"/>
              <a:buNone/>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اطلعت جمعية الصليب الأحمر في مالاوي، خلال الحلقات النقاشية المركزة لبرنامج قدرة المجتمعات على الصمود، على مشكلات مع قادة المجتمع الذين استبدلوا الأسماء في قوائم التوزيع، والتي تفاقمت بسبب الممانعة الثقافية في مالاوي عن تقديم الشكوى، لذلك وكجزء من الاستجابة </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للإعصار</a:t>
            </a: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نفذت الجمعية الوطنية ثلاثة تدابير بسيطة لوقف حدوث هذه الظاهرة:</a:t>
            </a:r>
          </a:p>
          <a:p>
            <a:pPr marL="0" lvl="0" indent="0" algn="just" rtl="1">
              <a:lnSpc>
                <a:spcPct val="100000"/>
              </a:lnSpc>
              <a:spcBef>
                <a:spcPts val="541"/>
              </a:spcBef>
              <a:spcAft>
                <a:spcPts val="0"/>
              </a:spcAft>
              <a:buSzPts val="1400"/>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lnSpc>
                <a:spcPct val="100000"/>
              </a:lnSpc>
              <a:spcBef>
                <a:spcPts val="541"/>
              </a:spcBef>
              <a:spcAft>
                <a:spcPts val="0"/>
              </a:spcAft>
              <a:buSzPts val="1400"/>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تم تدريب المتطوعين على نُهج المشاركة المجتمعية، بما في ذلك حقوق الأشخاص، والمعلومات التي يجب مشاركتها مع المجتمعات وكيفية جمع الملاحظات والاستجابة لها.</a:t>
            </a:r>
          </a:p>
          <a:p>
            <a:pPr marL="457200" lvl="0" indent="-457200" algn="just" rtl="1">
              <a:lnSpc>
                <a:spcPct val="100000"/>
              </a:lnSpc>
              <a:spcBef>
                <a:spcPts val="541"/>
              </a:spcBef>
              <a:spcAft>
                <a:spcPts val="0"/>
              </a:spcAft>
              <a:buSzPts val="1400"/>
              <a:buFont typeface="+mj-lt"/>
              <a:buAutoNum type="arabicPeriod"/>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lnSpc>
                <a:spcPct val="100000"/>
              </a:lnSpc>
              <a:spcBef>
                <a:spcPts val="541"/>
              </a:spcBef>
              <a:spcAft>
                <a:spcPts val="0"/>
              </a:spcAft>
              <a:buSzPts val="1400"/>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تم عقد جلسات توعية لتوضيح أهداف الاستجابة والفئة التي سيتم دعمها والعناصر التي سيتم توزيعها وكيفية إبلاغ الأشخاص عن أي شكاوى أو مخاوف بسرية تامة إضافةً إلى نشر المتطوعين لهذه المعلومات بين سكان المخيم. </a:t>
            </a:r>
          </a:p>
          <a:p>
            <a:pPr marL="457200" lvl="0" indent="-457200" algn="just" rtl="1">
              <a:lnSpc>
                <a:spcPct val="100000"/>
              </a:lnSpc>
              <a:spcBef>
                <a:spcPts val="541"/>
              </a:spcBef>
              <a:spcAft>
                <a:spcPts val="0"/>
              </a:spcAft>
              <a:buSzPts val="1400"/>
              <a:buFont typeface="+mj-lt"/>
              <a:buAutoNum type="arabicPeriod"/>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lnSpc>
                <a:spcPct val="100000"/>
              </a:lnSpc>
              <a:spcBef>
                <a:spcPts val="541"/>
              </a:spcBef>
              <a:spcAft>
                <a:spcPts val="0"/>
              </a:spcAft>
              <a:buSzPts val="1400"/>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تم إنشاء أنظمة لجمع الملاحظات والانطباعات والشكاوى، بما في ذلك صناديق الاقتراحات وخط هاتفي وجلسات التواصل المباشر مع المتطوعين في جمعية الصليب الأحمر في مالاوي، كما وتم أيضًا إنشاء مكاتب مساعدة خلال كافة عمليات التوزيع حتى تتمكن من رصد وحل أي مشكلات يومية بأسرع وقت.</a:t>
            </a:r>
          </a:p>
          <a:p>
            <a:pPr marL="0" lvl="0" indent="0" algn="just" rtl="1">
              <a:lnSpc>
                <a:spcPct val="100000"/>
              </a:lnSpc>
              <a:spcBef>
                <a:spcPts val="542"/>
              </a:spcBef>
              <a:spcAft>
                <a:spcPts val="0"/>
              </a:spcAft>
              <a:buSzPts val="1400"/>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نجحت جمعية الصليب الأحمر في مالاوي في منع العديد من حالات الفساد أو الترهيب الحاصل من قادة المجتمع من خلال ضمان معرفة الاشخاص بحقوقهم واستحقاقاتهم وكيفية تقديم الشكوى بأمان وبسرية، إضافةً إلى البدء في تدريب جميع المتطوعين، وإبلاغ قادة المجتمع أيضًا لضمان فهمهم للولاية والمنهج الصارم للجمعية تجاه الفساد. يمكنك قراءة الدراسة الكاملة عبر الرابط التالي: </a:t>
            </a:r>
          </a:p>
          <a:p>
            <a:pPr marL="0" lvl="0" indent="0" algn="just" rtl="1">
              <a:lnSpc>
                <a:spcPct val="100000"/>
              </a:lnSpc>
              <a:spcBef>
                <a:spcPts val="541"/>
              </a:spcBef>
              <a:spcAft>
                <a:spcPts val="0"/>
              </a:spcAft>
              <a:buSzPts val="1400"/>
              <a:buNone/>
            </a:pPr>
            <a:r>
              <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https://communityengagementhub.org/wp-content/uploads/sites/2/2020/04/MRCS-fighting-corruption-case-study.pdf </a:t>
            </a:r>
          </a:p>
          <a:p>
            <a:pPr marL="0" lvl="0" indent="0" algn="just" rtl="1">
              <a:lnSpc>
                <a:spcPct val="100000"/>
              </a:lnSpc>
              <a:spcBef>
                <a:spcPts val="541"/>
              </a:spcBef>
              <a:spcAft>
                <a:spcPts val="0"/>
              </a:spcAft>
              <a:buSzPts val="140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تغلب جمعية الهلال الأحمر البنغالي على حواجز كوفيد-19 التي تحد من عملية التواصل.</a:t>
            </a:r>
          </a:p>
          <a:p>
            <a:pPr marL="0" lvl="0" indent="0" algn="just" rtl="1">
              <a:lnSpc>
                <a:spcPct val="100000"/>
              </a:lnSpc>
              <a:spcBef>
                <a:spcPts val="541"/>
              </a:spcBef>
              <a:spcAft>
                <a:spcPts val="0"/>
              </a:spcAft>
              <a:buSzPts val="1400"/>
              <a:buNone/>
            </a:pPr>
            <a:endPar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تقليديًا، تقوم جمعية الهلال الأحمر البنغالي باستخدام وسائل الاتصال وجهًا لوجه للتفاعل مع المجتمعات، ولكن، اضطرت الجمعية الوطنية إلى توسيع نطاقها في استخدام وسائل التواصل الاجتماعي عندما فرض فيروس كوفيد-19 قيودًا على كيفية التواصل مع الآخرين، حيث قامت الجمعية برصد التعليقات على حساباتها على وسائل التواصل الاجتماعي لفهم القلق الشخصي الذي يواجهه الأشخاص إضافةً إلى إنشاء منشورات للرد على أسئلتهم، على سبيل المثال، عندما أعلنت جمعية الهلال الأحمر البنغالي عن حملة التطعيم على صفحتها على فيسبوك، كان لدى السكان العديد من الأسئلة حول التسجيل ومعايير الأهلية، لذا تم نشر منشور يشرح ذلك بالتفصيل، وقبل نشرها علنياً، يتم إرسال هذه المنشورات والرسائل إلى موظفي جمعية الهلال الأحمر البنغالي والاتحاد الدولي لجمعيات الصليب الأحمر والهلال الأحمر والمتطوعين وأسرهم وأصدقائهم لاختبار ما إذا كانت مفهومة وتعديلها عند اقتضاء الحاجة لفعل ذلك، وتعتبر صفحة الفيسبوك لدى جمعية الهلال الأحمر البنغالي مصدرًا موثوقًا على "فيسبوك" للمعلومات حول الجائحة، حيث يصل مدى المشاركة اليومي في المنشورات إلى متوسط 87,372 شخصًا، وتتضمن المشاركات صورًا مرفقة بنصوص ورسوم متحركة وجلسات مباشرة على فيسبوك مع الخبراء ومقاطع فيديو أخرى لتشجيع الناس على التسجيل للحصول على اللقاح وتقديم المعلومات، كما وتتم الإجابة على الأسئلة الواردة من الجمهور أو إحالتها إلى رقم الخط الساخن الخاص باللقاح والتابع لحكومة بنغلاديش.</a:t>
            </a: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541"/>
              </a:spcBef>
              <a:spcAft>
                <a:spcPts val="0"/>
              </a:spcAft>
              <a:buSzPts val="1400"/>
              <a:buNone/>
            </a:pPr>
            <a:endParaRPr dirty="0">
              <a:latin typeface="Calibri" panose="020F0502020204030204" pitchFamily="34" charset="0"/>
              <a:ea typeface="Calibri" panose="020F0502020204030204" pitchFamily="34" charset="0"/>
              <a:cs typeface="Calibri" panose="020F0502020204030204" pitchFamily="34" charset="0"/>
            </a:endParaRPr>
          </a:p>
          <a:p>
            <a:pPr marL="0" marR="0" lvl="0" indent="0" algn="just" rtl="1">
              <a:lnSpc>
                <a:spcPct val="100000"/>
              </a:lnSpc>
              <a:spcBef>
                <a:spcPts val="540"/>
              </a:spcBef>
              <a:spcAft>
                <a:spcPts val="0"/>
              </a:spcAft>
              <a:buClr>
                <a:schemeClr val="dk1"/>
              </a:buClr>
              <a:buSzPts val="1800"/>
              <a:buFont typeface="Calibri"/>
              <a:buNone/>
            </a:pPr>
            <a:endParaRPr sz="1800" b="0" dirty="0">
              <a:latin typeface="Calibri" panose="020F0502020204030204" pitchFamily="34" charset="0"/>
              <a:ea typeface="Calibri" panose="020F0502020204030204" pitchFamily="34" charset="0"/>
              <a:cs typeface="Calibri" panose="020F0502020204030204" pitchFamily="34" charset="0"/>
              <a:sym typeface="Calibri"/>
            </a:endParaRPr>
          </a:p>
        </p:txBody>
      </p:sp>
      <p:sp>
        <p:nvSpPr>
          <p:cNvPr id="571" name="Google Shape;57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SzPts val="1400"/>
              <a:buNone/>
            </a:pPr>
            <a:r>
              <a:rPr lang="ar-JO" sz="1800" b="1" dirty="0">
                <a:latin typeface="Calibri"/>
                <a:ea typeface="Calibri"/>
                <a:cs typeface="Calibri"/>
                <a:sym typeface="Calibri"/>
              </a:rPr>
              <a:t>ملاحظات الميسرين </a:t>
            </a:r>
            <a:endParaRPr lang="ar-JO" sz="18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0"/>
              </a:spcBef>
              <a:spcAft>
                <a:spcPts val="0"/>
              </a:spcAft>
              <a:buSzPts val="1400"/>
              <a:buNone/>
            </a:pPr>
            <a:endParaRPr lang="ar-JO"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اسأل المشاركين أولاً عن كيفية تضمين التواصل المفتوح والصادق مع المجتمعات في عملياتهم.</a:t>
            </a:r>
          </a:p>
          <a:p>
            <a:pPr marL="285750" marR="0" lvl="0" indent="-285750" algn="just" rtl="1">
              <a:lnSpc>
                <a:spcPct val="100000"/>
              </a:lnSpc>
              <a:spcBef>
                <a:spcPts val="0"/>
              </a:spcBef>
              <a:spcAft>
                <a:spcPts val="0"/>
              </a:spcAft>
              <a:buClr>
                <a:srgbClr val="F5333F"/>
              </a:buClr>
              <a:buSzPts val="1800"/>
              <a:buFontTx/>
              <a:buChar cha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0" marR="0" lvl="0" indent="0" algn="just" rtl="1">
              <a:lnSpc>
                <a:spcPct val="100000"/>
              </a:lnSpc>
              <a:spcBef>
                <a:spcPts val="0"/>
              </a:spcBef>
              <a:spcAft>
                <a:spcPts val="0"/>
              </a:spcAft>
              <a:buClr>
                <a:srgbClr val="F5333F"/>
              </a:buClr>
              <a:buSzPts val="1800"/>
              <a:buFontTx/>
              <a:buNone/>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285750" marR="0" lvl="0" indent="-285750" algn="just" defTabSz="914400" rtl="1" eaLnBrk="0" fontAlgn="base" latinLnBrk="0" hangingPunct="0">
              <a:lnSpc>
                <a:spcPct val="100000"/>
              </a:lnSpc>
              <a:spcBef>
                <a:spcPts val="0"/>
              </a:spcBef>
              <a:spcAft>
                <a:spcPts val="0"/>
              </a:spcAft>
              <a:buClr>
                <a:srgbClr val="F5333F"/>
              </a:buClr>
              <a:buSzPts val="1800"/>
              <a:buFontTx/>
              <a:buChar char="-"/>
              <a:tabLst/>
              <a:defRPr/>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 احرص على توضيح أن عملية الإشراك </a:t>
            </a:r>
            <a:r>
              <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تعني اتخاذ القرارات بالتعاون مع المجتمع حول كيفية تصميم البرامج والعمليات وإدارتها وتنفيذها وتوضيح المواقع التي من الممكن لنا تقديم الدعم فيها للمجتمعات لمساعدتهم على قيادة وتشكيل حلولها وتعديلاتها الخاصة وفقًا لشروطها الخاصة. على سبيل المثال:</a:t>
            </a:r>
          </a:p>
          <a:p>
            <a:pPr marL="285750" marR="0" lvl="0" indent="-285750" algn="just" defTabSz="914400" rtl="1" eaLnBrk="0" fontAlgn="base" latinLnBrk="0" hangingPunct="0">
              <a:lnSpc>
                <a:spcPct val="100000"/>
              </a:lnSpc>
              <a:spcBef>
                <a:spcPts val="0"/>
              </a:spcBef>
              <a:spcAft>
                <a:spcPts val="0"/>
              </a:spcAft>
              <a:buClr>
                <a:srgbClr val="F5333F"/>
              </a:buClr>
              <a:buSzPts val="1800"/>
              <a:buFontTx/>
              <a:buChar char="-"/>
              <a:tabLst/>
              <a:defRPr/>
            </a:pPr>
            <a:endParaRPr lang="ar-JO" sz="1800" b="0"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endParaRPr>
          </a:p>
          <a:p>
            <a:pPr marL="973367" marR="0" lvl="1" indent="-285750" algn="just" defTabSz="914400" rtl="1" eaLnBrk="0" fontAlgn="base" latinLnBrk="0" hangingPunct="0">
              <a:lnSpc>
                <a:spcPct val="100000"/>
              </a:lnSpc>
              <a:spcBef>
                <a:spcPts val="0"/>
              </a:spcBef>
              <a:spcAft>
                <a:spcPts val="0"/>
              </a:spcAft>
              <a:buClr>
                <a:srgbClr val="F5333F"/>
              </a:buClr>
              <a:buSzPts val="1800"/>
              <a:buFontTx/>
              <a:buChar char="-"/>
              <a:tabLst/>
              <a:defRPr/>
            </a:pPr>
            <a:r>
              <a:rPr lang="ar-JO" sz="1800" b="1" dirty="0">
                <a:solidFill>
                  <a:srgbClr val="F5333F"/>
                </a:solidFill>
                <a:latin typeface="Calibri" panose="020F0502020204030204" pitchFamily="34" charset="0"/>
                <a:ea typeface="Calibri" panose="020F0502020204030204" pitchFamily="34" charset="0"/>
                <a:cs typeface="Calibri" panose="020F0502020204030204" pitchFamily="34" charset="0"/>
                <a:sym typeface="Open Sans"/>
              </a:rPr>
              <a:t> </a:t>
            </a: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العمل مع لجان المشاريع المجتمعية والاجتماع معها بشكل منتظم لاتخاذ القرارات المتعلقة بالبرامج.</a:t>
            </a:r>
          </a:p>
          <a:p>
            <a:pPr marL="687617" marR="0" lvl="1" indent="0" algn="just" defTabSz="914400" rtl="1" eaLnBrk="0" fontAlgn="base" latinLnBrk="0" hangingPunct="0">
              <a:lnSpc>
                <a:spcPct val="100000"/>
              </a:lnSpc>
              <a:spcBef>
                <a:spcPts val="0"/>
              </a:spcBef>
              <a:spcAft>
                <a:spcPts val="0"/>
              </a:spcAft>
              <a:buClr>
                <a:srgbClr val="F5333F"/>
              </a:buClr>
              <a:buSzPts val="1800"/>
              <a:buFontTx/>
              <a:buNone/>
              <a:tabLst/>
              <a:defRPr/>
            </a:pPr>
            <a:endPar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marR="0" lvl="1" indent="-285750" algn="just" defTabSz="914400" rtl="1" eaLnBrk="0" fontAlgn="base" latinLnBrk="0" hangingPunct="0">
              <a:lnSpc>
                <a:spcPct val="100000"/>
              </a:lnSpc>
              <a:spcBef>
                <a:spcPts val="0"/>
              </a:spcBef>
              <a:spcAft>
                <a:spcPts val="0"/>
              </a:spcAft>
              <a:buClrTx/>
              <a:buSzPts val="1400"/>
              <a:buFontTx/>
              <a:buChar char="-"/>
              <a:tabLst/>
              <a:defRP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عقد لقاءات مجتمعية منتظمة لإبقاء المجتمع على إطلاع بالتقدم المحرز وجمع الملاحظات والانطباعات منه والإتفاق معه على الخطوات التالية.</a:t>
            </a:r>
          </a:p>
          <a:p>
            <a:pPr marL="742950" lvl="1" indent="-285750" algn="just" rtl="1">
              <a:lnSpc>
                <a:spcPct val="100000"/>
              </a:lnSpc>
              <a:spcBef>
                <a:spcPts val="0"/>
              </a:spcBef>
              <a:spcAft>
                <a:spcPts val="0"/>
              </a:spcAft>
              <a:buSzPts val="1400"/>
              <a:buFontTx/>
              <a:buChar char="-"/>
            </a:pPr>
            <a:endPar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lvl="1" indent="0" algn="just" rtl="1">
              <a:lnSpc>
                <a:spcPct val="100000"/>
              </a:lnSpc>
              <a:spcBef>
                <a:spcPts val="0"/>
              </a:spcBef>
              <a:spcAft>
                <a:spcPts val="0"/>
              </a:spcAft>
              <a:buSzPts val="1400"/>
              <a:buFontTx/>
              <a:buNone/>
            </a:pPr>
            <a:endPar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lvl="1" indent="-285750" algn="just" rtl="1">
              <a:lnSpc>
                <a:spcPct val="100000"/>
              </a:lnSpc>
              <a:spcBef>
                <a:spcPts val="0"/>
              </a:spcBef>
              <a:spcAft>
                <a:spcPts val="0"/>
              </a:spcAft>
              <a:buSzPts val="1400"/>
              <a:buFontTx/>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التعاون مع المجتمعات للاتفاق على معايير اختيار المستفيدين والمعايير التي سيتم اعتمادها لتحديد الأشخاص الأكثر ضعفًا لتلقي الدعم، ثم الاتفاق معًا على من يستحق الحصول عليه.</a:t>
            </a:r>
          </a:p>
          <a:p>
            <a:pPr marL="742950" lvl="1" indent="-285750" algn="just" rtl="1">
              <a:lnSpc>
                <a:spcPct val="100000"/>
              </a:lnSpc>
              <a:spcBef>
                <a:spcPts val="0"/>
              </a:spcBef>
              <a:spcAft>
                <a:spcPts val="0"/>
              </a:spcAft>
              <a:buSzPts val="1400"/>
              <a:buFontTx/>
              <a:buChar char="-"/>
            </a:pPr>
            <a:endPar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lvl="1" indent="-285750" algn="just" rtl="1">
              <a:lnSpc>
                <a:spcPct val="100000"/>
              </a:lnSpc>
              <a:spcBef>
                <a:spcPts val="0"/>
              </a:spcBef>
              <a:spcAft>
                <a:spcPts val="0"/>
              </a:spcAft>
              <a:buSzPts val="1400"/>
              <a:buFontTx/>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دعم المجتمعات المحلية لتنفيذ أنشطتها الخاصة من خلال الدعم النقد فقط أو من خلال تقديم </a:t>
            </a:r>
            <a:r>
              <a:rPr lang="ar-JO" sz="2000" b="0" i="0" u="none" strike="noStrike" cap="none" dirty="0">
                <a:solidFill>
                  <a:schemeClr val="dk1"/>
                </a:solidFill>
                <a:effectLst/>
                <a:latin typeface="Calibri"/>
                <a:ea typeface="Calibri"/>
                <a:cs typeface="Calibri"/>
                <a:sym typeface="Calibri"/>
              </a:rPr>
              <a:t>دعم فني من الجمعية الوطنية.</a:t>
            </a:r>
          </a:p>
          <a:p>
            <a:pPr marL="742950" lvl="1" indent="-285750" algn="just" rtl="1">
              <a:lnSpc>
                <a:spcPct val="100000"/>
              </a:lnSpc>
              <a:spcBef>
                <a:spcPts val="0"/>
              </a:spcBef>
              <a:spcAft>
                <a:spcPts val="0"/>
              </a:spcAft>
              <a:buSzPts val="1400"/>
              <a:buFontTx/>
              <a:buChar char="-"/>
            </a:pPr>
            <a:endParaRPr lang="ar-JO" sz="2000" b="0" dirty="0">
              <a:latin typeface="Calibri"/>
              <a:ea typeface="Calibri"/>
              <a:cs typeface="Calibri"/>
              <a:sym typeface="Calibri"/>
            </a:endParaRPr>
          </a:p>
          <a:p>
            <a:pPr marL="0" marR="0" lvl="0" indent="0" algn="just" defTabSz="914400" rtl="1" eaLnBrk="1" fontAlgn="auto" latinLnBrk="0" hangingPunct="1">
              <a:lnSpc>
                <a:spcPct val="100000"/>
              </a:lnSpc>
              <a:spcBef>
                <a:spcPts val="0"/>
              </a:spcBef>
              <a:spcAft>
                <a:spcPts val="0"/>
              </a:spcAft>
              <a:buClr>
                <a:srgbClr val="F5333F"/>
              </a:buClr>
              <a:buSzPts val="1800"/>
              <a:buFontTx/>
              <a:buNone/>
              <a:tabLst/>
              <a:defRPr/>
            </a:pPr>
            <a:r>
              <a:rPr lang="ar-JO" sz="2000" b="1" dirty="0">
                <a:latin typeface="Calibri"/>
                <a:ea typeface="Calibri"/>
                <a:cs typeface="Calibri"/>
                <a:sym typeface="Calibri"/>
              </a:rPr>
              <a:t>تم أخذ هذه الأمثلة من الدليل الخاص بالمشاركة المجتمعية والمساءلة ويمكن استبدالها بأمثلة أخرى من منطقتك أو بلدك أو الجمعية الوطنية. </a:t>
            </a:r>
          </a:p>
          <a:p>
            <a:pPr marL="0" lvl="0" indent="0" algn="just" rtl="1">
              <a:lnSpc>
                <a:spcPct val="100000"/>
              </a:lnSpc>
              <a:spcBef>
                <a:spcPts val="542"/>
              </a:spcBef>
              <a:spcAft>
                <a:spcPts val="0"/>
              </a:spcAft>
              <a:buSzPts val="1400"/>
              <a:buNone/>
            </a:pPr>
            <a:endParaRPr lang="ar-JO" sz="2000" b="0" dirty="0">
              <a:latin typeface="Calibri"/>
              <a:cs typeface="Calibri"/>
              <a:sym typeface="Calibri"/>
            </a:endParaRPr>
          </a:p>
          <a:p>
            <a:pPr marL="0" lvl="0" indent="0" algn="just" rtl="1">
              <a:lnSpc>
                <a:spcPct val="100000"/>
              </a:lnSpc>
              <a:spcBef>
                <a:spcPts val="542"/>
              </a:spcBef>
              <a:spcAft>
                <a:spcPts val="0"/>
              </a:spcAft>
              <a:buSzPts val="1400"/>
              <a:buNone/>
            </a:pPr>
            <a:r>
              <a:rPr lang="ar-JO" b="1" dirty="0"/>
              <a:t>تعمل اللجان الاستشارية على تعزيز الخدمات والتماسك الاجتماعي في تركيا</a:t>
            </a:r>
          </a:p>
          <a:p>
            <a:pPr marL="0" lvl="0" indent="0" algn="just" rtl="1">
              <a:lnSpc>
                <a:spcPct val="100000"/>
              </a:lnSpc>
              <a:spcBef>
                <a:spcPts val="542"/>
              </a:spcBef>
              <a:spcAft>
                <a:spcPts val="0"/>
              </a:spcAft>
              <a:buSzPts val="1400"/>
              <a:buNone/>
            </a:pPr>
            <a:endParaRPr lang="ar-JO" b="1" dirty="0"/>
          </a:p>
          <a:p>
            <a:pPr marL="0" lvl="0" indent="0" algn="just" rtl="1">
              <a:lnSpc>
                <a:spcPct val="100000"/>
              </a:lnSpc>
              <a:spcBef>
                <a:spcPts val="542"/>
              </a:spcBef>
              <a:spcAft>
                <a:spcPts val="0"/>
              </a:spcAft>
              <a:buSzPts val="1400"/>
              <a:buNone/>
            </a:pPr>
            <a:r>
              <a:rPr lang="ar-JO" dirty="0"/>
              <a:t>لضمان توفير المراكز المجتمعية التابعة لجمعية الهلال الأحمر التركي للخدمات المتعلقة باحتياجات السكان، تم تشكيل لجان استشارية في كل مركز مجتمعي حيث تتألف هذه اللجان من أفراد من المجتمع المحلي والمهاجرين وغيرهم من الفئات الاكثر ضعفًا وتعقد اللجان اجتماعًا مرة واحدة كل شهر حيث تجمع من خلاله بين الجمعية الوطنية والحكومة المحلية وأعضاء المجتمع وهذه هي الفرصة الأمثل لمناقشة كيفية تكييف أنشطة المراكز المجتمعية والدعوة بشأن القضايا الأوسع نطاقا لأصحاب المصلحة المعنيين، وتمت في الاجتماع الأول المناقشة والاتفاق على صفحة واحدة لتوضيح أهداف اللجنة ومسؤولياتها وآليات عملها.</a:t>
            </a:r>
          </a:p>
          <a:p>
            <a:pPr marL="0" lvl="0" indent="0" algn="just" rtl="1">
              <a:lnSpc>
                <a:spcPct val="100000"/>
              </a:lnSpc>
              <a:spcBef>
                <a:spcPts val="542"/>
              </a:spcBef>
              <a:spcAft>
                <a:spcPts val="0"/>
              </a:spcAft>
              <a:buSzPts val="1400"/>
              <a:buNone/>
            </a:pPr>
            <a:endParaRPr lang="ar-JO" dirty="0"/>
          </a:p>
          <a:p>
            <a:pPr marL="0" lvl="0" indent="0" algn="just" rtl="1">
              <a:lnSpc>
                <a:spcPct val="100000"/>
              </a:lnSpc>
              <a:spcBef>
                <a:spcPts val="900"/>
              </a:spcBef>
              <a:spcAft>
                <a:spcPts val="0"/>
              </a:spcAft>
              <a:buSzPts val="1400"/>
              <a:buNone/>
            </a:pPr>
            <a:r>
              <a:rPr lang="ar-JO" sz="2000" b="1" dirty="0"/>
              <a:t>عملت فرق العمل المجتمعي في اندونيسيا على تخطيط انشطتها الخاصة للاستجابة لكوفيد – 19</a:t>
            </a:r>
          </a:p>
          <a:p>
            <a:pPr marL="0" lvl="0" indent="0" algn="just" rtl="1">
              <a:lnSpc>
                <a:spcPct val="100000"/>
              </a:lnSpc>
              <a:spcBef>
                <a:spcPts val="900"/>
              </a:spcBef>
              <a:spcAft>
                <a:spcPts val="0"/>
              </a:spcAft>
              <a:buSzPts val="1400"/>
              <a:buNone/>
            </a:pPr>
            <a:endParaRPr lang="ar-JO" dirty="0"/>
          </a:p>
          <a:p>
            <a:pPr marL="0" lvl="0" indent="0" algn="just" rtl="1">
              <a:lnSpc>
                <a:spcPct val="100000"/>
              </a:lnSpc>
              <a:spcBef>
                <a:spcPts val="900"/>
              </a:spcBef>
              <a:spcAft>
                <a:spcPts val="0"/>
              </a:spcAft>
              <a:buSzPts val="1400"/>
              <a:buNone/>
            </a:pPr>
            <a:r>
              <a:rPr lang="ar-JO" sz="2000" b="0" dirty="0"/>
              <a:t>تقدم جمعية الصليب الأحمر الإندونيسي عملها بانتظام من خلال فرق العمل المجتمعية الموجودة في المجتمعات حيث يتم تدريب مجموعات المتطوعين هذه ليكونوا أول المستجيبين في حال وقوع كارثة ولتعمل كحلقة وصل بين الجمعية الوطنية والمجتمع الأوسع، ولدعم المجتمعات لقيادة استجابتها الخاصة لكوفيد - 19، قدمت جمعية الصليب الأحمر الإندونيسي منحًا مالية لفرق العمل المجتمعي ليتم استخدامها اعتمادًا على الاحتياجات المحددة في مجتمعهم، كما وقدمت قائمة كبيرة من الأنشطة التي يمكن استخدام المنح النقدية فيها كتتبع الاتصال وتحسين الصحة وإنتاج الكِمامات ومحطات غسل اليدين وإجراء عمليات التعقيم أو الرقابة ولكن كان القرار النهائي بشأن كيفية استخدام التمويل للمجتمع، وتلقت فرق العمل المجتمعي توجيهات وتدريبات عبر الإنترنت، باستخدام تقنية زوم والواتساب، والتي غطت إرشادات حول المنحة والميزانينة والرصد ومكافحة كوفيد - 19، ولضمان المشاركة المجتمعية الكاملة في العملية، قدمت جمعية الصليب الاحمر الإندونيسي أيضًا تدريبًا لأعضاء فرق العمل المجتمعي حول كيفية تلقي المدخلات والاقتراحات والشكاوى المتعلقة بكيفية استخدام المنح من المجتمع الأوسع.</a:t>
            </a:r>
            <a:endParaRPr lang="ar-JO" dirty="0"/>
          </a:p>
          <a:p>
            <a:pPr marL="0" lvl="0" indent="0" algn="just" rtl="1">
              <a:lnSpc>
                <a:spcPct val="100000"/>
              </a:lnSpc>
              <a:spcBef>
                <a:spcPts val="0"/>
              </a:spcBef>
              <a:spcAft>
                <a:spcPts val="0"/>
              </a:spcAft>
              <a:buSzPts val="1400"/>
              <a:buNone/>
            </a:pPr>
            <a:endParaRPr dirty="0"/>
          </a:p>
        </p:txBody>
      </p:sp>
      <p:sp>
        <p:nvSpPr>
          <p:cNvPr id="555" name="Google Shape;55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Pts val="1400"/>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ts val="0"/>
                </a:spcBef>
                <a:spcAft>
                  <a:spcPts val="0"/>
                </a:spcAft>
                <a:buClrTx/>
                <a:buSzPts val="1400"/>
                <a:buFontTx/>
                <a:buNone/>
                <a:tabLst/>
                <a:defRPr/>
              </a:pPr>
              <a:t>14</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2" name="Google Shape;56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1">
              <a:lnSpc>
                <a:spcPct val="100000"/>
              </a:lnSpc>
              <a:spcBef>
                <a:spcPts val="0"/>
              </a:spcBef>
              <a:spcAft>
                <a:spcPts val="0"/>
              </a:spcAft>
              <a:buClr>
                <a:srgbClr val="F5333F"/>
              </a:buClr>
              <a:buSzPts val="1800"/>
              <a:buFont typeface="Open Sans"/>
              <a:buNone/>
            </a:pPr>
            <a:r>
              <a:rPr lang="ar-JO" sz="1800" b="1" dirty="0">
                <a:solidFill>
                  <a:srgbClr val="F5333F"/>
                </a:solidFill>
                <a:latin typeface="+mn-lt"/>
                <a:ea typeface="Open Sans"/>
                <a:cs typeface="Open Sans"/>
                <a:sym typeface="Open Sans"/>
              </a:rPr>
              <a:t>ملاحظات الميسرين</a:t>
            </a:r>
          </a:p>
          <a:p>
            <a:pPr marL="0" marR="0" lvl="0" indent="0" algn="just" rtl="1">
              <a:lnSpc>
                <a:spcPct val="100000"/>
              </a:lnSpc>
              <a:spcBef>
                <a:spcPts val="0"/>
              </a:spcBef>
              <a:spcAft>
                <a:spcPts val="0"/>
              </a:spcAft>
              <a:buClr>
                <a:srgbClr val="F5333F"/>
              </a:buClr>
              <a:buSzPts val="1800"/>
              <a:buFont typeface="Open Sans"/>
              <a:buNone/>
            </a:pPr>
            <a:endParaRPr lang="ar-JO" sz="1800" b="1" dirty="0">
              <a:solidFill>
                <a:srgbClr val="F5333F"/>
              </a:solidFill>
              <a:latin typeface="+mn-lt"/>
              <a:ea typeface="Open Sans"/>
              <a:cs typeface="Open Sans"/>
              <a:sym typeface="Open Sans"/>
            </a:endParaRPr>
          </a:p>
          <a:p>
            <a:pPr marL="285750" marR="0" lvl="0" indent="-285750" algn="just" rtl="1">
              <a:lnSpc>
                <a:spcPct val="100000"/>
              </a:lnSpc>
              <a:spcBef>
                <a:spcPts val="0"/>
              </a:spcBef>
              <a:spcAft>
                <a:spcPts val="0"/>
              </a:spcAft>
              <a:buClr>
                <a:srgbClr val="F5333F"/>
              </a:buClr>
              <a:buSzPts val="1800"/>
              <a:buFontTx/>
              <a:buChar char="-"/>
            </a:pPr>
            <a:r>
              <a:rPr lang="ar-JO" sz="2000" b="0" dirty="0">
                <a:solidFill>
                  <a:srgbClr val="F5333F"/>
                </a:solidFill>
                <a:latin typeface="+mn-lt"/>
                <a:ea typeface="Open Sans"/>
                <a:cs typeface="Open Sans"/>
                <a:sym typeface="Open Sans"/>
              </a:rPr>
              <a:t>أولاً، اسأل المشاركين عما إذا كان لديهم أي أمثلة على آليات تغذية راجعة مستخدمة في عملياتهم</a:t>
            </a:r>
          </a:p>
          <a:p>
            <a:pPr marL="285750" marR="0" lvl="0" indent="-285750" algn="just" rtl="1">
              <a:lnSpc>
                <a:spcPct val="100000"/>
              </a:lnSpc>
              <a:spcBef>
                <a:spcPts val="0"/>
              </a:spcBef>
              <a:spcAft>
                <a:spcPts val="0"/>
              </a:spcAft>
              <a:buClr>
                <a:srgbClr val="F5333F"/>
              </a:buClr>
              <a:buSzPts val="1800"/>
              <a:buFontTx/>
              <a:buChar char="-"/>
            </a:pPr>
            <a:endParaRPr lang="ar-JO" sz="2000" b="0" dirty="0">
              <a:solidFill>
                <a:srgbClr val="F5333F"/>
              </a:solidFill>
              <a:latin typeface="+mn-lt"/>
              <a:ea typeface="Open Sans"/>
              <a:cs typeface="Open Sans"/>
              <a:sym typeface="Open Sans"/>
            </a:endParaRPr>
          </a:p>
          <a:p>
            <a:pPr marL="285750" marR="0" lvl="0" indent="-285750" algn="just" defTabSz="914400" rtl="1" eaLnBrk="1" fontAlgn="auto" latinLnBrk="0" hangingPunct="1">
              <a:lnSpc>
                <a:spcPct val="100000"/>
              </a:lnSpc>
              <a:spcBef>
                <a:spcPts val="0"/>
              </a:spcBef>
              <a:spcAft>
                <a:spcPts val="0"/>
              </a:spcAft>
              <a:buClr>
                <a:srgbClr val="F5333F"/>
              </a:buClr>
              <a:buSzPts val="1800"/>
              <a:buFontTx/>
              <a:buChar char="-"/>
              <a:tabLst/>
              <a:defRPr/>
            </a:pPr>
            <a:r>
              <a:rPr lang="ar-JO" sz="2000" b="1" dirty="0">
                <a:solidFill>
                  <a:srgbClr val="F5333F"/>
                </a:solidFill>
                <a:latin typeface="+mn-lt"/>
                <a:ea typeface="Open Sans"/>
                <a:cs typeface="Open Sans"/>
                <a:sym typeface="Open Sans"/>
              </a:rPr>
              <a:t>احرص على توضيح أن آليات التغذية الراجعة </a:t>
            </a:r>
            <a:r>
              <a:rPr lang="ar-JO" sz="2000" b="0" dirty="0">
                <a:solidFill>
                  <a:srgbClr val="F5333F"/>
                </a:solidFill>
                <a:latin typeface="+mn-lt"/>
                <a:ea typeface="Open Sans"/>
                <a:cs typeface="Open Sans"/>
                <a:sym typeface="Open Sans"/>
              </a:rPr>
              <a:t>تساعدنا على تلقي وتحليل والاستجابة والتصرف وفقًا للاستفسارت والشكاوى والطلبات والاقتراحات والمعتقدات والشائعات والثناء الواردة من المجتمع ومن الممكن أن يتعلق ذلك بالخدمات والدعم المقدم أو المعتقدات المرتبطة بموضوع أو قضية معينة تتعلق بعملنا (على سبيل المثال تلك التي تشكل مصدر قلق للصحة العامة) أو حول سلوكات وتصرفات الموظفين والمتطوعين، ومن الأمثلة على ذلك ما يلي: </a:t>
            </a:r>
          </a:p>
          <a:p>
            <a:pPr marL="0" marR="0" lvl="0" indent="0" algn="just" defTabSz="914400" rtl="1" eaLnBrk="1" fontAlgn="auto" latinLnBrk="0" hangingPunct="1">
              <a:lnSpc>
                <a:spcPct val="100000"/>
              </a:lnSpc>
              <a:spcBef>
                <a:spcPts val="0"/>
              </a:spcBef>
              <a:spcAft>
                <a:spcPts val="0"/>
              </a:spcAft>
              <a:buClr>
                <a:srgbClr val="F5333F"/>
              </a:buClr>
              <a:buSzPts val="1800"/>
              <a:buFontTx/>
              <a:buNone/>
              <a:tabLst/>
              <a:defRPr/>
            </a:pPr>
            <a:endParaRPr lang="ar-JO" sz="1800" b="0" dirty="0">
              <a:latin typeface="+mn-lt"/>
              <a:cs typeface="Calibri"/>
              <a:sym typeface="Calibri"/>
            </a:endParaRPr>
          </a:p>
          <a:p>
            <a:pPr marL="742950" marR="0" lvl="1" indent="-285750" algn="just" defTabSz="914400" rtl="1" eaLnBrk="1" fontAlgn="auto" latinLnBrk="0" hangingPunct="1">
              <a:lnSpc>
                <a:spcPct val="100000"/>
              </a:lnSpc>
              <a:spcBef>
                <a:spcPts val="0"/>
              </a:spcBef>
              <a:spcAft>
                <a:spcPts val="0"/>
              </a:spcAft>
              <a:buClrTx/>
              <a:buSzPts val="1400"/>
              <a:buFontTx/>
              <a:buChar char="-"/>
              <a:tabLst/>
              <a:defRPr/>
            </a:pPr>
            <a:r>
              <a:rPr lang="ar-JO" sz="1800" b="0" dirty="0">
                <a:latin typeface="+mn-lt"/>
                <a:cs typeface="Calibri"/>
                <a:sym typeface="Calibri"/>
              </a:rPr>
              <a:t>خطوط الهاتف الساخنة التي يمكن للأشخاص استخدامها لطرح الاسئلة أو مشاركة المخاوف.</a:t>
            </a:r>
          </a:p>
          <a:p>
            <a:pPr marL="742950" marR="0" lvl="1" indent="-285750" algn="just" defTabSz="914400" rtl="1" eaLnBrk="1" fontAlgn="auto" latinLnBrk="0" hangingPunct="1">
              <a:lnSpc>
                <a:spcPct val="100000"/>
              </a:lnSpc>
              <a:spcBef>
                <a:spcPts val="0"/>
              </a:spcBef>
              <a:spcAft>
                <a:spcPts val="0"/>
              </a:spcAft>
              <a:buClrTx/>
              <a:buSzPts val="1400"/>
              <a:buFontTx/>
              <a:buChar char="-"/>
              <a:tabLst/>
              <a:defRPr/>
            </a:pPr>
            <a:r>
              <a:rPr lang="ar-JO" sz="1800" b="0" dirty="0">
                <a:latin typeface="+mn-lt"/>
                <a:cs typeface="Calibri"/>
                <a:sym typeface="Calibri"/>
              </a:rPr>
              <a:t>مكاتب المساعدة المجتمعية التي تقدم خدماتها خلال الأنشطة أو في الأوقات العادية.</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صناديق الاقتراح الموجودة في المجتمعات والتي يمكن للاشخاص استخدامها لتقديم ملاحظاتهم وانطباعاتهم كتابيًا.</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إجراء الإستطلاعات وجاهيًا أو عبر الهاتف أو الانترنت لطرح أسئلة متعلقة باستكشاف مستوى رضا الأشخاص عن البرنامج أو رأيهم في بعض القضايا المحددة. </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يتم تدريب المتطوعين على الاستماع للملاحظات والإنطباعات و/أو طرح الأسئلة خلال الأنشطة كالزيارات المنزلية أو جلسات تحسين الصحة. </a:t>
            </a:r>
          </a:p>
          <a:p>
            <a:pPr marL="742950" lvl="1" indent="-285750" algn="just" rtl="1">
              <a:lnSpc>
                <a:spcPct val="100000"/>
              </a:lnSpc>
              <a:spcBef>
                <a:spcPts val="0"/>
              </a:spcBef>
              <a:spcAft>
                <a:spcPts val="0"/>
              </a:spcAft>
              <a:buSzPts val="1400"/>
              <a:buFontTx/>
              <a:buChar char="-"/>
            </a:pPr>
            <a:r>
              <a:rPr lang="ar-JO" sz="1800" b="0" dirty="0">
                <a:latin typeface="+mn-lt"/>
                <a:cs typeface="Calibri"/>
                <a:sym typeface="Calibri"/>
              </a:rPr>
              <a:t>وسائل التواصل الاجتماعي بما في ذلك الفيسبوك والتويتر أو الواتساب لجمع الملاحظات والانطباعات وطرح أسئلة محددة</a:t>
            </a:r>
            <a:endParaRPr lang="ar-JO" dirty="0">
              <a:latin typeface="+mn-lt"/>
            </a:endParaRPr>
          </a:p>
          <a:p>
            <a:pPr marL="0" lvl="0" indent="0" algn="just" rtl="1">
              <a:lnSpc>
                <a:spcPct val="100000"/>
              </a:lnSpc>
              <a:spcBef>
                <a:spcPts val="1140"/>
              </a:spcBef>
              <a:spcAft>
                <a:spcPts val="0"/>
              </a:spcAft>
              <a:buSzPts val="1400"/>
              <a:buNone/>
            </a:pPr>
            <a:endParaRPr lang="ar-JO" sz="1800" b="1" dirty="0">
              <a:solidFill>
                <a:srgbClr val="FF0000"/>
              </a:solidFill>
              <a:latin typeface="+mn-lt"/>
            </a:endParaRPr>
          </a:p>
          <a:p>
            <a:pPr marL="0" marR="0" lvl="0" indent="0" algn="just" defTabSz="914400" rtl="1" eaLnBrk="1" fontAlgn="auto" latinLnBrk="0" hangingPunct="1">
              <a:lnSpc>
                <a:spcPct val="100000"/>
              </a:lnSpc>
              <a:spcBef>
                <a:spcPts val="0"/>
              </a:spcBef>
              <a:spcAft>
                <a:spcPts val="0"/>
              </a:spcAft>
              <a:buClr>
                <a:srgbClr val="F5333F"/>
              </a:buClr>
              <a:buSzPts val="1800"/>
              <a:buFontTx/>
              <a:buNone/>
              <a:tabLst/>
              <a:defRPr/>
            </a:pPr>
            <a:r>
              <a:rPr lang="ar-JO" sz="1800" b="1" dirty="0">
                <a:latin typeface="+mn-lt"/>
                <a:ea typeface="Calibri"/>
                <a:cs typeface="Calibri"/>
                <a:sym typeface="Calibri"/>
              </a:rPr>
              <a:t>تم أخذ هذه الأمثلة من الدليل الخاص بالمشاركة المجتمعية والمساءلة ويمكن استبدالها بأمثلة أخرى من منطقتك أو بلدك أو الجمعية الوطنية. </a:t>
            </a:r>
          </a:p>
          <a:p>
            <a:pPr marL="0" lvl="0" indent="0" algn="just" rtl="1">
              <a:lnSpc>
                <a:spcPct val="100000"/>
              </a:lnSpc>
              <a:spcBef>
                <a:spcPts val="540"/>
              </a:spcBef>
              <a:spcAft>
                <a:spcPts val="0"/>
              </a:spcAft>
              <a:buSzPts val="1400"/>
              <a:buNone/>
            </a:pPr>
            <a:endParaRPr lang="ar-JO" sz="1800" dirty="0">
              <a:latin typeface="+mn-lt"/>
            </a:endParaRPr>
          </a:p>
          <a:p>
            <a:pPr marL="0" lvl="0" indent="0" algn="just" rtl="1">
              <a:lnSpc>
                <a:spcPct val="100000"/>
              </a:lnSpc>
              <a:spcBef>
                <a:spcPts val="541"/>
              </a:spcBef>
              <a:spcAft>
                <a:spcPts val="0"/>
              </a:spcAft>
              <a:buSzPts val="1400"/>
              <a:buNone/>
            </a:pPr>
            <a:r>
              <a:rPr lang="ar-JO" sz="1804" b="1" dirty="0">
                <a:solidFill>
                  <a:schemeClr val="dk1"/>
                </a:solidFill>
                <a:latin typeface="+mn-lt"/>
                <a:ea typeface="Calibri"/>
                <a:cs typeface="Calibri"/>
                <a:sym typeface="Calibri"/>
              </a:rPr>
              <a:t>تطوير آلية الجمعية الوطنية التجريبية للتغذية الراجعة </a:t>
            </a:r>
          </a:p>
          <a:p>
            <a:pPr marL="0" lvl="0" indent="0" algn="just" rtl="1">
              <a:lnSpc>
                <a:spcPct val="100000"/>
              </a:lnSpc>
              <a:spcBef>
                <a:spcPts val="541"/>
              </a:spcBef>
              <a:spcAft>
                <a:spcPts val="0"/>
              </a:spcAft>
              <a:buSzPts val="1400"/>
              <a:buNone/>
            </a:pPr>
            <a:r>
              <a:rPr lang="ar-JO" sz="1804" dirty="0">
                <a:solidFill>
                  <a:schemeClr val="dk1"/>
                </a:solidFill>
                <a:latin typeface="+mn-lt"/>
                <a:ea typeface="Calibri"/>
                <a:cs typeface="Calibri"/>
                <a:sym typeface="Calibri"/>
              </a:rPr>
              <a:t>شَرعت جمعية الصليب الأحمر اللبنانية في عام 2014 بتجربة خط ساخن محدود لدعم مشروع المساعدة النقدية وتقديم القسائم، بدعم من الصليب الأحمر البريطاني حيث تمت إدارته في البداية من قبل فريق إدارة الكوارث، وسرعان ما تم تسليمه إلى فريق التخطيط والرصد والتقييم والتبليغ مع زيادة عدد المكالمات المستلمة، وقد تم الآن تنظيم الآلية ونشرها لتغطية معظم برامج وعمليات جمعية الصليب الأحمر اللبناني مع تزايد عدد المكالمات في كل عام حيث تمثلت الاتصالات الأكثر شيوعًا في طلب المساعدة والقضايا المتعلقة بالبرامج وطلبات المعلومات وتقديم الملاحظات والانطباعات الإيجابية والسلبية إضافةً إلى وجود عدد قليل نسبيًا من الشكاوى الرسمية، كما وعملت الجمعية على الإعلان عن آلية التغذية الراجعة من خلال مجموعة متنوعة من القنوات بما في ذلك الرسائل القصيرة أو من خلال القيام بالأنشطة في المجتمعات واستخدام الملصقات والنشرات ومن خلال المنظمات الشريكة حيث تشمل الفوائد الرئيسية لهذه الآلية ارتفاع قدرة جمعية الصليب الأحمر اللبناني في الاستجابة للمشاكل بسرعة أكبر، كفقدان البطاقات النقدية أو المشكلات المتعلقة بالسيولة مع الوكلاء، كما وأفاد موظفو البرنامج أيضًا بأن المعلومات التي تقدمها هذه الآلية مفيدة جدًا في تقييم خدماتهم وتكييفها لتلبية احتياجات الأشخاص بشكل أفضل، ويُعزى نجاح هذه الآلية إلى حقيقة أنها بدأت صغيرة وتم تحسينها وتكييفها باستمرار استنادًا إلى التجربة العملية.</a:t>
            </a:r>
          </a:p>
          <a:p>
            <a:pPr marL="0" lvl="0" indent="0" algn="just" rtl="1">
              <a:lnSpc>
                <a:spcPct val="100000"/>
              </a:lnSpc>
              <a:spcBef>
                <a:spcPts val="541"/>
              </a:spcBef>
              <a:spcAft>
                <a:spcPts val="0"/>
              </a:spcAft>
              <a:buSzPts val="1400"/>
              <a:buNone/>
            </a:pPr>
            <a:r>
              <a:rPr lang="ar-JO" sz="1804" dirty="0">
                <a:solidFill>
                  <a:schemeClr val="dk1"/>
                </a:solidFill>
                <a:latin typeface="+mn-lt"/>
                <a:ea typeface="Calibri"/>
                <a:cs typeface="Calibri"/>
                <a:sym typeface="Calibri"/>
              </a:rPr>
              <a:t> يمكنك الاطلاع على دراسة الحالة الكاملة من خلال الرابط -</a:t>
            </a:r>
          </a:p>
          <a:p>
            <a:pPr marL="0" lvl="0" indent="0" algn="just" rtl="1">
              <a:lnSpc>
                <a:spcPct val="100000"/>
              </a:lnSpc>
              <a:spcBef>
                <a:spcPts val="541"/>
              </a:spcBef>
              <a:spcAft>
                <a:spcPts val="0"/>
              </a:spcAft>
              <a:buSzPts val="1400"/>
              <a:buNone/>
            </a:pPr>
            <a:r>
              <a:rPr lang="ar-JO" sz="1804" dirty="0">
                <a:solidFill>
                  <a:schemeClr val="dk1"/>
                </a:solidFill>
                <a:latin typeface="+mn-lt"/>
                <a:ea typeface="Calibri"/>
                <a:cs typeface="Calibri"/>
                <a:sym typeface="Calibri"/>
              </a:rPr>
              <a:t> </a:t>
            </a:r>
            <a:r>
              <a:rPr lang="en-US" sz="1804" dirty="0">
                <a:solidFill>
                  <a:schemeClr val="dk1"/>
                </a:solidFill>
                <a:latin typeface="+mn-lt"/>
                <a:ea typeface="Calibri"/>
                <a:cs typeface="Calibri"/>
                <a:sym typeface="Calibri"/>
              </a:rPr>
              <a:t>https://communityengagementhub.org/wp-content/uploads/sites/2/2020/04/PMER_CRM-CaseStudy.docx</a:t>
            </a:r>
          </a:p>
          <a:p>
            <a:pPr marL="0" lvl="0" indent="0" algn="just" rtl="1">
              <a:lnSpc>
                <a:spcPct val="100000"/>
              </a:lnSpc>
              <a:spcBef>
                <a:spcPts val="541"/>
              </a:spcBef>
              <a:spcAft>
                <a:spcPts val="0"/>
              </a:spcAft>
              <a:buSzPts val="1400"/>
              <a:buNone/>
            </a:pPr>
            <a:endParaRPr lang="en-US" sz="1804" b="0" i="0" u="none" strike="noStrike" cap="none" dirty="0">
              <a:solidFill>
                <a:schemeClr val="dk1"/>
              </a:solidFill>
              <a:effectLst/>
              <a:latin typeface="+mn-lt"/>
              <a:ea typeface="Calibri"/>
              <a:cs typeface="Calibri"/>
              <a:sym typeface="Calibri"/>
            </a:endParaRPr>
          </a:p>
          <a:p>
            <a:pPr marL="0" lvl="0" indent="0" algn="just" rtl="1">
              <a:lnSpc>
                <a:spcPct val="100000"/>
              </a:lnSpc>
              <a:spcBef>
                <a:spcPts val="541"/>
              </a:spcBef>
              <a:spcAft>
                <a:spcPts val="0"/>
              </a:spcAft>
              <a:buSzPts val="1400"/>
              <a:buNone/>
            </a:pPr>
            <a:r>
              <a:rPr lang="ar-JO" sz="1800" b="1" i="0" u="none" strike="noStrike" cap="none" dirty="0">
                <a:solidFill>
                  <a:schemeClr val="dk1"/>
                </a:solidFill>
                <a:effectLst/>
                <a:latin typeface="+mn-lt"/>
                <a:ea typeface="Calibri"/>
                <a:cs typeface="Calibri"/>
                <a:sym typeface="Calibri"/>
              </a:rPr>
              <a:t>استخدام الواتس آب في بيرو للاستجابة للأسئلة والطلبات المتعلقة بكوفيد-19 </a:t>
            </a:r>
          </a:p>
          <a:p>
            <a:pPr marL="0" lvl="0" indent="0" algn="just" rtl="1">
              <a:lnSpc>
                <a:spcPct val="100000"/>
              </a:lnSpc>
              <a:spcBef>
                <a:spcPts val="541"/>
              </a:spcBef>
              <a:spcAft>
                <a:spcPts val="0"/>
              </a:spcAft>
              <a:buSzPts val="1400"/>
              <a:buNone/>
            </a:pPr>
            <a:r>
              <a:rPr lang="ar-JO" sz="1800" b="0" i="0" u="none" strike="noStrike" cap="none" dirty="0">
                <a:solidFill>
                  <a:schemeClr val="dk1"/>
                </a:solidFill>
                <a:effectLst/>
                <a:latin typeface="+mn-lt"/>
                <a:ea typeface="Calibri"/>
                <a:cs typeface="Calibri"/>
                <a:sym typeface="Calibri"/>
              </a:rPr>
              <a:t>بعد ما فرض وباء كوفيد -19 على الصليب الأحمر البيروفي والاتحاد الدولي لجمعيات الصليب الأحمر والهلال الأحمر تعليق الأنشطة الوجاهية مع المهاجرين الفنزويليين، كانوا بحاجة إلى إيجاد طريقة جديدة  لتقديم المساعدة والاستجابة للملاحظات والانطباعات عن بعد، وقد وجد تقييم سابق أن 78 في المئة من المهاجرين الفنزويليين في بيرو لديهم هواتف محمولة و 99 في المئة يستخدمون تطبيقات واتساب و فيسبوك ، لذلك، تم إنشاء خط واتساب خاص بالأعمال للإجابة على الأسئلة أو الشكوك حول وفيد- 19 كما  وتم إعداد مجموعة من الرسائل الرئيسية حول الوقاية من الفايروس والاستجابة له، إلى جانب ورقة أسئلة وأجوبة، أُعدت مسبقًا لاستخدامها من قبل مشغلي خطوط واتساب، حيث تم في البداية إطلاق الخط بوجود اثنين من مشغلي المشاركة المجتمعية، ولكن تم استدعاء طاقم طبي لاحقًا لتقديم المساعدة في الإجابة على بعض الأسئلة، كما وتم إنشاء مجموعة على واتساب بين المشغلين للمساعدة في تنسيق الردود والإرشادات الموضوعة لتسجيل الاستجابات وتتبعها، وأثبت الخط، منذ إطلاقه، شعبيته الكبيرة كما ويعمل الآن على الاستجابة لمجموعة أكبر من الاستفسارات، بما في ذلك تقديم الدعم لسكان بيرو.</a:t>
            </a:r>
          </a:p>
          <a:p>
            <a:pPr marL="0" lvl="0" indent="0" algn="just" rtl="1">
              <a:lnSpc>
                <a:spcPct val="100000"/>
              </a:lnSpc>
              <a:spcBef>
                <a:spcPts val="540"/>
              </a:spcBef>
              <a:spcAft>
                <a:spcPts val="0"/>
              </a:spcAft>
              <a:buSzPts val="1400"/>
              <a:buNone/>
            </a:pPr>
            <a:endParaRPr lang="ar-JO" sz="1800" dirty="0">
              <a:latin typeface="+mn-lt"/>
            </a:endParaRPr>
          </a:p>
        </p:txBody>
      </p:sp>
      <p:sp>
        <p:nvSpPr>
          <p:cNvPr id="563" name="Google Shape;563;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542"/>
              </a:spcBef>
              <a:spcAft>
                <a:spcPts val="0"/>
              </a:spcAft>
              <a:buSzPts val="1400"/>
              <a:buNone/>
            </a:pPr>
            <a:endParaRPr dirty="0"/>
          </a:p>
        </p:txBody>
      </p:sp>
      <p:sp>
        <p:nvSpPr>
          <p:cNvPr id="578" name="Google Shape;578;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1000"/>
              </a:spcBef>
              <a:spcAft>
                <a:spcPts val="0"/>
              </a:spcAft>
              <a:buNone/>
            </a:pPr>
            <a:endParaRPr sz="20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100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قبل عرض الإجابات على الشريحة:</a:t>
            </a: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اسأل المشاركين عما إذا كان بإمكانهم التفكير في طرق مختلفة يمكن أن تفيد بها المشاركة المجتمعية والمساءلة عمليات الاستجابة لحالات الطوارئ وتدعمها - يمكن القيام بذلك في مجموعات صغيرة أو كمناقشة عامة.</a:t>
            </a:r>
          </a:p>
          <a:p>
            <a:pPr marL="285750" marR="0" lvl="0" indent="-285750" algn="just" rtl="1">
              <a:lnSpc>
                <a:spcPct val="100000"/>
              </a:lnSpc>
              <a:spcBef>
                <a:spcPts val="1000"/>
              </a:spcBef>
              <a:spcAft>
                <a:spcPts val="0"/>
              </a:spcAft>
              <a:buClr>
                <a:schemeClr val="dk1"/>
              </a:buClr>
              <a:buSzPts val="2000"/>
              <a:buFont typeface="Arial"/>
              <a:buChar char="•"/>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sym typeface="Calibri"/>
              </a:rPr>
              <a:t>أكتب الإجابات على اللوح القلاب ثم اعرض الإجابات على الشريحة واشرحها.</a:t>
            </a:r>
            <a:endParaRPr dirty="0">
              <a:latin typeface="Calibri" panose="020F0502020204030204" pitchFamily="34" charset="0"/>
              <a:ea typeface="Calibri" panose="020F0502020204030204" pitchFamily="34" charset="0"/>
              <a:cs typeface="Calibri" panose="020F0502020204030204" pitchFamily="34" charset="0"/>
            </a:endParaRPr>
          </a:p>
          <a:p>
            <a:pPr marL="285750" lvl="0" indent="-158750" algn="just" rtl="1">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sym typeface="Calibri"/>
              </a:rPr>
              <a:t>قد تكون هناك اسباب أكثر صحة من تلك الموجودة في الشريحة، ولكن الأسباب الخمسة المدرجة في الشريحة هي الرئيسية. </a:t>
            </a:r>
            <a:endParaRPr dirty="0">
              <a:latin typeface="Calibri" panose="020F0502020204030204" pitchFamily="34" charset="0"/>
              <a:ea typeface="Calibri" panose="020F0502020204030204" pitchFamily="34" charset="0"/>
              <a:cs typeface="Calibri" panose="020F0502020204030204" pitchFamily="34" charset="0"/>
            </a:endParaRPr>
          </a:p>
          <a:p>
            <a:pPr marL="285750" lvl="0" indent="-158750" algn="just" rtl="1">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لماذا نحتاج للمشاركة المجتمعية والمساءلة في عمليات الاستجابة للطوارئ؟</a:t>
            </a:r>
            <a:endParaRPr lang="en-GB"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endParaRPr lang="en-GB"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endParaRPr lang="en-GB"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لا ضرر ولا ضرار: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تأكد من أننا نفهم المجتمع ونعمل مع أفضل الممثلين، ولا نعرض أي شخص يصل إلى خدماتنا للخطر.</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حماية سلامة الموظفين والمتطوعين: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تأكيد الاعتراف بمخاوف المجتمعات واتخاذ الإجراءات اللازمة بشأنها وشرح التأخيرات أو التحديات وتصحيح الشائعات والمعلومات المضللة بسرعة - حيث يمكن أن يؤدي ذلك إلى العنف إذا تم تجاهله.</a:t>
            </a:r>
          </a:p>
          <a:p>
            <a:pPr marL="457200" lvl="0" indent="-457200" algn="just" rtl="1">
              <a:spcBef>
                <a:spcPts val="650"/>
              </a:spcBef>
              <a:spcAft>
                <a:spcPts val="1200"/>
              </a:spcAft>
              <a:buFont typeface="+mj-lt"/>
              <a:buAutoNum type="arabicPeriod"/>
            </a:pP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الوقت والموارد: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 طريق التأكد من عدم تقديم الدعم الذي لا يحتاجه الأشخاص أو الذي لن يساعدهم، من خلال الاعتماد على المعرفة المحلية والقدرات واستخدام التغذية الراجعة المجتمعية والمقترحات لتحسين عملية الاستجابة.</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دعم الاستجابة لتحقيق أهدافها: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ضمان فهمنا للاحتياجات والوصول إلى الفئات الأكثر ضعفاً والتنبؤ بالمخاطر أو العقبات المحلية واعتماد أكثر الطرق فعالية للمشاركة والعمل مع المجتمع</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دعم قدرة المجتمع على الصمود: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إشراك المجتمعات في تخطيط وإدارة عملية الاستجابة حيث يعمل ذلك على بناء ملكية محلية تمكّن المجتمعات وتعزز قدرتهم والقدرة على الصمود في مواجهة الصدمات المستقبلية</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t>
            </a:r>
          </a:p>
          <a:p>
            <a:pPr marL="457200" lvl="0" indent="-457200" algn="just" rtl="1">
              <a:spcBef>
                <a:spcPts val="650"/>
              </a:spcBef>
              <a:spcAft>
                <a:spcPts val="1200"/>
              </a:spcAft>
              <a:buFont typeface="+mj-lt"/>
              <a:buAutoNum type="arabicPeriod"/>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تحسين الجودة والكفاءة والمساءلة: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استخدام القدرات والمعرفة المحلية لإيصال أشكال الدعم الأكثر تناسبًا عن طريق استخدام ملاحظات وانطباعات ورؤى المجتمع لإجراء تحسينات والاستجابة للتغيرات في الاحتياجات والسياق ولتحديد حالات سوء السلوك والاستجابة لها بسرعة.</a:t>
            </a:r>
          </a:p>
          <a:p>
            <a:pPr marL="457200" lvl="0" indent="-457200" algn="just" rtl="1">
              <a:spcBef>
                <a:spcPts val="650"/>
              </a:spcBef>
              <a:spcAft>
                <a:spcPts val="1200"/>
              </a:spcAft>
              <a:buFont typeface="+mj-lt"/>
              <a:buAutoNum type="arabicPeriod"/>
            </a:pP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spcBef>
                <a:spcPts val="650"/>
              </a:spcBef>
              <a:spcAft>
                <a:spcPts val="1200"/>
              </a:spcAft>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تحسين الثقة والقبول والوصول: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إظهار الاحترام للمجتمعات المحلية عن طريق العمل معهم كشركاء متساوين والعمل مع الموظفين المحليين والمتطوعين والمجموعات المجتمعية وتحديد أسباب انعدام الثقة ومعالجتها على الفور.</a:t>
            </a:r>
          </a:p>
          <a:p>
            <a:pPr marL="457200" lvl="0" indent="-457200" algn="just" rtl="1">
              <a:spcBef>
                <a:spcPts val="650"/>
              </a:spcBef>
              <a:spcAft>
                <a:spcPts val="1200"/>
              </a:spcAft>
              <a:buFont typeface="+mj-lt"/>
              <a:buAutoNum type="arabicPeriod"/>
            </a:pP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650"/>
              </a:spcBef>
              <a:spcAft>
                <a:spcPts val="1200"/>
              </a:spcAft>
              <a:buFont typeface="+mj-lt"/>
              <a:buAutoNum type="arabicPeriod"/>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الوفاء بالتزاماتنا</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يعد العمل بالشراكة مع المجتمعات جوهراً لهويتنا حيث نلتزم بضمان مشاركة الأشخاص في إدارة المساعدات، ونحمل أنفسنا المسؤولية تجاه من نسعى إلى مساعدتهم، ونبني على القدرات المحلية في مدونة قواعد السلوك في حالات الإغاثة من الكوارث الصادرة عن الحركة الدولية للصليب الأحمر والهلال الأحمر كما وتلتزم مبادئ وقواعد الصليب الأحمر والهلال الأحمر للمساعدة الإنسانية بتضمين آليات شفافة للاتصال والتغذية الراجعة في الاستجابة لحالات الطوارئ، وفي ديسمبر 2019،  وافق مجلس المندوبين على المجموعة الأولى من "االإلتزامات على مستوى الحركة لإشراك المجتمعات والمساءلة" (انظر الصفحة 21).</a:t>
            </a:r>
          </a:p>
          <a:p>
            <a:pPr marL="0" lvl="0" indent="0" algn="just" rtl="1">
              <a:spcBef>
                <a:spcPts val="541"/>
              </a:spcBef>
              <a:spcAft>
                <a:spcPts val="0"/>
              </a:spcAft>
              <a:buNone/>
            </a:pPr>
            <a:endParaRPr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2"/>
              </a:spcBef>
              <a:spcAft>
                <a:spcPts val="0"/>
              </a:spcAft>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158750" algn="just" rtl="1">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p:txBody>
      </p:sp>
      <p:sp>
        <p:nvSpPr>
          <p:cNvPr id="352" name="Google Shape;3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lang="ar-JO"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Clr>
                <a:schemeClr val="dk1"/>
              </a:buClr>
              <a:buSzPts val="1805"/>
              <a:buFont typeface="Noto Sans Symbols"/>
              <a:buNone/>
            </a:pPr>
            <a:endParaRPr lang="ar-JO" b="1" dirty="0">
              <a:latin typeface="Calibri" panose="020F0502020204030204" pitchFamily="34" charset="0"/>
              <a:ea typeface="Calibri" panose="020F0502020204030204" pitchFamily="34" charset="0"/>
              <a:cs typeface="Calibri" panose="020F0502020204030204" pitchFamily="34" charset="0"/>
              <a:sym typeface="Arial"/>
            </a:endParaRPr>
          </a:p>
          <a:p>
            <a:pPr marL="0" lvl="0" indent="0" algn="just" rtl="1">
              <a:spcBef>
                <a:spcPts val="650"/>
              </a:spcBef>
              <a:spcAft>
                <a:spcPts val="1200"/>
              </a:spcAft>
              <a:buFont typeface="+mj-lt"/>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الوفاء بالتزاماتنا</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a:t>
            </a:r>
          </a:p>
          <a:p>
            <a:pPr marL="0" lvl="0" indent="0" algn="just" rtl="1">
              <a:spcBef>
                <a:spcPts val="650"/>
              </a:spcBef>
              <a:spcAft>
                <a:spcPts val="1200"/>
              </a:spcAft>
              <a:buFont typeface="+mj-lt"/>
              <a:buNone/>
            </a:pP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يعد العمل بالشراكة مع المجتمعات جوهراً لهويتنا حيث نلتزم بضمان مشاركة الأشخاص في إدارة المساعدات، ونحمل أنفسنا المسؤولية تجاه  من نسعى إلى مساعدتهم، ونبني على القدرات المحلية في مدونة قواعد السلوك في حالات الإغاثة من الكوارث الصادرة عن الحركة الدولية للصليب الأحمر والهلال الأحمر كما وتلتزم مبادئ وقواعد الصليب الأحمر والهلال الأحمر للمساعدة الإنسانية بتضمين آليات شفافة للاتصال والتغذية الراجعة في الاستجابة لحالات الطوارئ، وفي ديسمبر 2019،  وافق مجلس المندوبين على المجموعة الأولى من "االإلتزامات على مستوى الحركة لإشراك المجتمعات والمساءلة" (انظر الصفحة 21).</a:t>
            </a:r>
          </a:p>
          <a:p>
            <a:pPr marL="0" lvl="0" indent="0" algn="just" rtl="1">
              <a:spcBef>
                <a:spcPts val="540"/>
              </a:spcBef>
              <a:spcAft>
                <a:spcPts val="0"/>
              </a:spcAft>
              <a:buClr>
                <a:schemeClr val="dk1"/>
              </a:buClr>
              <a:buSzPts val="1800"/>
              <a:buFont typeface="Arial"/>
              <a:buNone/>
            </a:pPr>
            <a:endParaRPr lang="ar-JO" b="0"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b="0" dirty="0">
                <a:latin typeface="Calibri" panose="020F0502020204030204" pitchFamily="34" charset="0"/>
                <a:ea typeface="Calibri" panose="020F0502020204030204" pitchFamily="34" charset="0"/>
                <a:cs typeface="Calibri" panose="020F0502020204030204" pitchFamily="34" charset="0"/>
                <a:sym typeface="Arial"/>
              </a:rPr>
              <a:t>توجد داخل الحركة التزامات تنظيمية بالمشاركة المجتمعية والمساءلة</a:t>
            </a:r>
          </a:p>
          <a:p>
            <a:pPr marL="171450" lvl="0" indent="-171450" algn="just" rtl="1">
              <a:spcBef>
                <a:spcPts val="540"/>
              </a:spcBef>
              <a:spcAft>
                <a:spcPts val="0"/>
              </a:spcAft>
              <a:buClr>
                <a:schemeClr val="dk1"/>
              </a:buClr>
              <a:buSzPts val="1800"/>
              <a:buFont typeface="Arial"/>
              <a:buChar char="•"/>
            </a:pPr>
            <a:endParaRPr lang="ar-JO" sz="1200" b="1"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b="1" dirty="0">
                <a:latin typeface="Calibri" panose="020F0502020204030204" pitchFamily="34" charset="0"/>
                <a:ea typeface="Calibri" panose="020F0502020204030204" pitchFamily="34" charset="0"/>
                <a:cs typeface="Calibri" panose="020F0502020204030204" pitchFamily="34" charset="0"/>
                <a:sym typeface="Arial"/>
              </a:rPr>
              <a:t>وتنص مدونة قواعد السلوك للحركة الدولية للصليب الأحمر والهلال الأحمر والمنظمات غير الحكومية في برامج الاستجابة للكوارث على ما يلي:</a:t>
            </a:r>
          </a:p>
          <a:p>
            <a:pPr marL="171450" lvl="0" indent="-171450" algn="just" rtl="1">
              <a:spcBef>
                <a:spcPts val="540"/>
              </a:spcBef>
              <a:spcAft>
                <a:spcPts val="0"/>
              </a:spcAft>
              <a:buClr>
                <a:schemeClr val="dk1"/>
              </a:buClr>
              <a:buSzPts val="1800"/>
              <a:buFont typeface="Arial"/>
              <a:buChar char="•"/>
            </a:pPr>
            <a:endParaRPr lang="ar-JO" b="1"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sym typeface="Arial"/>
              </a:rPr>
              <a:t>"إيجاد سبل لإشراك المستفيدين من البرامج في إدارة المعونة الغوثية"</a:t>
            </a:r>
          </a:p>
          <a:p>
            <a:pPr marL="171450" lvl="0" indent="-171450" algn="just" rtl="1">
              <a:spcBef>
                <a:spcPts val="540"/>
              </a:spcBef>
              <a:spcAft>
                <a:spcPts val="0"/>
              </a:spcAft>
              <a:buClr>
                <a:schemeClr val="dk1"/>
              </a:buClr>
              <a:buSzPts val="1800"/>
              <a:buFont typeface="Arial"/>
              <a:buChar char="•"/>
            </a:pPr>
            <a:endParaRPr lang="ar-JO" sz="1400" dirty="0">
              <a:latin typeface="Calibri" panose="020F0502020204030204" pitchFamily="34" charset="0"/>
              <a:ea typeface="Calibri" panose="020F0502020204030204" pitchFamily="34" charset="0"/>
              <a:cs typeface="Calibri" panose="020F0502020204030204" pitchFamily="34" charset="0"/>
              <a:sym typeface="Arial"/>
            </a:endParaRPr>
          </a:p>
          <a:p>
            <a:pPr marL="171450" lvl="0" indent="-171450" algn="just" rtl="1">
              <a:spcBef>
                <a:spcPts val="540"/>
              </a:spcBef>
              <a:spcAft>
                <a:spcPts val="0"/>
              </a:spcAft>
              <a:buClr>
                <a:schemeClr val="dk1"/>
              </a:buClr>
              <a:buSzPts val="1800"/>
              <a:buFont typeface="Arial"/>
              <a:buChar char="•"/>
            </a:pPr>
            <a:r>
              <a:rPr lang="ar-JO" sz="1400" dirty="0">
                <a:latin typeface="Calibri" panose="020F0502020204030204" pitchFamily="34" charset="0"/>
                <a:ea typeface="Calibri" panose="020F0502020204030204" pitchFamily="34" charset="0"/>
                <a:cs typeface="Calibri" panose="020F0502020204030204" pitchFamily="34" charset="0"/>
                <a:sym typeface="Arial"/>
              </a:rPr>
              <a:t>"نخضع للمساءلة أمام كل من أولئك الذين نقدم المساعدة لهم والذين نقبل الموارد منهم."</a:t>
            </a:r>
            <a:endParaRPr lang="ar-JO"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lang="ar-JO" dirty="0">
              <a:latin typeface="Calibri" panose="020F0502020204030204" pitchFamily="34" charset="0"/>
              <a:ea typeface="Calibri" panose="020F0502020204030204" pitchFamily="34" charset="0"/>
              <a:cs typeface="Calibri" panose="020F0502020204030204" pitchFamily="34" charset="0"/>
            </a:endParaRPr>
          </a:p>
          <a:p>
            <a:pPr marL="171450" lvl="0" indent="-171450" algn="just" rtl="1">
              <a:spcBef>
                <a:spcPts val="541"/>
              </a:spcBef>
              <a:spcAft>
                <a:spcPts val="0"/>
              </a:spcAft>
              <a:buClr>
                <a:schemeClr val="dk1"/>
              </a:buClr>
              <a:buSzPts val="1804"/>
              <a:buFont typeface="Arial"/>
              <a:buChar char="•"/>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تنص مبادئ وقواعد المساعدة الإنسانية للصليب الأحمر والهلال الأحمر على ما يلي:</a:t>
            </a:r>
          </a:p>
          <a:p>
            <a:pPr marL="171450" lvl="0" indent="-171450" algn="just" rtl="1">
              <a:spcBef>
                <a:spcPts val="541"/>
              </a:spcBef>
              <a:spcAft>
                <a:spcPts val="0"/>
              </a:spcAft>
              <a:buClr>
                <a:schemeClr val="dk1"/>
              </a:buClr>
              <a:buSzPts val="1804"/>
              <a:buFont typeface="Arial"/>
              <a:buChar char="•"/>
            </a:pPr>
            <a:endParaRPr lang="ar-JO"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المبدأ رقم 9:  نضمن مناسبة وكفاءة وفاعلية المساعدات التي نقدمها وخضوعها للمساءلة، ونعمل على دعم الاشخاص المتضررين من الكوارث في الانتقال من مرحلة الإغاثة إلى مرحلة التعافي.</a:t>
            </a:r>
          </a:p>
          <a:p>
            <a:pPr marL="687617" lvl="1" indent="0" algn="just" rtl="1">
              <a:spcBef>
                <a:spcPts val="540"/>
              </a:spcBef>
              <a:spcAft>
                <a:spcPts val="0"/>
              </a:spcAft>
              <a:buClr>
                <a:schemeClr val="dk1"/>
              </a:buClr>
              <a:buSzPts val="1800"/>
              <a:buFont typeface="Arial"/>
              <a:buNone/>
            </a:pPr>
            <a:endParaRPr lang="ar-JO"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تتضمن القاعدة 5 والمتعلقة بالجودة والمساءلة، ما يلي:</a:t>
            </a:r>
          </a:p>
          <a:p>
            <a:pPr marL="858844" lvl="1" indent="-171227" algn="just" rtl="1">
              <a:spcBef>
                <a:spcPts val="540"/>
              </a:spcBef>
              <a:spcAft>
                <a:spcPts val="0"/>
              </a:spcAft>
              <a:buClr>
                <a:schemeClr val="dk1"/>
              </a:buClr>
              <a:buSzPts val="1800"/>
              <a:buFont typeface="Arial"/>
              <a:buChar char="•"/>
            </a:pPr>
            <a:endParaRPr lang="ar-JO"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5.4 تعتبر الجمعيات الوطنية والاتحاد الدولي نفسها خاضعة للمساءلة تجاه المتضررين من الكوارث، وتعمل على إشراكهم في تقييم الاحتياجات واتخاذ القرارات لضمان ملاءمة المساعدة المقدمة وتلبيتها لاحتياجاتهم والمواد الأساسية. </a:t>
            </a:r>
          </a:p>
          <a:p>
            <a:pPr marL="858844" lvl="1" indent="-171227" algn="just" rtl="1">
              <a:spcBef>
                <a:spcPts val="540"/>
              </a:spcBef>
              <a:spcAft>
                <a:spcPts val="0"/>
              </a:spcAft>
              <a:buClr>
                <a:schemeClr val="dk1"/>
              </a:buClr>
              <a:buSzPts val="1800"/>
              <a:buFont typeface="Arial"/>
              <a:buChar char="•"/>
            </a:pPr>
            <a:endParaRPr lang="ar-JO" dirty="0">
              <a:latin typeface="Calibri" panose="020F0502020204030204" pitchFamily="34" charset="0"/>
              <a:ea typeface="Calibri" panose="020F0502020204030204" pitchFamily="34" charset="0"/>
              <a:cs typeface="Calibri" panose="020F0502020204030204" pitchFamily="34" charset="0"/>
            </a:endParaRPr>
          </a:p>
          <a:p>
            <a:pPr marL="858844" lvl="1" indent="-171227" algn="just" rtl="1">
              <a:spcBef>
                <a:spcPts val="540"/>
              </a:spcBef>
              <a:spcAft>
                <a:spcPts val="0"/>
              </a:spcAft>
              <a:buClr>
                <a:schemeClr val="dk1"/>
              </a:buClr>
              <a:buSzPts val="1800"/>
              <a:buFont typeface="Arial"/>
              <a:buChar char="•"/>
            </a:pPr>
            <a:r>
              <a:rPr lang="ar-JO" dirty="0">
                <a:latin typeface="Calibri" panose="020F0502020204030204" pitchFamily="34" charset="0"/>
                <a:ea typeface="Calibri" panose="020F0502020204030204" pitchFamily="34" charset="0"/>
                <a:cs typeface="Calibri" panose="020F0502020204030204" pitchFamily="34" charset="0"/>
              </a:rPr>
              <a:t>5.5  تعمل الجمعيات الوطنية والاتحاد الدولي على وضع آليات شفافة، للاتصالات والتغذية الراجعة وتقديم الشكاوى، تدعو الأشخاص المتضررين من الكوارث إلى تبادل المخاوف المتعلقة بالمساعدة المقدمة كما وتكفل الجمعيات الوطنية والاتحاد الدولي المتابعة المناسبة للملاحظات والانطباعات الواردة.</a:t>
            </a:r>
          </a:p>
          <a:p>
            <a:pPr marL="687617" lvl="1" indent="0" algn="just" rtl="1">
              <a:spcBef>
                <a:spcPts val="540"/>
              </a:spcBef>
              <a:spcAft>
                <a:spcPts val="0"/>
              </a:spcAft>
              <a:buClr>
                <a:schemeClr val="dk1"/>
              </a:buClr>
              <a:buSzPts val="1800"/>
              <a:buFont typeface="Arial"/>
              <a:buNone/>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Clr>
                <a:schemeClr val="dk1"/>
              </a:buClr>
              <a:buSzPts val="1804"/>
              <a:buFont typeface="Arial"/>
              <a:buChar char="•"/>
            </a:pP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تم اعتماد </a:t>
            </a: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الإلتزامات الأساسية على مستوى الحركة لإشراك المجتمعات والمساءلة (سي آر/19/آر1) </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من قبل مجلس المندوبين بتاريخ 8 كانون الأول 2019 حيث </a:t>
            </a: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تهدف هذه الالتزامات الاستراتيجية الشاملة إلى ضمان نهج </a:t>
            </a:r>
            <a:r>
              <a:rPr lang="ar-JO" sz="1804"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متسق لكيفية تعاملنا مع الأشخاص والمجتمعات التابعين للحركة ومساءلتنا تجاههم، ويكون جميع أعضاء الحركة، بما في ذلك كافة الجمعيات الوطنية ووفود لجنة الصليب الأحمر الدولية ومكاتب الاتحاد الدولي لجمعيات الصليب الأحمر والهلال </a:t>
            </a: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الأحمر، مسؤولين عن الامتثال لهذه الالتزامات والوفاء بها نظرًا لاهميتها، ويتم تطبيقها على جميع الموظفين والمتطوعين في كافة أنحاء الحركة بغض النظر عن دورهم.</a:t>
            </a:r>
          </a:p>
        </p:txBody>
      </p:sp>
      <p:sp>
        <p:nvSpPr>
          <p:cNvPr id="360" name="Google Shape;360;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b="1" dirty="0"/>
              <a:t>ملاحظات الميسرين</a:t>
            </a:r>
            <a:endParaRPr lang="en-GB" b="1" dirty="0"/>
          </a:p>
          <a:p>
            <a:pPr algn="r" rtl="1"/>
            <a:endParaRPr lang="en-GB" dirty="0"/>
          </a:p>
          <a:p>
            <a:pPr marL="342900" indent="-342900" algn="r" rtl="1">
              <a:buFontTx/>
              <a:buChar char="-"/>
            </a:pPr>
            <a:r>
              <a:rPr lang="ar-JO" dirty="0"/>
              <a:t>سنقوم بالنظر بتفصيل أكبر في مجال تبليغ المخاطر والمشاركة المجتمعية كمجال رئيسي حيث تقدم المشاركة المجتمعية والمساءلة الدعم وتقود، في بعض الأحيان، العمليات الطارئة في الاستجابة للأوبئة - مثل عمليات الاستجابة لجائحة كوفيد-19 وإيبولا وزيكا.</a:t>
            </a:r>
          </a:p>
          <a:p>
            <a:pPr marL="342900" indent="-342900" algn="r" rtl="1">
              <a:buFontTx/>
              <a:buChar char="-"/>
            </a:pPr>
            <a:endParaRPr lang="en-GB" dirty="0"/>
          </a:p>
          <a:p>
            <a:pPr marL="342900" marR="0" lvl="0" indent="-342900" algn="r" defTabSz="914400" rtl="1" eaLnBrk="0" fontAlgn="base" latinLnBrk="0" hangingPunct="0">
              <a:lnSpc>
                <a:spcPct val="100000"/>
              </a:lnSpc>
              <a:spcBef>
                <a:spcPct val="30000"/>
              </a:spcBef>
              <a:spcAft>
                <a:spcPct val="0"/>
              </a:spcAft>
              <a:buClrTx/>
              <a:buSzTx/>
              <a:buFontTx/>
              <a:buChar char="-"/>
              <a:tabLst/>
              <a:defRPr/>
            </a:pPr>
            <a:r>
              <a:rPr lang="ar-JO" dirty="0"/>
              <a:t>تذكر أن مصطلح تبليغ المخاطر والمشاركة المجتمعية هو مصطلح يستخدم لتوضيح عملية إشراك المجتمع لتغيير السلوك في حالات الأوبئة، واعتمدت الحركة هذا المصطلح ليتماشى مع منظمة الصحة العالمية واليونيسيف في حالات الطوارئ الصحية العامة ولقد ذاع صيته منذ انتشار فيروس إيبولا وكوفيد ومع ذلك، فلا زالت عملية تبليغ المخاطر والمشاركة المجتمعية تستند إلى نهج المشاركة المجتمعية والمساءلة.</a:t>
            </a:r>
          </a:p>
          <a:p>
            <a:pPr marL="342900" indent="-342900" algn="r" rtl="1">
              <a:buFontTx/>
              <a:buChar cha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40035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a:ea typeface="Calibri"/>
                <a:cs typeface="Calibri"/>
                <a:sym typeface="Calibri"/>
              </a:rPr>
              <a:t>ملاحظات الميسرين </a:t>
            </a:r>
            <a:endParaRPr b="1" dirty="0"/>
          </a:p>
          <a:p>
            <a:pPr marL="0" lvl="0" indent="0" algn="just" rtl="1">
              <a:spcBef>
                <a:spcPts val="1000"/>
              </a:spcBef>
              <a:spcAft>
                <a:spcPts val="0"/>
              </a:spcAft>
              <a:buNone/>
            </a:pPr>
            <a:endParaRPr sz="2000" dirty="0">
              <a:latin typeface="Calibri"/>
              <a:ea typeface="Calibri"/>
              <a:cs typeface="Calibri"/>
              <a:sym typeface="Calibri"/>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اطلب من المشاركين كتابة توقعاتهم للتدريب على ورقة الملاحظات اللاصقة ثم الصقها على اللوح القلاب وضعه في الجزء الأمامي من الغرفة.</a:t>
            </a:r>
          </a:p>
          <a:p>
            <a:pPr marL="285750" marR="0" lvl="0" indent="-285750" algn="just" rtl="1">
              <a:lnSpc>
                <a:spcPct val="100000"/>
              </a:lnSpc>
              <a:spcBef>
                <a:spcPts val="1000"/>
              </a:spcBef>
              <a:spcAft>
                <a:spcPts val="0"/>
              </a:spcAft>
              <a:buClr>
                <a:schemeClr val="dk1"/>
              </a:buClr>
              <a:buSzPts val="2000"/>
              <a:buFont typeface="Arial"/>
              <a:buChar char="•"/>
            </a:pPr>
            <a:endParaRPr sz="2000" dirty="0">
              <a:latin typeface="Calibri"/>
              <a:ea typeface="Calibri"/>
              <a:cs typeface="Calibri"/>
              <a:sym typeface="Calibri"/>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a:ea typeface="Calibri"/>
                <a:cs typeface="Calibri"/>
                <a:sym typeface="Calibri"/>
              </a:rPr>
              <a:t>خلال فترة الإستراحة الأولى، اجمع ذلك في مكان واحد لتحديد التوقعات المشتركة واعمل على تحديد  أي توقعات للمشاركين لن تتم معالجتها اثناء التدريب.</a:t>
            </a:r>
            <a:endParaRPr dirty="0"/>
          </a:p>
        </p:txBody>
      </p:sp>
      <p:sp>
        <p:nvSpPr>
          <p:cNvPr id="241" name="Google Shape;24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1" dirty="0">
                <a:latin typeface="Calibri" panose="020F0502020204030204" pitchFamily="34" charset="0"/>
                <a:ea typeface="Calibri" panose="020F0502020204030204" pitchFamily="34" charset="0"/>
                <a:cs typeface="Calibri" panose="020F0502020204030204" pitchFamily="34" charset="0"/>
              </a:rPr>
              <a:t>أولاً، احرص على سؤال المشاركين عن سبب اعتقادهم بأهمية المشاركة المجتمعية في حالات تفشي الأوبئة</a:t>
            </a:r>
          </a:p>
          <a:p>
            <a:pPr marL="342900" indent="-342900" algn="just" rtl="1">
              <a:buFontTx/>
              <a:buChar char="-"/>
            </a:pPr>
            <a:endParaRPr lang="en-GB"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المشاركة المجتمعية على بناء الثقة في المستجيبين للأغراض الإنسانية، وهو أمر مهم خصوصًا خلال تفشي المرض حيث تزيد المخاوف والمعلومات المضللة والشائعات من صعوبة تحديد المعلومات الموثوقة، ما يمكن أن يؤدي بالأشخاص إلى اعتماد تدابير وقائية غير فعالة، وبالتالي سيزداد خطر الإصابة بالعدوى، ووقد تجد المجتمعات التي لا تفهم أو لا تقبل التدخلات الصحية، أو تعتبرها تهديدًا، نفسها تلجئ إلى العنف كما حدث خلال تفشي فيروس إيبولا في جمهورية الكونغو الديمقراطية، حيث يحد هذا الافتقار إلى الثقة من مشاركة المجتمع وقد يؤدي إلى عدم تعاون الأشخاص في الأنشطة المصممة لوقف انتشار العدوى، مثل الإبلاغ السريع وعزل الحالات المصابة.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0" b="1" dirty="0">
                <a:solidFill>
                  <a:schemeClr val="bg1"/>
                </a:solidFill>
                <a:latin typeface="Calibri" panose="020F0502020204030204" pitchFamily="34" charset="0"/>
                <a:ea typeface="Calibri" panose="020F0502020204030204" pitchFamily="34" charset="0"/>
                <a:cs typeface="Calibri" panose="020F0502020204030204" pitchFamily="34" charset="0"/>
              </a:rPr>
              <a:t>تبدأ الأوبئة وتنتهي في المجتمعات: </a:t>
            </a:r>
            <a:r>
              <a:rPr lang="ar-JO" sz="1800" b="0" dirty="0">
                <a:solidFill>
                  <a:schemeClr val="bg1"/>
                </a:solidFill>
                <a:latin typeface="Calibri" panose="020F0502020204030204" pitchFamily="34" charset="0"/>
                <a:ea typeface="Calibri" panose="020F0502020204030204" pitchFamily="34" charset="0"/>
                <a:cs typeface="Calibri" panose="020F0502020204030204" pitchFamily="34" charset="0"/>
              </a:rPr>
              <a:t>يعتمد استمرار الوباء - أو انتهاءه - على الإجراءات التي يتبعها أفراد المجتمع، على سبيل المثال، ما إذا كان لديهم الاستعداد الكامل لأخذ اللقاحات، وارتداء الواقيات، وغسل أيديهم وما إلى ذلك. لا، وتعد </a:t>
            </a:r>
            <a:r>
              <a:rPr lang="ar-JO" sz="1800" b="1" dirty="0">
                <a:solidFill>
                  <a:schemeClr val="bg1"/>
                </a:solidFill>
                <a:latin typeface="Calibri" panose="020F0502020204030204" pitchFamily="34" charset="0"/>
                <a:ea typeface="Calibri" panose="020F0502020204030204" pitchFamily="34" charset="0"/>
                <a:cs typeface="Calibri" panose="020F0502020204030204" pitchFamily="34" charset="0"/>
              </a:rPr>
              <a:t>الحلول الاجتماعية والسلوكية </a:t>
            </a:r>
            <a:r>
              <a:rPr lang="ar-JO" sz="1800" b="0" dirty="0">
                <a:solidFill>
                  <a:schemeClr val="bg1"/>
                </a:solidFill>
                <a:latin typeface="Calibri" panose="020F0502020204030204" pitchFamily="34" charset="0"/>
                <a:ea typeface="Calibri" panose="020F0502020204030204" pitchFamily="34" charset="0"/>
                <a:cs typeface="Calibri" panose="020F0502020204030204" pitchFamily="34" charset="0"/>
              </a:rPr>
              <a:t>هي الاساس في حال انتشار الوباء، حيث يمكن الاستفادة من الأدوات الطبية الحيوية كاللقاحات والخدمات الأخرى فقط إذا قرر الأشخاص استخدامها، لذلك، يحتاج الأشخاص إلى المشاركة بفعالية وفهم وقيادة العملية لإحداث تغييرات إيجابية وصحية - نظرًا إلى أنه من غير الممكن أن نغيير سلوك الأفراد نيابة عنهم، فهم يحتاجون لفعل ذلك بأنفسهم، ولتحقيق ذلك، نحتاج إلى رؤية المجتمعات كشريك رئيسي في مكافحة الوباء - وليس كمستفيد أو جمهور</a:t>
            </a:r>
            <a:r>
              <a:rPr lang="ar-JO" sz="1800" b="1" dirty="0">
                <a:solidFill>
                  <a:schemeClr val="bg1"/>
                </a:solidFill>
                <a:latin typeface="Calibri" panose="020F0502020204030204" pitchFamily="34" charset="0"/>
                <a:ea typeface="Calibri" panose="020F0502020204030204" pitchFamily="34" charset="0"/>
                <a:cs typeface="Calibri" panose="020F0502020204030204" pitchFamily="34" charset="0"/>
              </a:rPr>
              <a:t>.</a:t>
            </a: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endParaRPr lang="en-US" sz="18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تعتبر عملية تغيير السلوك عملية معقدة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نادرًا ما يكون الأمر بسيطًا مثل إخبار الأشخاص بما يجب عليهم فعله، فيفعلوه، حيث تشير الأدلة إلى أن إرسال رسائل أحادية الاتجاه والتي لا تؤثر أو تعكس المعتقدات والمحادثات على مستوى المجتمع لا تؤدي إلى نتائج جيدة ولن تعمل عملية زيادة الوعي ومشاركة الرسائل إلى تغيير في السلوك، بل نحن بحاجة إلى إشراك الأشخاص والعمل معهم لفهم العقبات الاجتماعية والثقافية التي تحول دون اتباع الممارسات الأكثر أمانًا ثم إيجاد الحلول الناجحة، على سبيل المثال، قد يتعرض الأشخاص لوصمة عار عند ارتداء الكِمامات أو قد يقتقرون إلى الأموال اللازمة في حال عزل أنفسهم وبقائهم في المنزل عند الإصابة بالمرض،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وأظهرت الأبحاث أنهم يفعلون ما تسمح لهم بيئتهم بفعله.</a:t>
            </a:r>
          </a:p>
          <a:p>
            <a:pPr marL="457200" lvl="0" indent="-457200" algn="just" rtl="1">
              <a:buFont typeface="+mj-lt"/>
              <a:buAutoNum type="arabicPeriod"/>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buFont typeface="+mj-lt"/>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يتحلى المجتمع بمعرفة أفضل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تعرف المجتمعات أفضل من أي أحد آخر ما هو مطلوب لتشجيع الممارسات الأكثر أمانًا وصحة وما قد يمنع نجاحها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حيث تعتبر المجتمعات خبيرة في سياقاتها الخاصة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ويتمتع قادة المجتمع بالمعرفة اللازمة لكيفية حشد المجتمعات، فهم يفعلون ذلك بالفعل، وليس علينا إنشاء نظام موازٍ بل علينا استغلال الهياكل الموجودة بالفعل. وإلا فإننا نخاطر بإجراء أنشطة وتقديم خدمات لا يمكن استخدامها وقبولها، مما يضيع الوقت والموارد، وسيؤدي العمل على مستوى المجتمع إلى إنهاء الوباء، لذلك نحن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كجمعية للصليب الأحمر بحاجة إلى استخدام شبكاتنا للتعمق أكثر والعمل بالشراكة مع المجتمعات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والاستماع إلى أفكارهم وتحديد الحلول التي يقودها المجتمع ودعم هذه الحلول لتنفيذها.</a:t>
            </a:r>
          </a:p>
          <a:p>
            <a:pPr marL="457200" lvl="0" indent="-457200" algn="just" rtl="1">
              <a:buFont typeface="+mj-lt"/>
              <a:buAutoNum type="arabicPeriod"/>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الثقة هي العنصر الأساسي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 انعدام ثقة المجتمعات فينا، فلن يستمعوا لنا ولن يتم اتباع الإجراءات اللازمة التي تساهم في السيطرة على الوباء وقد يتم التجاوب مع ذلك بعنف وعدائية، وغالبًا ما يشيع الارتباك وتظهر الشائعات المتعلقة بالمرض خلال الوباء، حيث سيحصل الناس على الكثير من المعلومات المختلفة من وسائل الإعلام أو الأصدقاء أو العائلة أو وسائل التواصل الاجتماعي أو المنظمات أو المصادر الأخرى وقد تقدم بعض هذه المصادر معلومات متضاربة وقد يكون من الصعب معرفة المصدر الموثوق لأخذ المعلومات فعندما تنتشر الشائعات بشكل أسرع من الحقيقة وتتناقض مع المعلومات الصحية الحقيقية، يمكن أن تمنع الأشخاص من حماية أنفسهم ما يلحق الضرر بعملية الاستجابة للمرض فإذا كانت المجتمعات لا تثق بنا، فمن غير المرجح أن يفعلوا ما يلي:</a:t>
            </a:r>
          </a:p>
          <a:p>
            <a:pPr marL="1030517" lvl="1" indent="-342900" algn="just" rtl="1">
              <a:buFont typeface="Arial" panose="020B0604020202020204" pitchFamily="34" charset="0"/>
              <a:buChar char="•"/>
            </a:pPr>
            <a:endParaRPr lang="ar-JO" sz="2600"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الاستماع إلى النصائح الصحية أو اتباعها</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الامتثال لتدابير الوقاية كالبقاء في المنزل</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السماح لنا بالوصول الآمن</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الإبلاغ عن الإصابات أو الحضور للعلاج</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الشعور بالأمان لاستخدام الخدمات السريرية التي نقدمها</a:t>
            </a:r>
          </a:p>
          <a:p>
            <a:pPr marL="1030517" lvl="1" indent="-342900" algn="just" rtl="1">
              <a:buFont typeface="Arial" panose="020B0604020202020204" pitchFamily="34" charset="0"/>
              <a:buChar char="•"/>
            </a:pPr>
            <a:r>
              <a:rPr lang="ar-JO" sz="2600" dirty="0">
                <a:latin typeface="Calibri" panose="020F0502020204030204" pitchFamily="34" charset="0"/>
                <a:ea typeface="Calibri" panose="020F0502020204030204" pitchFamily="34" charset="0"/>
                <a:cs typeface="Calibri" panose="020F0502020204030204" pitchFamily="34" charset="0"/>
              </a:rPr>
              <a:t>في حال انعدام الثقة- قد تفشل جميع تدخلاتنا للسيطرة على الوباء </a:t>
            </a:r>
          </a:p>
          <a:p>
            <a:pPr marL="687617" lvl="1"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mj-lt"/>
              <a:buAutoNum type="arabicPeriod"/>
              <a:tabLst/>
              <a:defRPr/>
            </a:pPr>
            <a:r>
              <a:rPr lang="ar-JO" sz="1805" b="1" dirty="0">
                <a:effectLst/>
                <a:latin typeface="Calibri" panose="020F0502020204030204" pitchFamily="34" charset="0"/>
                <a:ea typeface="Calibri" panose="020F0502020204030204" pitchFamily="34" charset="0"/>
                <a:cs typeface="Calibri" panose="020F0502020204030204" pitchFamily="34" charset="0"/>
              </a:rPr>
              <a:t>لبناء الثقة، نحن بحاجة إلى الاستماع والعمل وفقًا لما تخبرنا به المجتمعات </a:t>
            </a:r>
            <a:r>
              <a:rPr lang="ar-JO" sz="1805" b="0" dirty="0">
                <a:effectLst/>
                <a:latin typeface="Calibri" panose="020F0502020204030204" pitchFamily="34" charset="0"/>
                <a:ea typeface="Calibri" panose="020F0502020204030204" pitchFamily="34" charset="0"/>
                <a:cs typeface="Calibri" panose="020F0502020204030204" pitchFamily="34" charset="0"/>
              </a:rPr>
              <a:t>حيث تعتبر ملاحظات المجتمع وانطباعاته ضرورية لفهم تصوراته وتكييف استجابتنا للحفاظ على الأهمية والفعالية ويعني هذا توفر آليات منتظمة لجمع التغذية الراجعة المجتمعية وتحليلها والعمل وفقًا لها حتى ترى المجتمعات أننا نستمع ونستجيب لمخاوفهم الحقيقية، ومن المهم أيضًا فهم المعتقدات والمخاوف والأسئلة التي تشغل تفكير المجتمعات واستخدامها لتشكيل المعلومات التي نشاركها والأنشطة التي نقوم بها - الاستجابة للقضايا والمخاوف قبل تصعيدها، ولا يعني ذلك تغيير ما نقوله (الرسائل) فقط، ولكن تغيير ما نقوم به أيضًا (نهج الاستجابة).</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0414305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8: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4" name="Google Shape;724;p8: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lnSpc>
                <a:spcPct val="100000"/>
              </a:lnSpc>
              <a:spcBef>
                <a:spcPts val="0"/>
              </a:spcBef>
              <a:spcAft>
                <a:spcPts val="0"/>
              </a:spcAft>
              <a:buClr>
                <a:schemeClr val="dk1"/>
              </a:buClr>
              <a:buSzPts val="1400"/>
              <a:buFont typeface="Calibri"/>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US"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lnSpc>
                <a:spcPct val="100000"/>
              </a:lnSpc>
              <a:spcBef>
                <a:spcPts val="0"/>
              </a:spcBef>
              <a:spcAft>
                <a:spcPts val="0"/>
              </a:spcAft>
              <a:buClr>
                <a:schemeClr val="dk1"/>
              </a:buClr>
              <a:buSzPts val="1400"/>
              <a:buFont typeface="Calibri"/>
              <a:buNone/>
            </a:pPr>
            <a:endParaRPr lang="en-US" b="1"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ar-JO" b="0" dirty="0">
                <a:latin typeface="Calibri" panose="020F0502020204030204" pitchFamily="34" charset="0"/>
                <a:ea typeface="Calibri" panose="020F0502020204030204" pitchFamily="34" charset="0"/>
                <a:cs typeface="Calibri" panose="020F0502020204030204" pitchFamily="34" charset="0"/>
              </a:rPr>
              <a:t>لعبة عملية تبليغ المخاطر والمشاركة المجتمعية دورًا كبيرًا في الاستجابة الوبائية الأخيرة لجائحة الكوفيد -19 وزيكا وإيبولا.</a:t>
            </a:r>
            <a:endParaRPr lang="en-US" sz="1805"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US" sz="1805"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يشير مصطلح التبليغ عن المخاطر والمشاركة المجتمعية إلى العمليات والنهج التي تهدف إلى التفاعل والتواصل مع الأشخاص والمجتمعات بشكل منهجي لتشجيعهم وتمكينهم من اعتماد سلوكيات إيجابية وصحية لمنع انتشار الأمراض المعدية أثناء التفشي، حيث يشمل ذلك:</a:t>
            </a:r>
          </a:p>
          <a:p>
            <a:pPr marL="342900" marR="0" lvl="0" indent="-3429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144817" lvl="1" indent="-457200" algn="just" rtl="1">
              <a:lnSpc>
                <a:spcPct val="100000"/>
              </a:lnSpc>
              <a:spcBef>
                <a:spcPts val="0"/>
              </a:spcBef>
              <a:spcAft>
                <a:spcPts val="0"/>
              </a:spcAft>
              <a:buClr>
                <a:schemeClr val="dk1"/>
              </a:buClr>
              <a:buSzPts val="1400"/>
              <a:buFont typeface="+mj-lt"/>
              <a:buAutoNum type="arabicPeriod"/>
            </a:pPr>
            <a:r>
              <a:rPr lang="ar-JO"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السياق المجتمعي، بما في ذلك كيفية إدراكهم للتفشي - يتضمن ذلك معرفتهم وقدراتهم ومعتقداتهم وشائعاتهم ومخاوفهم المتعلقة بالمرض، والتحديات التي يواجهونها في تنفيذ تدابير الوقاية، ومصادر المعلومات والقنوات الموثوقة.</a:t>
            </a:r>
          </a:p>
          <a:p>
            <a:pPr marL="1144817" lvl="1" indent="-457200" algn="just" rtl="1">
              <a:lnSpc>
                <a:spcPct val="100000"/>
              </a:lnSpc>
              <a:spcBef>
                <a:spcPts val="0"/>
              </a:spcBef>
              <a:spcAft>
                <a:spcPts val="0"/>
              </a:spcAft>
              <a:buClr>
                <a:schemeClr val="dk1"/>
              </a:buClr>
              <a:buSzPts val="1400"/>
              <a:buFont typeface="+mj-lt"/>
              <a:buAutoNum type="arabicPeriod"/>
            </a:pPr>
            <a:endParaRPr lang="en-GB"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تقديم معلومات مناسبة وقابلة للتنفيذ في الوقت المناسب من خلال قنوات ومصادر موثوقة للحد من الخوف والوصم والمعلومات المضللة ودعم الأشخاص لاعتماد ممارسات إيجابية.</a:t>
            </a: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endParaRPr lang="en-US" sz="20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إنشاء آليات منهجية للتغذية الراجعة المجتمعية لفهم </a:t>
            </a:r>
            <a:r>
              <a:rPr lang="ar-JO" sz="2000" b="1" dirty="0">
                <a:solidFill>
                  <a:schemeClr val="lt1"/>
                </a:solidFill>
                <a:latin typeface="Calibri" panose="020F0502020204030204" pitchFamily="34" charset="0"/>
                <a:ea typeface="Calibri" panose="020F0502020204030204" pitchFamily="34" charset="0"/>
                <a:cs typeface="Calibri" panose="020F0502020204030204" pitchFamily="34" charset="0"/>
              </a:rPr>
              <a:t>المعتقدات والمخاوف والشائعات والأسئلة والاقتراحات </a:t>
            </a: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التي لدى المجتمعات حول الوباء وكيفية تغيرها وتطورها  مع مرور الوقت.</a:t>
            </a: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استخدم هذه المعلومات لضبط وتحسين الاستجابة بشكل دائم وتوجيه القرارات التشغيلية، على سبيل المثال، من خلال تغيير المعلومات التي نشاركها لمعالجة الشائعات أو المخاوف الجديدة، أو تغيير أنشطتنا لتلبية احتياجات المجتمع بشكل أفضل وزيادة الفعالية، ومن المهم أيضًا منح الاشخاص والمجتمعات فرصًا وفتح قنوات اتصال لطرح الأسئلة ومناقشة القضايا التي تثير قلقهم.</a:t>
            </a:r>
          </a:p>
          <a:p>
            <a:pPr marL="1144817" marR="0" lvl="1" indent="-457200" algn="just" defTabSz="914400" rtl="1" eaLnBrk="0" fontAlgn="base" latinLnBrk="0" hangingPunct="0">
              <a:lnSpc>
                <a:spcPct val="100000"/>
              </a:lnSpc>
              <a:spcBef>
                <a:spcPts val="0"/>
              </a:spcBef>
              <a:spcAft>
                <a:spcPts val="0"/>
              </a:spcAft>
              <a:buClr>
                <a:schemeClr val="dk1"/>
              </a:buClr>
              <a:buSzPts val="1400"/>
              <a:buFont typeface="+mj-lt"/>
              <a:buAutoNum type="arabicPeriod"/>
              <a:tabLst/>
              <a:defRPr/>
            </a:pPr>
            <a:endParaRPr lang="en-GB" sz="20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1028700" lvl="1" indent="-342900" algn="just" rtl="1">
              <a:buFont typeface="Arial" panose="020B0604020202020204" pitchFamily="34" charset="0"/>
              <a:buChar cha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rPr>
              <a:t>تحديد ودعم الحلول التي يقودها المجتمع لتنفيذ التدابير الوقائية والسيطرة على التفشي وضمان المشاركة النشطة للأشخاص في تشكيل الاستجابة للوباء حيث يساعد ذلك في بناء الملكية المجتمعية ويعمل على تحسين فعالية هذه الاستجابة  - وهو أمر بالغ الأهمية لتحقيق النجاح لأن الإجراءات التي يتبعها أفراد المجتمع هي التي تحدد انتهاء – أو استمرار – التفشي. </a:t>
            </a: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457200" marR="0" lvl="0" indent="-4572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endParaRPr lang="en-GB" sz="2000" b="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ts val="0"/>
              </a:spcBef>
              <a:spcAft>
                <a:spcPts val="0"/>
              </a:spcAft>
              <a:buClr>
                <a:schemeClr val="dk1"/>
              </a:buClr>
              <a:buSzPts val="1400"/>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rPr>
              <a:t>توضح هذه الشريحة كيف أن </a:t>
            </a:r>
            <a:r>
              <a:rPr lang="ar-JO" sz="2000" b="1" dirty="0">
                <a:latin typeface="Calibri" panose="020F0502020204030204" pitchFamily="34" charset="0"/>
                <a:ea typeface="Calibri" panose="020F0502020204030204" pitchFamily="34" charset="0"/>
                <a:cs typeface="Calibri" panose="020F0502020204030204" pitchFamily="34" charset="0"/>
              </a:rPr>
              <a:t>عملية تبليغ المخاطر والمشاركة المجتمعية هي عملية مستمرة تبني الثقة </a:t>
            </a:r>
            <a:r>
              <a:rPr lang="ar-JO" sz="2000" b="0" dirty="0">
                <a:latin typeface="Calibri" panose="020F0502020204030204" pitchFamily="34" charset="0"/>
                <a:ea typeface="Calibri" panose="020F0502020204030204" pitchFamily="34" charset="0"/>
                <a:cs typeface="Calibri" panose="020F0502020204030204" pitchFamily="34" charset="0"/>
              </a:rPr>
              <a:t>في المستجيبين الإنسانيين، وهو أمر مهم خاصة  أثناء فترة تفشي المرض عندما يزيد الخوف والمعلومات المضللة والشائعات من صعوبة تمييز الأفراد للمعلومات الموثوقة والجديرة بالثقة، كما ويمكن أن يؤدي ذلك إلى اتخاذ الأشخاص لتدابير وقائية غير فعالة، مما يزيد من خطر إصابتهم بالمرض ومن المعروف لجوء المجتمعات التي لا تفهم أو تقبل التدخلات الصحية أو تعتبرها تهديدًا، إلى العنف، كما حدث خلال تفشي فيروس إيبولا في جمهورية الكونغو الديمقراطية حيث يحد هذا النقص في الثقة من مشاركة المجتمع وقد يؤدي إلى عدم تعاون الأفراد في الأنشطة المصممة لوقف انتشار العدوى، مثل الإبلاغ السريع وعزل الحالات المصابة.</a:t>
            </a:r>
          </a:p>
        </p:txBody>
      </p:sp>
      <p:sp>
        <p:nvSpPr>
          <p:cNvPr id="725" name="Google Shape;725;p8: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
                  <a:prstClr val="black"/>
                </a:buClr>
                <a:buSzPts val="1400"/>
                <a:buFont typeface="Calibri"/>
                <a:buNone/>
                <a:tabLst/>
                <a:defRPr/>
              </a:pPr>
              <a:t>21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866539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just" rtl="1" fontAlgn="base"/>
            <a:r>
              <a:rPr lang="ar-JO"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ملاحظات الميسرين</a:t>
            </a:r>
          </a:p>
          <a:p>
            <a:pPr algn="just" rtl="1" fontAlgn="base"/>
            <a:endParaRPr lang="en-US"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fontAlgn="base">
              <a:buFont typeface="Arial" panose="020B0604020202020204" pitchFamily="34" charset="0"/>
              <a:buChar char="•"/>
            </a:pPr>
            <a:r>
              <a:rPr lang="ar-JO" sz="1805"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أدى انعدام الثقة في العلم والسلطات العامة إلى ردود فعل عنيفة، فعندما لا يثق الأشخاص بالعلم والخبراء، فإنهم يرفضون ارتداء الكِمامات والتباعد الجسدي والذهاب للفحص والعزل الذاتي (كما حصل في الاحتجاجات في هولندا)، وعندما لا يفهم الناس تدابير الصحة العامة، أو عندما لا تتم استشارتهم وإشراكهم في تصميم الحلول، وتكييف التدابير الوقائية وقيادة جهود الاستجابة، يعتبرونها في هذه الحالة تهديدًا، ويلجؤون إلى العنف (كما حدث مع المحتجين في أبيدجان وهولندا ضد تدابير كوفيد - 19 وفي جمهورية الكونغو الديمقراطية ضد مراكز علاج الإيبولا والدفن الآمن والكريم) </a:t>
            </a:r>
            <a:r>
              <a:rPr lang="ar-JO"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حيث أسفر هذا النقص في الثقة إلى خسارة أرواح العديد من الأشخاص في الماضي والحاضر.</a:t>
            </a:r>
          </a:p>
          <a:p>
            <a:pPr algn="just" rtl="1" fontAlgn="base"/>
            <a:endParaRPr lang="en-US" sz="1805" b="1"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Helvetica"/>
                <a:sym typeface="Calibri"/>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Helvetica"/>
              <a:sym typeface="Calibri"/>
            </a:endParaRPr>
          </a:p>
        </p:txBody>
      </p:sp>
    </p:spTree>
    <p:extLst>
      <p:ext uri="{BB962C8B-B14F-4D97-AF65-F5344CB8AC3E}">
        <p14:creationId xmlns:p14="http://schemas.microsoft.com/office/powerpoint/2010/main" val="25754723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386" name="Google Shape;386;p1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97991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0"/>
              </a:spcBef>
              <a:spcAft>
                <a:spcPts val="0"/>
              </a:spcAft>
              <a:buNone/>
            </a:pPr>
            <a:r>
              <a:rPr lang="ar-JO" dirty="0">
                <a:latin typeface="Calibri" panose="020F0502020204030204" pitchFamily="34" charset="0"/>
                <a:ea typeface="Calibri" panose="020F0502020204030204" pitchFamily="34" charset="0"/>
                <a:cs typeface="Calibri" panose="020F0502020204030204" pitchFamily="34" charset="0"/>
              </a:rPr>
              <a:t>هناك العديد من المصادر التي تقدم المساعدة فيما يتعلق بالمشاركة المجتمعية والمساءلة داخل الحركة، ومن أفضلها:</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bg2"/>
                </a:solidFill>
                <a:latin typeface="Calibri" panose="020F0502020204030204" pitchFamily="34" charset="0"/>
                <a:ea typeface="Calibri" panose="020F0502020204030204" pitchFamily="34" charset="0"/>
                <a:cs typeface="Calibri" panose="020F0502020204030204" pitchFamily="34" charset="0"/>
              </a:rPr>
              <a:t>منصة الحركة الدولية للصليب الأحمر والهلال الأحمر</a:t>
            </a: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هي منصة إلكترونية مجانية يديرها الصليب الأحمر البريطاني، وتوفر ’متجرًا شاملًا‘ للمشاركة المجتمعية والمساءلة.</a:t>
            </a:r>
          </a:p>
          <a:p>
            <a:pPr marL="342900" lvl="0" indent="-342900" algn="just" rtl="1">
              <a:spcBef>
                <a:spcPts val="541"/>
              </a:spcBef>
              <a:spcAft>
                <a:spcPts val="0"/>
              </a:spcAft>
              <a:buClr>
                <a:schemeClr val="dk1"/>
              </a:buClr>
              <a:buSzPts val="1804"/>
              <a:buFont typeface="Arial"/>
              <a:buChar char="•"/>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تحتوي المنصة على أكثر من 300 مورد إضافةً إلى مجموعات تدريبية ولعبة للتعلم الإلكتروني وخريطة تفاعلية ومنتدى للدردشة بالإضافة إلى أدوات وأدلة ودراسات حالة متعلقة بمجموعة من المواضيع من آليات التغذية الراجعة إلى البرامج الإذاعية.</a:t>
            </a:r>
          </a:p>
          <a:p>
            <a:pPr marL="342900" lvl="0" indent="-342900" algn="just" rtl="1">
              <a:spcBef>
                <a:spcPts val="541"/>
              </a:spcBef>
              <a:spcAft>
                <a:spcPts val="0"/>
              </a:spcAft>
              <a:buClr>
                <a:schemeClr val="dk1"/>
              </a:buClr>
              <a:buSzPts val="1804"/>
              <a:buFont typeface="Arial"/>
              <a:buChar char="•"/>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بتمويل من وزارة الخارجية والتنمية وشؤون الكومنولث البرطانية، تعمل المنصة باللغات الإنجليزية والفرنسية والإسبانية والعربية، يرجى الاتصال بلوريل سيلبي في حال وجود أية أسئلة أو استفسارات أو اقتراحات عبر البريد التالي: </a:t>
            </a:r>
            <a:r>
              <a:rPr lang="en-US"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Lselby@redcross.org.uk</a:t>
            </a: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2"/>
              </a:spcBef>
              <a:spcAft>
                <a:spcPts val="0"/>
              </a:spcAft>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r>
              <a:rPr lang="ar-JO"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دليل ومجموعة أدوات المشاركة المجتمعية والمساءلة </a:t>
            </a:r>
            <a:endParaRPr lang="en-US"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endParaRPr lang="en-US" sz="1804"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يعتمد هذا التدريب على دليل ومجموعة أدوات المشاركة المجتمعية والمساءلة.</a:t>
            </a:r>
          </a:p>
          <a:p>
            <a:pPr marL="0" lvl="0" indent="0" algn="just" rtl="1">
              <a:spcBef>
                <a:spcPts val="541"/>
              </a:spcBef>
              <a:spcAft>
                <a:spcPts val="0"/>
              </a:spcAft>
              <a:buFont typeface="Arial" panose="020B0604020202020204" pitchFamily="34" charset="0"/>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يقدمان الإرشاد والأدوات اللازمة لاعتماد نُهُج أكثر نظامية وموثوقية للمشاركة والمساءلة تجاه المجتمعات</a:t>
            </a:r>
          </a:p>
          <a:p>
            <a:pPr marL="0" lvl="0" indent="0" algn="just" rtl="1">
              <a:spcBef>
                <a:spcPts val="541"/>
              </a:spcBef>
              <a:spcAft>
                <a:spcPts val="0"/>
              </a:spcAft>
              <a:buClr>
                <a:schemeClr val="dk1"/>
              </a:buClr>
              <a:buSzPts val="1804"/>
              <a:buFont typeface="Arial"/>
              <a:buNone/>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a:t>
            </a: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لا تحل محل الممارسات الجيدة الموجودة لكنها تساعد على معالجة نقاط الضعف والثغرات أين ما وجدت.</a:t>
            </a:r>
          </a:p>
          <a:p>
            <a:pPr marL="0" lvl="0" indent="0" algn="just" rtl="1">
              <a:spcBef>
                <a:spcPts val="541"/>
              </a:spcBef>
              <a:spcAft>
                <a:spcPts val="0"/>
              </a:spcAft>
              <a:buClr>
                <a:schemeClr val="dk1"/>
              </a:buClr>
              <a:buSzPts val="1804"/>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تتضمن مجموعة أدوات المشاركة المجتمعية والمساءلة نماذجًا وقوائم مراجعة وملاحظات إرشادية مفصلة حول بعض الجوانب المحددة المتعلقة بالمشاركة المجتمعية والمساءلة حيث تدعم هذه الأدوات العملية ومجموعات التدريب الدليل، والتي يتم ربطها بشكل مستمر في جميع أنحاء المواد التوجيهية.</a:t>
            </a:r>
          </a:p>
          <a:p>
            <a:pPr marL="0" lvl="0" indent="0" algn="just" rtl="1">
              <a:spcBef>
                <a:spcPts val="542"/>
              </a:spcBef>
              <a:spcAft>
                <a:spcPts val="0"/>
              </a:spcAft>
              <a:buNone/>
            </a:pP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Clr>
                <a:schemeClr val="dk1"/>
              </a:buClr>
              <a:buSzPts val="1804"/>
              <a:buFont typeface="Arial"/>
              <a:buChar char="•"/>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تم تنظيم الدليل في سبع وحدات يمكن استخدامها بشكل فردي حسب الحاجة:</a:t>
            </a:r>
          </a:p>
          <a:p>
            <a:pPr marL="0" lvl="0" indent="0" algn="just" rtl="1">
              <a:spcBef>
                <a:spcPts val="541"/>
              </a:spcBef>
              <a:spcAft>
                <a:spcPts val="0"/>
              </a:spcAft>
              <a:buClr>
                <a:schemeClr val="dk1"/>
              </a:buClr>
              <a:buSzPts val="1804"/>
              <a:buFont typeface="Arial"/>
              <a:buNone/>
            </a:pPr>
            <a:endPar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مقدمة.</a:t>
            </a:r>
            <a:endParaRPr lang="ar-JO" sz="1805"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التزامات الحركة.</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مأسسة المشاركة المجتمعية والمساءلة.</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الإجراءات الأساسية لتحقيق المشاركة المجتمعية والمساءلة بشكل جيد طوال دورة البرنامج.</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المشاركة المجتمعية في حالات الطوارئ.</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آليات التغذية الراجعة المجتمعية. </a:t>
            </a:r>
          </a:p>
          <a:p>
            <a:pPr marL="457200" lvl="0" indent="-457200" algn="just" rtl="1">
              <a:spcBef>
                <a:spcPts val="541"/>
              </a:spcBef>
              <a:spcAft>
                <a:spcPts val="0"/>
              </a:spcAft>
              <a:buClr>
                <a:schemeClr val="dk1"/>
              </a:buClr>
              <a:buSzPts val="1804"/>
              <a:buFont typeface="+mj-lt"/>
              <a:buAutoNum type="arabicPeriod"/>
            </a:pPr>
            <a:r>
              <a:rPr lang="ar-JO"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العمل في مجالات الحماية والنوع الاجتماعي والإدماج وتغيير السلوك التبليغ عن بالمخاطر باعتبارها مجالات وثيقة الصلة.</a:t>
            </a:r>
            <a:endParaRPr sz="1804"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228282"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52" name="Google Shape;45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Tx/>
              <a:buChar char="-"/>
            </a:pPr>
            <a:r>
              <a:rPr lang="ar-JO" sz="1800" dirty="0">
                <a:latin typeface="Calibri" panose="020F0502020204030204" pitchFamily="34" charset="0"/>
                <a:ea typeface="Calibri" panose="020F0502020204030204" pitchFamily="34" charset="0"/>
                <a:cs typeface="Calibri" panose="020F0502020204030204" pitchFamily="34" charset="0"/>
              </a:rPr>
              <a:t>احرص على توضيح أن مجموعة أدوات المشاركة والمجتمعية والمساءلة تتضمن أدوات مخصصة إما لحالات الطوارئ، أو تحتوي على أقسام مخصصة لتلك الحالات.</a:t>
            </a:r>
          </a:p>
          <a:p>
            <a:pPr marL="285750" indent="-285750" algn="just" rtl="1">
              <a:spcBef>
                <a:spcPct val="50000"/>
              </a:spcBef>
              <a:buFontTx/>
              <a:buChar char="-"/>
            </a:pPr>
            <a:endParaRPr lang="ar-JO"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Tx/>
              <a:buChar char="-"/>
            </a:pPr>
            <a:r>
              <a:rPr lang="ar-JO" sz="1800" dirty="0">
                <a:latin typeface="Calibri" panose="020F0502020204030204" pitchFamily="34" charset="0"/>
                <a:ea typeface="Calibri" panose="020F0502020204030204" pitchFamily="34" charset="0"/>
                <a:cs typeface="Calibri" panose="020F0502020204030204" pitchFamily="34" charset="0"/>
              </a:rPr>
              <a:t>من الممكن لهذه الأدوات مساعدة ودعم المشاركين حقًا في تنفيذ التدابير الخاصة بالإجراءات الأساسية والمتقدمة.</a:t>
            </a:r>
          </a:p>
          <a:p>
            <a:pPr marL="285750" indent="-285750" algn="just" rtl="1">
              <a:spcBef>
                <a:spcPct val="50000"/>
              </a:spcBef>
              <a:buFontTx/>
              <a:buChar char="-"/>
            </a:pPr>
            <a:endParaRPr lang="ar-JO"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Tx/>
              <a:buChar char="-"/>
            </a:pPr>
            <a:r>
              <a:rPr lang="ar-JO" sz="1800" dirty="0">
                <a:latin typeface="Calibri" panose="020F0502020204030204" pitchFamily="34" charset="0"/>
                <a:ea typeface="Calibri" panose="020F0502020204030204" pitchFamily="34" charset="0"/>
                <a:cs typeface="Calibri" panose="020F0502020204030204" pitchFamily="34" charset="0"/>
              </a:rPr>
              <a:t>سنعرض اليوم خلال التدريب كيف يمكن لهذه الأدوات دعم الفرق لتنفيذ الإجراءات الـ 10 الأساسية الخاصة بالمشاركة المجتمعية والمساءلة في حالات الطوارئ</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25</a:t>
            </a:fld>
            <a:endParaRPr lang="en-US" altLang="ru-RU"/>
          </a:p>
        </p:txBody>
      </p:sp>
    </p:spTree>
    <p:extLst>
      <p:ext uri="{BB962C8B-B14F-4D97-AF65-F5344CB8AC3E}">
        <p14:creationId xmlns:p14="http://schemas.microsoft.com/office/powerpoint/2010/main" val="7223250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461" name="Google Shape;461;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27</a:t>
            </a:fld>
            <a:endParaRPr lang="en-US" altLang="ru-RU"/>
          </a:p>
        </p:txBody>
      </p:sp>
    </p:spTree>
    <p:extLst>
      <p:ext uri="{BB962C8B-B14F-4D97-AF65-F5344CB8AC3E}">
        <p14:creationId xmlns:p14="http://schemas.microsoft.com/office/powerpoint/2010/main" val="547892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التمرين الجماعي - راجع ملاحظات الميسِّرين المنفصلة</a:t>
            </a:r>
          </a:p>
          <a:p>
            <a:pPr algn="just" rtl="1"/>
            <a:r>
              <a:rPr lang="en-GB" b="1" dirty="0">
                <a:latin typeface="Calibri" panose="020F0502020204030204" pitchFamily="34" charset="0"/>
                <a:ea typeface="Calibri" panose="020F0502020204030204" pitchFamily="34" charset="0"/>
                <a:cs typeface="Calibri" panose="020F0502020204030204" pitchFamily="34" charset="0"/>
              </a:rPr>
              <a:t> </a:t>
            </a: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بعض الإرشادات للقيام بهذا التمرين</a:t>
            </a:r>
          </a:p>
          <a:p>
            <a:pPr algn="just" rtl="1"/>
            <a:endParaRPr lang="en-GB"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طباعة 4 نسخ من أحد جوانب بطاقات الإجراءات الأساسية للمشاركة المجتمعية والمساءلة في حالات الطوارئ</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قص المربعات الموجودة على الصفحة بحيث يكون لديك رزمة كاملة من بطاقات الإجراءات لكل مجموعة، ثم اخلط الأوراق جيدًا لضمان عدم وجودها بترتيب معين.</a:t>
            </a:r>
          </a:p>
          <a:p>
            <a:pPr marL="342900" lvl="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أعط كل مجموعة رزمة من البطاقات واطلب منهم تحديد مرحلة الاستجابة التي سيحدث فيها هذا الإجراء، مع مراعاة إعطاء المجموعات 5-10 دقائق لفعل ذلك.</a:t>
            </a:r>
          </a:p>
          <a:p>
            <a:pPr marL="342900" lvl="0"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توجد الإجابات في الشريحة التالية.</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just" rtl="1"/>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28</a:t>
            </a:fld>
            <a:endParaRPr lang="en-US" altLang="ru-RU"/>
          </a:p>
        </p:txBody>
      </p:sp>
    </p:spTree>
    <p:extLst>
      <p:ext uri="{BB962C8B-B14F-4D97-AF65-F5344CB8AC3E}">
        <p14:creationId xmlns:p14="http://schemas.microsoft.com/office/powerpoint/2010/main" val="30424718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عما إذا كان الجميع متفقين؟ اطلب من المجموعات مشاركة أي شيء مختلف لديهم. </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تحدد هذه الإجراءات، الإجراءات الأساسية التي يجب أن تلبيها كل عمليات الاستجابة للطوارئ التابعة للصليب الأحمر والهلال الأحمر.</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تشير الإجراءات المتعلقة بحالات الطوارئ إلى ما يجب التركيز عليه في حالات ضيق الوقت والضرورة الملحة للاستجابة.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ستتطرق الجلسات القادمة إلى مناقشة كل من هذه الإجراءات بالتفصيل.</a:t>
            </a: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Font typeface="+mj-lt"/>
              <a:buAutoNum type="arabicPeriod"/>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29</a:t>
            </a:fld>
            <a:endParaRPr lang="en-US" altLang="ru-RU"/>
          </a:p>
        </p:txBody>
      </p:sp>
    </p:spTree>
    <p:extLst>
      <p:ext uri="{BB962C8B-B14F-4D97-AF65-F5344CB8AC3E}">
        <p14:creationId xmlns:p14="http://schemas.microsoft.com/office/powerpoint/2010/main" val="1626570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3: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b="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1000"/>
              </a:spcBef>
              <a:spcAft>
                <a:spcPts val="0"/>
              </a:spcAft>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600"/>
              </a:spcBef>
              <a:spcAft>
                <a:spcPts val="0"/>
              </a:spcAft>
              <a:buClr>
                <a:schemeClr val="dk1"/>
              </a:buClr>
              <a:buSzPts val="2000"/>
              <a:buFont typeface="Arial"/>
              <a:buChar char="•"/>
            </a:pPr>
            <a:r>
              <a:rPr lang="ar-JO" sz="200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يهدف هذا التدريب إلى مساعدتك في تعزيز الطريقة التي تتفاعل بها مع المجتمعات في عملك، بغض النظر عن القطاع الذي تعمل فيه ونأمل أن يساعدك على تبني نهج أكثر نظامية وموثوقية في التفاعل مع المجتمعات وتحمل المسؤولية تجاهها خلال عمليات الاستجابة للطوارئ، لا يستبدل هذا التدريب الممارسات الجيدة الحالية، بل يساهم في تعديل أي نقاط ضعف أو نقائص في حال وجودها.</a:t>
            </a:r>
          </a:p>
          <a:p>
            <a:pPr marL="342900" lvl="0" indent="-342900" algn="l" rtl="0">
              <a:spcBef>
                <a:spcPts val="600"/>
              </a:spcBef>
              <a:spcAft>
                <a:spcPts val="0"/>
              </a:spcAft>
              <a:buClr>
                <a:schemeClr val="dk1"/>
              </a:buClr>
              <a:buSzPts val="2000"/>
              <a:buFont typeface="Arial"/>
              <a:buChar char="•"/>
            </a:pPr>
            <a:endParaRPr sz="2000"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r"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استعرض الآن الأهداف الخاصة بالتدريب.</a:t>
            </a:r>
          </a:p>
          <a:p>
            <a:pPr marL="285750" marR="0" lvl="0" indent="-285750" algn="l" rtl="0">
              <a:lnSpc>
                <a:spcPct val="100000"/>
              </a:lnSpc>
              <a:spcBef>
                <a:spcPts val="1000"/>
              </a:spcBef>
              <a:spcAft>
                <a:spcPts val="0"/>
              </a:spcAft>
              <a:buClr>
                <a:schemeClr val="dk1"/>
              </a:buClr>
              <a:buSzPts val="2000"/>
              <a:buFont typeface="Arial"/>
              <a:buChar char="•"/>
            </a:pPr>
            <a:endParaRPr lang="en-GB" sz="2000"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احرص على شرح أن التدريب يعتمد على التشاركية والتفاعل والتمارين الجماعية بما في ذلك السيناريوهات المكتبية المعتمدة على جمعية أليكسا للصليب الأحمر الافتراضية. </a:t>
            </a:r>
            <a:endParaRPr dirty="0">
              <a:latin typeface="Calibri" panose="020F0502020204030204" pitchFamily="34" charset="0"/>
              <a:ea typeface="Calibri" panose="020F0502020204030204" pitchFamily="34" charset="0"/>
              <a:cs typeface="Calibri" panose="020F0502020204030204" pitchFamily="34" charset="0"/>
            </a:endParaRP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sym typeface="Calibri"/>
              </a:rPr>
              <a:t>تذكر سؤال الأشخاص إذا كان لديهم أي استفسارات حول هذه الأهداف.</a:t>
            </a:r>
            <a:endParaRPr sz="2000"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endParaRPr>
          </a:p>
          <a:p>
            <a:pPr marL="285750" marR="0" lvl="0" indent="-158750" algn="l" rtl="0">
              <a:lnSpc>
                <a:spcPct val="100000"/>
              </a:lnSpc>
              <a:spcBef>
                <a:spcPts val="1000"/>
              </a:spcBef>
              <a:spcAft>
                <a:spcPts val="0"/>
              </a:spcAft>
              <a:buClr>
                <a:schemeClr val="dk1"/>
              </a:buClr>
              <a:buSzPts val="2000"/>
              <a:buFont typeface="Arial"/>
              <a:buNone/>
            </a:pPr>
            <a:endParaRPr sz="2000" dirty="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542"/>
              </a:spcBef>
              <a:spcAft>
                <a:spcPts val="0"/>
              </a:spcAft>
              <a:buClr>
                <a:schemeClr val="dk1"/>
              </a:buClr>
              <a:buSzPts val="1805"/>
              <a:buFont typeface="Calibri"/>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52" name="Google Shape;25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en-GB" b="1" dirty="0">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اعمل على توضيح أن الدليل الخاص بالمشاركة المجتمعية يقدم توجيهات حول التدابير الأساسية التي يجب تنفيذها لتلبية كل إجراء من الإجراءات الاساسية، </a:t>
            </a:r>
            <a:r>
              <a:rPr lang="ar-JO" b="1" dirty="0">
                <a:latin typeface="Calibri" panose="020F0502020204030204" pitchFamily="34" charset="0"/>
                <a:ea typeface="Calibri" panose="020F0502020204030204" pitchFamily="34" charset="0"/>
                <a:cs typeface="Calibri" panose="020F0502020204030204" pitchFamily="34" charset="0"/>
              </a:rPr>
              <a:t>وسيتم التطرق للتدابير المتقدمة عندما يتوفر المزيد من الوقت والقدرة والموارد.</a:t>
            </a:r>
          </a:p>
          <a:p>
            <a:pPr marL="34290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تنفيذ التدابير الأساسية بواسطة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كافة عمليات الاستجابة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للحالات الطارئة، في حين يمكن إضافة التدابير المتقدمة تبعاً للسياق والموارد المتاحة، واعتماداً على ما يناسب الاستجابة.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بشكل عام، سيتم تطبيق التدابير الاساسية في ما يلي: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المراحل المبكرة لعملية الاستجابة </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الأشهر القليلة الأُولى.</a:t>
            </a:r>
          </a:p>
          <a:p>
            <a:pPr marL="342866" indent="-342866"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457155" indent="-457155"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الحالات الطارئة الصغيرة أو القصيرة</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التي لا تدوم لأكثر من ستة أشهر.</a:t>
            </a:r>
          </a:p>
          <a:p>
            <a:pPr marL="457155" indent="-457155"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تكون هناك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خبرة وقدرة محدودة في مجال المشاركة المجتمعية والمساءلة</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سواء داخل الجمعية الوطنية أو كدعم طارئ.</a:t>
            </a:r>
          </a:p>
          <a:p>
            <a:pPr marL="34290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محدودية الأموال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والموارد البشرية المتاحة للاستجابة.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بشكل عام، سيتم تطبيق التدابير المتقدمة في ما يلي:</a:t>
            </a: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155" indent="-457155"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المراحل المتقدمة من الاستجابة </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ما بعد الشهر الثالث.</a:t>
            </a:r>
          </a:p>
          <a:p>
            <a:pPr marL="457155" indent="-457155"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457155" indent="-457155" algn="just" defTabSz="914309" rtl="1">
              <a:lnSpc>
                <a:spcPts val="3159"/>
              </a:lnSpc>
              <a:spcAft>
                <a:spcPts val="600"/>
              </a:spcAft>
              <a:buClr>
                <a:srgbClr val="FF0000"/>
              </a:buClr>
              <a:buFont typeface="Arial" panose="020B0604020202020204" pitchFamily="34" charset="0"/>
              <a:buChar char="•"/>
            </a:pPr>
            <a:r>
              <a:rPr lang="ar-JO" sz="2000" b="1" dirty="0">
                <a:solidFill>
                  <a:srgbClr val="3F3F3F"/>
                </a:solidFill>
                <a:latin typeface="Calibri" panose="020F0502020204030204" pitchFamily="34" charset="0"/>
                <a:ea typeface="Calibri" panose="020F0502020204030204" pitchFamily="34" charset="0"/>
                <a:cs typeface="Calibri" panose="020F0502020204030204" pitchFamily="34" charset="0"/>
              </a:rPr>
              <a:t>حالات الطوارئ الحرجة والطويلة</a:t>
            </a: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 التي تزيد عن ستة أشهر.</a:t>
            </a:r>
          </a:p>
          <a:p>
            <a:pPr marL="457155" indent="-457155" algn="just" defTabSz="914309" rtl="1">
              <a:lnSpc>
                <a:spcPts val="3159"/>
              </a:lnSpc>
              <a:spcAft>
                <a:spcPts val="600"/>
              </a:spcAft>
              <a:buClr>
                <a:srgbClr val="FF0000"/>
              </a:buClr>
              <a:buFont typeface="Arial" panose="020B0604020202020204" pitchFamily="34" charset="0"/>
              <a:buChar char="•"/>
            </a:pP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عندما تكون هناك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خبرة وقدرة جيدة في مجال المشاركة المجتمعية والمساءلة</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سواء داخل الجمعية الوطنية أو كدعم استجابة سريعة.</a:t>
            </a:r>
          </a:p>
          <a:p>
            <a:pPr marL="34290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يكون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للاستجابة مستوى جيد من التمويل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والموارد البشرية.</a:t>
            </a: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804120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31</a:t>
            </a:fld>
            <a:endParaRPr lang="en-US" altLang="ru-RU"/>
          </a:p>
        </p:txBody>
      </p:sp>
    </p:spTree>
    <p:extLst>
      <p:ext uri="{BB962C8B-B14F-4D97-AF65-F5344CB8AC3E}">
        <p14:creationId xmlns:p14="http://schemas.microsoft.com/office/powerpoint/2010/main" val="4209127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 اسأل المشاركين أولاً عما إذا كان بإمكانهم اقتراح أي نُهج للتأكُد من دمج المشاركة المجتمعية والمساءلة في عملية الاستجابة بشكل جيد ومن انها مفهومة للجميع وليست منعزلة أو يُنظر إليها على أنها نشاط مستقل ؟</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الاساسي رقم 1 للمشاركة المجتمعية والمساءلة: دمج المشاركة المجتمعية في جميع نواحي الاستجابة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يساعد هذا الإجراء في ضمان فهم جميع الموظفين والمتطوعين للمشاركة المجتمعية بشكل جيد وإدماجها باستمرار في كافة القطاعات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يعالج هذا الإجراء بعض الثغرات والعوائق التي تحول دون تطبيق المشاركة المجتمعية في حالات الطوارئ التي تمت مناقشتها في بداية الجلسة.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لتلبية الشروط الأساسية لهذا الإجراء، يرجى اتباع لآتي:</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كافة الموظفين والمتطوعين بالمشاركة المجتمعية والمساءلة</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يتم إحاطة كافة المنضمين إلى الاستجابة بالمشاركة المجتمعية والمساءلة بما في ذلك مسؤولياتهم ووالآليات المختلفة المستخدمة في العملية ما يساعد في دعم التكامل والاتساق في كافة القطاعات، إضافة إلى توقيع المشاركين على مدونة قواعد السلوك  وسياسة الحماية من الاستغلال والاعتداء الجنسي ومكافحة الفساد، حيث يمكنك استخدام الأداة في:</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قضايا المشاركة المجتمعية في الاجتماعات التشغيلية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تكون المشاركة المجتمعية والمساءلة أحد المحاور في أجندة الاجتماعات التشغيلية ويشمل ذلك مناقشة جودة المشاركة المجتمعية والثغرات والقضايا الرئيسية التي يجب مناقشتها مع المجتمع وكيفية معالجة القضايا المثارة من خلال التغذية الراجعة المجتمعية، ويمكنك استخدم الأداة في: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تحديد جهة التنسيق الخاصة بالمشاركة المجتمعية </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الرغم من كون الجميع مسؤولًا عن إشراك المجتمعات، إلا أن جهة التنسيق يمكنها أن تساعد في ضمان عدم نسيان هذا الأمر ودمجه بشكل صحيح حيث يجب أن يكون عند هذا الشخص الخبرة الكافية في مجال المشاركة المجتمعية، ويجب أن يكون على المستوى المناسب للتأثير على قادة القطاعات كما ويجب أن يكون لديه الوقت الكافي لتكريس نفسه لهذا الدور،في الحقيقة، يجب أن يكون هناك موظف مكرس لهذا الغرض.</a:t>
            </a:r>
          </a:p>
          <a:p>
            <a:pPr marL="1030517" lvl="1" indent="-342900" algn="just" rtl="1">
              <a:buFont typeface="Arial" panose="020B0604020202020204" pitchFamily="34" charset="0"/>
              <a:buChar char="•"/>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يتم اللجوء إلى التدابير المتقدمة عند توفر المزيد من القدرات والوقت والموارد</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تدريب الموظفين والمتطوعين على المشاركة المجتمعية والمساءلة</a:t>
            </a:r>
          </a:p>
          <a:p>
            <a:pPr marL="0"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احرص على توفير تدريب على المشاركة المجتمعية والمساءلة باستخدام مجموعة التدريب على مستوى الفرع لمدة يومين أو مجموعة التدريب الخاصة بحالات الطوارئ لمدة يوم واحد.</a:t>
            </a:r>
          </a:p>
          <a:p>
            <a:pPr marL="1030517" lvl="1"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مثال تم أخذه من الدليل الخاص بالمشاركة المجتمعية والمساءلة، ويمكن استبداله بواحد من الأمثلة الواردة في الجمعية الوطنية أو المنطقة الخاصة بك</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ساعد تدريب المتطوعين على المشاركة المجتمعية والمساءلة في مدغشقر على بناء القبول المجتمعي.</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قدمت جمعية الصليب الأحمر في مدغشقر، بدعم من الصليب الأحمر الدنماركي، منحًا نقدية غير مشروطة كجزء من الاستجابة للإعصار، كان المتطوعون المحليون مسؤولين عن الذهاب في زيارات منزلية وجمع المعلومات ومشاركتها والاستماع إلى مخاوف الأشخاص وقلقهم والشائعات المنتشرة ومناقشتها، حيث قدم الفريق التدريب اللازم، والمتعلق بالغرض من المشروع وهدفه، للمتطوعين لإعدادهم جيدًا، إضافةً إلى الرسائل التي يجب نشرها بين أفراد المجتمع وكيفية التواصل والاستجابة لأسئلتهم، وقد ساعدت المعرفة القيمة التي يمتلكها المتطوعون المجتمعيون بالبيئة المحلية، في صياغة هذه الرسائل بشكل كبير، وقد ضمن ذلك للمتطوعين المجتمعيين التحدث بثقة ودقة عن المشروع، كما ومكنهم أيضًا من الإجابة على الأسئلة الصعبة حول معايير الاختيار، وقد ثبت أن هذا الأمر بالغ الأهمية عندما بدأت الشكوك حول حقيقة تقديم الأموال مجانًا بالانتشار،  وشملت الشائعات أن الأموال كانت "ملوثة" وأن قبول الأموال سيؤدي إلى توقعات أو التزامات أو طلبات لسدادها، ولكن تمكن المتطوعون من الاستماع  إلى هذه المخاوف بصراحة ومعالجتها من خلال تقديم معلومات حول الغرض من المنح النقدية وسبب تلقي الاشخاص لها، وقد ساعد ذلك على طمأنة المجتمع بشأن ممارسة جديدة وغير عادية والحرص على حسن سير الاستجابة.</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32</a:t>
            </a:fld>
            <a:endParaRPr lang="en-US" altLang="ru-RU"/>
          </a:p>
        </p:txBody>
      </p:sp>
    </p:spTree>
    <p:extLst>
      <p:ext uri="{BB962C8B-B14F-4D97-AF65-F5344CB8AC3E}">
        <p14:creationId xmlns:p14="http://schemas.microsoft.com/office/powerpoint/2010/main" val="40857738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b="1" dirty="0"/>
              <a:t>ملاحظات الميسرين</a:t>
            </a:r>
            <a:endParaRPr lang="en-GB" b="1" dirty="0"/>
          </a:p>
          <a:p>
            <a:pPr algn="r" rtl="1"/>
            <a:endParaRPr lang="en-GB" dirty="0"/>
          </a:p>
          <a:p>
            <a:pPr algn="just" rtl="1"/>
            <a:r>
              <a:rPr lang="ar-JO" b="1" dirty="0">
                <a:latin typeface="Calibri" panose="020F0502020204030204" pitchFamily="34" charset="0"/>
                <a:ea typeface="Calibri" panose="020F0502020204030204" pitchFamily="34" charset="0"/>
                <a:cs typeface="Calibri" panose="020F0502020204030204" pitchFamily="34" charset="0"/>
              </a:rPr>
              <a:t>مثال تم أخذه من الدليل الخاص بالمشاركة المجتمعية والمساءلة، ويمكن استبداله بواحد من الأمثلة الواردة في الجمعية الوطنية أو المنطقة الخاصة بك</a:t>
            </a:r>
          </a:p>
          <a:p>
            <a:pPr algn="just" rtl="1"/>
            <a:endParaRPr lang="ar-JO" b="1" dirty="0">
              <a:latin typeface="Calibri" panose="020F0502020204030204" pitchFamily="34" charset="0"/>
              <a:ea typeface="Calibri" panose="020F0502020204030204" pitchFamily="34" charset="0"/>
              <a:cs typeface="Calibri" panose="020F0502020204030204" pitchFamily="34" charset="0"/>
            </a:endParaRPr>
          </a:p>
          <a:p>
            <a:pPr algn="just" rtl="1"/>
            <a:endParaRPr lang="ar-JO" b="1"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ساعد تدريب المتطوعين على المشاركة المجتمعية والمساءلة في مدغشقر على بناء القبول</a:t>
            </a:r>
          </a:p>
          <a:p>
            <a:pPr algn="just" rtl="1"/>
            <a:r>
              <a:rPr lang="ar-JO" b="1" dirty="0">
                <a:latin typeface="Calibri" panose="020F0502020204030204" pitchFamily="34" charset="0"/>
                <a:ea typeface="Calibri" panose="020F0502020204030204" pitchFamily="34" charset="0"/>
                <a:cs typeface="Calibri" panose="020F0502020204030204" pitchFamily="34" charset="0"/>
              </a:rPr>
              <a:t> المجتمعي.</a:t>
            </a:r>
          </a:p>
          <a:p>
            <a:pPr algn="just" rtl="1"/>
            <a:endParaRPr lang="ar-JO" b="1" dirty="0">
              <a:latin typeface="Calibri" panose="020F0502020204030204" pitchFamily="34" charset="0"/>
              <a:ea typeface="Calibri" panose="020F0502020204030204" pitchFamily="34" charset="0"/>
              <a:cs typeface="Calibri" panose="020F0502020204030204" pitchFamily="34" charset="0"/>
            </a:endParaRPr>
          </a:p>
          <a:p>
            <a:pPr algn="just" rtl="1"/>
            <a:r>
              <a:rPr lang="ar-JO" b="0" dirty="0">
                <a:latin typeface="Calibri" panose="020F0502020204030204" pitchFamily="34" charset="0"/>
                <a:ea typeface="Calibri" panose="020F0502020204030204" pitchFamily="34" charset="0"/>
                <a:cs typeface="Calibri" panose="020F0502020204030204" pitchFamily="34" charset="0"/>
              </a:rPr>
              <a:t>عندما قدمت جمعية الصليب الأحمر في مدغشقر، بدعم من الصليب الأحمر الدنماركي، منحًا نقدية غير مشروطة كجزء من الاستجابة الاستباقية، كان المتطوعون المحليون مسؤولين عن الذهاب في زيارات منزلية وجمع المعلومات ومشاركتها والاستماع إلى مخاوف الأشخاص وقلقهم والشائعات المنتشرة ومناقشتها، حيث قدم الفريق التدريب اللازم، والمتعلق بالغرض من المشروع وهدفه، للمتطوعين لإعدادهم جيدًا، إضافة إلى الرسائل التي يجب نشرها بين أفراد المجتمع وكيفية التواصل والاستجابة لأسئلتهم، وقد ساعدت المعرفة القيمة التي يمتلكها المتطوعون المجتمعيون بالبيئة المحلية، في صياغة هذه الرسائل بشكل كبير، وقد ضمن ذلك للمتطوعين المجتمعيين التحدث بثقة ودقة عن المشروع، كما ومكنهم أيضًا من الإجابة على الأسئلة الصعبة حول معايير الاختيار، وقد ثبت أن هذا الأمر بالغ الأهمية عندما بدأت الشكوك حول حقيقة تقديم الأموال مجانًا بالانتشار،  وشملت الشائعات أن الأموال كانت "ملوثة" وأن قبول الأموال سيؤدي إلى توقعات أو التزامات أو طلبات لسدادها، ولكن تمكن المتطوعون من الاستماع  إلى هذه المخاوف بصراحة ومعالجتها من خلال تقديم معلومات حول الغرض من المنح النقدية وسبب تلقي الاشخاص لها، وقد ساعد ذلك على طمأنة المجتمع بشأن ممارسة جديدة وغير عادية والحرص على حسن سير الاستجابة.</a:t>
            </a:r>
          </a:p>
          <a:p>
            <a:pPr algn="r" rtl="1"/>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33</a:t>
            </a:fld>
            <a:endParaRPr lang="en-US" altLang="ru-RU"/>
          </a:p>
        </p:txBody>
      </p:sp>
    </p:spTree>
    <p:extLst>
      <p:ext uri="{BB962C8B-B14F-4D97-AF65-F5344CB8AC3E}">
        <p14:creationId xmlns:p14="http://schemas.microsoft.com/office/powerpoint/2010/main" val="24112261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أدوات المشاركة المجتمعية والمساءلة الأكثر فائدة والتي يمكنها مساعدتك في تطبيق الإجراء الأساسي رقم 1 ودمج المشاركة المجتمعية والمساءلة في عملية الاستجابة لحالات الطوارئ.</a:t>
            </a:r>
            <a:endParaRPr lang="en-GB" sz="1800" b="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وتشمل:</a:t>
            </a:r>
            <a:endParaRPr lang="en-GB" sz="1800" b="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الأداة رقم 8: التوصيفات الوظيفية للمشاركة المجتمعية والمساءلة</a:t>
            </a:r>
          </a:p>
          <a:p>
            <a:pPr marL="0" indent="0" algn="just" rtl="1">
              <a:spcBef>
                <a:spcPct val="50000"/>
              </a:spcBef>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ct val="50000"/>
              </a:spcBef>
              <a:buFont typeface="Arial" panose="020B0604020202020204" pitchFamily="34" charset="0"/>
              <a:buNone/>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تتضمن أمثلة على مسؤوليات المشاركة المجتمعية والمساءلة التي يمكن إضافتها إلى وصف الوظيفة ونماذج لوصف وظيفي مخصص للمشاركة المجتمعية والمساءلة ومهارات وكفاءات المشاركة المجتمعية وملفات تعريفية لدور المشاركة المجتمعية والمساءلة في الحالات الطارئة.</a:t>
            </a:r>
          </a:p>
          <a:p>
            <a:pPr marL="0" lvl="0" indent="0" algn="just" rtl="1">
              <a:spcBef>
                <a:spcPct val="50000"/>
              </a:spcBef>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10 </a:t>
            </a:r>
            <a:r>
              <a:rPr lang="ar-JO" sz="2000" dirty="0">
                <a:solidFill>
                  <a:schemeClr val="accent1">
                    <a:lumMod val="90000"/>
                    <a:lumOff val="10000"/>
                  </a:schemeClr>
                </a:solidFill>
                <a:ea typeface="Calibri" panose="020F0502020204030204" pitchFamily="34" charset="0"/>
                <a:cs typeface="Calibri" panose="020F0502020204030204" pitchFamily="34" charset="0"/>
              </a:rPr>
              <a:t>إحاطة بشأن مدونة قواعد السلوك </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تقدم للموظفين والمتطوعين الجدد فيما يتعلق بمدونة قواعد السلوك وما يعنيه ذلك بالنسبة لسلوكهم في المجتمعات، ويشمل نظرة عامة على سياسات الحماية مثل منع الاستغلال والاعتداء الجنسيين، وحماية الطفل وما إلى ذلك.</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r"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23 </a:t>
            </a:r>
            <a:r>
              <a:rPr lang="ar-JO" sz="1800" dirty="0">
                <a:solidFill>
                  <a:schemeClr val="accent1">
                    <a:lumMod val="90000"/>
                    <a:lumOff val="10000"/>
                  </a:schemeClr>
                </a:solidFill>
                <a:ea typeface="Calibri" panose="020F0502020204030204" pitchFamily="34" charset="0"/>
                <a:cs typeface="Calibri" panose="020F0502020204030204" pitchFamily="34" charset="0"/>
              </a:rPr>
              <a:t>إجراءات التشغيل الموحدة للمشاركة المجتمعية والمساءلة في عمليات طوارئ الاتحاد الدولي لجمعيات الصليب الأحمر والهلال الأحمر</a:t>
            </a:r>
            <a:endParaRPr lang="en-US" sz="1800" dirty="0">
              <a:solidFill>
                <a:schemeClr val="accent1">
                  <a:lumMod val="90000"/>
                  <a:lumOff val="10000"/>
                </a:schemeClr>
              </a:solidFill>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نظرة عامة على المهام والمسؤوليات الرئيسية لموظفي و المشاركة المجتمعية والمساءلة والمندوبين العاملين في عمليات الطوارئ، بما في ذلك الإطار الزمني للإجراءات والجهة المسؤولة عنها.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24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القائمة المرجعية للمشاركة المجتمعية والمساءلة في القطاعات والأدوار (في حالات الطوارئ)</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الإجراءات العملية التي يجب أن يتخذها موظفو القطاعات المختلفة لضمان مستوى جيد من المشاركة في مختلف مراحل عمليات الاستجابة لحالات الطوارئ حيث تساعد قوائم المراجعة هذه في تحديد أي ثغرات أو نقاط يمكن تقويتها فيما يتعلق بالمشاركة المجتمعية.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25 إحاطة بشأن المشاركة المجتمعية والمساءلة في حالات الطوارئ</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تقدم للموظفين حول المشاركة المجتمعية في الاستجابة لحالات الطوارئ، وتشمل السبب وراء الحاجة إلى المشاركة مع المجتمعات أثناء حالات الطوارئ، والأدوار والمسؤوليات لجميع الموظفين في تعزيز مشاركة المجتمع خلال عمليىة الاستجابة.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مثال مقتبس من الدليل الخاص بالمشاركة المجتمعية والمساءلة، ويمكن استبداله بواحد من الأمثلة الواردة في الجمعية الوطنية أو المنطقة الخاصة بك</a:t>
            </a:r>
          </a:p>
          <a:p>
            <a:pPr marL="0" lvl="0" indent="0" algn="just" rtl="1">
              <a:buFont typeface="Arial" panose="020B0604020202020204" pitchFamily="34" charset="0"/>
              <a:buNone/>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ساعد تدريب المتطوعين على المشاركة المجتمعية والمساءلة في مدغشقر على بناء القبول المجتمعي.</a:t>
            </a:r>
          </a:p>
          <a:p>
            <a:pPr marL="0" lvl="0" indent="0" algn="just" rtl="1">
              <a:buFont typeface="Arial" panose="020B0604020202020204" pitchFamily="34" charset="0"/>
              <a:buNone/>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عندما قدمت جمعية الصليب الأحمر في مدغشقر، بدعم من الصليب الأحمر الدنماركي، منحًا نقدية غير مشروطة كجزء من الاستجابة الاستباقية، كان المتطوعون المحليون مسؤولين عن القيام بزيارات منزلية وجمع المعلومات ومشاركتها والاستماع إلى مخاوف الأشخاص وقلقهم والشائعات المنتشرة ومناقشتها، حيث قدم الفريق التدريب اللازم، والمتعلق بالغرض من المشروع وهدفه، للمتطوعين لإعدادهم جيدًا، إضافة إلى الرسائل التي يجب نشرها بين أفراد المجتمع وكيفية التواصل والاستجابة لأسئلتهم، وقد ساعدت المعرفة القيمة التي يمتلكها المتطوعون المجتمعيون بالبيئة المحلية، في صياغة هذه الرسائل بشكل كبير، وقد ضمن ذلك للمتطوعين المجتمعيين التحدث بثقة ودقة عن المشروع، كما ومكنهم أيضًا من الإجابة على الأسئلة الصعبة حول معايير الاختيار، وقد ثبت أن هذا الأمر بالغ الأهمية عندما بدأت الشكوك حول حقيقة تقديم الأموال مجانًا بالانتشار،  وشملت الشائعات أن الأموال كانت "ملوثة" وأن قبول الأموال سيؤدي إلى توقعات أو التزامات أو طلبات لسدادها، ولكن تمكن المتطوعون من الاستماع  إلى هذه المخاوف بصراحة ومعالجتها من خلال تقديم معلومات حول الغرض من المنح النقدية وسبب تلقي الاشخاص لها، وقد ساعد ذلك على طمأنة المجتمع بشأن ممارسة جديدة وغير عادية وكفل حسن سير الاستجابة.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34</a:t>
            </a:fld>
            <a:endParaRPr lang="en-US" altLang="ru-RU"/>
          </a:p>
        </p:txBody>
      </p:sp>
    </p:spTree>
    <p:extLst>
      <p:ext uri="{BB962C8B-B14F-4D97-AF65-F5344CB8AC3E}">
        <p14:creationId xmlns:p14="http://schemas.microsoft.com/office/powerpoint/2010/main" val="10729694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35</a:t>
            </a:fld>
            <a:endParaRPr lang="en-US" altLang="ru-RU"/>
          </a:p>
        </p:txBody>
      </p:sp>
    </p:spTree>
    <p:extLst>
      <p:ext uri="{BB962C8B-B14F-4D97-AF65-F5344CB8AC3E}">
        <p14:creationId xmlns:p14="http://schemas.microsoft.com/office/powerpoint/2010/main" val="23695034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36</a:t>
            </a:fld>
            <a:endParaRPr lang="en-US" altLang="ru-RU"/>
          </a:p>
        </p:txBody>
      </p:sp>
    </p:spTree>
    <p:extLst>
      <p:ext uri="{BB962C8B-B14F-4D97-AF65-F5344CB8AC3E}">
        <p14:creationId xmlns:p14="http://schemas.microsoft.com/office/powerpoint/2010/main" val="33813829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الاساسي رقم 2 للمشاركة المجتمعية والمساءلة في حالات الطوارئ: فهم احتياجات المجتمع وقدراته وسياقه.</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وفي حالة عدم الالتزام بذلك، قد نواجه خطرًا حقيقيًا من الفشل في تلبية العملية لاحتياجات الأشخاص، أو التقليل من القدرات المحلية، أو حتى أن تكون لها أثار سلبية أكبر من النفع المتوقع، وهذا بالطبع سيؤثر على سمعة الجمعية الوطنية ويتسبب في إضاعة الوقت والموارد في محاولة تصحيح هذه الأخطاء، ويفضل الاعتماد على الأداة رقم 13: المشاركة المجتمعية والمساءلة التقييمات لضمان تجنب مثل هذه المشكلات.</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الاساسي عند ما تكون القدرات والوقت والموارد محدودة: </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مراجعة البيانات الثانوية الداخلية والخارجية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الوقت والموارد، وتقليل الجهد المبذول في عملية التقييم في المجتمعات، من خلال التحقق من المعلومات المتوفرة لدى الجمعية الوطنية والمتعلقة بالمناطق المتضررة، على سبيل المثال، البرنامج أو العملية السابقة.</a:t>
            </a:r>
          </a:p>
          <a:p>
            <a:pPr marL="1030517" lvl="1"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إجراء تحليل سريع للاحتياجات والسياق</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حاول الحصول على فهم أساسي للاحتياجات والأولويات والسياق </a:t>
            </a:r>
            <a:r>
              <a:rPr lang="ar-JO" dirty="0">
                <a:latin typeface="Calibri" panose="020F0502020204030204" pitchFamily="34" charset="0"/>
                <a:ea typeface="Calibri" panose="020F0502020204030204" pitchFamily="34" charset="0"/>
                <a:cs typeface="Calibri" panose="020F0502020204030204" pitchFamily="34" charset="0"/>
              </a:rPr>
              <a:t>باستخدام نهج بسيطة وسريعة  كالمراقبة المباشرة ومقابلة مقدمي المعلومات الرئيسيين والتحدث إلى المتطوعين المحليين ومختلف الممثلين والمجموعات.</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تحليل أكثر تفصيلًا وتعمقًا للسياق والاحتياجات.</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تحليل سريع للاحتياجات والسياق بشكل موسع، لفهم الوضع بشكل اكبر.</a:t>
            </a:r>
          </a:p>
          <a:p>
            <a:pPr marL="1030517" lvl="1"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أخذ إجراء تقييم مشترك بين الوكالات في عين الاعتبار.</a:t>
            </a:r>
          </a:p>
          <a:p>
            <a:pPr marL="1030517" lvl="1"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يكون من الممكن إجراء تحليل مشترك للاحتياجات والسياق مع والوكالات الاخرى خاصة في حالات الطوارئ الكبيرة في حيث يمكن أن يوفر هذا الوقت والموارد ويقلل من الجهد المبذول في عملية التقييم في المجتمعات.</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38</a:t>
            </a:fld>
            <a:endParaRPr lang="en-US" altLang="ru-RU"/>
          </a:p>
        </p:txBody>
      </p:sp>
    </p:spTree>
    <p:extLst>
      <p:ext uri="{BB962C8B-B14F-4D97-AF65-F5344CB8AC3E}">
        <p14:creationId xmlns:p14="http://schemas.microsoft.com/office/powerpoint/2010/main" val="22461030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0" dirty="0">
                <a:latin typeface="Calibri" panose="020F0502020204030204" pitchFamily="34" charset="0"/>
                <a:ea typeface="Calibri" panose="020F0502020204030204" pitchFamily="34" charset="0"/>
                <a:cs typeface="Calibri" panose="020F0502020204030204" pitchFamily="34" charset="0"/>
              </a:rPr>
              <a:t>بعض المصادر للحصول على البيانات الثانوية</a:t>
            </a: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39</a:t>
            </a:fld>
            <a:endParaRPr lang="en-US" altLang="ru-RU"/>
          </a:p>
        </p:txBody>
      </p:sp>
    </p:spTree>
    <p:extLst>
      <p:ext uri="{BB962C8B-B14F-4D97-AF65-F5344CB8AC3E}">
        <p14:creationId xmlns:p14="http://schemas.microsoft.com/office/powerpoint/2010/main" val="16502780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قبل عرض المحتوى على الشريحة، </a:t>
            </a:r>
            <a:r>
              <a:rPr lang="ar-JO"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المشاركين عما إذا كان بإمكانهم اقتراح أنواع البيانات الأكثر أهمية لجمعها كجزء من التحليل السريع للاحتياجات والسياق لضمان فهم معقول للمجتمع وعدم الإضرار به.</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بمجرد مشاركة بعض الأشخاص لبعض الأفكار ، اعرض الرسم التخطيطي على الشريحة. </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ar-JO"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rPr>
              <a:t>هذه هي الموضوعات الرئيسية التي يجب تضمينها في تحليل الاحتياجات والسياق الخاص بعملية الطوارئ.</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ar-JO" sz="1800" b="0"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0" dirty="0">
                <a:latin typeface="Calibri" panose="020F0502020204030204" pitchFamily="34" charset="0"/>
                <a:ea typeface="Calibri" panose="020F0502020204030204" pitchFamily="34" charset="0"/>
                <a:cs typeface="Calibri" panose="020F0502020204030204" pitchFamily="34" charset="0"/>
              </a:rPr>
              <a:t>قد لا تكون هناك حاجة لجمع كل هذه البيانات دفعة واحدة - سنتحدث عن ذلك بتفصيل اكبر في الشرائح القليلة التالية- لذلك يجب عليكم التفكير في ما هو الأكثر أهميةً بالنسبة لنوع الاستجابة والسياق الذي تعملون فيه، وفي الموارد المتاحة داخل فريق العمليات.</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الإحتياجات الأساسية</a:t>
            </a:r>
          </a:p>
          <a:p>
            <a:pPr marL="0" indent="0" algn="just" rtl="1">
              <a:spcBef>
                <a:spcPct val="50000"/>
              </a:spcBef>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spcBef>
                <a:spcPct val="50000"/>
              </a:spcBef>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احتياجات السكان الأساسية وما هي طرق تلقي المساعدة التي يفضلونها وكيف يمكن للجمعية الوطنية أن تساعدهم بشكل أفضل.</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التركيبة السكانية والهياكل المجتمعية</a:t>
            </a:r>
          </a:p>
          <a:p>
            <a:pPr marL="342900" indent="-342900" algn="just" rtl="1">
              <a:spcBef>
                <a:spcPct val="50000"/>
              </a:spcBef>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spcBef>
                <a:spcPct val="50000"/>
              </a:spcBef>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لمعرفة مكونات المجتمع، يجب تحليل بعض التفاصيل مثل الديانات التي تتم ممارستها والمجموعات العرقية واللغات المستخدمة ومستويات التعليم ومستويات الفقر وما إلى ذلك.</a:t>
            </a:r>
          </a:p>
          <a:p>
            <a:pPr marL="342900" indent="-342900" algn="just" rtl="1">
              <a:spcBef>
                <a:spcPct val="50000"/>
              </a:spcBef>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spcBef>
                <a:spcPct val="50000"/>
              </a:spcBef>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القادة الرسميون وغير الرسميين والمجموعات والجمعيات المجتمعية وأصحاب المصلحة الآخرين والخدمات المحلية كالمنظمات غير الحكومية والسلطات والعيادات المحلية والمدارس والشرطة وما إلى ذلك.</a:t>
            </a:r>
          </a:p>
          <a:p>
            <a:pPr marL="342900" indent="-342900" algn="just" rtl="1">
              <a:spcBef>
                <a:spcPct val="50000"/>
              </a:spcBef>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العلاقات والتواصل بين مختلف المجموعات المجتمعية، بما في ذلك كيفية اتخاذ القرارات، ومن هم أصحاب السلطة ومدى ثقة الأشخاص وتقبلهم لبعضهم البعض وأي صراع وتوترات بين مختلف المجموعات أو الأفراد.</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كيفية تواصل الأشخاص ووصولهم إلى المعلومات، والعوائق التي يواجهونها.</a:t>
            </a:r>
          </a:p>
          <a:p>
            <a:pPr marL="342900" lvl="0"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سيساعد هذا في التعرف على أفضل السبل للتعامل مع المجتمع، وضم جميع المجموعات بشكل متساوٍ، وتجنب تعريض أي شخص للخطر أو التسبب بأي ضرر.</a:t>
            </a:r>
          </a:p>
          <a:p>
            <a:pPr marL="1030517" lvl="1" indent="-342900" algn="just" rtl="1">
              <a:buFont typeface="Arial" panose="020B0604020202020204" pitchFamily="34" charset="0"/>
              <a:buChar char="•"/>
            </a:pPr>
            <a:endParaRPr lang="en-GB"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الثقافة والمعتقدات</a:t>
            </a:r>
          </a:p>
          <a:p>
            <a:pPr marL="0" lvl="0" indent="0" algn="just" rtl="1">
              <a:buFont typeface="Arial" panose="020B0604020202020204" pitchFamily="34" charset="0"/>
              <a:buNone/>
            </a:pPr>
            <a:endPar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الثقافة والقيم والمعتقدات السائدة في المجتمع والكيفية  التي تؤثر بها على أدوار المجموعات المختلفة والسلوكيات.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دور المرأة، والمواقف تجاه مختلف المجموعات وتعرض أي شخص للتمييز.</a:t>
            </a:r>
          </a:p>
          <a:p>
            <a:pPr marL="342900" lvl="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قدرة المجتمع</a:t>
            </a:r>
          </a:p>
          <a:p>
            <a:pPr marL="342900" lvl="0" indent="-342900" algn="just" rtl="1">
              <a:buFont typeface="Arial" panose="020B0604020202020204" pitchFamily="34" charset="0"/>
              <a:buChar char="•"/>
            </a:pPr>
            <a:r>
              <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نغفل أحيانًا عن حقيقة أن المجتمع ليس عاجزًا وأن ولديه المهارات اللازمة ونقاط القوة والمعرفة التي تمكنه من المساهمة في عملية الاستجابة.</a:t>
            </a:r>
          </a:p>
          <a:p>
            <a:pPr marL="342900" lvl="0" indent="-342900" algn="just" rtl="1">
              <a:buFont typeface="Arial" panose="020B0604020202020204" pitchFamily="34" charset="0"/>
              <a:buChar char="•"/>
            </a:pPr>
            <a:endPar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نحن بحاجة إلى تحديد القدرات والمهارات الموجودة في المجتمع والبناء عليها لتحسين فعالية واستدامة التدخلات.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الموارد الموجودة في المجتمع كالمراكز الصحية والمدارس ومواد البناء.</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المهارات التي يجيدها الأشخاص – المعرفة الصحية أو مهارات البناء أو الأساليب التقليدية لمنع الفياضانات وما إلى ذلك.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الأمور التي يتبعها الاشخاص للتغلب على المشكلات أو الكوارث – يجب ان نقوم بتطويرها وتحسينها والبناء عليها</a:t>
            </a:r>
            <a:r>
              <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بدلًا من محاولة استبدالها</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التصورات والثقة</a:t>
            </a:r>
          </a:p>
          <a:p>
            <a:pPr marL="0" lvl="0" indent="0" algn="just" rtl="1">
              <a:buFont typeface="Arial" panose="020B0604020202020204" pitchFamily="34" charset="0"/>
              <a:buNone/>
            </a:pPr>
            <a:endParaRPr lang="en-GB" sz="3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فهم ما يعرفه المجتمع وأفكاره حول الجمعية الوطنية ومدى استعدادهم للتعاون معنا</a:t>
            </a:r>
          </a:p>
          <a:p>
            <a:pPr marL="342900" lvl="0" indent="-342900" algn="just" rtl="1">
              <a:buFont typeface="Arial" panose="020B0604020202020204" pitchFamily="34" charset="0"/>
              <a:buChar cha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3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هل يعرفون ما تقوم به الجمعية الوطنية أو الصليب الأحمر والهلال الأحمر؟ هل يثقون في فيه؟ هل لديهم افتراضات غير صحيحة حول هويتنا، مثل أننا جزء من الحكومة أو ذوي طابع ديني أو طبي وما إلى ذلك؟</a:t>
            </a: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40</a:t>
            </a:fld>
            <a:endParaRPr lang="en-US" altLang="ru-RU"/>
          </a:p>
        </p:txBody>
      </p:sp>
    </p:spTree>
    <p:extLst>
      <p:ext uri="{BB962C8B-B14F-4D97-AF65-F5344CB8AC3E}">
        <p14:creationId xmlns:p14="http://schemas.microsoft.com/office/powerpoint/2010/main" val="3341165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10: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 (10 دقائق)</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1000"/>
              </a:spcBef>
              <a:spcAft>
                <a:spcPts val="0"/>
              </a:spcAft>
              <a:buNone/>
            </a:pPr>
            <a:endParaRPr sz="2000" b="1" dirty="0">
              <a:latin typeface="Calibri" panose="020F0502020204030204" pitchFamily="34" charset="0"/>
              <a:ea typeface="Calibri" panose="020F0502020204030204" pitchFamily="34" charset="0"/>
              <a:cs typeface="Calibri" panose="020F0502020204030204" pitchFamily="34" charset="0"/>
              <a:sym typeface="Calibri"/>
            </a:endParaRPr>
          </a:p>
          <a:p>
            <a:pPr marL="171450" lvl="0" indent="-171450" algn="just" rtl="1">
              <a:spcBef>
                <a:spcPts val="600"/>
              </a:spcBef>
              <a:spcAft>
                <a:spcPts val="0"/>
              </a:spcAft>
              <a:buClr>
                <a:schemeClr val="dk1"/>
              </a:buClr>
              <a:buSzPts val="2000"/>
              <a:buFont typeface="Arial"/>
              <a:buChar char="•"/>
            </a:pPr>
            <a:r>
              <a:rPr lang="ar-JO"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اتبع التوجيهات الموجودة في الشريحة.</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44450" algn="just" rtl="1">
              <a:spcBef>
                <a:spcPts val="600"/>
              </a:spcBef>
              <a:spcAft>
                <a:spcPts val="0"/>
              </a:spcAft>
              <a:buClr>
                <a:schemeClr val="dk1"/>
              </a:buClr>
              <a:buSzPts val="2000"/>
              <a:buFont typeface="Arial"/>
              <a:buNone/>
            </a:pPr>
            <a:endParaRPr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lvl="0" indent="-171450" algn="just" rtl="1">
              <a:spcBef>
                <a:spcPts val="600"/>
              </a:spcBef>
              <a:spcAft>
                <a:spcPts val="0"/>
              </a:spcAft>
              <a:buClr>
                <a:schemeClr val="dk1"/>
              </a:buClr>
              <a:buSzPts val="2000"/>
              <a:buFont typeface="Arial"/>
              <a:buChar char="•"/>
            </a:pPr>
            <a:r>
              <a:rPr lang="ar-JO"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عندما ينتهي الجميع من سرد قصصهم، أطلب من كل مجموعة التصويت لصالح القصة التي أعجبتهم حيث يمكن القيام بهذا بشكل غير رسمي أو من خلال تقديم ملصق واحد لكل شخص ليضعه على خانة الشخص الذي يريد التصويت له.</a:t>
            </a:r>
          </a:p>
          <a:p>
            <a:pPr marL="171450" lvl="0" indent="-44450" algn="just" rtl="1">
              <a:spcBef>
                <a:spcPts val="600"/>
              </a:spcBef>
              <a:spcAft>
                <a:spcPts val="0"/>
              </a:spcAft>
              <a:buClr>
                <a:schemeClr val="dk1"/>
              </a:buClr>
              <a:buSzPts val="2000"/>
              <a:buFont typeface="Arial"/>
              <a:buNone/>
            </a:pPr>
            <a:endParaRPr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171450" lvl="0" indent="-171450" algn="just" rtl="1">
              <a:spcBef>
                <a:spcPts val="600"/>
              </a:spcBef>
              <a:spcAft>
                <a:spcPts val="0"/>
              </a:spcAft>
              <a:buClr>
                <a:schemeClr val="dk1"/>
              </a:buClr>
              <a:buSzPts val="2000"/>
              <a:buFont typeface="Arial"/>
              <a:buChar char="•"/>
            </a:pPr>
            <a:r>
              <a:rPr lang="ar-JO"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سيشارك الشخص الذي حصل على أكبر عدد من الأصوات في كل مجموعة قصته مع الغرفة بأكملها في الجلسة العامة - وسيحصل على دقيقة ونصف أُخرى لمشاركةلفعل ذلك.</a:t>
            </a:r>
            <a:endParaRPr sz="1800" b="0" dirty="0">
              <a:solidFill>
                <a:schemeClr val="dk1"/>
              </a:solidFill>
              <a:latin typeface="Calibri" panose="020F0502020204030204" pitchFamily="34" charset="0"/>
              <a:ea typeface="Calibri" panose="020F0502020204030204" pitchFamily="34" charset="0"/>
              <a:cs typeface="Calibri" panose="020F0502020204030204" pitchFamily="34" charset="0"/>
              <a:sym typeface="Times New Roman"/>
            </a:endParaRPr>
          </a:p>
          <a:p>
            <a:pPr marL="0" lvl="0" indent="0" algn="just" rtl="0">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84" name="Google Shape;38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1">
              <a:buFont typeface="Arial" panose="020B0604020202020204" pitchFamily="34" charset="0"/>
              <a:buNone/>
            </a:pPr>
            <a:r>
              <a:rPr lang="ar-JO" sz="1805"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dirty="0">
                <a:latin typeface="Calibri" panose="020F0502020204030204" pitchFamily="34" charset="0"/>
                <a:ea typeface="Calibri" panose="020F0502020204030204" pitchFamily="34" charset="0"/>
                <a:cs typeface="Calibri" panose="020F0502020204030204" pitchFamily="34" charset="0"/>
              </a:rPr>
              <a:t>أولاً، اسأل المشاركين عما إذا كانت هناك معلومات أخرى، لم تذكر في الشريحة السابقة، لازمة لفهم سياق الاستجابة الوبائية ؟</a:t>
            </a:r>
          </a:p>
          <a:p>
            <a:pPr marL="342900" indent="-342900" algn="just" rtl="1">
              <a:buFont typeface="Arial" panose="020B0604020202020204" pitchFamily="34" charset="0"/>
              <a:buChar char="•"/>
            </a:pP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0" dirty="0">
                <a:latin typeface="Calibri" panose="020F0502020204030204" pitchFamily="34" charset="0"/>
                <a:ea typeface="Calibri" panose="020F0502020204030204" pitchFamily="34" charset="0"/>
                <a:cs typeface="Calibri" panose="020F0502020204030204" pitchFamily="34" charset="0"/>
              </a:rPr>
              <a:t>النظر في سياق تبليغ المخاطر والمشاركة المجتمعية والاستجابة للوباء بتفصيل أكبر. </a:t>
            </a:r>
          </a:p>
          <a:p>
            <a:pPr marL="342900" indent="-342900" algn="just" rtl="1">
              <a:buFont typeface="Arial" panose="020B0604020202020204" pitchFamily="34" charset="0"/>
              <a:buChar char="•"/>
            </a:pPr>
            <a:endParaRPr lang="ar-JO" sz="1805"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0" dirty="0">
                <a:latin typeface="Calibri" panose="020F0502020204030204" pitchFamily="34" charset="0"/>
                <a:ea typeface="Calibri" panose="020F0502020204030204" pitchFamily="34" charset="0"/>
                <a:cs typeface="Calibri" panose="020F0502020204030204" pitchFamily="34" charset="0"/>
              </a:rPr>
              <a:t>تعتبر نفس المعلومات السياقية اللازمة لأي برنامج أو استجابة تمت مناقشتها مسبقًا، ولكن من المهم أيضًا فهم المعرفة والمواقف والمعتقدات والممارسات والشائعات المنتشرة في المجتمع بشأن المخاطر التي يتم معالجتها.</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استخدام المثال الخاص بكوفيد – 19</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النقص في المعرفة حول الكوفيد، ككيفية انتشاره ومن هم الأكثر عرضة للخطر وما إلى ذلك.</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مستوى التهديد الذي يربطه الناس بكوفيد - 19 وما أكثر ما يثير قلقهم بشأنه.</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المعتقدات والشائعات المنتشرة والمتعلقة بالكوفيد - 19،ومدى تصديق الأشخاص لها، على سبيل المثال كيف نشأ الفيروس ومن أكثر الأشخاص عرضة له وكيفية انتشاره والأعراض المصاحبة له وما إلى ذلك.</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أي وصمة عار مرتبطة بالكوفيد - 19 أو بمن أُصيب به. </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أسباب عدم التزام الأشخاص بالممارسات والسلوكيات الآمنة بمعنىً أخر هل هناك أي نقص في الموارد أو المعتقدات المتضاربة؟</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مصادر المعلومات الشائعة والموثوقة حول الكوفيد - 19 وكيفية مشاركة هذه المعلومات في المجتمع.</a:t>
            </a:r>
          </a:p>
          <a:p>
            <a:pPr marL="1718135" lvl="2"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المصطلحات المحلية المستخدمة لوصف الكوفيد – 19.</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GB" sz="1805"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dirty="0">
                <a:latin typeface="Calibri" panose="020F0502020204030204" pitchFamily="34" charset="0"/>
                <a:ea typeface="Calibri" panose="020F0502020204030204" pitchFamily="34" charset="0"/>
                <a:cs typeface="Calibri" panose="020F0502020204030204" pitchFamily="34" charset="0"/>
              </a:rPr>
              <a:t>أداة المشاركة المجتمعية والمساءلة رقم 21 : ترتبط الأداه رقم 21، الخاصة ب</a:t>
            </a:r>
            <a:r>
              <a:rPr lang="ar-SA" sz="1800" b="1" dirty="0">
                <a:effectLst/>
                <a:latin typeface="Calibri" panose="020F0502020204030204" pitchFamily="34" charset="0"/>
                <a:ea typeface="Calibri" panose="020F0502020204030204" pitchFamily="34" charset="0"/>
                <a:cs typeface="Calibri" panose="020F0502020204030204" pitchFamily="34" charset="0"/>
              </a:rPr>
              <a:t>تغيير السلوك ومصادر التواصل بشأن المخاطر والمشاركة المجتمعية</a:t>
            </a:r>
            <a:r>
              <a:rPr lang="ar-JO" sz="1800" b="1" dirty="0">
                <a:effectLst/>
                <a:latin typeface="Calibri" panose="020F0502020204030204" pitchFamily="34" charset="0"/>
                <a:ea typeface="Calibri" panose="020F0502020204030204" pitchFamily="34" charset="0"/>
                <a:cs typeface="Calibri" panose="020F0502020204030204" pitchFamily="34" charset="0"/>
              </a:rPr>
              <a:t>،</a:t>
            </a: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0" dirty="0">
                <a:latin typeface="Calibri" panose="020F0502020204030204" pitchFamily="34" charset="0"/>
                <a:ea typeface="Calibri" panose="020F0502020204030204" pitchFamily="34" charset="0"/>
                <a:cs typeface="Calibri" panose="020F0502020204030204" pitchFamily="34" charset="0"/>
              </a:rPr>
              <a:t>بالتقييم والإدراك و نماذج استطلاعات المعرفة والمواقف والممارسات والأمثلة التي أجرتها الجمعية الوطنية كهذا المثال الذي أجراه الصليب الأحمر التركي.</a:t>
            </a:r>
          </a:p>
          <a:p>
            <a:pPr marL="0" indent="0" algn="just" rtl="1">
              <a:buFont typeface="Arial" panose="020B0604020202020204" pitchFamily="34" charset="0"/>
              <a:buNone/>
            </a:pPr>
            <a:endParaRPr lang="en-GB" sz="1805"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sz="1805" b="1" dirty="0">
                <a:latin typeface="Calibri" panose="020F0502020204030204" pitchFamily="34" charset="0"/>
                <a:ea typeface="Calibri" panose="020F0502020204030204" pitchFamily="34" charset="0"/>
                <a:cs typeface="Calibri" panose="020F0502020204030204" pitchFamily="34" charset="0"/>
              </a:rPr>
              <a:t>مثال على تحليل السياق الذي أجراه الهلال الأحمر التركي للكوفيد - 19 - تم إدراج التقرير الكامل مع جميع الأسئلة المطروحة على مركز خدمات المشاركة المجتمعية</a:t>
            </a:r>
          </a:p>
          <a:p>
            <a:pPr marL="0" indent="0" algn="just" rtl="1">
              <a:buFont typeface="Arial" panose="020B0604020202020204" pitchFamily="34" charset="0"/>
              <a:buNone/>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أجرت جمعية الهلال الأحمر التركي، بدعم من الاتحاد الدولي لجمعيات الصليب الأحمر والهلال الأحمر، تقييمًا لفهم معرفة اللاجئين والمجتمعات المحلية ومواقفهم وممارساتهم، بالإضافة إلى احتياجاتهم من المعلومات وقنوات الاتصال الموثوقة و الطرق التي يفضلونها في تلقي المعلومات المتعلقة بفيروس الكوفيد - 19 في الفترة من آذار إلى نيسان من عام 2021، حيث ساعد هذا التقييم الجمعية على فهم ما يعرفه الأشخاص وما يؤمنون به وما يفعلونه فيما يتعلق بالفيروس، وتم استخدام التقييم أيضًا لمساعدة الجمعية الوطنية على تحسين أعمالها، فقد ساعد فهم المعلومات التي سمعها الأشخاص وكيفية استجابتهم لها وسبب مقاومتهم لأي تغيير، جمعية الهلال الأحمر التركي على تطوير معلومات فعّالة وهادفة، والمشاركة في حوار مع المجتمعات، وتعزيز السلوك الإيجابي، ويوفر التقييم أيضًا فهمًا لاتجاهات ومواقف الأشخاص تجاه القاح الخاص بالكوفيد - 19 و مدى استعدادهم لأخذ اللقاح، كما وتم تضمين بعض الأسئلة لضمان وصول أنشطة تبليغ المخاطر والمشاركة المجتمعية إلى كافة المجموعات، وعدم تسببها، عن غير قصد، في حدوث أو تفاقم التوترات وأوجه عدم المساواة القائمة.</a:t>
            </a:r>
          </a:p>
          <a:p>
            <a:pPr marL="0" indent="0" algn="just" rtl="1">
              <a:buFont typeface="Arial" panose="020B0604020202020204" pitchFamily="34" charset="0"/>
              <a:buNone/>
            </a:pPr>
            <a:endParaRPr lang="en-GB" sz="1805"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41</a:t>
            </a:fld>
            <a:endParaRPr lang="en-US" altLang="ru-RU"/>
          </a:p>
        </p:txBody>
      </p:sp>
    </p:spTree>
    <p:extLst>
      <p:ext uri="{BB962C8B-B14F-4D97-AF65-F5344CB8AC3E}">
        <p14:creationId xmlns:p14="http://schemas.microsoft.com/office/powerpoint/2010/main" val="35719865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 name="Google Shape;6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Clr>
                <a:schemeClr val="dk1"/>
              </a:buClr>
              <a:buSzPts val="1200"/>
              <a:buFont typeface="Calibri"/>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Clr>
                <a:schemeClr val="dk1"/>
              </a:buClr>
              <a:buSzPts val="1200"/>
              <a:buFont typeface="Calibri"/>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Clr>
                <a:schemeClr val="dk1"/>
              </a:buClr>
              <a:buSzPts val="1200"/>
              <a:buFontTx/>
              <a:buChar char="-"/>
            </a:pPr>
            <a:r>
              <a:rPr lang="ar-JO" b="0" dirty="0">
                <a:latin typeface="Calibri" panose="020F0502020204030204" pitchFamily="34" charset="0"/>
                <a:ea typeface="Calibri" panose="020F0502020204030204" pitchFamily="34" charset="0"/>
                <a:cs typeface="Calibri" panose="020F0502020204030204" pitchFamily="34" charset="0"/>
              </a:rPr>
              <a:t>توضح هذه الشريحة معلومات المشاركة المجتمعية التي يجب جمعها في كل مرحلة من مراحل الاستجابة وأنسب الطرق لاستخدامها في ذلك.</a:t>
            </a:r>
          </a:p>
          <a:p>
            <a:pPr marL="342900" lvl="0" indent="-342900" algn="just" rtl="1">
              <a:spcBef>
                <a:spcPts val="0"/>
              </a:spcBef>
              <a:spcAft>
                <a:spcPts val="0"/>
              </a:spcAft>
              <a:buClr>
                <a:schemeClr val="dk1"/>
              </a:buClr>
              <a:buSzPts val="1200"/>
              <a:buFontTx/>
              <a:buChar char="-"/>
            </a:pPr>
            <a:endParaRPr lang="ar-JO"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Clr>
                <a:schemeClr val="dk1"/>
              </a:buClr>
              <a:buSzPts val="1200"/>
              <a:buFontTx/>
              <a:buChar char="-"/>
            </a:pPr>
            <a:r>
              <a:rPr lang="ar-JO" b="0" dirty="0">
                <a:latin typeface="Calibri" panose="020F0502020204030204" pitchFamily="34" charset="0"/>
                <a:ea typeface="Calibri" panose="020F0502020204030204" pitchFamily="34" charset="0"/>
                <a:cs typeface="Calibri" panose="020F0502020204030204" pitchFamily="34" charset="0"/>
              </a:rPr>
              <a:t>النقطة الرئيسية هي أنه في الاستجابة الأولية، من المقبول التركيز على المجالات الأكثر أهمية وضمان توفير المعلومات اللازمة لمساعدة الناس في تلبية احتياجاتهم ومعاملتهم بكرامة وعدم إلحاق الضرر بهم، ومن ثم البناء على ذلك وتعميق فهمك مع التقدم في تنفيذ الاستجابة. </a:t>
            </a:r>
          </a:p>
          <a:p>
            <a:pPr marL="342900" lvl="0" indent="-342900" algn="just" rtl="1">
              <a:spcBef>
                <a:spcPts val="0"/>
              </a:spcBef>
              <a:spcAft>
                <a:spcPts val="0"/>
              </a:spcAft>
              <a:buClr>
                <a:schemeClr val="dk1"/>
              </a:buClr>
              <a:buSzPts val="1200"/>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Clr>
                <a:schemeClr val="dk1"/>
              </a:buClr>
              <a:buSzPts val="1200"/>
              <a:buFontTx/>
              <a:buChar char="-"/>
            </a:pPr>
            <a:r>
              <a:rPr lang="ar-JO" b="0" dirty="0">
                <a:latin typeface="Calibri" panose="020F0502020204030204" pitchFamily="34" charset="0"/>
                <a:ea typeface="Calibri" panose="020F0502020204030204" pitchFamily="34" charset="0"/>
                <a:cs typeface="Calibri" panose="020F0502020204030204" pitchFamily="34" charset="0"/>
              </a:rPr>
              <a:t>إن فهم المجتمع ليس حدثًا يحدث لمرة واحدة فقط، إنما هو أمر عليك فعله طوال فترة الاستجابة</a:t>
            </a:r>
            <a:endParaRPr b="0" dirty="0">
              <a:latin typeface="Calibri" panose="020F0502020204030204" pitchFamily="34" charset="0"/>
              <a:ea typeface="Calibri" panose="020F0502020204030204" pitchFamily="34" charset="0"/>
              <a:cs typeface="Calibri" panose="020F0502020204030204" pitchFamily="34" charset="0"/>
            </a:endParaRPr>
          </a:p>
        </p:txBody>
      </p:sp>
      <p:sp>
        <p:nvSpPr>
          <p:cNvPr id="67" name="Google Shape;67;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42</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2000"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latin typeface="Calibri" panose="020F0502020204030204" pitchFamily="34" charset="0"/>
                <a:ea typeface="Calibri" panose="020F0502020204030204" pitchFamily="34" charset="0"/>
                <a:cs typeface="Calibri" panose="020F0502020204030204" pitchFamily="34" charset="0"/>
              </a:rPr>
              <a:t>مثال - يمكن تغييره  بمثال من جمعيتك الوطنية أو بلدك أو منطقتك.</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نُهج مختلفة للحصول على المعلومات اللازمة في إندونيسيا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يستخدم الصليب الأحمر الإندونيسي مجموعة متنوعة من النُهج المختلفة لجمع البيانات الهامة التي يحتاجها لفهم المجتمعات وتخطيط استراتيجيات فعالة للمشاركة المجتمعية، وفيما يتعلق بوباء الكوفيد -19 والاستجابة لزلزال غرب سولاوسي، تم تضمين الأسئلة في التقييمات لمعرفة مصادر المعلومات الموثوقة في المجتمع، بما في ذلك بين النساء والأشخاص ذوي الاحتياجات الخاصة، واستخدم الصليب الأحمر الاندونيسي أيضًا استطلاعات الكترونية لجمع المعلومات حول تصورات الناس للكوفيد - 19، والتي تمت مشاركتها من خلال منصات التواصل الاجتماعي الخاصة بهم، وتطبيق واتساب، وتم توزيعها على كافة فرق العمل المجتمعية، ونظرًا لطلب الاستطلاعات لبيانات ديموغرافية من المشاركين، فقد تمكن الصليب الأحمر الإندونيسي من ملاحظة أن 1 في المئة فقط من الاستجابات كانت من أشخاص تزيد أعمارهم عن 60 عامًا، ولمعالجة هذا الأمر، تم تنظيم حلقات نقاشية مركزة مع كبار السن للحصول على نظرة أعمق لاحتياجاتهم، حيث تمكن الصليب الأحمر، من خلال هذه المناقشات، من معرفة أن الراديو هو الطريقة التي يفضلها كبار السن لتلقي المعلومات - من الممكن أن تغفل التقييمات السريعة واستطلاعات الرأي عن مثل هذه المعلومات - وأما بالنسبة للاستجابة للزلزال، فقد تم استخدام البيانات التي جمعتها الحكومة لاستكمال التقييمات السريعة لاحتياجات السكان، الخاصة بالصليب الأحمر الإندونيسي، حيث اشتملت على معلومات تم جمعها من مختلف المجموعات السكانية المعلومات مثل النساء الحوامل والأطفال، وساعد هذا التعاون على التغلب على القيود الجغرافية وسمح بفهم أفضل لاحتياجات مختلف المجموعات.</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43</a:t>
            </a:fld>
            <a:endParaRPr lang="en-US" altLang="ru-RU"/>
          </a:p>
        </p:txBody>
      </p:sp>
    </p:spTree>
    <p:extLst>
      <p:ext uri="{BB962C8B-B14F-4D97-AF65-F5344CB8AC3E}">
        <p14:creationId xmlns:p14="http://schemas.microsoft.com/office/powerpoint/2010/main" val="12162031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أداة المشاركة المجتمعية والمساءلة رقم 13</a:t>
            </a:r>
            <a:r>
              <a:rPr lang="ar-JO" sz="1800" b="0" dirty="0">
                <a:latin typeface="Calibri" panose="020F0502020204030204" pitchFamily="34" charset="0"/>
                <a:ea typeface="Calibri" panose="020F0502020204030204" pitchFamily="34" charset="0"/>
                <a:cs typeface="Calibri" panose="020F0502020204030204" pitchFamily="34" charset="0"/>
              </a:rPr>
              <a:t>: </a:t>
            </a:r>
            <a:r>
              <a:rPr lang="ar-JO" sz="1800" dirty="0">
                <a:effectLst/>
                <a:latin typeface="Calibri" panose="020F0502020204030204" pitchFamily="34" charset="0"/>
                <a:ea typeface="Calibri" panose="020F0502020204030204" pitchFamily="34" charset="0"/>
                <a:cs typeface="Calibri" panose="020F0502020204030204" pitchFamily="34" charset="0"/>
              </a:rPr>
              <a:t>المشاركة المجتمعية والمساءلة</a:t>
            </a:r>
            <a:r>
              <a:rPr lang="ar-SA" sz="1800" dirty="0">
                <a:effectLst/>
                <a:latin typeface="Calibri" panose="020F0502020204030204" pitchFamily="34" charset="0"/>
                <a:ea typeface="Calibri" panose="020F0502020204030204" pitchFamily="34" charset="0"/>
                <a:cs typeface="Calibri" panose="020F0502020204030204" pitchFamily="34" charset="0"/>
              </a:rPr>
              <a:t> في التقييمات</a:t>
            </a:r>
            <a:r>
              <a:rPr lang="ar-JO" sz="1800" dirty="0">
                <a:effectLst/>
                <a:latin typeface="Calibri" panose="020F0502020204030204" pitchFamily="34" charset="0"/>
                <a:ea typeface="Calibri" panose="020F0502020204030204" pitchFamily="34" charset="0"/>
                <a:cs typeface="Calibri" panose="020F0502020204030204" pitchFamily="34" charset="0"/>
              </a:rPr>
              <a:t> هي أداة رئيسية تستخدم للمساعدة على تنفيذ الإجراء الأساسي رقم 2 والحصول على فهم جيد لاحتياجات المجتمع وقدراته وسياقه.</a:t>
            </a: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0" indent="0" algn="just" rtl="1">
              <a:spcBef>
                <a:spcPct val="50000"/>
              </a:spcBef>
              <a:buFont typeface="Arial" panose="020B0604020202020204" pitchFamily="34" charset="0"/>
              <a:buNone/>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600" b="1" dirty="0">
                <a:latin typeface="Calibri" panose="020F0502020204030204" pitchFamily="34" charset="0"/>
                <a:ea typeface="Calibri" panose="020F0502020204030204" pitchFamily="34" charset="0"/>
                <a:cs typeface="Calibri" panose="020F0502020204030204" pitchFamily="34" charset="0"/>
              </a:rPr>
              <a:t>انقر فوق الصور الموجودة في الشريحة ليتمكن المشاركون من رؤية ما تم تضمينه في الأداه</a:t>
            </a:r>
          </a:p>
          <a:p>
            <a:pPr marL="285750" indent="-285750" algn="just" rtl="1">
              <a:spcBef>
                <a:spcPct val="50000"/>
              </a:spcBef>
              <a:buFont typeface="Arial" panose="020B0604020202020204" pitchFamily="34" charset="0"/>
              <a:buChar char="•"/>
            </a:pPr>
            <a:endParaRPr lang="en-GB" sz="16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600" b="0" dirty="0">
                <a:latin typeface="Calibri" panose="020F0502020204030204" pitchFamily="34" charset="0"/>
                <a:ea typeface="Calibri" panose="020F0502020204030204" pitchFamily="34" charset="0"/>
                <a:cs typeface="Calibri" panose="020F0502020204030204" pitchFamily="34" charset="0"/>
              </a:rPr>
              <a:t>تحتوي على 7 أقسام تغطي أنواع البيانات اللازمة وطرق جمعها والاسئلة ذات الأولوية التي يجب تضمينها في تقييمات اللازمة وتحليلات السياق، كما وتوفر هذه الأداة أيضًا إرشادات حول البيانات التي يجب جمعها في كل مرحلة من مراحل الاستجابة لحالات الطوارئ وبعض النصائح المتعلقة بجمع المعلومات ومصادر البيانات الثانوية وكيفية استخدام إطار التحليل الخاص بالاتحاد الدولي لجمعية الصليب الاحمر والهلال الأحمر.</a:t>
            </a:r>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6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endParaRPr lang="en-GB" sz="1800" b="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44</a:t>
            </a:fld>
            <a:endParaRPr lang="en-US" altLang="ru-RU"/>
          </a:p>
        </p:txBody>
      </p:sp>
    </p:spTree>
    <p:extLst>
      <p:ext uri="{BB962C8B-B14F-4D97-AF65-F5344CB8AC3E}">
        <p14:creationId xmlns:p14="http://schemas.microsoft.com/office/powerpoint/2010/main" val="20011457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45</a:t>
            </a:fld>
            <a:endParaRPr lang="en-US" altLang="ru-RU"/>
          </a:p>
        </p:txBody>
      </p:sp>
    </p:spTree>
    <p:extLst>
      <p:ext uri="{BB962C8B-B14F-4D97-AF65-F5344CB8AC3E}">
        <p14:creationId xmlns:p14="http://schemas.microsoft.com/office/powerpoint/2010/main" val="22536645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3 للمشاركة المجتمعية والمساءلة في حالات الطوارئ:  إجراء التقييم بشفافية واحترام المجتمع</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احرص على بدء العلاقة مع المجتمع بشكل جيد من خلال معاملة السكان باحترام وتقدير والاستماع إلى احتياجاتهم والإجابة على تساؤلاتهم بصدق وعدم تقديم وعود كاذبة أو رفع توقعاتهم حول ما سيحدث لهم في ما بعد.</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 من خلال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التقييم مع أصحاب المصلحة الرئيسيين في المجتمع</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مناقشة التقييم مسبقا مع الأشخاص الرئيسيين في المجتمع، بما في ذلك القادة ورؤساء المجموعات والجمعيات المجتمعية ومتطوعي الصليب الأحمر والهلال الأحمر والسلطات المحلية.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التعريف بالجمعية الوطنية والغرض من التقييم</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اجتماعات مجتمعية وتقديم معلومات عن الجمعية الوطنية، والغرض من التقييم وعمليته.</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الموظفين والمتطوعين بغرض التقييم</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الموظفين والمتطوعين بغرض التقييم والعملية وما سيحدث فيما بعد، حتى يتمكنوا من الإجابة على الأسئلة بدقة وتجنب طرح أية توقعات غير واقعية حول الاستجابة.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 من خلال ما يلي:</a:t>
            </a:r>
          </a:p>
          <a:p>
            <a:pPr algn="just" rtl="1"/>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تدريب الموظفين والمتطوعين على التواصل والتغذية الراجعة</a:t>
            </a:r>
          </a:p>
          <a:p>
            <a:pPr marL="34290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احرص على تدريب فرق التقييم على مهارات التواصل الجيدة وكيفية التعامل مع الملاحظات والإنطباعات، بما في ذلك كيفية إدارة التوقعات، حيث يمكنك </a:t>
            </a:r>
            <a:r>
              <a:rPr lang="ar-JO" sz="2000" u="sng" kern="1200" dirty="0">
                <a:solidFill>
                  <a:schemeClr val="accent1">
                    <a:lumMod val="50000"/>
                    <a:lumOff val="50000"/>
                  </a:schemeClr>
                </a:solidFill>
                <a:effectLst/>
                <a:latin typeface="Calibri" panose="020F0502020204030204" pitchFamily="34" charset="0"/>
                <a:ea typeface="Calibri" panose="020F0502020204030204" pitchFamily="34" charset="0"/>
                <a:cs typeface="Calibri" panose="020F0502020204030204" pitchFamily="34" charset="0"/>
              </a:rPr>
              <a:t>استخدام التدريب اليوم الواحد والمتعلق بمهارات التواصل الجيدة والتعامل مع الملاحظات والانطباعات.</a:t>
            </a:r>
          </a:p>
          <a:p>
            <a:pPr marL="1030517" lvl="1"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التنسيق مع الشركاء الخارجيين والسلطات المحلية</a:t>
            </a:r>
          </a:p>
          <a:p>
            <a:pPr marL="342900" lvl="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في اجتماعات التنسيق الخارجية لجمع المعلومات حول أنشطة الجهات الأخرى ومناقشة خطط ونتائج التقييم بهدف تحديد مجالات التعاون وتجنب الازدواجية ويشمل ذلك أيضًا مشاركة مجموعات التنسيق الخاصة بالمشاركة المجتمعية والمساءلة.</a:t>
            </a:r>
          </a:p>
          <a:p>
            <a:pPr marL="1030517" lvl="1"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نتائج تقييمك وتحليلك مع المجتمع</a:t>
            </a:r>
          </a:p>
          <a:p>
            <a:pPr marL="342900"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b="0" i="0" dirty="0">
                <a:effectLst/>
                <a:latin typeface="Calibri" panose="020F0502020204030204" pitchFamily="34" charset="0"/>
                <a:ea typeface="Calibri" panose="020F0502020204030204" pitchFamily="34" charset="0"/>
                <a:cs typeface="Calibri" panose="020F0502020204030204" pitchFamily="34" charset="0"/>
              </a:rPr>
              <a:t>احرص على مشاركة نتائج التقييم مع ممثلي المجتمع وتأكد من دقتها، وناقش أي نقاط غير واضحة بعناية.</a:t>
            </a:r>
          </a:p>
          <a:p>
            <a:pPr algn="just" rtl="1"/>
            <a:br>
              <a:rPr lang="ar-JO" sz="2000" dirty="0">
                <a:latin typeface="Calibri" panose="020F0502020204030204" pitchFamily="34" charset="0"/>
                <a:ea typeface="Calibri" panose="020F0502020204030204" pitchFamily="34" charset="0"/>
                <a:cs typeface="Calibri" panose="020F0502020204030204" pitchFamily="34" charset="0"/>
              </a:rPr>
            </a:br>
            <a:endParaRPr lang="en-US" sz="1800" b="0"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sz="1800"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850931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توفر هذه الشريحة مزيدًا من الإرشادات المتعلقة بالموضوعات التي يجب مناقشتها، ومع من، في كل مرحلة من مراحل التقييم – ستظهر الرسوم المتحركة في الشريحة المربع الأزرق الداكن في البداية ثم سيظهر المربع الذي تحته.</a:t>
            </a:r>
          </a:p>
          <a:p>
            <a:pPr marL="0" indent="0" algn="just" rtl="1">
              <a:buFont typeface="Arial" panose="020B0604020202020204" pitchFamily="34" charset="0"/>
              <a:buNone/>
            </a:pPr>
            <a:r>
              <a:rPr lang="ar-JO" dirty="0">
                <a:latin typeface="Calibri" panose="020F0502020204030204" pitchFamily="34" charset="0"/>
                <a:ea typeface="Calibri" panose="020F0502020204030204" pitchFamily="34" charset="0"/>
                <a:cs typeface="Calibri" panose="020F0502020204030204" pitchFamily="34" charset="0"/>
              </a:rPr>
              <a:t> </a:t>
            </a: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توقف قليلًا عند عرض المربع الداكن واسأل المشاركين عن الموضوعات التي يعتقدون أنه يجب تضمينها تحت كل عنوان، وهذه العناوين هي: </a:t>
            </a:r>
          </a:p>
          <a:p>
            <a:pPr marL="0" indent="0" algn="just" rtl="1">
              <a:buFont typeface="Arial" panose="020B0604020202020204" pitchFamily="34" charset="0"/>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ما هي الموضوعات التي يجب أن نناقشها مع أصحاب المصلحة في المجتمع والمتطوعين والسلطات المحلية قبل التقييم؟</a:t>
            </a:r>
            <a:endParaRPr lang="en-GB"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ما هي المعلومات التي يجب أن نشاركها مع المجتمع الأوسع قبل التقييم؟</a:t>
            </a:r>
            <a:endParaRPr lang="en-GB" dirty="0">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ما هي الموضوعات التي يجب أن نطلع عليها فرق التقييم قبل إجرائه؟</a:t>
            </a:r>
          </a:p>
          <a:p>
            <a:pPr marL="1030517" lvl="1"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التقييم مع أصحاب المصلحة الرئيسيين في المجتمع -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مجموعة من قادة المجتمع وممثليه، كمجموعات النساء، وجمعيات سبل العيش، وممثلي الفئات الأكثر تهميشًا أو المعرضة للمخاطر، واسألهم عن نصائحهم حول أفضل طريقة لإجراء التقييم كالتوقيتات وأساليب جمع البيانات ومن يجب أن يقوم بجمع البيانات.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أيضًا طلب المشورة من المتطوعين المجتمعيين وموظفي الفرع والسلطات المحلية - بما في ذلك السؤال عما إذا كانت المنظمات الأخرى قد أجرت تقييمًا في هذا المجتمع.</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المعلومات المتعلقة بالتقييم مع المجتمع الأوسع،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خلال عقد اجتماعات مجتمعية على سبيل المثال.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قائمة مرجعية بالمعلومات التي يجب مشاركتها مع المجتمعات قبل إجراء التقييم:</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التعريف بالجمعية الوطنية وولايتها - لا تفترض أن الجميع يعرف الصليب الأحمر والهلال الأحمر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شرح الغرض من التقييم وما الذي سيحدث فيما بعد.</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وضح السلوك الذي يمكن أن يتوقعه الأشخاص من الموظفين والمتطوعين</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وضح كيف يمكن للأشخاص طرح الأسئلة أو التعبير عن المخاوف وقدم تفاصيل الاتصال الخاصة بالجمعية الوطنية لهم إذا لزم الأمر.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واضحًا في كون أن المشاركة في عملية التقييم اختيارية ولن تؤثر على تلقي الشخص للدعممن عدمه.</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تدريب الفرق المكلفة بالتقييم بشكل جيد قبل دخولهم إلى المجتمع.</a:t>
            </a:r>
          </a:p>
          <a:p>
            <a:pPr marL="0" indent="0" algn="just" rtl="1">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الموضوعات التي يجب تغطيتها:</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تأكد من فهمهم لغرض التقييم والعملية.</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ماذا سيحدث مع معلومات الأفراد ومتى ستعود الجمعية الوطنية وما الذي سيحدث بعد ذلك.</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إحاطتهم (أو تدريبهم إذا كان لديك الوقت) على مهارات التواصل الجيدة حتى يتمكنوا من التواصل بشكل جيد مع المجتمع.</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توضيح كيفية الاستجابة للأسئلة والتعامل مع الملاحظات والانطباعات التي يقدمها أفراد المجتمع.</a:t>
            </a: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إحاطتهم بمدونة قواعد السلوك، وعدم التسامح مطلقًا مع الاستغلال والاعتداء الجنسيين والاحتيال والفساد.</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47</a:t>
            </a:fld>
            <a:endParaRPr lang="en-US" altLang="ru-RU"/>
          </a:p>
        </p:txBody>
      </p:sp>
    </p:spTree>
    <p:extLst>
      <p:ext uri="{BB962C8B-B14F-4D97-AF65-F5344CB8AC3E}">
        <p14:creationId xmlns:p14="http://schemas.microsoft.com/office/powerpoint/2010/main" val="31953838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وتشمل الممارسات الجيدة الإضافية التي يمكن أن تساعد في ضمان إجراء تقييم خاضع للمساءلة ما يلي:</a:t>
            </a:r>
          </a:p>
          <a:p>
            <a:pPr marL="0" lvl="0" indent="0" algn="just" rtl="1">
              <a:buFont typeface="Arial" panose="020B0604020202020204" pitchFamily="34" charset="0"/>
              <a:buNone/>
            </a:pPr>
            <a:endParaRPr lang="en-US"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تقييمات متعددة القطاعات بدلاً من تقييمات منفصلة لكل قطاع هو خيار جيد للحد من الجهد المبذول في إجراء الإستطلاع والإحباط في المجتمعات.</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احرص دائمًا  على جمع البيانات المصنفة حتى تتمكن من تحديد الاختلافات في الاحتياجات والتفضيلات والقدرات لمختلف المجموعات.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لا تجمع بيانات أكثر من حاجتك، فالتقييمات الكبيرة تستغرق وقتًا طويلاً ووتسبب الكثير من الإرهاق للمجتمع وترفع التوقعات حول حجم البرنامج القادم، لذلك عليك التركيز على المجموعات الرئيسية التي تحتاج إلى التحدث إليها والمحافظة على قِصر وبساطة الأسئلة.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إدارة توقعات المجتمع من خلال التحدث عن المحددات بصدق، على سبيل المثال، إذا لم تكن عودة الاستجابة مضمونة إلى هذا المجتمع أو أنها ستقتصر على قطاع واحد أو قد تساعد عددًا محدوداً من الأشخاص فقط.</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توليف طرق جمع البيانات التي تسمح للأفراد بالإجابة عن الأسئلة بحرية بدلاً من تقييدهم بخيارات متعددة كحلقات النقاش المركزة أو مقابلة مقدمي المعلومات الرئيسيين حيث تسمح الاستطلاعات للأشخاص بالاختيار من مجموعة معدّة مسبقًا من الخيارات وبالتالي فإن هناك خطر من فقدان بعض المعلومات المهمة.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اختبر الأسئلة مع المتطوعين المجتمعيين للتأكد من أنها مفهومة بشكل صحيح، خاصة في حال تمت ترجمة هذه الأسئلة إلى اللغات المحلية، وكان </a:t>
            </a:r>
            <a:r>
              <a:rPr lang="ar-JO" sz="1805" u="sng"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الصليب الأحمر اليوناني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أجرى ذلك من خلال إجراء الموظفين لمقابلات مع المتطوعين، ثم تحسين صياغة السؤال.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على جامعي البيانات ممارسة إجراء الاستطلاع من خلال تمثيل الأدوار، وقد أجرى أحد المتطوعين في </a:t>
            </a:r>
            <a:r>
              <a:rPr lang="ar-JO" sz="1805" u="sng"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الصليب الأحمر لجنوب السودان </a:t>
            </a: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الاستطلاع مع متطوع آخر، بينما سجل الجميع الإجابات للتحقق مما إذا كانت هناك اختلافات في كيفية تفسير الأشخاص لها.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أن يكون أفراد فريق التقييم متوازنين من حيث النوع الاجتماعي وأن يجيدوا التحدث بأي من اللغات المحلية، وأن يتم قبوله وأن يحظى بثقة المجتمع.</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إطلاع المجتمع المحلي على نتائج التقييم، من خلال عقد اجتماعات مجتمعية، على سبيل المثال، أو عن طريق إعلام المتطوعين أو القادة المجتمعيين.</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b="1" dirty="0">
                <a:latin typeface="Calibri" panose="020F0502020204030204" pitchFamily="34" charset="0"/>
                <a:ea typeface="Calibri" panose="020F0502020204030204" pitchFamily="34" charset="0"/>
                <a:cs typeface="Calibri" panose="020F0502020204030204" pitchFamily="34" charset="0"/>
              </a:rPr>
              <a:t>مثال - يمكن استبداله بمثال آخر من جمعيتك الوطنية أو بلدك أو منطقتك</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أوغندا، تم إرسال متطوعين لإجراء تسجيل للأُسر اللاجئة من جنوب السودان، ولم يتم إطلاع المتطوعين على الغرض من التسجيل وبالتالي لم يتمكنوا من شرح سبب أخذهم للتفاصيل من المجتمعات، وأثار هذا التوقعات بين المجتمع وعندما عادت الجمعية الوطنية لتوزيع العناصر، كان هناك الكثير من الغضب والإحباط بين أولئك الذين لم يتلقوا أي شيء، وقال أحد الاشخاص خلال حلقة نقاشية مركزة: "لقد تم تسجيل الجميع ولكن البعض فقط حصلوا على المساعدة - لماذا تأخذ تفاصيلنا إذًا لن تساعدنا جميعًا؟" ونتيجة لذلك، أطلقت الجمعية الوطنية تدريبًا على المشاركة المجتمعية للمتطوعين في جميع عملياتها.</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48</a:t>
            </a:fld>
            <a:endParaRPr lang="en-US" altLang="ru-RU"/>
          </a:p>
        </p:txBody>
      </p:sp>
    </p:spTree>
    <p:extLst>
      <p:ext uri="{BB962C8B-B14F-4D97-AF65-F5344CB8AC3E}">
        <p14:creationId xmlns:p14="http://schemas.microsoft.com/office/powerpoint/2010/main" val="6571092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أدوات المشاركة المجتمعية والمساءلة الأكثر فائدة والتي يمكن أن تساعدك على تنفيذ الإجراء رقم 3 بشكله الاساسي والتأكد من إجراء التقييم بشفافية واحترام المجتمع.</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rPr>
              <a:t>10 إحاطة بشأن مدونة قواعد السلوك </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إحاطة الموظفين والمتطوعين الجدد بشأن مدونة قواعد السلوك وما يعنيه ذلك بالنسبة لسلوكهم في المجتمعات، بما في ذلك نظرة عامة على سياسات الحماية مثل منع الاستغلال والاعتداء الجنسيين وحماية الطفل وما إلى ذلك.</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rPr>
              <a:t>13 المشاركة المجتمعية والمساءلة في أداة التقييمات</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مخطط لنوع البيانات التي يجب جمعها للمشاركة المجتمعية والمساءلة خلال عملية التقييم، بما في ذلك طرق الجمع والأسئلة ذات الأولوية التي يتعين إدراجها في الاستطلاعات المستخدمة في التقييم والنصائح المتعلقة بجمع البيانات ومصادر البيانات الثانوية، كما تحدد الأداة البيانات التي يجب جمعها خلال كل مرحلة من مراحل الاستجابة لحالات الطوارئ، وتتضمن توجيهات بشأن كيفية تحليل بيانات المشاركة المجتمعية باستخدام إطار التحليل الخاص بالاتحاد الدولي لجمعيات الصليب الأحمر والهلال الأحمر.</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rPr>
              <a:t>14 ورقة أسئلة وأجوبة للمتطوعين </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ورقة بسيطة للأسئلة الأكثر تكرارًا والإجابات لتقديمها للمتطوعين لمساعدتهم في الرد بدقة على أسئلة أفراد المجتمع.</a:t>
            </a:r>
          </a:p>
          <a:p>
            <a:pPr algn="just" rtl="1"/>
            <a:endParaRPr lang="en-US"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17 اللقاءات المجتمعية</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US"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كيفية إجراء اجتماع مجتمعي فعّال بما في ذلك التنظيم وكيفية توثيق الأسئلة والملاحظات والتحديات المحتملة وكيفية التخفيف من تأثيرها.</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302608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 </a:t>
            </a:r>
          </a:p>
          <a:p>
            <a:pPr marL="0" lvl="0" indent="0" algn="just" rtl="1">
              <a:spcBef>
                <a:spcPts val="0"/>
              </a:spcBef>
              <a:spcAft>
                <a:spcPts val="0"/>
              </a:spcAft>
              <a:buNone/>
            </a:pPr>
            <a:endParaRPr lang="ar-JO" sz="2000"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rPr>
              <a:t>راجع النشرة المنفصلة المقدمة للمشاركين (المهمة رقم 1) وملاحظات الميسرين لسيناريو المشاركة المجتمعية والمساءلة في تقييم الطوارئ.</a:t>
            </a:r>
          </a:p>
          <a:p>
            <a:pPr marL="0" lvl="0" indent="0" algn="just" rtl="1">
              <a:spcBef>
                <a:spcPts val="0"/>
              </a:spcBef>
              <a:spcAft>
                <a:spcPts val="0"/>
              </a:spcAft>
              <a:buNone/>
            </a:pPr>
            <a:endParaRPr lang="ar-JO" sz="2000"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اختيار السيناريو الذي تريد استخدامه - المشاركة المجتمعية والمساءلة في الأوبئة أو المشاركة المجتمعية والمساءلة في عملية نقل السكان.</a:t>
            </a:r>
          </a:p>
          <a:p>
            <a:pPr marL="0" lvl="0" indent="0" algn="just" rtl="1">
              <a:spcBef>
                <a:spcPts val="0"/>
              </a:spcBef>
              <a:spcAft>
                <a:spcPts val="0"/>
              </a:spcAft>
              <a:buNone/>
            </a:pPr>
            <a:endPar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just" defTabSz="914400" rtl="1" eaLnBrk="0" fontAlgn="base" latinLnBrk="0" hangingPunct="0">
              <a:lnSpc>
                <a:spcPct val="100000"/>
              </a:lnSpc>
              <a:spcBef>
                <a:spcPts val="0"/>
              </a:spcBef>
              <a:spcAft>
                <a:spcPts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خذ وقتًا لشرح المهام بوضوح للمشاركين في الجلسة العامة قبل تقسيمهم إلى مجموعات.</a:t>
            </a:r>
          </a:p>
          <a:p>
            <a:pPr marL="0" lvl="0" indent="0" algn="just" rtl="1">
              <a:spcBef>
                <a:spcPts val="0"/>
              </a:spcBef>
              <a:spcAft>
                <a:spcPts val="0"/>
              </a:spcAft>
              <a:buNone/>
            </a:pPr>
            <a:endParaRPr lang="ar-JO" sz="2000"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endParaRPr lang="ar-JO" sz="24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0"/>
              </a:spcBef>
              <a:spcAft>
                <a:spcPts val="0"/>
              </a:spcAft>
              <a:buClr>
                <a:schemeClr val="dk1"/>
              </a:buClr>
              <a:buSzPts val="1800"/>
              <a:buFont typeface="Calibri"/>
              <a:buNone/>
            </a:pPr>
            <a:endParaRPr lang="ar-JO" sz="2000" b="1" dirty="0">
              <a:latin typeface="Calibri" panose="020F0502020204030204" pitchFamily="34" charset="0"/>
              <a:ea typeface="Calibri" panose="020F0502020204030204" pitchFamily="34" charset="0"/>
              <a:cs typeface="Calibri" panose="020F0502020204030204" pitchFamily="34" charset="0"/>
            </a:endParaRPr>
          </a:p>
        </p:txBody>
      </p:sp>
      <p:sp>
        <p:nvSpPr>
          <p:cNvPr id="446" name="Google Shape;44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51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spcBef>
                <a:spcPts val="0"/>
              </a:spcBef>
              <a:spcAft>
                <a:spcPts val="0"/>
              </a:spcAft>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b="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1000"/>
              </a:spcBef>
              <a:spcAft>
                <a:spcPts val="0"/>
              </a:spcAft>
              <a:buNone/>
            </a:pPr>
            <a:endParaRPr sz="2000" dirty="0">
              <a:latin typeface="Calibri"/>
              <a:ea typeface="Calibri"/>
              <a:cs typeface="Calibri"/>
              <a:sym typeface="Calibri"/>
            </a:endParaRPr>
          </a:p>
          <a:p>
            <a:pPr marL="285750" marR="0" lvl="0" indent="-285750" algn="just" rtl="1">
              <a:lnSpc>
                <a:spcPct val="100000"/>
              </a:lnSpc>
              <a:spcBef>
                <a:spcPts val="1000"/>
              </a:spcBef>
              <a:spcAft>
                <a:spcPts val="0"/>
              </a:spcAft>
              <a:buClr>
                <a:schemeClr val="dk1"/>
              </a:buClr>
              <a:buSzPts val="2000"/>
              <a:buFont typeface="Arial"/>
              <a:buChar char="•"/>
            </a:pPr>
            <a:r>
              <a:rPr lang="ar-JO" sz="2000" dirty="0">
                <a:latin typeface="Calibri" panose="020F0502020204030204" pitchFamily="34" charset="0"/>
                <a:ea typeface="Calibri" panose="020F0502020204030204" pitchFamily="34" charset="0"/>
                <a:cs typeface="Calibri" panose="020F0502020204030204" pitchFamily="34" charset="0"/>
              </a:rPr>
              <a:t>استعرض القواعد الأساسية للتدريب واستفسر </a:t>
            </a:r>
            <a:r>
              <a:rPr lang="ar-JO" sz="20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عما </a:t>
            </a:r>
            <a:r>
              <a:rPr lang="ar-JO" sz="2000" dirty="0">
                <a:latin typeface="Calibri" panose="020F0502020204030204" pitchFamily="34" charset="0"/>
                <a:ea typeface="Calibri" panose="020F0502020204030204" pitchFamily="34" charset="0"/>
                <a:cs typeface="Calibri" panose="020F0502020204030204" pitchFamily="34" charset="0"/>
              </a:rPr>
              <a:t>إذا كان هناك أي شخص يرغب في إضافة أي ملاحظات.</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76" name="Google Shape;37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52</a:t>
            </a:fld>
            <a:endParaRPr lang="en-US" altLang="ru-RU"/>
          </a:p>
        </p:txBody>
      </p:sp>
    </p:spTree>
    <p:extLst>
      <p:ext uri="{BB962C8B-B14F-4D97-AF65-F5344CB8AC3E}">
        <p14:creationId xmlns:p14="http://schemas.microsoft.com/office/powerpoint/2010/main" val="17690869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4 للمشاركة المجتمعية والمساءلة في حالات الطوارئ: </a:t>
            </a:r>
            <a:r>
              <a:rPr kumimoji="0" lang="ar-JO" sz="20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مناقشة خطط الاستجابة مع المجتمعات وأصحاب المصلحة الرئيسيين.</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يوفر هذا الوقت والموارد من خلال التحقق من أن الأنشطة ستلبي احتياجات الأشخاص، ويسلط الضوء على أي عقبات محتملة ويحدد المجالات التي يمكن للمجتمع المساعدة فيها.</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خطط الاستجابة مع أصحاب المصلحة الرئيسيين في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خطط الاستجابة مع مجموعة من ممثلي المجتمع بما في ذلك القادة ورؤساء المجموعات والجمعيات ومتطوعي الصليب الأحمر والهلال الأحمر والسلطات المحلية لتحقيق الاستفادة من المعرفة المحلية للمتطوعين المجتمعيين.</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اسأل المجتمعات عن الطريقة التي يرغبون في أن تعمل بها الجمعية الوطنية معهم.</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مع ممثلي المجتمع الرئيسيين كيفية عمل الجمعية الوطنية معهم أثناء إجراء العملية، والعمل على التخطيط لنُهج المشاركة المجتمعية معًا - ككيفية مشاركة المعلومات والوقت والقنوات المستخدمة.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التنسيق داخليا وخارجيا لمنع الازدواجية والإحباط في المجتمعات</a:t>
            </a: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اجتماعات التخطيط الداخلية على ضمان أن تكون خطط القطاعات متكاملة وأنها لن تؤدي إلى الازدواجية، وعليك التحقق مع قسم النقدة والخدمات اللوجستية من إمكانية تنفيذ أي خطط لتوفير السلع أو النقود قبل تقديم وعود للمجتمع.</a:t>
            </a:r>
          </a:p>
          <a:p>
            <a:pPr marL="687617" lvl="1" indent="0" algn="just" rtl="1">
              <a:buFont typeface="Arial" panose="020B0604020202020204" pitchFamily="34" charset="0"/>
              <a:buNone/>
            </a:pPr>
            <a:r>
              <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أيضًا مناقشة الخطط مع الحكومة والجهات الأخرى المستجيبة لتجنب الازدواجية وتحديد فرص التعاون والاستدامة حيث يعمل ذلك على تخفيض مخاطر إعطاء وعود للمجتمعات بتقديم الدعم الذي يتعارض مع سياسات الحكومة، كوعدهم بتقديم المساعدة النقدية عند ما تمنع سياسات الحكومة ذلك.</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استخدام نُهج التخطيط التشاركي.</a:t>
            </a:r>
            <a:endParaRPr kumimoji="0" lang="en-GB"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استخدام نهج التخطيط التشاركي، مثل حلقات العمل والاجتماعات المجتمعية والتصميم المرتكز على الإنسان وتقييم قدرات الفئات الأكثر ضعفًا، أو الأنشطة مثل التصنيف وشجرة القرارات ورسم الخرائط وما إلى ذلك، ويجب إشراك جميع الفئات في المجتمع في عملية التخطيط للاستجابة.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الخطط مع المجتمع قبل البدء في تنفيذها</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اجتماعات مجتمعية لمناقشة خطة الاستجابة النهائية قبل الشروع في تنفيذها لضمان تلبيتها لاحتياجات وتوقعات المجتمع، حيث يمثل ذلك فرصة لتوضيح أي سوء فهم أو توقعات غير واقعية، والإجابة على الأسئلة والموافقة على أي مساهمات من المجتمع.</a:t>
            </a:r>
            <a:endParaRPr lang="en-GB" sz="1800"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6274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أولاً، اسأل المشاركين عما إذا كان بإمكانهم اقتراح بعض الموضوعات التي سيكون من المهم مناقشتها مع المجتمعات خلال مرحلة تخطيط الاستجابة.</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ثم إظهار المحتوى على الشريحة.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القائمة المرجعية الخاصة بالمعلومات التي يجب مناقشتها مع المجتمعات  خلال عملية التخطيط للاستجابة: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أن الأنشطة المخطط لها ستلبي احتياجات وأولويات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 يجب تخطيط الأنشطة وتنفيذها.</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ستقوم به الجمعية الوطنية وما يمكن للمجتمع القيام به - مع الإدراك أن المجتمع يمتلك قدرات وآليات تأقلمية.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الجداول الزمنية للتنفيذ - قد يتمكن المجتمع من تقديم المشورة بشأن التغييرات المهمة، كتأثير موسم الأمطار على بناء المأوى.</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كانت الاستجابة تستخدم معايير الاختيار والاستهداف، يجب مناقشة هذا الأمر بالتفصيل - سنتطرق إلى ذلك بمزيد من التفصيل في الشرائح القادمة.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مناقشة ما يجب أن يحدث في نهاية العملية، إذا كان ذلك ممكنًا، وكيف يمكن للمجتمع و/أو أصحاب المصلحة الآخرين تولي الأنشطة.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 يمكن للمجتمع المشاركة خلال إجراء العملية - من خلال اللجان المجتمعية وحلقات النقاش المركزة المنتظمة، والعمل من خلال ممثلي المجتمع وما إلى ذلك.</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المجتمع عن المعلومات المتعلقة بالاستجابة التي يرغبون في تلقيها، ومن خلال أي قنوات، وعدد المرات. </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خطط لأي نُهج لإدارة الملاحظات والانطباعات مع المجتمع - بما في ذلك كيفية جمع الملاحظات والاستجابة لها، وناقش أيضًا ما إذا كانت هناك حاجة إلى نُهج مختلفة للشكاوى المتعلقة بالاستغلال والاعتداء الجنسيين أو الاحتيال والفساد.</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55</a:t>
            </a:fld>
            <a:endParaRPr lang="en-US" altLang="ru-RU"/>
          </a:p>
        </p:txBody>
      </p:sp>
    </p:spTree>
    <p:extLst>
      <p:ext uri="{BB962C8B-B14F-4D97-AF65-F5344CB8AC3E}">
        <p14:creationId xmlns:p14="http://schemas.microsoft.com/office/powerpoint/2010/main" val="22988805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مثال مقتبس من الدليل الخاص بالمشاركة المجتمعية والمساءلة - يمكن تغييره لمثال آخر من جمعيتك الوطنية أو منطقتك</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dirty="0">
                <a:solidFill>
                  <a:schemeClr val="accent3"/>
                </a:solidFill>
                <a:latin typeface="Calibri" panose="020F0502020204030204" pitchFamily="34" charset="0"/>
                <a:ea typeface="Calibri" panose="020F0502020204030204" pitchFamily="34" charset="0"/>
                <a:cs typeface="Calibri" panose="020F0502020204030204" pitchFamily="34" charset="0"/>
              </a:rPr>
              <a:t>النهج الذي قاده المجتمع لتخطيط التعافي في موزامبيق</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تبنى الصليب الأحمر الموزمبيقي والاتحاد الدولي لجمعيات الصليب الأحمر والهلال الأحمر نهجًا يقوده المجتمع لتخطيط التعافي بعد إعصار إيداي في عام 2019، وهذه هي العملية التي اتبعوها: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الاجتماع المجتمعي التعريفي</a:t>
            </a:r>
          </a:p>
          <a:p>
            <a:pPr marL="457200" indent="-457200" algn="just" rtl="1">
              <a:buAutoNum type="arabicPeriod"/>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بدأت العملية باجتماع مجتمعي للتعريف بالصليب الأحمر وشرح عملية تقييم التعافي والإجابة على أي أسئلة و التعريف بمدونة قواعد السلوك الخاصة بالجمعية الوطنية.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2"/>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تدريب فرق التقييم</a:t>
            </a:r>
          </a:p>
          <a:p>
            <a:pPr marL="457200" indent="-457200" algn="just" rtl="1">
              <a:buAutoNum type="arabicPeriod" startAt="2"/>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تدريب المتطوعين على التواصل الجيد ومدونة قواعد السلوك والحماية من الاستغلال والانتهاك الجنسي قبل إجراء استطلاعات الأسر متعددة القطاعات.</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3"/>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تقييم متعدد القطاعات</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تعمل جميع القطاعات معا لتصميم عملية تقييم متعددة القطاعات للتعافي حيث تم تثليث البيانات التي تم جمعها من الاستطلاعات الأسرية من خلال حلقات نقاشية مركزة  والتقويمات الموسمية والفئات الأكثر ضعفًا ورسم خرائط القدرات والمخاطر والسير في المناطق، وشمل ذلك جمع المعلومات التي تساعد في تخطيط نُهج فعالة للمشاركة المجتمعية.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4"/>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ورش عمل التخطيط المجتمعي</a:t>
            </a:r>
          </a:p>
          <a:p>
            <a:pPr marL="457200" indent="-457200" algn="just" rtl="1">
              <a:buAutoNum type="arabicPeriod" startAt="4"/>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عُقدت سلسلة من ورش العمل التخطيطية مع مجموعات مختلفة في المجتمع لعرض نتائج التقييم، وصنف أفراد المجتمع الأنشطة التي يريدون رؤيتها تُنفذ، وكجزء من ذلك، حدد المجتمع أيضًا الأنشطة التي يمكنهم تنفيذها بأنفسهم وأين سيحتاجون إلى مساعدة الصليب الأحمر، وعمل أفراد المجتمع وفريق الصليب الأحمر على وضع جدول زمني لتنفيذ الأنشطة باستخدام صور، مرمزة بالألوان حسب القطاع، لضمان المشاركة الكاملة لكافة القطاعات، بغض النظر عن مدى معرفتهم للقراءة والكتابة، وفي هذه المرحلة، نوقش نهج للعمل مع المجتمع يشمل الاتصال والمشاركة وكيفية إدارة التغذية الراجعة والشكاوى.</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eriod" startAt="5"/>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إنشاء هياكل المشاركة المجتمعية</a:t>
            </a:r>
          </a:p>
          <a:p>
            <a:pPr marL="457200" indent="-457200" algn="just" rtl="1">
              <a:buAutoNum type="arabicPeriod" startAt="5"/>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تشكيل اللجنة المجتمعية المتفق عليها، وتم التصويت عليها من قبل المجتمع وتم تحقيق التوازن بين الجنسين فيها، إضافةً إلى الاتفاق على أن تجتمع الجمعية الوطنية أسبوعيًا مع اللجنة وشهريًا مع المجتمع بأكمله، وقد تم تدريب اللجنة على المبادئ الأساسية للصليب الأحمر والهلال الأحمر و الحماية من الاستغلال والاعتداء الجنسيين، ووضعت اختصاصاتها الخاصة، كما وتم تقديم الملاحظات والانطباعات من خلال اللجنة وخط هاتفي مجاني يديره برنامج الأغذية العالمي.</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56</a:t>
            </a:fld>
            <a:endParaRPr lang="en-US" altLang="ru-RU"/>
          </a:p>
        </p:txBody>
      </p:sp>
    </p:spTree>
    <p:extLst>
      <p:ext uri="{BB962C8B-B14F-4D97-AF65-F5344CB8AC3E}">
        <p14:creationId xmlns:p14="http://schemas.microsoft.com/office/powerpoint/2010/main" val="26503133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شريحة اختيارية لعرض صور النهج المطبق في موزامبيق</a:t>
            </a:r>
          </a:p>
          <a:p>
            <a:pPr algn="r" rtl="1"/>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مثال مقتبس من الدليل الخاص بالمشاركة المجتمعية والمساءلة - يمكن تغييره لمثال آخر من جمعيتك الوطنية أو منطقتك.</a:t>
            </a:r>
          </a:p>
          <a:p>
            <a:pPr algn="r"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JO" sz="2000" b="1" dirty="0">
                <a:solidFill>
                  <a:schemeClr val="accent3"/>
                </a:solidFill>
                <a:latin typeface="Calibri" panose="020F0502020204030204" pitchFamily="34" charset="0"/>
                <a:ea typeface="Calibri" panose="020F0502020204030204" pitchFamily="34" charset="0"/>
                <a:cs typeface="Calibri" panose="020F0502020204030204" pitchFamily="34" charset="0"/>
              </a:rPr>
              <a:t>النهج المجتمعي لتخطيط التعافي في موزامبيق</a:t>
            </a:r>
          </a:p>
          <a:p>
            <a:pPr algn="r"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صور توضح كيفية تنفيذ النهج الذي يقوده المجتمع للتعافي في المجتمع.</a:t>
            </a:r>
          </a:p>
          <a:p>
            <a:pPr algn="r" rtl="1"/>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r" rtl="1">
              <a:buFontTx/>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ورش عمل لتخطيط الأنشطة لتصنيف الأنشطة التي يجب التركيز عليها باستخدام الصور المرمزة بالألوان حسب القطاع.</a:t>
            </a:r>
          </a:p>
          <a:p>
            <a:pPr marL="342900" indent="-342900" algn="r" rtl="1">
              <a:buFontTx/>
              <a:buChar cha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r" rtl="1">
              <a:buFontTx/>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اجتماع المجتمع لتقديم الجدول الزمني للنشاط وجمع الملاحظات وإجراء التغييرات اللازمة على الخطة قبل اعتمادها.</a:t>
            </a:r>
            <a:endParaRPr lang="en-US" sz="1800" dirty="0">
              <a:latin typeface="Calibri" panose="020F0502020204030204" pitchFamily="34" charset="0"/>
              <a:ea typeface="Calibri" panose="020F0502020204030204" pitchFamily="34" charset="0"/>
              <a:cs typeface="Calibri" panose="020F0502020204030204" pitchFamily="34" charset="0"/>
            </a:endParaRPr>
          </a:p>
          <a:p>
            <a:pPr algn="r" rtl="1"/>
            <a:endParaRPr lang="en-GB" b="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57</a:t>
            </a:fld>
            <a:endParaRPr lang="en-US" altLang="ru-RU"/>
          </a:p>
        </p:txBody>
      </p:sp>
    </p:spTree>
    <p:extLst>
      <p:ext uri="{BB962C8B-B14F-4D97-AF65-F5344CB8AC3E}">
        <p14:creationId xmlns:p14="http://schemas.microsoft.com/office/powerpoint/2010/main" val="23402559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أولًا، اطلب من المشاركين سبب وجود الحلول التي يقودها المجتمع؟ وسبب أهميتها في حالات الأوبئة؟ وهل هناك أي أمثلة يمكن مشاركتها؟</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لا تقل أهمية التخطيط التشاركي في الاستجابة للوباء عن أهميته في أنواع أخرى من الاستجابات والبرامج، فعند ما يتم إشراك المجتمعات، يمكنها في كثير من الأحيان اقتراح طرق لتكييف تدابير الوقاية للعمل في مجتمعها.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يعزز دعم المجتمعات للمشاركة في تخطيط وتنفيذ استجابة الوباء، من ملكية المجتمع ويحسن من فعالية الاستجابة - مما يسهم في إنهاء تفشي المرض بسرعة أكبر.</a:t>
            </a:r>
          </a:p>
          <a:p>
            <a:pPr marL="0" indent="0" algn="just" rtl="1">
              <a:buFont typeface="Arial" panose="020B0604020202020204" pitchFamily="34" charset="0"/>
              <a:buNone/>
            </a:pPr>
            <a:endParaRPr lang="en-GB" sz="1800" dirty="0">
              <a:solidFill>
                <a:schemeClr val="lt1"/>
              </a:solidFill>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تؤدي تدابير الاستجابة غير العملية أو القسرية وعدم الحوار مع المجتمعات إلى الإحباط والمقاومة وعدم الامتثال، مما يزيد من انتشار العدوى، كإخبار الأشخاص الذين يعيشون في الأحياء الفقيرة بالتباعد الجسدي أو محاولة إغلاق المجتمعات التي تحتاج إلى مغادرة المنزل كل يوم لكسب المال.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على سبيل المثال، عندما فرضت الحكومة في ليبيريا حجرًا صحيًا على أجزاء من العاصمة مونروفيا خلال تفشي وباء إيبولا في غرب إفريقيا، لم يتم التشاور مع المجتمعات، وعندما لم يتمكن الناس من الوصول إلى الغذاء أو الماء أو الرعاية الصحية، فروا من المنطقة وكان لا بد من التخلي عن الحجر الصحي، أما في الأجزاء الأخرى من البلاد والتي تم إشراك قادة المجتمع فيها بنشاط وفاعيلة، تمكنوا من تقديم المساعدة من خلال إقرار تشريعات محلية جديدة وتشكيل فرق مهام للمساهمة في وقف انتشار الفيروس، وتضمنت جهود الوقاية ما يلي: منع الغرباء من دخول المجتمع ومنع الزوار من النوم في منازل الأهالي وفرض فترة حجر صحي مدتها 21 يومًا لأولئك الذين يرغبون في الانتقال إلى المجتمع للتأكد من عدم حملهم لفيروس الإيبولا، كما وتم إنشاء فرق مجتمعية لتنبيه أفراد المجتمع إلى حالات الإيبولا وضمان توفير الطعام والماء والأدوية للأشخاص الموجودين في الحجر والعزل وإحالة حالات جديدة إلى المرافق الصحية والكشف عن محاولات إخفاء المرض أو عمليات الدفن السري، وخلصت الرئيسة إيلين جونسون سيرليف إلى أن فرض الحجر الصحي كان خطأً، وأكدت قائلة: "الآن أعلم أن ملكية الأفراد ومشاركة المجتمع تعمل بشكل أفضل في حالات مثل هذه، وأعتقد أن هذه التجربة ستلازمنا ما حيينا."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 يمكننا دعم الحلول التي يقودها المجتمع؟</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بنفس الطريق التي ندعم بها مشاركة المجتمع في تصميم البرامج.</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علينا أولاً ضمان فهمنا للسياق والتحديات التي نواجهها حتى نعرف كيفية العمل مع المجتمع وكيفية البناء على مهاراتهم وقدراتهم الحالية.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بناءً على نتائج التقييم، حدد القادة ومجموعات المجتمع والممثلين الذين تحتاج إلى مقابلتهم لبدء التخطيط لحلول محلية لإدارة الوباء.</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كيفية عمل تدابير الوقاية مع المجموعات والممثلين - كغسل اليدين والعزل والتباعد الجسدي والنقل لتلقي لعلاج وما إلى ذلك، ويمكن إنشاء فرقة عمل أو لجنة محلية معنية بالوباء للإشراف على التخطيط والتنفيذ، ولكن مع التأكد من أنها تمثل المجتمع بشكل عادل وأنها تحظى بثقة السكان.</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العمل مع المجتمع المحلي لرسم خرائط للموارد والقدرات المتاحة في المجتمع وتحديد أي ثغرات معلقة قد تتطلب دعما وموارد خارجية.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الاتفاق على الأدوار والمسؤوليات الخاصة بأصحاب المصلحة الرئيسيين في تنفيذ تدابير الوقاية والاستجابة لجائحة كوفيد -19 بما في ذلك قادة المجتمع والمجموعات والمنظمات والسلطات والخدمات المحلية ووكالات الاستجابة مثل وكالتك الخاصة، والاتفق أيضًا على كيفية رصد التنفيذ في جميع مراحل الاستجابة لضمان تحقيق المساءلة والنتائج المتوقعة.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تزويد هذه المجموعات بالتدريب والموارد اللازمة لتنفيذ تدابير الوقاية وأنشطة تبليغ المخاطر والمشاركة المجتمعية كالتمويل ورصيد الهاتف المحمول وأجهزة الراديو ومواد الإعلام والتثقيف والاتصالات ومعدات الحماية الشخصية.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دعم المجموعات المجتمعية وفرق العمل لمشاركة المعلومات المتعلقة بكيفية عمل الحلول المحلية مع المجتمع الأوسع حتى يتسنى للجميع معرفة العمليات التي يجب اتباعها.</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دعم مجموعات المجتمع في رصد التغذية الراجعة المجتمعية ليتمكنوا من الاستجابة بسرعة إذا لم تَسر الأمور بشكل جيد أو ظهرت تحديات جديدة.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مثال مقتبس من الدليل الخاص بالمشاركة المجتمعية والمساءلة - يمكن تغييره لمثال آخر من جمعيتك الوطنية أو منطقتك.</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latin typeface="Calibri" panose="020F0502020204030204" pitchFamily="34" charset="0"/>
                <a:ea typeface="Calibri" panose="020F0502020204030204" pitchFamily="34" charset="0"/>
                <a:cs typeface="Calibri" panose="020F0502020204030204" pitchFamily="34" charset="0"/>
              </a:rPr>
              <a:t>تذكير المشاركين بفرق العمل المجتمعية في إندونيسيا التي خططت لتدابير الوقاية الخاصة بها لمكافحة انتشار وباء كوفيد - 19 بتمويل ودعم فني من الجمعية الوطنية، والتي تمت مناقشتها خلال المقدمة الخاصة بالمشاركة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تقود مبادرة متطوع في كل شارع في ليبيا المعركة ضد فايروس الكوفيد – 19</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أطلقت الجمعية الوطنية في بنغازي مبادرة متطوع في كل شارع، عندما قيّد تفشي فايروس الكوفيد -19 حركة متطوعي الصحة المجتمعية التابعين لجمعية الهلال الأحمر الليبي من الوصول إلى المجتمعات، حيث يهدف هذا النهج إلى توظيف أفراد من المجتمع المحلي لقيادة عملية الحشد المجتمعي المتعلقة بالكوفيد - 19 في أحيائهم، وتم إصدار دليل إرشادي للمتطوعين وشريط فيديو يحتوي على المعلومات الخاصة بالكوفيد -19 والتدابير الوقائية ودور المتطوعين ومهارات الاتصال، ثم إجراء استطلاع عبر وسائل التواصل الاجتماعي لفهم تصورات المجتمع ومدى معرفتهم بالفيروس بشكل أفضل، كما واستخدمت المعلومات التي تم جمعها لتطوير دليل الأسئلة الأكثر تكرارًا بناءً على المعتقدات الرئيسية والشائعات والثغرات المعرفية في المجتمعات، وتم أيضًا إطلاق حملة من خلال المنشورات ومقاطع الفيديو على وسائل التواصل الاجتماعي لتوظيف المتطوعين، وبعد إجراء اختبار لتقيمهم، تم تعيين 202 متطوعًا إما لتقديم المعلومات الخاصة بالكوفيد - 19 في منطقتهم أو للمساعدة  في بعض المهام كالتحليل والترجمة والبحث و تصميم المواد عن بُعد، كما وتم إعطاء المتطوعين الجدد تعريفًا للحركة وتعيينهم في واحد من 18 فريقًا مجتمعيًا في جميع أنحاء بنغازي وبدأوا بعمل زيارات إلى المنازل في منطقتهم، كما واستخدمت البرقية للتنسيق وتوفير الدعم المستمر لفرق المتطوعين، ونظرًا لأنهم كانوا معروفين ويحظون بثقة جيرانهم، فقد كانوا فعالين في معالجة الشائعات والمعلومات المضللة وأثبتوا أنهم مهمون جدًا في عملية الوصول إلى أفراد المجتمع الأكثر ضعفًا، ككبار السن أو أولئك الذين لديهم وصول محدود إلى مصادر المعلومات الأخرى كالتلفاز أو الإنترنت، حيث علق أحد أفراد المجتمع قائلاً: "في البداية، كان هناك الكثير من الشائعات حول الفيروس، مما جعلني أشعر بالحيرة في كيفية التعامل معه، ولكن بعد زيارة المتطوعين، فهمت الأمور المتعلقة بالفيروس وشعرت براحة أكبر للوقاية منه." وفي الوقت الراهن، يتم تطبيق هذا النهج في ليبيا ومصر ويتم اعتباره طريقة للمساعدة في معالجة المخاوف الصحية الأخرى في المجتمع.</a:t>
            </a:r>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328372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والتي يمكن أن تساعدك على تنفيذ الإجراء رقم 4 بشكله الأساسي ومناقشة خطط الاستجابة مع المجتمعات وأصحاب المصلحة الرئيسيين.</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5"/>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مجموعة التغذية الراجعة </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والأدوات اللازمة لاستخدام التغذية الراجعة المجتمعية بشكل منهجي  لتحسين البرامج والعمليات والعمل على نطاق أوسع، ويتضمن ذلك الخطوات الأولى لإنشاء آلية أساسية للتغذية الراجعة إضافة إلى بعض الإرشادات حول كيفية إجراء استطلاعات الآراء المجتمعية وكيفية تحليل الملاحظات النوعية والتعامل مع الحساس منها وضمان التعامل مع كافة الملاحظات والانطباعات بمسؤولية.</a:t>
            </a:r>
          </a:p>
          <a:p>
            <a:pPr algn="just" rtl="1"/>
            <a:endParaRPr lang="en-US"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7"/>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اللقاءات المجتمعية</a:t>
            </a:r>
          </a:p>
          <a:p>
            <a:pPr marL="0" indent="0" algn="just" rtl="1">
              <a:buNone/>
            </a:pP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حول كيفية إجراء اجتماع مجتمعي فعّال بما في ذلك التنظيم وكيفية توثيق الأسئلة والملاحظات والتحديات المحتملة وكيفية التخفيف من تأثيرها.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0"/>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إرشادات استراتيجية الخروج </a:t>
            </a:r>
          </a:p>
          <a:p>
            <a:pPr marL="0" indent="0" algn="just" rtl="1">
              <a:buNone/>
            </a:pP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متعلقة بمشاركة المجتمعات في تخطيط إغلاق البرامج، وتشمل ضمان تزويدهم بمعلومات كافية وبشكل جيد والسماح لهم بالمشاركة في اتخاذ القرارات المعلقة بما سيحد فيما بعد، وإتاحة الفرص لهم لتقديم الملاحظات أو طرح الأسئلة.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6"/>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4"/>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القائمة المرجعية للمشاركة المجتمعية والمساءلة في القطاعات والأدوار (خلال الاستجابة لحالات الطوارئ)</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بالإجراءات العملية التي يجب أن يتخذها الموظفون من مختلف القطاعات لضمان مستوى جيد من المشاركة خلال مختلف مراحل الاستجابة لحالات الطوارئ، حيث تساعد هذه القوائم المرعية في تحديد أي ثغرات أو  مجالات يمكن تعزيز المشاركة المجتمعية فيها. </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2328600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قبل عرض المحتوى على الشريحة، اسأل المشاركين عما إذا كانوا يعتقدون أن منظمتهم تقوم عادة بعمل جيد في إيصال معايير الاختيار وعمليات الاستهداف إلى المجتمعات؟ هل يفهم الاشخاص في المجتمعات كيف نقرر من يتلقى المساعدة ومن لا يتلقاها؟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اطلب من المشاركين التصويت برفع أيديهم، لمعرفة النسبة المئوية للأشخاص في المجتمع الذين يفهمون معايير الاختيار وعمليات الاستهداف في المتوسط؟</a:t>
            </a:r>
          </a:p>
          <a:p>
            <a:pPr marL="1718135" lvl="2"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حوالي 80%</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حوالي 40%</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حوالي 20٪</a:t>
            </a:r>
          </a:p>
          <a:p>
            <a:pPr marL="1718135" lvl="2"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ثم اعرض الرسم البياني الذي تم جمعه من خمسة دول مختلفة بواسطة جراوند تروث سليوشن على الشريحة، والذي تشير نتائجه إلى أن منظمات الإغاثة لا تقوم عادةً بعمل جيد جدًا في شرح معايير الاختيار - المتوسط 18٪.</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المشاركين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السؤال التالي "ما هي العواقب التي يمكن أن تترتب على عدم فهم المجتمعات لمعايير الاختيار والاستهداف؟"</a:t>
            </a:r>
          </a:p>
          <a:p>
            <a:pPr marL="342900" lvl="0" indent="-342900" algn="just" rtl="1">
              <a:buFont typeface="Arial" panose="020B0604020202020204" pitchFamily="34" charset="0"/>
              <a:buChar cha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يؤدي ذلك إلى انتشار اعتقاد في المجتمع بأن الجمعية الوطنية فاسدة أو متحيزة وتقدم المساعدة فقط لبعض الجماعات، مما يضر بسمعتنا ويمكن أن يؤدي إلى حوادث أمنية، مما يؤثر على الوصول الآمن للموظفين والمتطوعين.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يؤدي إلى الإضرار بالعلاقات الاجتماعية وخلق التوتر في المجتمع، بسبب عدم فهم الأشخاص لسبب تلقي بعضهم الدعم وعدم تلقي البعض الآخر له.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يعرض الأشخاص الذين يتلقون الدعم لخطر التعرض للعنف أو الأذى أو الوصم.</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يزيد ذلك من التفاوت في التوازنات السلطوية القائمة، من خلال زيادة سلطة وشرعية القادة وصانعي القرار.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يلحق ذلك ضرراً بالعلاقة والثقة بين الجمعية الوطنية والمجتمع، مما يقيد استعدادهم للمشاركة في البرنامج أو عملية الاستجابة.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عما إذا كان بإمكان أي شخص ذكر أية فوائد؟</a:t>
            </a:r>
          </a:p>
          <a:p>
            <a:pPr marL="342900" lvl="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للمجتمع مساعدة الجمعية الوطنية على تحديد أفراد المجتمع الأكثر ضعفاً والمعرضين للخطر والوصول إليهم، وتقليل عدد الأخطاء فيما يتعلق بمن يتم تضمينه أو استبعاده أثناء عمليات التوجيه.</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يساعد ذلك في إدارة توقعات المجتمعات، لأنهم سيفهمون أن الجمعية الوطنية لديها موارد محدودة وبالتالي لا يمكنها مساعدة الجميع.</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يُسهم ذلك في تسهيل البرنامج، حيث يعزز مشاركة المجتمع في العملية من فهمهم وقبولهم لها.</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يعزز ذلك من ملكية المجتمع حيث أنهم يشاركون في اتخاذ القرارات الصعبة المتعلقة بمن يجب ومن لا يجب دعمه، ووفقًا لنوع البرنامج أو الاستجابة، يمكن أن يشجع ذلك أيضًا المجتمعات على توفير موارد أو حلول لسد الثغرات فيما توفره الجمعية الوطنية.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عمليات الاختيار بشفافية على منع الفساد المحتمل من قبل قادة المجتمع أو موظفي ومتطوعي الجمعية الوطنية.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تساعد المشاركة والشفافية على منع انتشار الشائعات والمعلومات المضللة.</a:t>
            </a: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61</a:t>
            </a:fld>
            <a:endParaRPr lang="en-US" altLang="ru-RU"/>
          </a:p>
        </p:txBody>
      </p:sp>
    </p:spTree>
    <p:extLst>
      <p:ext uri="{BB962C8B-B14F-4D97-AF65-F5344CB8AC3E}">
        <p14:creationId xmlns:p14="http://schemas.microsoft.com/office/powerpoint/2010/main" val="2070206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5 للمشاركة المجتمعية والمساءلة في حالات الطوارئ: </a:t>
            </a:r>
            <a:r>
              <a:rPr kumimoji="0" lang="ar-JO" sz="2000" b="0"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مناقشة معايير الاختيار </a:t>
            </a:r>
            <a:r>
              <a:rPr lang="ar-JO" sz="2000" b="0" dirty="0">
                <a:solidFill>
                  <a:srgbClr val="F5333F"/>
                </a:solidFill>
                <a:latin typeface="Calibri" panose="020F0502020204030204" pitchFamily="34" charset="0"/>
                <a:ea typeface="Calibri" panose="020F0502020204030204" pitchFamily="34" charset="0"/>
                <a:cs typeface="Calibri" panose="020F0502020204030204" pitchFamily="34" charset="0"/>
              </a:rPr>
              <a:t>وعمليات التوزيع مع المجتمعات  والاتفاق عليها</a:t>
            </a:r>
            <a:endPar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وعلى الرغم من أنه يمثل جزءًا من التخطيط التشاركي، فقد تم اتخاذه كإجراء منفصل للتأكيد على أهميته ومعالجة حقيقة أنه في كثير من الأحيان يمثل واحدة من أكبر الثغرات في عمليات الاستجابة للطوارئ.</a:t>
            </a: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لتطبيقه بشكله الأساسي اتبع ما يلي:</a:t>
            </a:r>
          </a:p>
          <a:p>
            <a:pPr algn="just" rtl="1">
              <a:spcBef>
                <a:spcPct val="50000"/>
              </a:spcBef>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شرح معايير الاختيار وعمليات الاستهداف</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إبلاغ المتلقين وغير المتلقين بمعايير الاختيار على نطاق واسع وبشكل واضح، باستخدام مجموعة من القنوات والنهج، حيث يساهم ذلك في الحد من تفاقم الشائعات وزيادة التوترات التي يمكن أن تؤثر على إمكانية الوصول بشكل آمن.</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يدعم نشر قوائم المنتفعين في مكان عام الشفافية ويمكن أن يساعد في التعرف على حالات الفساد، ولكن يجب مناقشة هذا الأمر مع المجتمع أولاً، لأنه قد يعرض الأشخاص لخطر العنف أو الوصم.</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مستعدًا للاستجابة للأسئة والشكاوى</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وضع آلية للتغذية الراجعة للاستجابة للأسئلة والشكاوى المتعلقة بعملية الاختيار، يرجى مراجعة النموذج رقم 6، ص 103.</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ستكون أغلب الشكاوى من هؤلاء الذين يعتقدون أن قرار استثنائهم كان مجحفًا بحقهم، لذا يجب أن يكون لديك إجراء واضح للتحقيق في الحالات التي يشعر فيها الأشخاص بأنهم تم تجاهلهم بشكل غير عادل، ويجب توفير تفسير نهائي للقرار للمشتكي، حيث يمكن ان يؤدي إهمال التعامل مع هذا النوع من الشكاوى إلى فقدان الثقة وزيادة الغضب، وقد يؤدي حتى إلى حوادث أمنية.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عمليات التوزيع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ممثلي المجتمع عن أفضل الأيام والأوقات وطرق التوزيع.</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 من خلال اتباع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الاتفاق على معايير الاختيار مع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يمكنك الاتفاق على معايير الاختيار مع المجتمع، إن أمكن ذلك، حيث قد يكون لديهم تصورات مختلفة حول من هو الأكثر احتياجًا أو ضعفًا</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التعامل مع مجموعة واسعة من المجموعات، بما في ذلك تلك الجماعات التي لا يُعتقد أنها ستحصل على دعم.</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ضع في اعتبارك هياكل السلطة المحلية والتسلسل الاجتماعي وكيف يمكن أن تؤثر على اقتراحات الناس بشأن معايير الاختيار والاستهداف</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لا تتفق المجتمعات أو تفهم سبب الحاجة إلى عمليات الاختيار، لذا عليك توضيح سبب عدم قدرة الجمعية الوطنية على مساعدة الجميع بشكل متساويٍ، على سبيل المثال، محدودية الموارد.</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استخدام الاستهداف المجتمعي</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يكون إجراء استهداف بمشاركة المجتمع بأكمله ممكنًا حسب السياق ويمكن أن يساعد ذلك في ضمان أن العملية عادلة وشفافة ومع ذلك، من المهم مناقشة هذا الخيار أولاً والتأكد من عدم تعرض سلامة الأشخاص وكرامتهم للخطر.</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بدلاً من ذلك، يمكن أن يتم إشراك مجموعات وممثلين مجتمعيين مختلفين في تحديد من يجب أن يتلقى الدعم بناءً على معايير الاختيار حيث يكون ذلك أكثر تشاركيةً من الاعتماد على قادة المجتمع فقط، ولكن لا يزال من الضروري إجراء التحقق المشترك للتأكد من الشفافية والعدالة.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حالة استهداف الفئات الأكثر تهميشًا، اسألهم عن الكيفية التي يفضلونها لفعل ذلك لتجنب وصمهم أو تعريضهم للخطر.</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عمليات التوزيع مع المجتمعات وأصحاب المصلحة الرئيسيين</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أكثر الطرق أمانًا وكفاءةً لتوزيع الدعم مع المجموعات المجتمعية والمستهدفة، سواء كان الدعم سلعًا عينية تقليدية، أو مساعدات نقدية. </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اطلب من المجتمع المساعدة في إدارة عملية التوزيع، بما في ذلك تحديد من لا يجب أن يشارك فيها.</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62</a:t>
            </a:fld>
            <a:endParaRPr lang="en-US" altLang="ru-RU"/>
          </a:p>
        </p:txBody>
      </p:sp>
    </p:spTree>
    <p:extLst>
      <p:ext uri="{BB962C8B-B14F-4D97-AF65-F5344CB8AC3E}">
        <p14:creationId xmlns:p14="http://schemas.microsoft.com/office/powerpoint/2010/main" val="21738582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10: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10: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None/>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None/>
            </a:pPr>
            <a:r>
              <a:rPr lang="ar-JO" dirty="0">
                <a:latin typeface="Calibri" panose="020F0502020204030204" pitchFamily="34" charset="0"/>
                <a:ea typeface="Calibri" panose="020F0502020204030204" pitchFamily="34" charset="0"/>
                <a:cs typeface="Calibri" panose="020F0502020204030204" pitchFamily="34" charset="0"/>
              </a:rPr>
              <a:t>تأتي هذه الخطوات من الأداة رقم 18: </a:t>
            </a:r>
            <a:r>
              <a:rPr lang="ar-JO" sz="1800" dirty="0">
                <a:effectLst/>
                <a:latin typeface="Calibri" panose="020F0502020204030204" pitchFamily="34" charset="0"/>
                <a:ea typeface="Calibri" panose="020F0502020204030204" pitchFamily="34" charset="0"/>
                <a:cs typeface="Calibri" panose="020F0502020204030204" pitchFamily="34" charset="0"/>
              </a:rPr>
              <a:t>الأساليب التشاركية لمعايير الاختيار </a:t>
            </a:r>
            <a:r>
              <a:rPr lang="ar-JO" dirty="0">
                <a:latin typeface="Calibri" panose="020F0502020204030204" pitchFamily="34" charset="0"/>
                <a:ea typeface="Calibri" panose="020F0502020204030204" pitchFamily="34" charset="0"/>
                <a:cs typeface="Calibri" panose="020F0502020204030204" pitchFamily="34" charset="0"/>
              </a:rPr>
              <a:t>– يرجى مراجعة هذه الأداة للحصول على مزيد من التفاصيل</a:t>
            </a:r>
          </a:p>
          <a:p>
            <a:pPr marL="0" lvl="0" indent="0" algn="just" rtl="1">
              <a:spcBef>
                <a:spcPts val="0"/>
              </a:spcBef>
              <a:spcAft>
                <a:spcPts val="0"/>
              </a:spcAft>
              <a:buNone/>
            </a:pPr>
            <a:r>
              <a:rPr lang="ar-JO" dirty="0">
                <a:latin typeface="Calibri" panose="020F0502020204030204" pitchFamily="34" charset="0"/>
                <a:ea typeface="Calibri" panose="020F0502020204030204" pitchFamily="34" charset="0"/>
                <a:cs typeface="Calibri" panose="020F0502020204030204" pitchFamily="34" charset="0"/>
              </a:rPr>
              <a:t> </a:t>
            </a: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خطوات الاتفاق على معايير الاختيار مع المجتمعات</a:t>
            </a:r>
          </a:p>
          <a:p>
            <a:pPr algn="just" rtl="1"/>
            <a:endPar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Font typeface="+mj-lt"/>
              <a:buAutoNum type="arabicPeriod"/>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بناء الفهم والقبول بأننا بحاجة إلى معايير الاختيار</a:t>
            </a:r>
          </a:p>
          <a:p>
            <a:pPr marL="457200" indent="-457200" algn="just" rtl="1">
              <a:buFont typeface="+mj-lt"/>
              <a:buAutoNum type="arabicPeriod"/>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ابدأ بشرح سبب الحاجة إلى معايير الاختيار وعليك الاستعداد لعدم  قبول أو فهم المجتمعات لهذا النهج، خاصة في الثقافات التي يُتوقع من الناس فيها تشارك الموارد أو التي قد تأثر كل شخص فيها بالكارثة أو الأزمة، من خلال توضيح محدودية موارد الجمعية الوطنية أو استهدافها لمجموعات معينة، على سبيل المثال.</a:t>
            </a:r>
          </a:p>
          <a:p>
            <a:pPr marL="1144817" lvl="1" indent="-4572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عليك شرح الحاجة إلى معايير الاختيار بشكل علني وواسع وشفاف قدر الإمكان، من خلال إجراء اجتماعات مجتمعية كبيرة أو  مع مختلف المجموعات المجتمعية واللجان والممثلين، على سبيل المثال.</a:t>
            </a:r>
          </a:p>
          <a:p>
            <a:pPr marL="1144817" lvl="1" indent="-457200" algn="just" rtl="1">
              <a:buFont typeface="Arial" panose="020B0604020202020204" pitchFamily="34" charset="0"/>
              <a:buChar cha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144817" lvl="1" indent="-4572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تأكيد قدرة موظفي الجمعية الوطنية، والمتطوعين العاملين في المجتمع، ولجنة المجتمع (إذا كان أحدها موجودًا) على شرح أسباب الحاجة إلى معايير الاختيار بوضوح، حتى يتمكنوا من الإجابة على استفسارات أفراد المجتمع بشكل متسق ودقيق.</a:t>
            </a:r>
          </a:p>
          <a:p>
            <a:pPr algn="just" rtl="1"/>
            <a:r>
              <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buFont typeface="+mj-lt"/>
              <a:buAutoNum type="arabicPeriod" startAt="2"/>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معايير الاختيار التي يجب استخدامها مع مجموعة واسعة من المجموعات والاتفاق عليها</a:t>
            </a:r>
          </a:p>
          <a:p>
            <a:pPr marL="457200" lvl="0" indent="-457200" algn="just" rtl="1">
              <a:buFont typeface="+mj-lt"/>
              <a:buAutoNum type="arabicPeriod" startAt="2"/>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 تحليل السياق أمرٌ ضروريٌ لفهم هويات مختلف المجموعات الموجودة في المجتمع  وديناميكيات القوى بينهم، وكيف يمكن أن يؤثر ذلك على اقتراحات الأشخاص بشأن معايير الاختيار والاستهداف، حيث سيساعد ذلك في ضمان عدم مساهمة معايير الاختيار المستخدمة في تفاقم الضعف الموجود أو التفاوتات في القوى وستحمي موضوعية وحيادية الجمعية الوطنية.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معايير الاختيار التي يجب استخدامها مع المجموعات على نطاق واسع والاتفاق عليها، من خلال إجراء حلقات نقاشية مركزة مع مختلف المجموعات، على سبيل المثال، بما في ذلك اللجنة المجتمعية والمتطوعون المجتمعيون والنساء والرجال من مختلف الفئات العمرية والقادة والممثلون والجمعيات والمجموعات المجتمعية والأشخاص ذوي الاحتياجات الخاصة وأي من الفئات الأكثر تهميشًا أو الأقليات.</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التحدث مع أولئك الذين من الممكن استهدافهم وأولئك الذين لا يمكن استهدافهم، لضمان مشاركة كلا الفئتين في العملية.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بناءً على أهداف الاستجابة أو المخاطر التي يتم تناولها، اسأل عمن هو الأكثر حاجة للحصول على الدعم أو من هي الفئات الأكثر ضعفًا في المجتمع؟ أي إذا كان الدعم المقدم هو المأوى، فيمكنك الاستفسار عن الفئات التي تضررت منزلها وسيجدون صعوبة بالغة في إصلاحها، أو إذا كان البرنامج يقدم مساعدات نقديةً أو قسائم بالاحتياجات الأساسية، فاسأل عن المجموعات التي يصعب عليها شراء ما يكفي من الطعام أو تغطية نفقاتها.</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حتى وإن كانت معايير الاختيار محددة مسبقا من خلال عملية الاستجابة أو الجهة المانحة، على سبيل المثال، استنادا إلى الخصائص المادية، فإنه ما زال من الضروري بحثها وأخذ مساحة للمناقشة والاستعداد لتقديم التنازلات في حال كان ذلك ممكنًا لضمان الحصول على قبول مجتمعي لها وفي حال وجود تعارض كبير بينها وبين معايير الاختيار المحددة مسبقًا، فإنه يجب معالجة هذه القضية قبل المضي قدمًا في عملية الاستجابة، لأن عدم فعل ذلك قد يؤدي إلى حدوث مشكلات أمنية للأشخاص الذين يتم استهدافهم، ولموظفي ومتطوعي الجمعية الوطنية.</a:t>
            </a:r>
          </a:p>
          <a:p>
            <a:pPr marL="1030517" lvl="1" indent="-342900" algn="just" rtl="1">
              <a:buFont typeface="Arial" panose="020B0604020202020204" pitchFamily="34" charset="0"/>
              <a:buChar cha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بمجرد التوصل إلى اتفاق بشأن معايير الاختيار، اسأل عن نوع نهج الاستهداف المناسب والمقبول والآمن لهذا المجتمع. على سبيل المثال، هل يجب أن يتم ذلك من خلال القادة أو علنياً بمشاركة المجتمع بأكمله؟ والأهم من ذلك، يجب مناقشة نُهج الاستهداف مع المجموعات التي تستوفي معايير الاختيار وطلب رأيهم في كيفية فعل ذلك بطريقة تحمي سلامتهم وكرامتهم، ويتضمن ذلك مناقشة ما إذا كان يمكن نشر قوائم المنتفعين علنًا كوسيلة لتحسين الشفافية، أو أن فعل ذلك قد يشكل تهديدًا لسلامة وكرامة الأشخاص.</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التأكد من إمكانية استخدام معايير الاختيار المتفق عليها استخداماً عملياً وعادلاً لتحديد من يجب أن يتلقى الدعم، فإذا أصبحت المعايير معقدة للغاية، سيصبح من الصعب تطبيقها وقد يؤدي ذلك إلى حدوث بعض التحديات أثناء عملية الاستهداف.</a:t>
            </a:r>
          </a:p>
          <a:p>
            <a:pPr algn="just" rtl="1"/>
            <a:r>
              <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lvl="0" indent="-457200" algn="just" rtl="1">
              <a:buFont typeface="+mj-lt"/>
              <a:buAutoNum type="arabicPeriod" startAt="3"/>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إبلاغ معايير الاختيار النهائية على نطاق واسع والاستجابة للأسئلة</a:t>
            </a:r>
          </a:p>
          <a:p>
            <a:pPr marL="457200" lvl="0" indent="-457200" algn="just" rtl="1">
              <a:buFont typeface="+mj-lt"/>
              <a:buAutoNum type="arabicPeriod" startAt="3"/>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بمجرد تأكيد المعايير، قم بنشرها بشكل واسع وواضح، باستخدام مجموعة متنوعة من الوسائل والقنوات، حيث تساعد الشفافية فيما يتعلق بالمجموعات التي تتلقى الدعم والأسباب وراء ذلك، في بناء الفهم والقبول، وتمنع انتشار الشائعات وسوء فهم والإحباط.</a:t>
            </a:r>
          </a:p>
          <a:p>
            <a:pPr marL="1030517" lvl="1"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تأكيد قدرة موظفي الجمعية الوطنية والمتطوعين العاملين في المجتمع ولجنة المجتمع (إذا كان أحدها موجودًا) على شرح  معايير الاختيار بوضوح.</a:t>
            </a:r>
          </a:p>
          <a:p>
            <a:pPr marL="1030517" lvl="1" indent="-342900" algn="just" rtl="1">
              <a:buFont typeface="Arial" panose="020B0604020202020204" pitchFamily="34" charset="0"/>
              <a:buChar char="•"/>
            </a:pPr>
            <a:endParaRPr lang="en-GB" sz="2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مستعدًا للرد على الملاحظات والشكاوى من خلال وجود آلية للتغذية الراجعة المجتمعية.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وسائل سرية وموثوقة يثق فيها الأفراد للإبلاغ عن مخاوفهم من الفساد أو المحسوبية.</a:t>
            </a:r>
          </a:p>
          <a:p>
            <a:pPr marL="0" lvl="0" indent="0" algn="just" rtl="1">
              <a:spcBef>
                <a:spcPts val="900"/>
              </a:spcBef>
              <a:spcAft>
                <a:spcPts val="0"/>
              </a:spcAft>
              <a:buNone/>
            </a:pPr>
            <a:endParaRPr sz="1800" b="1" dirty="0">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228282"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228282" algn="just" rtl="1">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67" name="Google Shape;367;p10: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391" name="Google Shape;391;p1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just" rtl="1">
              <a:spcBef>
                <a:spcPts val="0"/>
              </a:spcBef>
              <a:spcAft>
                <a:spcPts val="0"/>
              </a:spcAft>
              <a:buNone/>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p>
          <a:p>
            <a:pPr marL="0" lvl="0" indent="0" algn="just" rtl="1">
              <a:spcBef>
                <a:spcPts val="0"/>
              </a:spcBef>
              <a:spcAft>
                <a:spcPts val="0"/>
              </a:spcAft>
              <a:buNone/>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بمجرد الاتفاق على معايير الاختيار مع المجتمع، كيف نقرر من يتوافق مع تلك المعايير؟</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عليك إضاح أن هناك نُهج مختلفة للاستهداف - مع مستويات مختلفة من المشاركة المجتمعية، وأن هناك إيجابيات وسلبيات لهذه النُهج.</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اسأل المشاركين عما إذا كان بإمكانهم التفكير في بعض إيجابيات وسلبيات الأنواع المختلفة من النهج لتحديد من يجب أن يتلقى الدعم بناءً على معايير الاختيار التي تمت مناقشتها في الشريحة السابقة.</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285750" lvl="0" indent="-285750" algn="just" rtl="1">
              <a:spcBef>
                <a:spcPts val="0"/>
              </a:spcBef>
              <a:spcAft>
                <a:spcPts val="0"/>
              </a:spcAft>
              <a:buFontTx/>
              <a:buChar cha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تم إعداد الرسوم المتحركة حتى لا يتمكن المشاركون من رؤية الإجابات</a:t>
            </a:r>
          </a:p>
          <a:p>
            <a:pPr marL="285750" lvl="0" indent="-285750" algn="just" rtl="1">
              <a:spcBef>
                <a:spcPts val="0"/>
              </a:spcBef>
              <a:spcAft>
                <a:spcPts val="0"/>
              </a:spcAft>
              <a:buFontTx/>
              <a:buChar char="-"/>
            </a:pPr>
            <a:endParaRPr lang="en-GB" sz="1800" b="1" dirty="0">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0"/>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تأتي هذه الخطوات من الأداة رقم 18: الأساليب التشاركية لمعايير الاختيار – يرجى مراجعة هذه الأداة للحصول على مزيد من التفاصيل</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يساعد الاستهداف التشاركي في بناء القبول وضمان الوصول إلى الأشخاص المناسبين وتقليل مخاطر الفساد وتوفير الوقت، ومع ذلك، فإن الأمر لا يخلو من بعض المخاطر، حيث يوضح الجدول الموجود على الشريحة النهج المختلفة للاستهداف، بدرجات متفاوتة من المشاركة المجتمعية، بما في ذلك الإيجابيات والسلبيات واعتبارات المشاركة المجتمعية.</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قبل </a:t>
            </a: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البدء في الرسوم المتحركة، اطلب من المشاركين أن يكتبوا في الدردشة الإيجابيات والسلبيات وأي اعتبارات أو متطلبات تتعلق بالمشاركة المجتمعية لكل نوع من أنواع الاستهداف في العمود على اليمين، ثم انتقل للنقاش حول كل نوع من أنواع الاستهداف على حدة وانتقل بعد ذلك لرؤية الإجابات.</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b="1" dirty="0">
                <a:effectLst/>
                <a:latin typeface="Calibri" panose="020F0502020204030204" pitchFamily="34" charset="0"/>
                <a:ea typeface="Calibri" panose="020F0502020204030204" pitchFamily="34" charset="0"/>
                <a:cs typeface="Calibri" panose="020F0502020204030204" pitchFamily="34" charset="0"/>
              </a:rPr>
              <a:t>يحدد قادة المجتمع أو السلطات المحلية من يجب استهدافهم بناءً على معايير الاختيار</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lvl="0"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عادة ما يكون الخيار الاسرع والاسهل للجمعية الوطنية.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يحترم ويعترف بدور القادة المحليين مما يساهم في توطيد علاقات العمل بينهم وبين الجمعية الوطنية.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يشجع الملكية المشتركة مع القادة والسلطات المحلية، مما يمكن أن يحسن الاستدامة.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يمكنه إضفاء الشرعية وبناء القبول لمعايير الاختيار وقرارات الاستهداف في حالة كان القادة والسلطات المحلية يحظون بثقة واحترام المجتمع.</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يلعب قادة المجتمع الجيدون دورًا هامًا في المساعدة في ضمان الوصول إلى الأشخاص المناسبين، لأنهم يعرفون مجتمعهم بشكل أفضل.</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lvl="0" indent="0" algn="just" rtl="1">
              <a:buFont typeface="Arial" panose="020B0604020202020204" pitchFamily="34" charset="0"/>
              <a:buNone/>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لم يكن القادة أو السلطات المحلية يحظون بثقة المجتمع أو كانوا عرضة للمحسوبية أو الفساد، فقد يؤدي ذلك إلى الإضرار بثقة المجتمع في الجمعية الوطنية وسيعني ذلك أن البرنامج لا يصل إلى من هم في أمس الحاجة إليه.</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يكون أفراد المجتمع خائفون من التعرض للانتقام إذا طرحوا مخاوفهم حول كيفية تنفيذ القادة أو السلطات للاستهداف.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يزيد من اختلالات القوة الحالية في المجتمع، من خلال منح المزيد من سلطة صنع القرار للقادة والسلطات.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 تعرض أفراد للتمييز أو التهميش داخل المجتمع، فإن ذلك قد يؤثر على قرارات القادة المتعلقة بالاستهداف.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p>
          <a:p>
            <a:pPr lvl="0"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التأكد من أن القادة المجتمعيين يمتلكون فهمًا كاملاً لمعايير الاختيار والأشخاص الذين يجب عليهم استهدافهم.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التحقق من القوائم من خلال فحص نسبة مئوية محددة لضمان أنها تتوافق مع معايير الاختيار.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نشر معايير الاختيار بشكل دوري وشامل لتمكين المجتمع من مراقبة قرارات الاستهداف ومسائلة القادة.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آلية تغذية راجعة يمكن للمجتمعات استخدامها للإبلاغ عن أي أخطاء في الاستهداف بأمان وسرية، دون الحاجة لتدخل القادة أو السلطات.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تحدد مجموعة من المجموعات المجتمعية والممثلين من يجب استهدافهم بناءً على معايير الاختيار</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أكثر تشاركية من الاعتماد فقط على القادة أو السلطات وتدعم تمثيل أفضل للفئات التي من المحتمل أن تكون مهمشة.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يمكنها التعرف على الأجزاء التي تتفق أو تختلف فيها وجهات النظر حول من تنطبق عليه المعايير.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تبني الملكية عبر مجموعة واسعة من المجموعات المجتمعية.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كلما زاد عدد المجموعات المشاركة في عملية اتخاذ قرارات الاستهداف، زاد احتمال وجود قبول واسع للخيارات المتخذة.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buFont typeface="Arial" panose="020B0604020202020204" pitchFamily="34" charset="0"/>
              <a:buNone/>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lvl="0"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للمجموعات استهداف نفسها.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خطر عدم وجود إجماع عبر المجموعات حول من يجب اختياره، مما يعني أنه يجب اعتماد نهج مختلف.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يستغرق الأمر وقتًا طويلاً للتفاعل مع الكثير من المجموعات المختلفة اعتمادًا على عدد المجتمعات التي يتم تغطيتها.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التأكد من فهم المجموعات والممثلين الكامل لمعايير الاختيار ومن يجب أن يتم استهدافه.</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التحقق من القوائم من خلال فحص نسبة مئوية محددة لضمان أنها تتوافق مع معايير الاختيار.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نشر معايير الاختيار على نطاق واسع حتى يتمكن المجتمع من تحديد أية أخطاء في عملية الاستهداف.</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آلية تغذية راجعة يمكن للمجتمعات استخدامها للإبلاغ عن أي أخطاء في الاستهداف بأمان وسرية، وبشكل منفصل عن المجموعات والممثلين.</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مشاركة المجتمع بالكامل في عملية تحديد من الذي تنطبق عليه معايير الاختيار - على سبيل المثال من خلال إجراء اجتماع مجتمعي أو عملية تصويت</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تقليل عدد الأسئلة أو الشكاوى المتعلقة بالاستهداف بسبب اتخاذ أفراد المجتمع للقرارات بأنفسهم.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يبني ملكية مجتمعية كاملة للبرنامج حيث يشعر الجميع أنهم كانوا جزءًا من عملية صنع القرار.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تؤدي مشاركة كامل المجتمع في اتخاذ قرارات الاستهداف إلى تحقيق استهداف أكثر دقة وتقليل سوء الاستخدام.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يؤدي عدم التوافق بين أفراد المجتمع حول من الذي تنطبق عليه المعايير إلى نشوب توترات أو صراعات داخلية.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يتأثر اتخاذ القرارات في المجتمع بالهياكل الاجتماعية القائمة كالنوع الاجتماعي والتنوع والتسلسلات الاجتماعية، فعلى سبيل المثال، قد يُنظر إلى النساء على أنهن أقل أهمية من الرجال، أو يمكن أن يتم اعتبار الأقليات العرقية أقل جدارة بالحصول على الدعم.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يؤدي اختيار المجتمع بأكمله لمن تنطبق عليه معايير الاختيار بشكل علني إلى الإضرار بكرامة الناس، أو يؤدي إلى مزيد من الوصم أو التمييز.</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على الجمعية الوطنية تسهيل عملية الاستهداف لضمان تنفيذها بشكل عادل والتأكد من عدم استثناء الفئات الأكثر تهميشًا.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كانت معايير الاختيار تستهدف الفئات المهمشة أو المعرضة للخطر، فاستفسر منهم حول كيفية تنفيذها بحيث يتم تجنب الوصم أو مخاطر تعريضهم للأذى.</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لن ينجح هذه النهج إلا في المجتمعات التي تتمتع بالتماسك الاجتماعي القوي والثقة بين المجموعات.</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توفير آلية تغذية راجعة يمكن للمجتمعات استخدامها للتعبير عن مخاوفهم بسرية تامة.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استطلاع أسري لتحديد الأسر التي تنطبق عليها معايير الاختيار</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الإيجابيات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يمثل نهجًا موضوعيًا للغاية ومحايد للاستهداف حيث يتم تقييم الأشخاص/الأسر بشكل فردي لمعرفة مدى انطباق المعايير عليهم.</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انخفاض خطر الفساد أو المحسوبية بسبب اعتماد قرارات الاستهداف على بيانات الاستطلاع.</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السلبيات</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ليست تشاركية بشكل كبير وفي حال عدم فهم المجتمع لسبب اختيار بعض الأشخاص واستثناء البعض الآخر، فقد يؤدي ذلك إلى طرح عدد كبير من الأسئلة والشكاوى.</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أن تكون الاستطلاعات الكبيرة باهظة الثمن وتستغرق وقتًا طويلاً</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التحقق من القوائم مع ممثلي المجتمع والمجموعات للتحقق من تفسير بيانات الاستطلاع بدقة.</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حالة تأثير الاستطلاع على إجابات الأشخاص، يجب إجراءه قبل مناقشة معايير الاختيار.</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قم بنشر معايير الاختيار بشكل دوري وشامل حتى يتسنى للأشخاص فهم السبب وراء عدم حصولهم على الدعم، وحصول آخرين عليه.</a:t>
            </a: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الضروري توفير آلية للتغذية الراجعة للإجابة على الأسئلة والكشف عن أي أفراد مؤهلين قد تم تجاهلهم أثناء الاستهداف.</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618110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rPr>
              <a:t>اسأل عما إذا كان لدى أي شخص الاسعداد على مشاركة أي أمثلة على النهج التشاركية لمعايير الاختيار والاستهداف.</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مثال من الدليل الخاص بالمشاركة المجتمعية والمساءلة والأداة رقم 18، والذي يمكن استبداله بمثال آخر من الجمعية الوطنية أو منطقتك.</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نهج تشاركي للاتفاق على معايير الأهلية للحصول على المساعدات النقدية والقسائم في نيجيريا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أنشأت جمعية الصليب الأحمر النيجيرية لجان مجتمعية مسؤولة عن قدرة المجتمع على الصمود للمساعدة في إدارة المساعدات النقدية والقسائم كجزء من الاستجابة للفيضانات حيث تعمل المجتمعات على انتخاب هذه اللجان بشكل ديموقراطي وتدريب افرادها على أدوارهم ومسؤولياتهم، بما في ذلك مهارات الاتصال وأهمية المساءلة والنزاهة، وتم الاتفاق على معايير الاختيار بصورة مشتركة بين الصليب الأحمر وأعضاء اللجنة، وعقد اجتماع مجتمعي لضمان قبولها على نطاق واسع، حيث استخدمت اللجنة عملية رسم خرائط لتحديد من الذي تنطبق عليه المعايير المتفق عليها داخل المجتمع، ثم تم نشر القوائم للعامة في قاعة البلدة، حيث يمكن لأفراد المجتمع الاطلاع عليها، وطرح التحديات إذا لزم الأمر، من خلال خط الهاتف المجاني التابع لجمعية الصليب الأحمر النيجيري، كما ولعبت اللجان دورًا هامًا في شرح معايير الأهلية للمجتمع الأوسع والتعامل مع الشائعات وجمع الشكاوى والمساعدة في الاستجابة لها، وتم أيضًا مشاركة المعلومات مباشرة مع أفراد المجتمع المحلي حول المعايير الأهلية للمساعدات النقدية والقسائم وعمليات التوزيع وكيفية طرح الأسئلة أو تقديم الشكاوى خلال الزيارات المنزلية والاجتماعات المجتمعية، حيث تلقت الجمعية 134 تعليقًا بشأن الملاحظات والانطباعات، منها 35 شكوى معظمها من الأسر التي لا تتلقى مساعدات نقدية وقسائم، وفي هذه الحالات، قدمت جمعية الصليب الأحمر النيجيري تفسيرًا للأسس والمعايير التي تم الاتفاق عليها لتلقي المساعدات، بما في ذلك محدودية الموارد  والحاجة إلى الوصول إلى الفئات الأكثر ضعفاً.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19179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أدوات المشاركة المجتمعية والمساءلة الأكثر فائدة والتي يمكن أن تساعدك في تحقيق الإجراء رقم 5 بشكله الأساسي ومناقشة معايير الاختيار وعمليات التوزيع مع المجتمعات والاتفاق عليها.</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8"/>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الأساليب التشاركية لمعايير الاختيار – تعتبر هذه الأداة هي الأفضل لهذه الإجراء.</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عملية بشأن النُهج والتقنيات التشاركية المتعددة اللازمة للاتفاق على معايير الاختيار مع المجتمع، وتحديد الأشخاص الذين يجب دعمهم، مع مراعاة مبدأ عدم إلحاق الضرر.</a:t>
            </a: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a:t>
            </a:r>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مجموعة التغذية الراجعة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والأدوات اللازمة لاستخدام التغذية الراجعة المجتمعية بشكل منهجي لتحسين البرامج والعمليات والعمل بشكل أوسع، وتشمل الخطوات الأولى لإعداد الآلية الأساسية للتغذية الراجعة، بالإضافة إلى إرشادات حول كيفية إجراء استطلاعات لآراء المجتمع وكيفية تحليل الملاحظات والانطباعات النوعية، وكيفية التعامل مع الحساس منها كما وتضمن التعامل مع كافة الملاحظات بمسؤولية.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4"/>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القائمة المرجعية للمشاركة المجتمعية والمساءلة في القطاعات والأدوار (في حالات الطوارئ)</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الإجراءات العملية التي يجب على الموظفين من قطاعات مختلفة اتخاذها لضمان مستوى جيد من المشاركة في مختلف مراحل الاستجابة لحالات اللطوارئ، حيث تساعد هذه القوائم في تحديد أي ثغرات أو المجالات التي يمكن فيها تعزيز مشاركة المجتمع.</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9"/>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مصفوفة أساليب الاتصال</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تحدد الإجابيات والسلبيات لمختلف قنوات الاتصال، بما في ذلك القنوات الأكثر ملاءمة لأنواع معينة من الأنشطة و بعض النصائح لاستخدامها.</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2186995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6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والمساءلة الأساسي رقم 6: تضمين أنشطة ومؤشرات المشاركة المجتمعية والمساءلة في الخطط والميزانيات</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في حال عدم تضمين المشاركة المجتمعية في الخطة والميزانية فمن الممكن جدًا نسيانها في أوقات الذروة والضغط والاستجابة.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نهج المشاركة المجتمعية مع فريق العمليات بأكمله.</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r"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يضمن هذا فهم الجميع لكيفية إشراك المجتمعات والمسؤوليات ضمن قطاعهم، ويكتسي هذا الأمر أهمية خاصة بالنسبة لآليات التغذية الراجعة حيث سيكون لكافة القطاعات مسؤولية التحرك وإجراء التغييرات استنادًا إلى الملاحظات والانطباعات الواردة، لذا فإن تقبل الموظفين والإدارة للفكرة هو أمر بالغ الأهمية، ويجب وضع خطة واضحة لكيفية مشاركة ومناقشة الملاحظات والانطباعات داخليًا والعمل على أساسها.</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في خطة الاستجابة والميزانية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شرح كيفية مشاركة المعلومات مع المجتماعات ودعم عملية الإشراك وإدارة الملاحظات والانطباعات في الخطة الخاصة بالاستجابة وخطة النشاط، كما ويجب وجود مؤشرات لإدارة ذلك، ولتخصيص التمويل اللازم في الميزانية.</a:t>
            </a: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641966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0" dirty="0">
                <a:latin typeface="Calibri" panose="020F0502020204030204" pitchFamily="34" charset="0"/>
                <a:ea typeface="Calibri" panose="020F0502020204030204" pitchFamily="34" charset="0"/>
                <a:cs typeface="Calibri" panose="020F0502020204030204" pitchFamily="34" charset="0"/>
              </a:rPr>
              <a:t>بعض الأمثلة من نموذج خطة عمل المشاركة المجتمعية والمساءلة في حالات الطوارئ التي يمكنك العثور عليها في الأداة رقم 22.</a:t>
            </a:r>
          </a:p>
          <a:p>
            <a:pPr algn="just" rtl="1">
              <a:spcBef>
                <a:spcPct val="50000"/>
              </a:spcBef>
            </a:pPr>
            <a:endParaRPr lang="ar-JO" sz="1800" dirty="0">
              <a:latin typeface="Calibri" panose="020F0502020204030204" pitchFamily="34" charset="0"/>
              <a:ea typeface="Calibri" panose="020F0502020204030204" pitchFamily="34" charset="0"/>
              <a:cs typeface="Calibri" panose="020F0502020204030204" pitchFamily="34" charset="0"/>
            </a:endParaRPr>
          </a:p>
          <a:p>
            <a:pPr algn="just" rtl="1">
              <a:buFont typeface="+mj-lt"/>
              <a:buNone/>
            </a:pPr>
            <a:r>
              <a:rPr lang="ar-JO" sz="1600" b="0" i="0" dirty="0">
                <a:solidFill>
                  <a:srgbClr val="374151"/>
                </a:solidFill>
                <a:effectLst/>
                <a:latin typeface="Calibri" panose="020F0502020204030204" pitchFamily="34" charset="0"/>
                <a:ea typeface="Calibri" panose="020F0502020204030204" pitchFamily="34" charset="0"/>
                <a:cs typeface="Calibri" panose="020F0502020204030204" pitchFamily="34" charset="0"/>
              </a:rPr>
              <a:t>ليس من الضروري قراءة كل شيء - اطلع على بعضها فقط للحصول على فكرة عما تقدمه الأداة.</a:t>
            </a:r>
          </a:p>
          <a:p>
            <a:pPr algn="just" rtl="1"/>
            <a:br>
              <a:rPr lang="ar-JO" sz="1600" dirty="0">
                <a:latin typeface="Calibri" panose="020F0502020204030204" pitchFamily="34" charset="0"/>
                <a:ea typeface="Calibri" panose="020F0502020204030204" pitchFamily="34" charset="0"/>
                <a:cs typeface="Calibri" panose="020F0502020204030204" pitchFamily="34" charset="0"/>
              </a:rPr>
            </a:b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9680779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 استخدم الرسوم المتحركة للنقر وإظهار أدوات التخطيط والميزنة</a:t>
            </a: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0" fontAlgn="base" latinLnBrk="0" hangingPunct="0">
              <a:lnSpc>
                <a:spcPct val="100000"/>
              </a:lnSpc>
              <a:spcBef>
                <a:spcPct val="50000"/>
              </a:spcBef>
              <a:spcAft>
                <a:spcPct val="0"/>
              </a:spcAft>
              <a:buClrTx/>
              <a:buSzTx/>
              <a:buFont typeface="Arial" panose="020B0604020202020204" pitchFamily="34" charset="0"/>
              <a:buChar char="•"/>
              <a:tabLst/>
              <a:defRPr/>
            </a:pPr>
            <a:r>
              <a:rPr kumimoji="0" lang="ar-JO"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هذه بعض من أدوات المشاركة المجتمعية والمساءلة الأكثر فائدة والتي يمكن أن تساعدك في تحقيق الإجراء رقم 5 بشكله الأساسي ومناقشة معايير الاختيار وعمليات التوزيع مع المجتمعات والاتفاق عليها.</a:t>
            </a: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r>
              <a:rPr lang="ar-JO" sz="1800" b="1" dirty="0">
                <a:effectLst/>
                <a:latin typeface="Calibri" panose="020F0502020204030204" pitchFamily="34" charset="0"/>
                <a:ea typeface="Calibri" panose="020F0502020204030204" pitchFamily="34" charset="0"/>
                <a:cs typeface="Calibri" panose="020F0502020204030204" pitchFamily="34" charset="0"/>
              </a:rPr>
              <a:t>الأداة رقم 22 - وضع خطة طوارئ للمشاركة المجتمعية والمساءلة</a:t>
            </a:r>
          </a:p>
          <a:p>
            <a:pPr algn="just" rtl="1">
              <a:spcBef>
                <a:spcPct val="50000"/>
              </a:spcBef>
            </a:pPr>
            <a:endParaRPr lang="en-GB" sz="1800" b="1"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ونموذج جاهز لإعداد استراتيجية المشاركة المجتمعية والمساءلة وخطة عمل ضمن إطار الاستجابة للطوارئ، حيث يمكن للبيانات النتاجة من هذه الخطة أن تتكامل ضمن الخطة التفصيلية للاستجابة لحالات الطوارئ، ويتضمن ذلك نموذجاً لإطار عمل يشمل النتائج المتوقعة والمخرجات والأنشطة والمؤشرات المتعلقة بالمشاركة المجتمعية والمساءلة في حالات الطوارئ.</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algn="just" rtl="1">
              <a:lnSpc>
                <a:spcPct val="115000"/>
              </a:lnSpc>
              <a:spcBef>
                <a:spcPts val="0"/>
              </a:spcBef>
              <a:spcAft>
                <a:spcPts val="1000"/>
              </a:spcAft>
            </a:pPr>
            <a:r>
              <a:rPr lang="ar-JO" sz="1800" b="1" dirty="0">
                <a:effectLst/>
                <a:latin typeface="Calibri" panose="020F0502020204030204" pitchFamily="34" charset="0"/>
                <a:ea typeface="Calibri" panose="020F0502020204030204" pitchFamily="34" charset="0"/>
                <a:cs typeface="Calibri" panose="020F0502020204030204" pitchFamily="34" charset="0"/>
              </a:rPr>
              <a:t>الأداة رقم 6-إعداد ميزانية المشاركة المجتمعية والمساءلة</a:t>
            </a:r>
            <a:endParaRPr lang="en-US" sz="1800" b="1"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نموذج ميزانية المشاركة المجتمعية والمساءلة مع بعض الإرشادات حول ما يجب تضمينه وكيفية حساب تكاليف البرامج وحالات الطوارئ وتبليغ المخاطر والمشاركة المجتمعية.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الأداة رقم 7- رصد وتقدير المشاركة المجتمعية والمساءلة</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أداة شاملة لرصد وتقييم المشاركة المجتمعية والمساءلة والتي تضمن المؤشرات والأسئلة ووسائل التحقق والأهداف المُقترحة لرصد المشاركة المجتمعية والمساءلة على الصعيدين المؤسسي والبرنامجي وفي العمليات الطارئة، ويتضمن كل قسم من أقسام الأداة مؤشرات ذات أولوية، بالإضافة إلى مجموعة واسعة من الخيارات حسب الحاجة، إضافة إلى وجود قسم خاص يتضمن مؤشرات للاتحاد الدولي لجمعيات الصليب الأحمر والهلال الأحمر، واللجنة الدولية للصليب الأحمر والجمعيات الوطنية الشريكة، لرصد مستويات المشاركة المجتمعية والمساءلة ضمن منظماتهم، كما يُظهر الجودة في الدعم المُقدم للجمعيات الوطنية والمؤشرات العالمية لتقييم التقدم نحو التزامات المشاركة المجتمعية والمساءلة، إضافةً إلى ذلك، يوجد قسم مخصص للأسئلة وخيارات الإجابة الخاصة بالاستطلاعات الأولية وعمليات التقييم.</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70</a:t>
            </a:fld>
            <a:endParaRPr lang="en-US" altLang="ru-RU"/>
          </a:p>
        </p:txBody>
      </p:sp>
    </p:spTree>
    <p:extLst>
      <p:ext uri="{BB962C8B-B14F-4D97-AF65-F5344CB8AC3E}">
        <p14:creationId xmlns:p14="http://schemas.microsoft.com/office/powerpoint/2010/main" val="173564147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71</a:t>
            </a:fld>
            <a:endParaRPr lang="en-US" altLang="ru-RU"/>
          </a:p>
        </p:txBody>
      </p:sp>
    </p:spTree>
    <p:extLst>
      <p:ext uri="{BB962C8B-B14F-4D97-AF65-F5344CB8AC3E}">
        <p14:creationId xmlns:p14="http://schemas.microsoft.com/office/powerpoint/2010/main" val="17933072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يرجى النظر في نشرة المشاركين المنفصلة (الخاصة بالمهمة رقم 2) وملاحظات الميسرين حول سيناريو المشاركة المجتمعية والمساءلة في حالات الطوارئ.</a:t>
            </a: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18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اختيار السيناريو الذي تريد استخدامه – إما سيناريو المشاركة المجتمعية في والمساءلة في الأوبئة وإما سيناريو المشاركة المجتمعية والمساءلة في عملية نقل السكان.</a:t>
            </a:r>
            <a:endParaRPr lang="en-GB" sz="18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0"/>
              </a:spcBef>
              <a:spcAft>
                <a:spcPts val="0"/>
              </a:spcAft>
              <a:buNone/>
            </a:pPr>
            <a:endParaRPr lang="en-GB" sz="18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just" defTabSz="914400" rtl="1" eaLnBrk="0" fontAlgn="base" latinLnBrk="0" hangingPunct="0">
              <a:lnSpc>
                <a:spcPct val="100000"/>
              </a:lnSpc>
              <a:spcBef>
                <a:spcPts val="0"/>
              </a:spcBef>
              <a:spcAft>
                <a:spcPts val="0"/>
              </a:spcAft>
              <a:buClrTx/>
              <a:buSzTx/>
              <a:buFontTx/>
              <a:buNone/>
              <a:tabLst/>
              <a:defRPr/>
            </a:pPr>
            <a:r>
              <a:rPr lang="ar-JO" sz="1800" b="1" dirty="0">
                <a:latin typeface="Calibri" panose="020F0502020204030204" pitchFamily="34" charset="0"/>
                <a:ea typeface="Calibri" panose="020F0502020204030204" pitchFamily="34" charset="0"/>
                <a:cs typeface="Calibri" panose="020F0502020204030204" pitchFamily="34" charset="0"/>
              </a:rPr>
              <a:t>خذ وقتًا كافيًا لشرح المهام بوضوح للمشاركين في الجلسة العامة قبل تقسيمهم إلى مجموعات، وذكرهم بالبناء على المعلومات السابقة حول أليكسا والصليب الأحمر فيها والتي كانوا قد حصلوا عليها من المهمة السابقة. </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46" name="Google Shape;446;p19: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72</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19489291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73</a:t>
            </a:fld>
            <a:endParaRPr lang="en-US" altLang="ru-RU"/>
          </a:p>
        </p:txBody>
      </p:sp>
    </p:spTree>
    <p:extLst>
      <p:ext uri="{BB962C8B-B14F-4D97-AF65-F5344CB8AC3E}">
        <p14:creationId xmlns:p14="http://schemas.microsoft.com/office/powerpoint/2010/main" val="351726112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 </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والمساءلة رقم 7: مشاركة المعلومات المتعلقة بالاستجابة بانتظام مع المجتمع، باستخدام أفضل النهج لمختلف المجموعات.</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قد يؤدي التقاعس في مشاركة المعلومات مع المجتمعات حول الإستجابة  إلى إنتشار الشائعات وتكوين توقعات غير واقعية وتدهور الثقة بين المجتمع والجمعية الوطنية.</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 من خلال ما يلي:</a:t>
            </a:r>
          </a:p>
          <a:p>
            <a:pPr marL="342900" indent="-342900" algn="just" rtl="1">
              <a:buFont typeface="Arial" panose="020B0604020202020204" pitchFamily="34" charset="0"/>
              <a:buChar cha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الإستمرار في مشاركة المعلومات المتعلقة بالإستجابة عبر مختلف القنوات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تبادل المعلومات المتعلقة بالاستجابة بشكل منهجي باستخدام قنوات اتصال متعددة، والتأكد من أن المعلومات واضحة وبسيطة وتتوفر باللغات المحلية.</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تأكد أيضًا من إحاطة متطوعي المجتمع بشكل دوري  حتى يتسنى لهم مشاركة المعلومات الدقيقة مع المجتمع.</a:t>
            </a:r>
          </a:p>
          <a:p>
            <a:pPr marL="1030517" lvl="1" indent="-342900" algn="just" rtl="1">
              <a:buFont typeface="Arial" panose="020B0604020202020204" pitchFamily="34" charset="0"/>
              <a:buChar char="•"/>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الإبلاغ بوضوح عن موعد إنتهاء الإستجابة ومصادر الدعم الأخرى.</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يُعلن بوضوح عن موعد انتهاء العملية وما الذي سيتم تسليمه ومن يمكن للمجتمع الاتصال به في حالة وجود مشكلات والمصادر أو الإحالات للدعم المستمر، كما ويجب إبلاغ الموظفين والمتطوعين بذلك أيضًا، حتى يتمكنوا من الرد بدقة على أسئلة المجتمع، حيث إن أي إنهاء للعملية دون إنذار قد يعرض العلاقة بين الجمعية الوطنية والمجتمع للضرر.</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محدودية الوقت والقدرة والموارد، من خلال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إختبار ومراجعة نُهج التواصل</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يُراجع بانتظام مدى استخدام العملية لأكثر القنوات والأساليب واللغات ثقةً وتفضيلًا للوصول إلى مجموعات مختلفة، وأن المعلومات المُشَارَكة قد تم استقبالها، وفهمها وأنها كانت مفيدة، إضافةً إلى ذلك قد تحتاج نُهج التواصل إلى التكيف حسب تغير تأثير الحالة الطارئة وتطور الوضع.</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6454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a:t>
            </a:fld>
            <a:endParaRPr lang="en-US" altLang="ru-RU"/>
          </a:p>
        </p:txBody>
      </p:sp>
    </p:spTree>
    <p:extLst>
      <p:ext uri="{BB962C8B-B14F-4D97-AF65-F5344CB8AC3E}">
        <p14:creationId xmlns:p14="http://schemas.microsoft.com/office/powerpoint/2010/main" val="22425649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1" dirty="0">
                <a:latin typeface="Calibri" panose="020F0502020204030204" pitchFamily="34" charset="0"/>
                <a:ea typeface="Calibri" panose="020F0502020204030204" pitchFamily="34" charset="0"/>
                <a:cs typeface="Calibri" panose="020F0502020204030204" pitchFamily="34" charset="0"/>
              </a:rPr>
              <a:t>قبل </a:t>
            </a:r>
            <a:r>
              <a:rPr lang="ar-JO" b="0" dirty="0">
                <a:latin typeface="Calibri" panose="020F0502020204030204" pitchFamily="34" charset="0"/>
                <a:ea typeface="Calibri" panose="020F0502020204030204" pitchFamily="34" charset="0"/>
                <a:cs typeface="Calibri" panose="020F0502020204030204" pitchFamily="34" charset="0"/>
              </a:rPr>
              <a:t>عرض المحتوى على الشريحة، استخدم صندوق الدردشة لتطلب من المشاركين أن يقترحوا أولاً نوعًا من المعلومات التشغيلية التي يجب مشاركتها مع المجتمعات حول العملية.</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ثم اعرض المربع الأول مع الإجابات.</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ثم اطلب من المشاركين استخدام صندوق الدردشة لكتابة  متى يجب مشاركة المعلومات؟ كم مرة وفي أي أوقات؟</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ثم اعرض الإجابات في المربع.</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أخيرا ، انقر واعرض النصائح حول كيفية مشاركة المعلومات بطريقة جيدة.</a:t>
            </a:r>
          </a:p>
          <a:p>
            <a:pPr marL="342900" indent="-342900" algn="just" rtl="1">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0" algn="just" rtl="1">
              <a:spcBef>
                <a:spcPts val="0"/>
              </a:spcBef>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ما هي المعلومات التي يجب مشاركتها؟</a:t>
            </a:r>
          </a:p>
          <a:p>
            <a:pPr marL="0" algn="just" rtl="1">
              <a:spcBef>
                <a:spcPts val="0"/>
              </a:spcBef>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معلومات حول خطط وأنشطة العمليات وكيفية تقدمها طوال فترة الاستجابة.</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معايير الاختيار المستخدمة والعمليات لأي توزيعات، بما في ذلك موعد حدوثها وكيفية إدارتها والعملية التي يجب على الأشخاص اتباعها.</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تفاصيل التأخيرات أو التحديات وتأثيرها على الأنشطة.</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حقوق الناس ومستحقاتهم، بمعنىً آخر، أن المساعدة مجانية وما هو الدعم المتوقع أن يحصلوا عليه وحقهم في أن تتم معاملتهم بكرامة وحقهم أيضًا في تقديم شكوى وما إلى ذلك.</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كيف يمكن للأشخاص المشاركة ويتضمن ذلك تعريفهم باللجان والممثلين وأدوارهم ومسؤولياتهم.</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تفاصيل آلية التغذية الراجعة وتشمل كيفية الوصول إليها وما الذي يحدث للملاحظات والانطباعات ومتى يتوقع الأشخاص الحصول على إجابة.</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متى ستنتهي عملية الاستجابة وما الذي سيتم تسليمه.</a:t>
            </a: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0" algn="just" rtl="1">
              <a:spcBef>
                <a:spcPts val="0"/>
              </a:spcBef>
            </a:pPr>
            <a:r>
              <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a:t>
            </a:r>
          </a:p>
          <a:p>
            <a:pPr marL="0" algn="just" rtl="1">
              <a:spcBef>
                <a:spcPts val="0"/>
              </a:spcBef>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متى يجب مشاركة المعلومات؟</a:t>
            </a:r>
          </a:p>
          <a:p>
            <a:pPr marL="0" algn="just" rtl="1">
              <a:spcBef>
                <a:spcPts val="0"/>
              </a:spcBef>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14300" lvl="0"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يجب مشاركة المعلومات بانتظام مع المجتمعات في جميع مراحل العملية، وإليك قاعدة جيدة يمكنك اعتمادها:</a:t>
            </a:r>
          </a:p>
          <a:p>
            <a:pPr marL="114300" lvl="0"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شهريًا للعمليات الطويلة التي تستمر 3-4 أشهر أو أكثر.</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أسبوعيًا أو كل أسبوعين للحصول على استجابات سريعة للعمليات التي تستمر لبضعة أشهر فقط.</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algn="just" rtl="1"/>
            <a:r>
              <a:rPr lang="ar-JO" sz="2000" b="0" i="0" dirty="0">
                <a:effectLst/>
                <a:latin typeface="Calibri" panose="020F0502020204030204" pitchFamily="34" charset="0"/>
                <a:ea typeface="Calibri" panose="020F0502020204030204" pitchFamily="34" charset="0"/>
                <a:cs typeface="Calibri" panose="020F0502020204030204" pitchFamily="34" charset="0"/>
              </a:rPr>
              <a:t>هناك أوقات مهمة يكون فيها الاتصال ضروريًا:</a:t>
            </a:r>
          </a:p>
          <a:p>
            <a:pPr algn="just" rtl="1"/>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في بداية التنفيذ - خاصة في حال وجود فجوة بين التخطيط والتنفيذ أو عند إجراء تغييرات على الخطط</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قبل بدء الأنشطة، بما في ذلك التوزيع أو البناء أو فتح العيادات أو حملات الصحة أو النظافة.</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 وجود تاخيرات أو مشكلات أو تغييرات.</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عندما يتوقف تنفيذ بعض الأنشطة المعينة.</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028700" lvl="3"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 إغلاق العملية.</a:t>
            </a:r>
          </a:p>
          <a:p>
            <a:pPr marL="1028700" lvl="3" indent="-342900" algn="just" rtl="1">
              <a:spcBef>
                <a:spcPts val="0"/>
              </a:spcBef>
              <a:buFont typeface="Arial" panose="020B0604020202020204" pitchFamily="34" charset="0"/>
              <a:buChar cha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14300" lvl="0" indent="-342900" algn="just" rtl="1">
              <a:spcBef>
                <a:spcPts val="0"/>
              </a:spcBef>
              <a:buFont typeface="Arial" panose="020B0604020202020204" pitchFamily="34" charset="0"/>
              <a:buChar cha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يجب مشاركة المعلومات في الوقت المناسب حتى يستعد الأشخاص ويتصرفوا بشكل مناسب، بمعنىً آخر لا تشارك معلومات التوزيع في اليوم الذي يتم فيه ذلك.</a:t>
            </a:r>
          </a:p>
          <a:p>
            <a:pPr marL="0" lvl="0" indent="0" algn="just" rtl="1">
              <a:spcBef>
                <a:spcPts val="0"/>
              </a:spcBef>
              <a:buFont typeface="Arial" panose="020B0604020202020204" pitchFamily="34" charset="0"/>
              <a:buNone/>
            </a:pPr>
            <a:r>
              <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a:t>
            </a:r>
          </a:p>
          <a:p>
            <a:pPr marL="0" algn="just" rtl="1">
              <a:spcBef>
                <a:spcPts val="0"/>
              </a:spcBef>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كيف يجب مشاركة المعلومات؟</a:t>
            </a:r>
          </a:p>
          <a:p>
            <a:pPr marL="0" algn="just" rtl="1">
              <a:spcBef>
                <a:spcPts val="0"/>
              </a:spcBef>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استعمل كلمات واضحة وبسيطة باللغات المحلية، مع تجنب المصطلحات التقنية.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لضمان الوصول للجميع، يجب استخدام مجموعة من قنوات الاتصال.</a:t>
            </a: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استخدام قنوات الاتصال والمصادر التي اقترحها المجتمع خلال مرحلة التقييم والتخطيط.</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يُراعى من قد يتم استبعادهم، فعلى سبيل المثال، هل يستطيع الأشخاص ذوو الاحتياجات الخاصة حضور الاجتماعات؟ هل لدى الجميع إمكانية الوصول إلى الهاتف؟ هل سيشارك القادة الرجال المعلومات مع النساء؟ هل يجب تكييف المعلومات لتكون مناسبة للأطفال ؟</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تعتبر المعلومات مصدرًا للقوة، لذا لا تعتمد على شخص واحد لمشاركة المعلومات المهمة، بل عليك البحث عن طرق للتواصل بشكل علني مع المجتمع بأكمله، كلوحات الإعلانات أو عقد اجتماعات.</a:t>
            </a:r>
          </a:p>
          <a:p>
            <a:pPr marL="342900" lvl="0" indent="-342900" algn="just" rtl="1" eaLnBrk="0" fontAlgn="base" hangingPunct="0">
              <a:spcBef>
                <a:spcPct val="30000"/>
              </a:spcBef>
              <a:spcAft>
                <a:spcPct val="0"/>
              </a:spcAft>
              <a:buFont typeface="Arial" panose="020B0604020202020204" pitchFamily="34" charset="0"/>
              <a:buChar char="•"/>
            </a:pPr>
            <a:endParaRPr lang="en-GB"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eaLnBrk="0" fontAlgn="base" hangingPunct="0">
              <a:spcBef>
                <a:spcPct val="30000"/>
              </a:spcBef>
              <a:spcAft>
                <a:spcPct val="0"/>
              </a:spcAft>
              <a:buFont typeface="Arial" panose="020B0604020202020204" pitchFamily="34" charset="0"/>
              <a:buChar cha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sym typeface="Calibri"/>
              </a:rPr>
              <a:t>يجب أيضًا مشاركة المعلومات مع المتطوعين حتى يتمكنوا من الإجابة على الأسئلة بدقة عند تقديم الأنشطة.</a:t>
            </a:r>
          </a:p>
          <a:p>
            <a:pPr marL="342900" lvl="0" indent="-342900" algn="just" rtl="1" eaLnBrk="0" fontAlgn="base" hangingPunct="0">
              <a:spcBef>
                <a:spcPct val="30000"/>
              </a:spcBef>
              <a:spcAft>
                <a:spcPct val="0"/>
              </a:spcAft>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latin typeface="Calibri" panose="020F0502020204030204" pitchFamily="34" charset="0"/>
                <a:ea typeface="Calibri" panose="020F0502020204030204" pitchFamily="34" charset="0"/>
                <a:cs typeface="Calibri" panose="020F0502020204030204" pitchFamily="34" charset="0"/>
              </a:rPr>
              <a:t>يتم التحقق بشكل مستمر من أن العملية تستخدم أفضل القنوات والأساليب واللغات الموثوقة والمفضلة للوصول إلى مختلف المجموعات، وأن المعلومات المشاركة تم تلقيها وفهمها وإثبات فائدتها، كما وقد تحتاج نٌهج التواصل إلى التعديل حسب تغير أثر الحالة الطارئة وتطور الوضع.</a:t>
            </a: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65663377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algn="just" rtl="1">
              <a:buFont typeface="Wingdings" charset="2"/>
              <a:buNone/>
            </a:pPr>
            <a:r>
              <a:rPr lang="ar-JO" sz="20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US" sz="20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US" sz="20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r>
              <a:rPr lang="ar-JO" sz="2000" b="1" dirty="0">
                <a:latin typeface="Calibri" panose="020F0502020204030204" pitchFamily="34" charset="0"/>
                <a:ea typeface="Calibri" panose="020F0502020204030204" pitchFamily="34" charset="0"/>
                <a:cs typeface="Calibri" panose="020F0502020204030204" pitchFamily="34" charset="0"/>
              </a:rPr>
              <a:t>اسأل المشاركين أولاً عما إذا كان بإمكانهم مشاركة أي ممارسات جيدة للإبلاغ عن المخاطر؟ ثم أظهر المحتويات على الشريحة.</a:t>
            </a:r>
          </a:p>
          <a:p>
            <a:pPr marL="0" lvl="0" indent="0" algn="just" rtl="1">
              <a:buFont typeface="Arial" panose="020B0604020202020204" pitchFamily="34" charset="0"/>
              <a:buNone/>
            </a:pPr>
            <a:r>
              <a:rPr lang="en-US"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ابتعد عن التواصل الأحادي -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لتحقيق تغيير فعّال في السلوك وتبليغ المخاطر، يتوجب علينا الابتعاد عن التواصل الأحادي والتوقف عن إخبار الأشخاص بما يجب عليهم القيام به، مثل "اغسلوا أيديكم" أو "اشربوا ماءً نظيفًا" وبدلاً من ذلك، نحتاج إلى الدخول في حوارات ثنائية معهم لبناء الثقة والاستماع إلى أفكارهم والتحديات التي يواجهونها، والعمل معًا لإيجاد حلول يمكن تطبيقها عمليًا على مستوى المجتمع، فإذا كان كل ما نقوم به هو إرسال رسائل أحادية الاتجاه، فسرعان ما سيتوقف الأشخاص عن الاستماع لنا.</a:t>
            </a:r>
          </a:p>
          <a:p>
            <a:pPr marL="171450" indent="-171450" algn="just" rtl="1">
              <a:buFont typeface="Arial" panose="020B0604020202020204" pitchFamily="34" charset="0"/>
              <a:buChar char="•"/>
            </a:pPr>
            <a:endParaRPr lang="en-GB"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lgn="just" rtl="1" fontAlgn="base">
              <a:buFont typeface="Arial"/>
              <a:buChar char="•"/>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المعرفة الموجودة: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تعرّف على مستوى المعرفة الذي يمتلكه الاشخاص حول فيروس كورونا حتى لا تكرر المعلومات التي يعرفونها، واعمل على اكتشاف الثغرات في المعرفة والأسئلة التي لديهم حول الفيروس واستجب لها.</a:t>
            </a:r>
          </a:p>
          <a:p>
            <a:pPr marL="171450" indent="-171450" algn="just" rtl="1" fontAlgn="base">
              <a:buFont typeface="Arial"/>
              <a:buChar char="•"/>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1" fontAlgn="base" latinLnBrk="0" hangingPunct="1">
              <a:lnSpc>
                <a:spcPct val="100000"/>
              </a:lnSpc>
              <a:spcBef>
                <a:spcPts val="0"/>
              </a:spcBef>
              <a:spcAft>
                <a:spcPts val="0"/>
              </a:spcAft>
              <a:buClrTx/>
              <a:buSzTx/>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المعتقدات والممارسات الثقافية: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المهم للغاية معرفة وفهم المعتقدات والممارسات الثقافية للمجتمع، فقد تمثل بعض هذه المعتقدات عائقًا أمام ما تسعى لتحقيقه، فعلى سبيل المثال، في العديد من الثقافات، يعتبر من الوقاحة عدم المصافحة أو التقبيل على الخدين عند مقابلة شخص ما، لذا يجب أن تكون على دراية بهذه الممارسات عند تقديم المعلومات وشرح سبب خطورة هذه الممارسات في الوقت الحالي وتقديم بديل مناسب لها.</a:t>
            </a:r>
          </a:p>
          <a:p>
            <a:pPr marL="171450" marR="0" lvl="0" indent="-171450" algn="just" defTabSz="914400" rtl="1" eaLnBrk="1" fontAlgn="base" latinLnBrk="0" hangingPunct="1">
              <a:lnSpc>
                <a:spcPct val="100000"/>
              </a:lnSpc>
              <a:spcBef>
                <a:spcPts val="0"/>
              </a:spcBef>
              <a:spcAft>
                <a:spcPts val="0"/>
              </a:spcAft>
              <a:buClrTx/>
              <a:buSzTx/>
              <a:buFont typeface="Arial"/>
              <a:buChar char="•"/>
              <a:tabLst/>
              <a:defRPr/>
            </a:pPr>
            <a:endPar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1" fontAlgn="base" latinLnBrk="0" hangingPunct="1">
              <a:lnSpc>
                <a:spcPct val="100000"/>
              </a:lnSpc>
              <a:spcBef>
                <a:spcPts val="0"/>
              </a:spcBef>
              <a:spcAft>
                <a:spcPts val="0"/>
              </a:spcAft>
              <a:buClrTx/>
              <a:buSzTx/>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الإبلاغ عن التهديد: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كن واضحًا بشأن الخطر أو المخاطر في حال عدم اتباع النصائح الوقائية، مثلاً: "إذا لم تبق في المنزل، فإنك تزيد من احتمالية الإصابة بفيروس كورونا - وتزيد من خطر إصابة الآخرين." ومع ذلك، احرص على تحقيق توازن بين وصف الفيروس بأنه "مميت" وبين أن "معظم الأشخاص سيعانون من أعراض خفيفة" فالمقصود من ذلك، هو أخذ الأشخاص الامر على محمل الجد دون الشعور بالخوف أو اليأس.</a:t>
            </a:r>
          </a:p>
          <a:p>
            <a:pPr algn="just" rtl="1" fontAlgn="base"/>
            <a:r>
              <a:rPr lang="en-US"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ct val="30000"/>
              </a:spcBef>
              <a:spcAft>
                <a:spcPct val="0"/>
              </a:spcAft>
              <a:buClr>
                <a:srgbClr val="000000"/>
              </a:buClr>
              <a:buSzPts val="1400"/>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شرح السبب: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احرص دائما على شرح سبب تأييدك لسلوك معين، فإذا فهم الاشخاص سبب أهمية القيام بشيء ما، فمن المرجح أنهم سيفعلونه - مثلاً، إذا فهم الناس أن غسل أيديهم قبل الأكل يمنع انتقال الجراثيم من أيديهم إلى طعامهم ثم إلى أفواههم، فمن المحتمل أن يتذكروا ذلك أكثر من مجرد معرفتهم بأنه يجب عليهم غسل أيديهم قبل الأكل، دون أن يعرفوا السبب وراء أهمية هذا الأمر.</a:t>
            </a:r>
          </a:p>
          <a:p>
            <a:pPr marL="171450" marR="0" lvl="0" indent="-171450" algn="just" defTabSz="914400" rtl="1" eaLnBrk="0" fontAlgn="base" latinLnBrk="0" hangingPunct="0">
              <a:lnSpc>
                <a:spcPct val="100000"/>
              </a:lnSpc>
              <a:spcBef>
                <a:spcPct val="30000"/>
              </a:spcBef>
              <a:spcAft>
                <a:spcPct val="0"/>
              </a:spcAft>
              <a:buClr>
                <a:srgbClr val="000000"/>
              </a:buClr>
              <a:buSzPts val="1400"/>
              <a:buFont typeface="Arial"/>
              <a:buChar char="•"/>
              <a:tabLst/>
              <a:defRPr/>
            </a:pPr>
            <a:endParaRPr lang="en-US"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indent="-171450" algn="just" rtl="1" eaLnBrk="0" fontAlgn="base" hangingPunct="0">
              <a:spcBef>
                <a:spcPct val="30000"/>
              </a:spcBef>
              <a:spcAft>
                <a:spcPct val="0"/>
              </a:spcAft>
              <a:buFont typeface="Arial"/>
              <a:buChar char="•"/>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تقديم دعوة للتحرك: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واضح وعملي نود من الجميع اتباعه، حيث يوضح تقديم هذه الدعوة لأعضاء المجتمع ما يمكنهم فعله  للحصول على النتيجة المرجوة كـ "اغسل يديك لتجنب الإصابة بفيروس كورونا"</a:t>
            </a:r>
          </a:p>
          <a:p>
            <a:pPr algn="just" rtl="1"/>
            <a:r>
              <a:rPr lang="en-GB"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lang="en-US"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lvl="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قابلية التنفيذ: </a:t>
            </a: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أن تقدم الرسائل معلومات مفيدة للأشخاص و/أو يمكنهم العمل استنادًا إليها، فليس هناك أية فائدة من صياغة رسالة توجه الناس للقيام بشيء معين عندما تجعل الظروف المحلية اتباع تلك النصائح أمرًا مستحيلًا، ونقدم هنا المثال الكلاسيكي وهو توجيه الاشخاص لغسل أيديهم بالصابون عندما لا يتوفر الصابون أو توجيه الأشخاص الذين يعيشون في مخيم للاجئين أو في مناطق فقيرة للحفاظ على مسافة 1-2 متر من الأشخاص الآخرين، ووبالتالي سيتوقف الأشخاص من الاستماع إلينا عندما نوجههم لتنفيذ شيء لا يمكنهم تنفيذه و سيشعرون أننا لا نفهم وضعهم.</a:t>
            </a:r>
          </a:p>
          <a:p>
            <a:pPr marL="171450" marR="0" lvl="0" indent="-171450" algn="just" defTabSz="914400" rtl="1" eaLnBrk="0" fontAlgn="base" latinLnBrk="0" hangingPunct="0">
              <a:lnSpc>
                <a:spcPct val="100000"/>
              </a:lnSpc>
              <a:spcBef>
                <a:spcPct val="30000"/>
              </a:spcBef>
              <a:spcAft>
                <a:spcPct val="0"/>
              </a:spcAft>
              <a:buClrTx/>
              <a:buSzTx/>
              <a:buFont typeface="Arial"/>
              <a:buChar char="•"/>
              <a:tabLst/>
              <a:defRPr/>
            </a:pPr>
            <a:endParaRPr lang="en-GB" sz="2000" dirty="0">
              <a:latin typeface="Calibri" panose="020F0502020204030204" pitchFamily="34" charset="0"/>
              <a:ea typeface="Calibri" panose="020F0502020204030204" pitchFamily="34" charset="0"/>
              <a:cs typeface="Calibri" panose="020F0502020204030204" pitchFamily="34" charset="0"/>
            </a:endParaRPr>
          </a:p>
          <a:p>
            <a:pPr marL="171450" indent="-171450" algn="just" rtl="1" eaLnBrk="0" fontAlgn="base" hangingPunct="0">
              <a:spcBef>
                <a:spcPct val="30000"/>
              </a:spcBef>
              <a:spcAft>
                <a:spcPct val="0"/>
              </a:spcAft>
              <a:buFont typeface="Arial"/>
              <a:buChar char="•"/>
              <a:defRPr/>
            </a:pPr>
            <a:r>
              <a:rPr lang="ar-JO" sz="2000" b="1" dirty="0">
                <a:latin typeface="Calibri" panose="020F0502020204030204" pitchFamily="34" charset="0"/>
                <a:ea typeface="Calibri" panose="020F0502020204030204" pitchFamily="34" charset="0"/>
                <a:cs typeface="Calibri" panose="020F0502020204030204" pitchFamily="34" charset="0"/>
              </a:rPr>
              <a:t>التحديث بانتظام: </a:t>
            </a:r>
            <a:r>
              <a:rPr lang="ar-JO" sz="2000" b="0" dirty="0">
                <a:latin typeface="Calibri" panose="020F0502020204030204" pitchFamily="34" charset="0"/>
                <a:ea typeface="Calibri" panose="020F0502020204030204" pitchFamily="34" charset="0"/>
                <a:cs typeface="Calibri" panose="020F0502020204030204" pitchFamily="34" charset="0"/>
              </a:rPr>
              <a:t>من الضروري تحديث الرسائل بشكل دوري وتكييفها استنادًا إلى التغييرات في الوضع وملاحظات المجتمع وانطباعاته، ففي حال استمر الناس في سماع نفس المعلومات مرارًا وتكرارًا، فسيتجاهلونها وسيتوقفون عن الاستماع إلينا.</a:t>
            </a:r>
          </a:p>
          <a:p>
            <a:pPr marL="171450" indent="-171450" algn="just" rtl="1" eaLnBrk="0" fontAlgn="base" hangingPunct="0">
              <a:spcBef>
                <a:spcPct val="30000"/>
              </a:spcBef>
              <a:spcAft>
                <a:spcPct val="0"/>
              </a:spcAft>
              <a:buFont typeface="Arial"/>
              <a:buChar char="•"/>
              <a:defRP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171450" indent="-171450" algn="just" rtl="1" eaLnBrk="0" fontAlgn="base" hangingPunct="0">
              <a:spcBef>
                <a:spcPct val="30000"/>
              </a:spcBef>
              <a:spcAft>
                <a:spcPct val="0"/>
              </a:spcAft>
              <a:buFont typeface="Arial"/>
              <a:buChar char="•"/>
              <a:defRPr/>
            </a:pPr>
            <a:r>
              <a:rPr lang="ar-JO" sz="2000" b="1" dirty="0">
                <a:latin typeface="Calibri" panose="020F0502020204030204" pitchFamily="34" charset="0"/>
                <a:ea typeface="Calibri" panose="020F0502020204030204" pitchFamily="34" charset="0"/>
                <a:cs typeface="Calibri" panose="020F0502020204030204" pitchFamily="34" charset="0"/>
              </a:rPr>
              <a:t>استخدم قنوات الاتصال الموثوقة والمتاحة للجميع - </a:t>
            </a:r>
            <a:r>
              <a:rPr lang="ar-JO" sz="2000" b="0" dirty="0">
                <a:latin typeface="Calibri" panose="020F0502020204030204" pitchFamily="34" charset="0"/>
                <a:ea typeface="Calibri" panose="020F0502020204030204" pitchFamily="34" charset="0"/>
                <a:cs typeface="Calibri" panose="020F0502020204030204" pitchFamily="34" charset="0"/>
              </a:rPr>
              <a:t>استخدم القنوات ومصادر المعلومات التي يمكن للمجتمعات الوصول إليها والثقة فيها.</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08577382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هذه بعض الأسئلة الرئيسية التي يجب مراعاتها عند اختيار قناة اتصال لمشاركة المعلومات مع المجتمعات.</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يرجى أخذ السياق والاستجابة في عين الاعتبار</a:t>
            </a:r>
          </a:p>
          <a:p>
            <a:pPr marL="0" indent="0" algn="just" rtl="1">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في حالة الطوارئ، من المهم اختيار قناة تعمل بالفعل أو يمكن إعدادها بسرعة حيث من المحتمل أن يكون لديك وقت أقل وضرورة أكبر للعمل، فعلى سبيل المثال، في الوباء، تحتاج إلى إيصال معلومات الوقاية إلى الأشخاص بسرعة للحد من انتشار العدوى، لذا لا يمكنك قضاء ثلاثة أشهر في إنشاء نظام رسائل قصيرة جديد وجمع أرقام الهواتف.</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من المهم أيضًا النظر في القدرة والميزانية الخاصة بالعملية، فعلى سبيل المثال، قد تواجه عملية صغيرة صعوبة في إعداد وإدارة برنامج دردشة إذاعي أسبوعي مدته ساعة واحدة إذا كان لديها ميزانية محدودة وعدد قليل من الموظفين.</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يمكنك الوصول إلى المجتمعات ماديًا؟ إذا لم يكن الأمر كذلك، فأنت بحاجة إلى قناة تعمل عن بعد وليس وجاهيًا فقط. </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ضع في اعتبارك احتياجات التواصل الخاصة بك</a:t>
            </a:r>
          </a:p>
          <a:p>
            <a:pPr marL="0" indent="0" algn="just" rtl="1">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تحتاج إلى جمع الملاحظات من الأشخاص – بالتالي يجب أن تكون القناة ثنائية الاتجاه.</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تحتاج إلى إيصال المعلومات إلى أعداد كبيرة من الأشخاص في منطقة واسعة،  مثل المعلومات بعد الكوارث حول كيفية البقاء آمنين - إذاً، يجب أن تمتلك القناة التي تختارها القدرة على الوصول إلى العديد من الأشخاص بسرعة كوسائل التواصل الاجتماعي أو الراديو أو التلفاز أو الرسائل القصيرة.</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لديك معلومات حساسة تود مناقشتها - مثل الاستفسار عن احتياجات الحماية من الأشخاص، أو نقاط الضعف لديهم - إذاً، ستحتاج إلى قناة توفر الخصوصية، مثل خط هاتفي أو مقابلتهم وجاهيًا في مكان خاص.</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لديك معلومات مفصلة ومعقدة تود مشاركتها، مثل كيفية عمل اللقاحات أو معايير اختيار المأوى، ستحتاج في هذه الحالة، إلى قناة قادرة على نقل المعلومات المفصلة كالنشرات التوعوية أو إعلانات الراديو أو اللقاء المباشر (وليس عن طريق رسالة قصيرة).</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ضع المجتمع في عين الاعتبار</a:t>
            </a:r>
          </a:p>
          <a:p>
            <a:pPr marL="0" indent="0" algn="just" rtl="1">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القناة متاحة للجميع؟ بمعنى أنه إن كنت تستخدم التلفاز، فهل للأشخاص وصول لهذه الأجهزة؟ أو إن كنت تستخدم المنشورات، فهل يمتلك المجتمع مستوىً جيدًا من القراءة؟ أو في حال كانت اجتماعات مجتمعية، فهل يمكن للجميع الحضور؟</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هل يثق الأشخاص بالقناة - إذا لم يكن الأمر كذلك، فقد لا يثقون في المعلومات التي تشاركها من خلالها.</a:t>
            </a: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434069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charset="0"/>
                <a:ea typeface="ＭＳ Ｐゴシック" charset="0"/>
              </a:rPr>
              <a:t>ملاحظات الميسرين</a:t>
            </a:r>
            <a:endParaRPr lang="en-GB" sz="1800" b="1" dirty="0">
              <a:latin typeface="Calibri" charset="0"/>
              <a:ea typeface="ＭＳ Ｐゴシック" charset="0"/>
            </a:endParaRPr>
          </a:p>
          <a:p>
            <a:pPr algn="just" rtl="1">
              <a:spcBef>
                <a:spcPct val="50000"/>
              </a:spcBef>
            </a:pPr>
            <a:endParaRPr lang="en-GB" sz="1800" b="1" dirty="0">
              <a:latin typeface="Calibri" charset="0"/>
              <a:ea typeface="ＭＳ Ｐゴシック"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أدوات المشاركة المجتمعية والمساءلة الأكثر فائدة والتي يمكن أن تساعدك في تحقيق الإجراء رقم 7 بشكله الأساسي ومشاركة المعلومات المتعلقة بالاستجابة بانتظام مع المجتمعات باستخدام أفضل النُهج لمختلف المجموعات.</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charset="0"/>
              <a:ea typeface="ＭＳ Ｐゴシック" charset="0"/>
              <a:cs typeface="+mn-cs"/>
            </a:endParaRPr>
          </a:p>
          <a:p>
            <a:pPr marL="457200" indent="-457200" algn="just" rtl="1">
              <a:buAutoNum type="arabicPlain" startAt="19"/>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مصفوفة أساليب الاتصال</a:t>
            </a:r>
          </a:p>
          <a:p>
            <a:pPr algn="just" rtl="1"/>
            <a:endParaRPr lang="en-GB" sz="1805" b="1" kern="1200" dirty="0">
              <a:solidFill>
                <a:schemeClr val="tx1"/>
              </a:solidFill>
              <a:effectLst/>
              <a:latin typeface="+mn-lt"/>
              <a:ea typeface="+mn-ea"/>
              <a:cs typeface="+mn-cs"/>
            </a:endParaRPr>
          </a:p>
          <a:p>
            <a:pPr algn="just" rtl="1"/>
            <a:r>
              <a:rPr lang="ar-JO" sz="1805" kern="1200" dirty="0">
                <a:solidFill>
                  <a:schemeClr val="tx1"/>
                </a:solidFill>
                <a:effectLst/>
                <a:latin typeface="+mn-lt"/>
                <a:ea typeface="+mn-ea"/>
                <a:cs typeface="+mn-cs"/>
              </a:rPr>
              <a:t>تحدد الإجابيات والسلبيات لمختلف قنوات الاتصال، بما في ذلك القنوات الأكثر ملاءمة لأنواع معينة من الأنشطة و بعض النصائح لاستخدامها، كما وتحتوي على بعض المخططات لتوجيهك في اختيار القناة الأنسب.</a:t>
            </a:r>
          </a:p>
          <a:p>
            <a:pPr algn="just" rtl="1"/>
            <a:endParaRPr lang="en-GB" dirty="0">
              <a:effectLst/>
            </a:endParaRPr>
          </a:p>
          <a:p>
            <a:pPr marL="457200" indent="-457200" algn="just" rtl="1">
              <a:buAutoNum type="arabicPlain" startAt="14"/>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ورقة أسئلة وأجوبة للمتطوعين</a:t>
            </a:r>
          </a:p>
          <a:p>
            <a:pPr algn="just" rtl="1"/>
            <a:endParaRPr lang="en-GB" sz="1805" b="1" kern="1200" dirty="0">
              <a:solidFill>
                <a:schemeClr val="tx1"/>
              </a:solidFill>
              <a:effectLst/>
              <a:latin typeface="+mn-lt"/>
              <a:ea typeface="+mn-ea"/>
              <a:cs typeface="+mn-cs"/>
            </a:endParaRPr>
          </a:p>
          <a:p>
            <a:pPr algn="just" rtl="1"/>
            <a:r>
              <a:rPr lang="ar-JO" sz="1805" kern="1200" dirty="0">
                <a:solidFill>
                  <a:schemeClr val="tx1"/>
                </a:solidFill>
                <a:effectLst/>
                <a:latin typeface="+mn-lt"/>
                <a:ea typeface="+mn-ea"/>
                <a:cs typeface="+mn-cs"/>
              </a:rPr>
              <a:t>ورقة تحتوي على الأسئلة الأكثر تكرارًا وإجاباتها تقدم للمتطوعين لمساعدتهم في عملية الاستجابة لأسئلة أفراد المجتمع بدقة.</a:t>
            </a:r>
          </a:p>
          <a:p>
            <a:pPr algn="just" rtl="1"/>
            <a:endParaRPr lang="en-GB" dirty="0">
              <a:effectLst/>
            </a:endParaRPr>
          </a:p>
          <a:p>
            <a:pPr marL="457200" indent="-457200" algn="just" rtl="1">
              <a:buAutoNum type="arabicPlain" startAt="7"/>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mn-lt"/>
              <a:ea typeface="+mn-ea"/>
              <a:cs typeface="+mn-cs"/>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mn-lt"/>
                <a:ea typeface="+mn-ea"/>
                <a:cs typeface="+mn-cs"/>
              </a:rPr>
              <a:t>أداة رصد وتقييم شاملة للمشاركة المجتمعية والمساءلة والتي تتضمن مؤشرات وأسئلة ووسائل التحقق والأهداف المقترحة لرصد المشاركة المجتمعية والمساءلة على المستوى المؤسسي وضمن البرامج وعمليات الطوارئ، كما وتحتوي كل ورقة على المؤشرات ذات الأولوية ومجموعة أوسع من الخيارات لاستخدامها في حال لزم الامر، هناك أيضًا ورقة تحتوي على مؤشرات للاتحاد الدولي لجمعيات الصليب الأحمر والهلال الأحمر، واللجنة الدولية للصليب الأحمر وجمعيات الصليب الأحمر والهلال الأحمر الوطنية الشريكة لرصد مستويات المشاركة المجتمعية والمساءلة ضمن تلك المنظمات وجودة الدعم المقدم في مجال المشاركة المجتمعية والمساءلة للجمعيات الوطنية والمؤشرات العالمية لقياس التقدم المحرز بالنسبة للحد الأدنى من التزامات المشاركة المجتمعية والمساءلة، وهناك أيضًا ورقة تحتوي على أسئلة وخيارات إجابات للاستطلاعات الأساسية والتقييمات.</a:t>
            </a:r>
          </a:p>
          <a:p>
            <a:pPr algn="just" rtl="1"/>
            <a:endParaRPr lang="en-GB" sz="1805" kern="1200" dirty="0">
              <a:solidFill>
                <a:schemeClr val="tx1"/>
              </a:solidFill>
              <a:effectLst/>
              <a:latin typeface="+mn-lt"/>
              <a:ea typeface="+mn-ea"/>
              <a:cs typeface="+mn-cs"/>
            </a:endParaRPr>
          </a:p>
          <a:p>
            <a:pPr marL="457200" indent="-457200" algn="just" rtl="1">
              <a:buAutoNum type="arabicPlain" startAt="20"/>
            </a:pPr>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mn-lt"/>
              <a:ea typeface="+mn-ea"/>
              <a:cs typeface="+mn-cs"/>
            </a:endParaRPr>
          </a:p>
          <a:p>
            <a:pPr algn="just" rtl="1"/>
            <a:r>
              <a:rPr lang="ar-JO" sz="1805" kern="1200" dirty="0">
                <a:solidFill>
                  <a:schemeClr val="tx1"/>
                </a:solidFill>
                <a:effectLst/>
                <a:latin typeface="+mn-lt"/>
                <a:ea typeface="+mn-ea"/>
                <a:cs typeface="+mn-cs"/>
              </a:rPr>
              <a:t>تقدم إرشادات متعلقة بإشراك المجتمعات في تخطيط إغلاق البرامج، بما في ذلك ضمان إبلاغهم جيدًا والمشاركة في القرارات المتعلقة بما سيحدث فيما بعد وإتاحة الفرص لتقديم الملاحظات والانطباعات أو طرح الأسئلة.</a:t>
            </a:r>
            <a:endParaRPr lang="en-GB" sz="1805" kern="1200" dirty="0">
              <a:solidFill>
                <a:schemeClr val="tx1"/>
              </a:solidFill>
              <a:effectLst/>
              <a:latin typeface="+mn-lt"/>
              <a:ea typeface="+mn-ea"/>
              <a:cs typeface="+mn-cs"/>
            </a:endParaRPr>
          </a:p>
          <a:p>
            <a:pPr algn="just" rtl="1"/>
            <a:endParaRPr lang="en-GB" sz="1805"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551033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احرص على شرح المستويات أولاً ثم اسأل عما إذا كان لدى المشاركين أية أمثلة على أنواع النُهج التشاركية التي ستقع في كل مرحلة من مراحل السلم.</a:t>
            </a:r>
          </a:p>
          <a:p>
            <a:pPr algn="just" rtl="1"/>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توضيح أن هناك مستويات مختلفة من المشاركة التي يمكن أن يتمتع بها المجتمع، أكثر من مجرد استشارته في تخطيط أنشطته وتنفيذها وهي:</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 </a:t>
            </a:r>
          </a:p>
          <a:p>
            <a:pPr marL="1030517" marR="0" lvl="1"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المرحلة رقم 1: الإعلام</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تلقي المجتمع للمعلومات – تعتبر خطوة أساسية ولكن لا يمكن اعتبارها إشراكًا للمجتمع لأنها تشكل مشاركة أُحادية الاتجاه للمعلومات.</a:t>
            </a: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endParaRPr lang="en-GB"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2: الاستشارة</a:t>
            </a:r>
          </a:p>
          <a:p>
            <a:pPr marL="1030517" lvl="1"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dirty="0">
                <a:effectLst/>
                <a:latin typeface="Calibri" panose="020F0502020204030204" pitchFamily="34" charset="0"/>
                <a:ea typeface="Calibri" panose="020F0502020204030204" pitchFamily="34" charset="0"/>
                <a:cs typeface="Calibri" panose="020F0502020204030204" pitchFamily="34" charset="0"/>
              </a:rPr>
              <a:t>يُسأل المجتمع عن احتياجاته وأولوياته وآرائه، ولكن عملية الإجابة على الأسئلة هي شكل محدود من إشراكهم لأنهم لا يشاركون في اتخاذ القرارات.</a:t>
            </a:r>
            <a:endParaRPr lang="en-GB" dirty="0">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endParaRPr lang="en-GB" sz="4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3: الإشراك</a:t>
            </a:r>
          </a:p>
          <a:p>
            <a:pPr marL="1030517" lvl="1"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يوفر المجتمع مدخلات للقرارات الرئيسية، ومع ذلك، وبينما يقدم المجتمع مدخلاته، تعمل المنظمة على اتخاذ القرارات النهائية.</a:t>
            </a:r>
          </a:p>
          <a:p>
            <a:pPr marL="1718135" lvl="2" indent="-342900" algn="just" rtl="1">
              <a:buFont typeface="Arial" panose="020B0604020202020204" pitchFamily="34" charset="0"/>
              <a:buChar char="•"/>
            </a:pPr>
            <a:endPar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96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4: التعاون</a:t>
            </a:r>
          </a:p>
          <a:p>
            <a:pPr marL="1718135" lvl="2"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تجري عملية التخطيط واتخاذ القرارات بالتعاون بين المجتمع والجمعية الوطنية، ومع ذلك فإن القرار النهائي يكون للجمعية الوطنية، إلا أنها أكثر عرضة للمساءلة أمام المجتمع عن القرارات المتخذة.</a:t>
            </a:r>
          </a:p>
          <a:p>
            <a:pPr marL="1030517" lvl="1" indent="-342900" algn="just" rtl="1">
              <a:buFont typeface="Arial" panose="020B0604020202020204" pitchFamily="34" charset="0"/>
              <a:buChar char="•"/>
            </a:pPr>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المرحلة رقم 5: التمكين</a:t>
            </a:r>
          </a:p>
          <a:p>
            <a:pPr marL="1030517" lvl="1" indent="-342900" algn="just" rtl="1">
              <a:buFont typeface="Arial" panose="020B0604020202020204" pitchFamily="34" charset="0"/>
              <a:buChar char="•"/>
            </a:pPr>
            <a:endParaRPr lang="en-GB"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8135" lvl="2" indent="-342900" algn="just" rtl="1">
              <a:buFont typeface="Arial" panose="020B0604020202020204" pitchFamily="34" charset="0"/>
              <a:buChar char="•"/>
            </a:pPr>
            <a:r>
              <a:rPr lang="ar-JO" sz="20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المجتمع وإدارته للمشروع، وهو أفضل شكل من أشكال الإشراك حيث تعمل المجتمعات على قيادة المشاريع، مع تلقي الدعم الفني أو النقد فقط من الجمعية الوطنية.</a:t>
            </a:r>
          </a:p>
          <a:p>
            <a:pPr marL="17181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سيعتمد مستوى المشاركة على الأساليب المستخدمة والسياق ومدى استعداد ورغبة فريق العمليات في منح المجتمع مكاناً وسلطة في اتخاذ القرارات كما ويجب دائمًا أن نحفز أنفسنا بهذا السؤال: "هل من الممكن أن أقدم المزيد لمنح المجتمعات دورًا وصوتًا أقوى في تصميم وإدارة هذه الاستجابة؟"</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الآن اسأل المشاركين عما إذا كان بإمكانهم إعطاء بعض الأمثلة على أنواع النهج التشاركية التي ستقع في كل مرحلة من مراحل السلم ؟ وإذا واجه المشاركون صعوبة، يمكنك ذكر بعض الأساليب وطلب منهم تحديد المكان الذي يعتقدون أنه سيقع فيه - انظر أدناه للحصول على الاقتراحات والإجابات.</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indent="0" algn="just" rtl="1">
              <a:buFontTx/>
              <a:buNone/>
            </a:pPr>
            <a:r>
              <a:rPr lang="ar-JO" b="1" dirty="0">
                <a:latin typeface="Calibri" panose="020F0502020204030204" pitchFamily="34" charset="0"/>
                <a:ea typeface="Calibri" panose="020F0502020204030204" pitchFamily="34" charset="0"/>
                <a:cs typeface="Calibri" panose="020F0502020204030204" pitchFamily="34" charset="0"/>
              </a:rPr>
              <a:t>لوحات الملاحظات أو مكبرات الصوت أو إعلانات الراديو</a:t>
            </a:r>
          </a:p>
          <a:p>
            <a:pPr marL="0" indent="0" algn="just" rtl="1">
              <a:buFontTx/>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عليك توضيح أن هذه طرق أُحادية الاتجاه لمشاركة المعلومات ولا توفر أي فرصة لإجراء نقاش.</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التقييمات أو  استطلاعات الرأي على وسائل التواصل الاجتماعي</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تعمل على استشارة الأشخاص بينما تسألهم عن احتياجاتهم وأولوياتهم وآرائهم.</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الاجتماعات المجتمعية أو حلقات النقاش المركزة.</a:t>
            </a:r>
          </a:p>
          <a:p>
            <a:pPr algn="just" rtl="1"/>
            <a:endParaRPr lang="ar-JO"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endParaRPr lang="ar-JO"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تعمل على إشراك المجتمعات أثناء استشارتها حول القرارات أو القضايا الرئيسية، على أن تتحلى هذه الاجتماعات بنقاشات ثنائية الاتجاه. </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اللجان المجتمعية أو استخدام النهج التشاركية في معايير الاختيار</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التعاون أثناء اتخاذ القرارات معًا، وبالطبع  شريطة أن تقوم اللجنة بعمل جيد كجسر بين العملية والمجتمع الأوسع.</a:t>
            </a:r>
          </a:p>
          <a:p>
            <a:pPr marL="342900" indent="-342900" algn="just" rtl="1">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b="1" dirty="0">
                <a:latin typeface="Calibri" panose="020F0502020204030204" pitchFamily="34" charset="0"/>
                <a:ea typeface="Calibri" panose="020F0502020204030204" pitchFamily="34" charset="0"/>
                <a:cs typeface="Calibri" panose="020F0502020204030204" pitchFamily="34" charset="0"/>
              </a:rPr>
              <a:t>الحلول أو خطط العمل التي يقودها المجتمع </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Tx/>
              <a:buChar char="-"/>
            </a:pPr>
            <a:r>
              <a:rPr lang="ar-JO" b="0" dirty="0">
                <a:latin typeface="Calibri" panose="020F0502020204030204" pitchFamily="34" charset="0"/>
                <a:ea typeface="Calibri" panose="020F0502020204030204" pitchFamily="34" charset="0"/>
                <a:cs typeface="Calibri" panose="020F0502020204030204" pitchFamily="34" charset="0"/>
              </a:rPr>
              <a:t>التمكين لأنك تزود مجموعات المجتمع بالموارد والمعرفة لقيادة أنشطتها الخاصة واتخاذ القرارات حول أفضل طريقة لتنفيذها.</a:t>
            </a:r>
          </a:p>
          <a:p>
            <a:pPr algn="just" rtl="1"/>
            <a:br>
              <a:rPr lang="en-GB" b="0" dirty="0">
                <a:latin typeface="Calibri" panose="020F0502020204030204" pitchFamily="34" charset="0"/>
                <a:ea typeface="Calibri" panose="020F0502020204030204" pitchFamily="34" charset="0"/>
                <a:cs typeface="Calibri" panose="020F0502020204030204" pitchFamily="34" charset="0"/>
              </a:rPr>
            </a:b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5513681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والمساءلة الأساسي رقم 8: دعم المشاركة المجتمعية في اتخاذ القرارات المتعلقة بالاستجابة.</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تؤدي المشاركة إلى تحسين العمليات من خلال ضمان تعاون المجتمع المحلي والجمعية الوطنية معًا للتغلب على  أي مشكلات قد تظهر، حيث سيؤدي عدم إشراك المجتمعات إلى نهج تنازلية وانعدام الثقة ومشكلات محتملة في الأمان وإمكانية الوصول.</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الوقت والقدرة والموارد من خلال ما يلي:</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إشراك المجتمع في اتخاذ القرارات الرئيسية</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إشراك المجتمعات في القرارات المتعلقة بالعملية</a:t>
            </a:r>
          </a:p>
          <a:p>
            <a:pPr marL="1030517" lvl="1" indent="-342900" algn="just" rtl="1">
              <a:buFont typeface="Arial" panose="020B0604020202020204" pitchFamily="34" charset="0"/>
              <a:buChar char="•"/>
            </a:pPr>
            <a:endParaRPr lang="en-GB"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اعتمد بعض النُهج كالاجتماعات المجتمعية المنتظمة أو حلقات النقاش المركزة لإشراك المجتمع في اتخاذ القرارات الرئيسية المتعلقة بالعملية، كما وعليك التشاور مع شريحة تمثيلية من المجتمع تشمل الرجال والنساء والمجموعات الأكثر تهميشًا.</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يجب أن تتاح للمجتمعات فرصة للمشاركة في اتخاذ القرارات الرئيسية المتعلقة بالعملية - هذه هي نفس الموضوعات التي ناقشناها في القسم الأخير حول التواصل والتي تشمل:</a:t>
            </a:r>
          </a:p>
          <a:p>
            <a:pPr marL="1030517" lvl="1"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كيف يجب تنفيذ الأنشطة، بما في ذلك ما هي الأدوار ومن الذي سينفذها وأين ومتى والمدة وما إلى ذلك.</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المواقع والتصاميم المتعلقة بالبناء أو أية منشآت.</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معايير الاختيار والاستهداف وعمليات التوزيع.</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القرارات المتعلقة بالأنشطة التي يجب الاحتفاظ بها أو خفضها - على سبيل المثال عندما تكون العملية على وشك الانتهاء، أو تكون هناك قيود على الميزانية.</a:t>
            </a:r>
          </a:p>
          <a:p>
            <a:pPr marL="1603835" lvl="2" indent="0" algn="just" rtl="1">
              <a:buFont typeface="Arial" panose="020B0604020202020204" pitchFamily="34" charset="0"/>
              <a:buNone/>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أي تغييرات تطرأ على البرنامج ، بما في ذلك الأنشطة والجدول الزمني وما إلى ذلك.</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كيفية التغلب على التحديات، والتي تشمل التأخيرات أو قيود التمويل أو الأنشطة غير الناجحة.</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القضايا الناشئة من التغذية الراجعة المجتمعية وكيفية التصرف معها.</a:t>
            </a:r>
          </a:p>
          <a:p>
            <a:pPr marL="1946735"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946735"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إغلاق العملية.</a:t>
            </a:r>
          </a:p>
          <a:p>
            <a:pPr marL="1946735" lvl="2"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القدرات والوقت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تمكين المشاركة المجتمعية النشطة في إدارة العملية وتوجيهها، بما في ذلك دعم الأنشطة والحلول التي تقودها المجتمعات.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إنشاء آليات لتسليم المجتمعات المزيد من سلطات صنع القرار،  من خلال اللجان المجتمعية أو دعم خطط العمل التي يقودها المجتمع على سبيل المثال.</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أن اللجنة موثوقة وتؤدي دورها كجسر بين المجتمع والجمعية الوطنية.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التخطيط للخروج بالتعاون مع المجتمعات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اجتماعات تخطيطة مع ممثلي وأفراد المجتمع لمناقشة ما يجب أن يحدث بعد انتهاء العملية والاتفاق على خطة خروج.</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22884536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والتي يمكن أن تساعدك على تنفيذ الإجراء رقم 8 بشكله الأساسي ودعم المشاركة المجتمعية في اتخاذ القرارات المتعلقة بالاستجابة.</a:t>
            </a:r>
          </a:p>
          <a:p>
            <a:pPr marL="285750" indent="-285750" algn="just" rtl="1">
              <a:spcBef>
                <a:spcPct val="50000"/>
              </a:spcBef>
              <a:buFont typeface="Arial" panose="020B0604020202020204" pitchFamily="34" charset="0"/>
              <a:buChar char="•"/>
            </a:pPr>
            <a:endParaRPr lang="ar-JO"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7"/>
            </a:pPr>
            <a:r>
              <a:rPr lang="ar-JO" sz="18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اللقاءات المجتمعية</a:t>
            </a:r>
          </a:p>
          <a:p>
            <a:pPr marL="0" indent="0" algn="just" rtl="1">
              <a:buNone/>
            </a:pPr>
            <a:endParaRPr lang="en-US" sz="18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حول كيفية إجراء اجتماع مجتمعي فعّال بما في ذلك التنظيم وكيفية توثيق الأسئلة والملاحظات والتحديات المحتملة وكيفية التخفيف من تأثيرها.</a:t>
            </a:r>
          </a:p>
          <a:p>
            <a:pPr algn="just" rtl="1"/>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0"/>
            </a:pPr>
            <a:r>
              <a:rPr lang="ar-JO" sz="18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إرشادات استراتيجية الخروج </a:t>
            </a:r>
          </a:p>
          <a:p>
            <a:pPr marL="0" indent="0" algn="just" rtl="1">
              <a:buNone/>
            </a:pPr>
            <a:endParaRPr lang="en-US" sz="18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إرشادات متعلقة بمشاركة المجتمعات في تخطيط إغلاق البرامج، وتشمل ضمان تزويدهم بمعلومات كافية وبشكل جيد والسماح لهم بالمشاركة في اتخاذ القرارات المتعلقة بما سيحد فيما بعد، وإتاحة الفرص لهم لتقديم الملاحظات أو طرح الأسئلة.</a:t>
            </a:r>
          </a:p>
          <a:p>
            <a:pPr algn="just" rtl="1"/>
            <a:endPar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6"/>
            </a:pPr>
            <a:r>
              <a:rPr lang="ar-JO" sz="18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p>
          <a:p>
            <a:pPr algn="just" rtl="1"/>
            <a:endParaRPr lang="en-GB"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8501943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264149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6: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اسأل</a:t>
            </a: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أولًا</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عما إذا كان بإمكان أي شخص شرح ماهيّة آلية التغذية الراجعة</a:t>
            </a:r>
          </a:p>
          <a:p>
            <a:pPr marL="342900" lvl="0"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إعرض الرسم البياني للدائرة ووضح أن آلية التغذية الراجعة تتكون من الأدوات والعمليات التي تمكن من</a:t>
            </a: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تلقي التغذية الراجعة المجتمعية وتحليلها ومشاركتها والعمل بناءً عليها، وتقديم استجابة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للمجتمع لتوضيح الإجراء الذي تم اتخاذه.</a:t>
            </a:r>
          </a:p>
          <a:p>
            <a:pPr marL="800100" lvl="1" indent="-342900" algn="just" rtl="1">
              <a:spcBef>
                <a:spcPts val="541"/>
              </a:spcBef>
              <a:spcAft>
                <a:spcPts val="0"/>
              </a:spcAft>
              <a:buFont typeface="Arial" panose="020B0604020202020204" pitchFamily="34" charset="0"/>
              <a:buChar char="•"/>
            </a:pPr>
            <a:endParaRPr lang="en-GB" sz="20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endParaRPr>
          </a:p>
          <a:p>
            <a:pPr marL="800100" lvl="1" indent="-342900" algn="just" rtl="1">
              <a:spcBef>
                <a:spcPts val="541"/>
              </a:spcBef>
              <a:spcAft>
                <a:spcPts val="0"/>
              </a:spcAft>
              <a:buFont typeface="Arial" panose="020B0604020202020204" pitchFamily="34" charset="0"/>
              <a:buChar char="•"/>
            </a:pPr>
            <a:r>
              <a:rPr lang="ar-JO" sz="2000" dirty="0">
                <a:solidFill>
                  <a:schemeClr val="lt1"/>
                </a:solidFill>
                <a:latin typeface="Calibri" panose="020F0502020204030204" pitchFamily="34" charset="0"/>
                <a:ea typeface="Calibri" panose="020F0502020204030204" pitchFamily="34" charset="0"/>
                <a:cs typeface="Calibri" panose="020F0502020204030204" pitchFamily="34" charset="0"/>
                <a:sym typeface="Open Sans"/>
              </a:rPr>
              <a:t>وضِّح أن آليات التغذية الراجعة يمكن أن تكون تفاعلية حيث يأتي الأشخاص إلينا عندما يكون لديهم ملاحظات وانطباعات يريدون مشاركتها (على سبيل المثال، خط ساخن)، أو استباقية، حيث نطلب الملاحظات والانطباعات بشكل فعال  (على سبيل المثال، حلقات النقاش المركزة).</a:t>
            </a:r>
          </a:p>
          <a:p>
            <a:pPr marL="800100" lvl="1" indent="-342900" algn="just" rtl="1">
              <a:spcBef>
                <a:spcPts val="541"/>
              </a:spcBef>
              <a:spcAft>
                <a:spcPts val="0"/>
              </a:spcAft>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هناك إيجابيات وسلبيات لكلا النوعين من الآليات، ولكن لا يمكن إنكار أهميتهاما، ولكن أفضل آليات التغذية الراجعة هي تلك التي تستخدم مزيجًا من الأساليب الاستباقية والتفاعلية.</a:t>
            </a:r>
          </a:p>
          <a:p>
            <a:pPr marL="800100" lvl="1"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ثانياً،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اطلب من المشاركين مشاركة الأسباب التي تجعلهم يعتقدون أن آليات التغذية الراجعة مهمة</a:t>
            </a:r>
          </a:p>
          <a:p>
            <a:pPr marL="342900" lvl="0"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1000"/>
              </a:spcBef>
              <a:spcAft>
                <a:spcPts val="0"/>
              </a:spcAft>
              <a:buClr>
                <a:schemeClr val="dk1"/>
              </a:buClr>
              <a:buSzPts val="2000"/>
              <a:buFont typeface="Arial"/>
              <a:buChar char="•"/>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تشمل الأسباب:</a:t>
            </a:r>
          </a:p>
          <a:p>
            <a:pPr marL="800100" lvl="1" indent="-342900" algn="just" rtl="1">
              <a:spcBef>
                <a:spcPts val="1000"/>
              </a:spcBef>
              <a:spcAft>
                <a:spcPts val="0"/>
              </a:spcAft>
              <a:buClr>
                <a:schemeClr val="dk1"/>
              </a:buClr>
              <a:buSzPts val="2000"/>
              <a:buFont typeface="Arial"/>
              <a:buChar cha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إنها تساعدنا على تحسين تأثير عملنا من خلال تحديد المجالات القابلة للتحسين كما وتساعدنا لنكون أكثر استجابة لاحتياجات المجتمع، مما يوفر لنا التمويل والموارد على المدى الطويل.</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 الاستماع إلى الملاحظات والانطباعات والعمل بناءً عليها أمرٌ ضروري لبناء الثقة مع الأشخاص.</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إنها تعمل كنظام إنذار مبكر من خلال مساعدتنا في معالجة المشكلات قبل أن تتفاقم لتهدد تنفيذ أو سلامة فرقنا وإمكانية الوصول إليها.</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إنها توفر طريقة آمنة للمجتمعات للإبلاغ عن حالات الاستغلال والاعتداء الجنسي أو الفساد الحاصل من موظفينا ومتطوعينا.</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توفر مكانًا للمتطوعين يمكنهم فيه طرح الأسئلة أو الشكاوى الصعبة التي لا يمكن الإجابة عليها بسهولة.</a:t>
            </a:r>
          </a:p>
          <a:p>
            <a:pPr marL="1485900" lvl="2" indent="-342900" algn="just" rtl="1">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485900" lvl="2" indent="-342900" algn="just" rtl="1">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للناس الحق في الشكوى، وعلينا مسؤولية الاستماع - إنها واردة في مدونة السلوك الخاصة بالحركة ومبادئ وقواعد العمل الإنساني والقرار المتعلق بالمشاركة المجتمعية والمساءلة.</a:t>
            </a:r>
          </a:p>
          <a:p>
            <a:pPr marL="1485900" lvl="2" indent="-342900" algn="just" rtl="1">
              <a:buFont typeface="Arial" panose="020B0604020202020204" pitchFamily="34" charset="0"/>
              <a:buChar char="•"/>
            </a:pPr>
            <a:endParaRPr lang="en-GB"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ثالثا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اسأل المشاركين عما إذا كان بإمكانهم مشاركة أي أمثلة على آليات التغذية الراجعة التي شاركوا فيها:</a:t>
            </a:r>
          </a:p>
          <a:p>
            <a:pPr marL="342900" lvl="0"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كيف عملت هذه الآلية؟</a:t>
            </a:r>
          </a:p>
          <a:p>
            <a:pPr marL="800100" lvl="1"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ما هي الفوائد؟</a:t>
            </a:r>
          </a:p>
          <a:p>
            <a:pPr marL="800100" lvl="1"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lvl="1" indent="-342900" algn="just" rtl="1">
              <a:spcBef>
                <a:spcPts val="541"/>
              </a:spcBef>
              <a:spcAft>
                <a:spcPts val="0"/>
              </a:spcAft>
              <a:buFont typeface="Arial" panose="020B0604020202020204" pitchFamily="34" charset="0"/>
              <a:buChar char="•"/>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ما هي التحديات التي واجهوها؟</a:t>
            </a:r>
          </a:p>
          <a:p>
            <a:pPr marL="800100" lvl="1" indent="-342900" algn="just" rtl="1">
              <a:spcBef>
                <a:spcPts val="541"/>
              </a:spcBef>
              <a:spcAft>
                <a:spcPts val="0"/>
              </a:spcAft>
              <a:buFont typeface="Arial" panose="020B0604020202020204" pitchFamily="34" charset="0"/>
              <a:buChar char="•"/>
            </a:pPr>
            <a:endParaRPr lang="en-GB"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1"/>
              </a:spcBef>
              <a:spcAft>
                <a:spcPts val="0"/>
              </a:spcAft>
              <a:buFont typeface="Arial" panose="020B0604020202020204" pitchFamily="34" charset="0"/>
              <a:buChar char="•"/>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اطلب </a:t>
            </a: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من المشاركين مشاركة سبب اعتقادهم أننا بحاجة إلى آليات التغذية الراجعة في الاستجابات.</a:t>
            </a:r>
          </a:p>
          <a:p>
            <a:pPr marL="342900" lvl="0" indent="-342900" algn="just" rtl="1">
              <a:spcBef>
                <a:spcPts val="541"/>
              </a:spcBef>
              <a:spcAft>
                <a:spcPts val="0"/>
              </a:spcAft>
              <a:buFont typeface="Arial" panose="020B0604020202020204" pitchFamily="34" charset="0"/>
              <a:buChar char="•"/>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فيما يلي بعض الأمثلة المقتبسة من الدليل الخاص بالمشاركة المجتمعية والمساءلة، والتي يمكن استبدالها بأمثلة أخرى من الجمعية الوطنية أو منطقتك.</a:t>
            </a:r>
          </a:p>
          <a:p>
            <a:pPr marL="0" lvl="0" indent="0" algn="just" rtl="1">
              <a:spcBef>
                <a:spcPts val="541"/>
              </a:spcBef>
              <a:spcAft>
                <a:spcPts val="0"/>
              </a:spcAft>
              <a:buFont typeface="Arial" panose="020B0604020202020204" pitchFamily="34" charset="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أنشأ الصليب الأحمر في جزر البهاما خطا ساخنا للاستجابة للأعاصير</a:t>
            </a:r>
          </a:p>
          <a:p>
            <a:pPr marL="0" lvl="0" indent="0" algn="just" rtl="1">
              <a:spcBef>
                <a:spcPts val="541"/>
              </a:spcBef>
              <a:spcAft>
                <a:spcPts val="0"/>
              </a:spcAft>
              <a:buFont typeface="Arial" panose="020B0604020202020204" pitchFamily="34" charset="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أنشأت جمعية الصليب الأحمر لجزر البهاما، بدعم من الاتحاد الدولي لجمعيات الصليب الأحمر والهلال الأحمر، خطاً هاتفياً ساخناً مجانياً ومجهولاً وسرياً للاستجابة للملاحظات والانطباعات كجزء من الاستجابة لإعصار دوريان، حيث كان الخط الساخن متوفرًا من الساعة 9:30 صباحًا حتى 4:00 مساءً، من يوم الاثنين وحتى الجمعة بإدارة ثلاثة موظفين باللغتين الإنجليزية والكريولية، وفي بداية الأمر، تم إنشاء الخط الساخن للاستجابة للمسائل المتعلقة ببطاقات الفيزا المدفوعة مسبقًا الموزعة كجزء من الاستجابة للأعاصير وتم تشغيله عبر العديد من الهواتف المحمولة، التي يحتفظ بها موظفو الجمعية والاتحاد الدولي لجمعيات الصليب الأحمر والهلال الأحمر، ومع ذلك، أثبت الخط شعبيته لدرجة أنه تمت ترقيته إلى خط ساخن مجاني يمكنه استقبال العديد من المكالمات في وقت واحد لضمان عدم ترك أي مكالمة دون إجابة، وكان الهدف من هذا الخط هو حل المشكلات خلال المكالمة وتم اتخاذ عدة تدابير لدعم ذلك، تشمل تدريب جميع مشغلي الخط الساخن ووضع إجراءات تشغيلية موحدة وتزويد موظفي الخط بإحاطات وعروض من موظفي البرنامج وإعداد وتحديث الأسئلة والإجابات المتكررة بانتظام، ولضمان تتبع جميع التعليقات وتحليلها، جربت الجمعية عدة طرق مختلفة لتوثيق الملاحظات، بما في ذلك برنامج إكسل وكوبو تول بوكس، لكنها وجدت أخيرًا أن نموذج جمع الملاحظات الرقمي يعمل بشكل أفضل لأنه سمح بتسجيل كافة الملاحظات في مكان واحد، بغض النظر عن القناة المستخدمة، كما وتشمل الممارسات الجيدة الأخرى إنشاء مسارات إحالة داخلية وخارجية واضحة للملاحظات والانطباعات التي لا يمكن الرد عليها على الفور وقواعد بيانات منفصلة لتخزين الملاحظات والانطباعات الحساسة، والتي يتم التعامل معها بعد ذلك بواسطة موظفي الحماية والنوع الاجتماعي والإدماج، ويتم تحليل جميع الملاحظات والانطباعات ومشاركتها على قاعدة بيانات، والتي يمكن أيضًا للجمهور أن يراها، ويجري تبادل تقارير التغذية الراجعة داخليا ومناقشتها في اجتماعات التنسيق، ويتم عقد مناقشات للمتابعة في اجتماعات المجتمع ومن خلال حلقات النقاش المركزة.</a:t>
            </a:r>
          </a:p>
          <a:p>
            <a:pPr marL="0" lvl="0" indent="0" algn="just" rtl="1">
              <a:spcBef>
                <a:spcPts val="541"/>
              </a:spcBef>
              <a:spcAft>
                <a:spcPts val="0"/>
              </a:spcAft>
              <a:buFont typeface="Arial" panose="020B0604020202020204" pitchFamily="34" charset="0"/>
              <a:buNone/>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استطلاعات الرأي حول لقاح كوفيد – 19</a:t>
            </a:r>
          </a:p>
          <a:p>
            <a:pPr marL="0" lvl="0" indent="0" algn="just" rtl="1">
              <a:spcBef>
                <a:spcPts val="541"/>
              </a:spcBef>
              <a:spcAft>
                <a:spcPts val="0"/>
              </a:spcAft>
              <a:buFont typeface="Arial" panose="020B0604020202020204" pitchFamily="34" charset="0"/>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أجرت الجمعيات الوطنية والاتحاد الدولي لجمعيات الصليب الأحمر والهلال الأحمر حول العالم استطلاعات لآراء المجتمع حول كوفيد-19 لفهم معرفة المجتمعات وأسئلتهم وتفضيلاتهم في التواصل بشأنه والقاحات المضادة له، حيث يوجه هذه الفهم و هذه الرؤى النهج الصحي ويبني الثقة في اللقاحات حيث يستجيب نهجنا وتواصلنا المتعلق بالمخاطر للمخاوف الحقيقية في المجتمع.</a:t>
            </a:r>
          </a:p>
          <a:p>
            <a:pPr marL="0" lvl="0" indent="0" algn="just" rtl="1">
              <a:spcBef>
                <a:spcPts val="541"/>
              </a:spcBef>
              <a:spcAft>
                <a:spcPts val="0"/>
              </a:spcAft>
              <a:buFont typeface="Arial" panose="020B0604020202020204" pitchFamily="34" charset="0"/>
              <a:buNone/>
            </a:pP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يساعد مكتب المساعدة في توزيع مواد الإغاثة في إثيوبيا</a:t>
            </a:r>
          </a:p>
          <a:p>
            <a:pPr marL="0" lvl="0" indent="0" algn="just" rtl="1">
              <a:spcBef>
                <a:spcPts val="541"/>
              </a:spcBef>
              <a:spcAft>
                <a:spcPts val="0"/>
              </a:spcAft>
              <a:buFont typeface="Arial" panose="020B0604020202020204" pitchFamily="34" charset="0"/>
              <a:buNone/>
            </a:pPr>
            <a:endParaRPr lang="en-GB" sz="1804" b="1"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Font typeface="Arial" panose="020B0604020202020204" pitchFamily="34" charset="0"/>
              <a:buNone/>
            </a:pPr>
            <a:r>
              <a:rPr lang="ar-JO"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استخدمت جمعية الصليب الأحمر الإثيوبية، بدعم من الصليب الأحمر الكندي، استجابة للجفاف لتجربة نهج جديدة في إدارة التغذية الراجعة المحتمعية، وأضافت الجمعية الوطنية مكتبًا لاستقبال الملاحظات والانطباعات إلى خطط التوزيع الخاصة بها، حيث تم إبلاغ أعضاء المجتمع عن المكتب قبل إجراء عمليات التوزيع، وتم تدريب المتطوعين على كيفية جمع الملاحظات والانطباعات والأسئلة والشكاوى والاستجابة لها وكيفية تسجيلها  حتى يمكن تحليلها في ما بعد، كما وتم وضع نظام أيضًا لمتابعة المشكلات خلال زيارات الرصد الميدانية الشهرية، حيث كانت الشكوى الشائعة هي أن الدعم المقدم كان غير كاف، لذا استخدمت جمعية الصليب الأحمر الإثيوبية هذا الملاحظات والانطباعات لتبرير زيادة كمية المساعدات المقدمة لكل منزل، واستغلت الجمعية الوطنية أيضًا الفرصة لشرح معايير الاختيار مرة أخرى والقيود المتعلقة بالتمويل التي واجهتها.</a:t>
            </a:r>
            <a:endParaRPr lang="en-GB" sz="1804" b="0" i="0" u="none" strike="noStrik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1"/>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19" name="Google Shape;31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85</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just" rtl="1">
              <a:spcBef>
                <a:spcPts val="542"/>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 شريحة اختيارية، من المهم إظهارها إذا كنت تستخدم سيناريو الوباء.</a:t>
            </a:r>
          </a:p>
          <a:p>
            <a:pPr marL="0" lvl="0" indent="0" algn="just" rtl="1">
              <a:spcBef>
                <a:spcPts val="542"/>
              </a:spcBef>
              <a:spcAft>
                <a:spcPts val="0"/>
              </a:spcAft>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هناك طريقتان رئيسيتان لجمع التغذية الراجعة المجتمعية، من خلال نظام تفاعلي حيث يأتي الأشخاص إلينا عندما يكون لديهم تعليقات لمشاركتها ( كالخط الساخن على سبيل المثال)، أو نظام استباقي، حيث نسعى بنشاط لطلب الملاحظات والانطباعات من الأشخاص ( كحلقات النقاش المركزة).</a:t>
            </a: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هناك إيجابيات وسلبيات لكلا النوعين من الآليات، ولكن لا يمكن إنكار فائدتهما، وتستخدم آلية التغذية الراجعة المثلى من الأساليب الاستباقية والتفاعلية.</a:t>
            </a:r>
          </a:p>
          <a:p>
            <a:pPr marL="342900" marR="0" lvl="0" indent="-342900" algn="just" defTabSz="914400" rtl="1" eaLnBrk="1" fontAlgn="auto" latinLnBrk="0" hangingPunct="1">
              <a:lnSpc>
                <a:spcPct val="100000"/>
              </a:lnSpc>
              <a:spcBef>
                <a:spcPts val="542"/>
              </a:spcBef>
              <a:spcAft>
                <a:spcPts val="0"/>
              </a:spcAft>
              <a:buClr>
                <a:srgbClr val="000000"/>
              </a:buClr>
              <a:buSzPts val="1400"/>
              <a:buFontTx/>
              <a:buChar char="-"/>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spcBef>
                <a:spcPts val="542"/>
              </a:spcBef>
              <a:spcAft>
                <a:spcPts val="0"/>
              </a:spcAft>
              <a:buNone/>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النظام التفاعلي</a:t>
            </a:r>
          </a:p>
          <a:p>
            <a:pPr marL="0" lvl="0" indent="0" algn="just" rtl="1">
              <a:spcBef>
                <a:spcPts val="542"/>
              </a:spcBef>
              <a:spcAft>
                <a:spcPts val="0"/>
              </a:spcAft>
              <a:buNone/>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يتصل بنا الأشخاص عندما يكون لديهم بعض الملاحظات والانطباعات التي يرغبون في مشاركتها.</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أمثلة على القنوات المستخدمة في هذا النظام:</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الخط الساخن.</a:t>
            </a: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مكاتب المساعدة.</a:t>
            </a: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صناديق الاقتراحات.</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الإيجابيات:</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تكون متاحة عندما يحتاج الأشخاص لاستخدامها - لذا إذا كان لديهم سؤال على سبيل المثال، يمكنهم التواصل معنا بدلاً من انتظار طرحه عليهم.</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يمكنها جمع الملاحظات والانطباعات المتعلقة بأي موضوع - يتمتع الأشخاص بحرية مشاركة أي نوع من الملاحظات حول أي مشكلة أو موضوع، وليس فقط ما نسألهم عنه.</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السلبيات:</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إذا لم يستخدم الناس النظام، فلن نتمكن من الحصول على أي ملاحظات - فهو يعتمدفي الأساس على تواصل الأشخاص معنا.</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هذا يعني أنه يجب الإعلان عنها جيدًا حتى يعرف الأشخاص عنها وكيفية استخدامها.</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الهدف الأنسب لاستخدامها:</a:t>
            </a:r>
          </a:p>
          <a:p>
            <a:pPr marL="342900" lvl="0"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حل المشكلات في الوقت المناسب (كالمشكلات المتعلقة بالتحويلات النقدية).</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توفير المعلومات اللازمة.</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الحاجة إلى التعامل السري مع الملاحظات والانطباعات الحساسة.</a:t>
            </a: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في حال أرادت الجمعية الوطنية إنشاء آلية دائمة للتغذية الراجعة لتغطية كافة البرامج والعمليات والأنشطة.</a:t>
            </a:r>
            <a:endParaRPr lang="en-GB" dirty="0">
              <a:latin typeface="Calibri" panose="020F0502020204030204" pitchFamily="34" charset="0"/>
              <a:ea typeface="Calibri" panose="020F0502020204030204" pitchFamily="34" charset="0"/>
              <a:cs typeface="Calibri" panose="020F0502020204030204" pitchFamily="34" charset="0"/>
            </a:endParaRPr>
          </a:p>
          <a:p>
            <a:pPr marL="800100" lvl="1" indent="-342900" algn="just" rtl="1">
              <a:spcBef>
                <a:spcPts val="542"/>
              </a:spcBef>
              <a:spcAft>
                <a:spcPts val="0"/>
              </a:spcAft>
              <a:buFont typeface="Arial" panose="020B0604020202020204" pitchFamily="34" charset="0"/>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Font typeface="Arial" panose="020B0604020202020204" pitchFamily="34" charset="0"/>
              <a:buNone/>
            </a:pPr>
            <a:r>
              <a:rPr lang="ar-JO" b="1" dirty="0">
                <a:latin typeface="Calibri" panose="020F0502020204030204" pitchFamily="34" charset="0"/>
                <a:ea typeface="Calibri" panose="020F0502020204030204" pitchFamily="34" charset="0"/>
                <a:cs typeface="Calibri" panose="020F0502020204030204" pitchFamily="34" charset="0"/>
              </a:rPr>
              <a:t>النظام الاستباقي</a:t>
            </a:r>
          </a:p>
          <a:p>
            <a:pPr marL="0" lvl="0" indent="0" algn="just" rtl="1">
              <a:spcBef>
                <a:spcPts val="542"/>
              </a:spcBef>
              <a:spcAft>
                <a:spcPts val="0"/>
              </a:spcAft>
              <a:buFont typeface="Arial" panose="020B0604020202020204" pitchFamily="34" charset="0"/>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نسعى بنشاط لطلب الملاحظات والانطباعات عن طريق طرح الأسئلة.</a:t>
            </a:r>
          </a:p>
          <a:p>
            <a:pPr marL="342900" lvl="0" indent="-342900" algn="just" rtl="1">
              <a:spcBef>
                <a:spcPts val="542"/>
              </a:spcBef>
              <a:spcAft>
                <a:spcPts val="0"/>
              </a:spcAft>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أمثلة على القنوات المستخدمة في هذا النظام:</a:t>
            </a:r>
          </a:p>
          <a:p>
            <a:pPr marL="342900" lvl="0" indent="-342900" algn="just" rtl="1">
              <a:spcBef>
                <a:spcPts val="542"/>
              </a:spcBef>
              <a:spcAft>
                <a:spcPts val="0"/>
              </a:spcAft>
              <a:buFont typeface="Arial" panose="020B0604020202020204" pitchFamily="34" charset="0"/>
              <a:buChar char="•"/>
            </a:pPr>
            <a:endParaRPr lang="en-GB" b="0" dirty="0">
              <a:effectLst/>
              <a:latin typeface="Calibri" panose="020F0502020204030204" pitchFamily="34" charset="0"/>
              <a:ea typeface="Calibri" panose="020F0502020204030204" pitchFamily="34" charset="0"/>
              <a:cs typeface="Calibri" panose="020F0502020204030204" pitchFamily="34" charset="0"/>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حلقات النقاش المركزة.</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استطلاعات الرأي.</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مقابلة مقدمي المعلومات الرئيسيين.</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من المهم أن نلاحظ - </a:t>
            </a: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 معظم القنوات المرتبطة بكلا النظامين يمكن استخدامها لجمع الملاحظات تفاعليًا أو استباقيًا، فعلى سبيل المثال: يمكن لمراكز الاتصال أن تستقبل المكالمات ولكنها أيضًا يمكن أن تجري استطلاعات هاتفية، ويمكن استخدام زيارات المنازل لطرح أسئلة معينة، ولكنها تستخدم أيضًا لتسجيل الملاحظات التي لم يتم طلبها.</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الإيجابيات:</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يمكنها جمع التعليقات حول مواضيع معينة - لذلك يمكن استخدامها لمعرفة ما يفكر فيه الأشخاص حول المرض والفيضانات والجمعية الوطنية. </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قد لا يأتي الأشخاص لتقديم ملاحظاتهم من تلقاء أنفسهم - قد لا يشعر بعض الأشخاص أو بعض الثقافات بالراحة عند مشاركة الملاحظات ما لم يتم طلب ذلك منهم مباشرة.</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1"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السلبيات:</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قد تفوتك بعض الملاحظات والانطباعات المتعلقة بموضوعات أخرى عند طرح أسئلة محددة  - كما في حالة طرحنا أسئلة حول كوفيد-19 فقط ورغبة الأشخاص في مشاركة تجاربهم حول تلقي التحويلات النقدة.</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قد لا يتمكن الأشخاص من الإبلاغ عن المشكلات عندما يحتاجون إلى ذلك - على سبيل المثال، إذا شهدوا فسادًا أو كان لديهم سؤال عاجل حول حقوقهم وكيفية الوصول إلى الدعم، يتعين عليهم الانتظار حتى نأتي لسؤالهم، ولا يمكنهم التواصل معنا في ذلك الوقت.</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542"/>
              </a:spcBef>
              <a:spcAft>
                <a:spcPts val="0"/>
              </a:spcAft>
              <a:buFont typeface="Arial" panose="020B0604020202020204" pitchFamily="34" charset="0"/>
              <a:buChar char="•"/>
            </a:pPr>
            <a:r>
              <a:rPr lang="ar-JO" dirty="0">
                <a:latin typeface="Calibri" panose="020F0502020204030204" pitchFamily="34" charset="0"/>
                <a:ea typeface="Calibri" panose="020F0502020204030204" pitchFamily="34" charset="0"/>
                <a:cs typeface="Calibri" panose="020F0502020204030204" pitchFamily="34" charset="0"/>
              </a:rPr>
              <a:t>الهدف الأنسب لاستخدامها:</a:t>
            </a:r>
          </a:p>
          <a:p>
            <a:pPr marL="342900" marR="0" lvl="0"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فهم المجتمع - فهم المعتقدات والآراء والقيم - على سبيل المثال تتبع ما معتقدات الأشخاص حول فايروس الإيبولا.</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رصد المقاييس الرئيسية - كالرضا عن خدماتنا.</a:t>
            </a: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800100" marR="0" lvl="1" indent="-342900" algn="just" rtl="1" fontAlgn="base">
              <a:lnSpc>
                <a:spcPct val="100000"/>
              </a:lnSpc>
              <a:spcBef>
                <a:spcPts val="542"/>
              </a:spcBef>
              <a:spcAft>
                <a:spcPts val="0"/>
              </a:spcAft>
              <a:buClr>
                <a:srgbClr val="000000"/>
              </a:buClr>
              <a:buSzPts val="1400"/>
              <a:buFont typeface="Arial" panose="020B0604020202020204" pitchFamily="34" charset="0"/>
              <a:buChar cha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عندما يكون وجود نظام رسمي دائم مثل الخط الساخن أو صندوق الاقتراحات غير ممكن - يتعين علينا التأكد من زيارة المجتمعات بانتظام لطلب ملاحظاتهم وانطباعاتهم، وهذا يعني أننا ما زلنا نستمع إليهم.</a:t>
            </a: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48" name="Google Shape;348;p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r" rtl="1">
              <a:lnSpc>
                <a:spcPct val="100000"/>
              </a:lnSpc>
              <a:spcBef>
                <a:spcPts val="0"/>
              </a:spcBef>
              <a:spcAft>
                <a:spcPts val="0"/>
              </a:spcAft>
              <a:buSzPts val="1400"/>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SzPts val="1400"/>
              <a:buNone/>
            </a:pPr>
            <a:endParaRPr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sym typeface="Calibri"/>
              </a:rPr>
              <a:t>قبل</a:t>
            </a:r>
            <a:r>
              <a:rPr lang="ar-JO" sz="1800" b="0" dirty="0">
                <a:latin typeface="Calibri" panose="020F0502020204030204" pitchFamily="34" charset="0"/>
                <a:ea typeface="Calibri" panose="020F0502020204030204" pitchFamily="34" charset="0"/>
                <a:cs typeface="Calibri" panose="020F0502020204030204" pitchFamily="34" charset="0"/>
                <a:sym typeface="Calibri"/>
              </a:rPr>
              <a:t> عرض التعريف، استفسر عما إذا كان بإمكان أي شخص شرح ما تعنيه المشاركة المجتمعية والمساءلة في سياق عمله أو قطاعه.</a:t>
            </a:r>
          </a:p>
          <a:p>
            <a:pPr marL="285750" marR="0" lvl="0"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800" b="0" dirty="0">
              <a:latin typeface="Calibri" panose="020F0502020204030204" pitchFamily="34" charset="0"/>
              <a:ea typeface="Calibri" panose="020F0502020204030204" pitchFamily="34" charset="0"/>
              <a:cs typeface="Calibri" panose="020F0502020204030204" pitchFamily="34" charset="0"/>
              <a:sym typeface="Calibri"/>
            </a:endParaRPr>
          </a:p>
          <a:p>
            <a:pPr marL="285750" marR="0" lvl="0"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أظهر الرسم البياني على الشريحة، والذي يقدم النُهج الأربعة الأساسية للمشاركة المجتمعية والمساءلة، وكيف يمكن أن تساعدنا في تحمل المسؤولية تجاه الأشخاص الذين نساعدهم.</a:t>
            </a:r>
          </a:p>
          <a:p>
            <a:pPr marL="285750" marR="0" lvl="0"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dirty="0">
              <a:latin typeface="Calibri" panose="020F0502020204030204" pitchFamily="34" charset="0"/>
              <a:ea typeface="Calibri" panose="020F0502020204030204" pitchFamily="34" charset="0"/>
              <a:cs typeface="Calibri" panose="020F0502020204030204" pitchFamily="34" charset="0"/>
            </a:endParaRPr>
          </a:p>
          <a:p>
            <a:pPr marL="285750" marR="0" lvl="0"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احرص على قراءة التعريف الكامل للمشاركة المجتمعية والمساءلة والموجود في الدليل: </a:t>
            </a:r>
          </a:p>
          <a:p>
            <a:pPr marL="1030517" marR="0" lvl="1" indent="-34290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المشاركة المجتمعية والمساءلة هما نهج عمل يعترف بأن جميع أفراد المجتمع شركاء متساوون، حيث تقوم احتياجاتهم المتنوعة وأولوياتهم وتفضيلاتهم بتوجيه كل ما نقوم به، ونحقق ذلك من خلال تضمين المشاركة المجتمعية الهادفة والتواصل المفتوح والصادق وآليات الاستماع والاستجابة للتغذية الراجعة في برامجنا وعملياتنا، حيث تخبرنا الأدلة والتجارب والفطرة السليمة إنه عندما نقوم بإشراك المجتمعات بشكل حقيقي يمكنهم لعب دور فعّال ونشط في تصميم وإدارة البرامج والعمليات، وبالتالي ستكون النتائج أكثر فعالية واستدامة وجودةً.</a:t>
            </a:r>
          </a:p>
          <a:p>
            <a:pPr marL="0" marR="0" lvl="0" indent="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None/>
              <a:tabLst/>
              <a:defRPr/>
            </a:pPr>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742950" marR="0" lvl="1" indent="-285750" algn="r"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وضّح ما يلي</a:t>
            </a:r>
            <a:r>
              <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تعني المشاركة </a:t>
            </a: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اتخاذ القرارات بالتنسيق مع المجتمع حول كيفية تصميم وإدارة وتنفيذ البرامج والعمليات، وتقديم الدعم، في الحالات الممكنة، للمجتمعات لتقديم وتشكيل حلولهم تعديلاتهم وفقًا لشروطهم الخاصة.</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1"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يتمحور التواصل المفتوح والصادق والمنتظم </a:t>
            </a:r>
            <a:r>
              <a:rPr lang="ar-JO" sz="2000" b="0" dirty="0">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حول ضمان فهم المجتمعات لمن نحن وما الذي نقوم به في مجتمعهم، وتزويدهم بالمعلومات التي يحتاجونها لاتخاذ القرارات والإجراءات اللازمة لحماية وتحسين حياتهم ومجتمعهم وصحتهم.</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تساعد </a:t>
            </a:r>
            <a:r>
              <a:rPr lang="ar-JO" sz="2000" b="1" dirty="0">
                <a:latin typeface="Calibri" panose="020F0502020204030204" pitchFamily="34" charset="0"/>
                <a:ea typeface="Calibri" panose="020F0502020204030204" pitchFamily="34" charset="0"/>
                <a:cs typeface="Calibri" panose="020F0502020204030204" pitchFamily="34" charset="0"/>
                <a:sym typeface="Calibri"/>
              </a:rPr>
              <a:t>آليات التغذية </a:t>
            </a:r>
            <a:r>
              <a:rPr lang="ar-JO" sz="2000" b="0" dirty="0">
                <a:latin typeface="Calibri" panose="020F0502020204030204" pitchFamily="34" charset="0"/>
                <a:ea typeface="Calibri" panose="020F0502020204030204" pitchFamily="34" charset="0"/>
                <a:cs typeface="Calibri" panose="020F0502020204030204" pitchFamily="34" charset="0"/>
                <a:sym typeface="Calibri"/>
              </a:rPr>
              <a:t>الراجعة في تلقي وتحليل والاستجابة والتصرف بناءً على أسئلة المجتمع والشكاوى والطلبات والاقتراحات والمعتقدات والشائعات والثناء، ومن الممكن أن يكون ذلك متعلقًا بالخدمات والدعم الذي نقدمه، أو المعتقدات حول موضوع أو قضية معينة تتعلق بعملنا (على سبيل المثال مصدر قلق للصحة العامة)، أو حول تصرف وسلوك موظفينا ومتطوعينا.</a:t>
            </a:r>
          </a:p>
          <a:p>
            <a:pPr marL="1200150" marR="0" lvl="2" indent="-28575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يتعلق </a:t>
            </a: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الفهم المجتمعي </a:t>
            </a:r>
            <a:r>
              <a:rPr lang="ar-JO" sz="20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بضمان فهمنا للمجتمعات التي نتعامل معها، بما في ذلك الوضع الذي يعيشون فيه واحتياجاتهم وأولوياتهم وآرائهم وقدراتهم - والتأثيرات الاجتماعية والثقافية والسياسية والاقتصادية والبيئية الأوسع التي تؤثر في حياتهم.</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sz="2000" b="0" dirty="0">
                <a:latin typeface="Calibri" panose="020F0502020204030204" pitchFamily="34" charset="0"/>
                <a:ea typeface="Calibri" panose="020F0502020204030204" pitchFamily="34" charset="0"/>
                <a:cs typeface="Calibri" panose="020F0502020204030204" pitchFamily="34" charset="0"/>
                <a:sym typeface="Calibri"/>
              </a:rPr>
              <a:t>تساعدنا هذه النُهوج الأساسية الأربعة للمشاركة المجتمعية مع بعضها على ضمان ما يأتي:</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sz="2000" b="0" dirty="0">
              <a:latin typeface="Calibri" panose="020F0502020204030204" pitchFamily="34" charset="0"/>
              <a:ea typeface="Calibri" panose="020F0502020204030204" pitchFamily="34" charset="0"/>
              <a:cs typeface="Calibri" panose="020F0502020204030204" pitchFamily="34" charset="0"/>
              <a:sym typeface="Calibri"/>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الدعم الذي نقدمه مهم ومفيد ويتم تقديمه في الوقت المناسب ويتلاءم مع احتياجات الأشخاص.</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تتحكم المجتمعات ببرامجنا وعملياتنا وتمتلكها.</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أننا نعامل أفراد المجتمع بكرامة واحترام، مع اعتبارهم شركاء متساوين يمتلكون معرفة وقدرات قيمة.</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ar-JO" dirty="0">
              <a:latin typeface="Calibri" panose="020F0502020204030204" pitchFamily="34" charset="0"/>
              <a:ea typeface="Calibri" panose="020F0502020204030204" pitchFamily="34" charset="0"/>
              <a:cs typeface="Calibri" panose="020F0502020204030204" pitchFamily="34" charset="0"/>
            </a:endParaRP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ar-JO" dirty="0">
                <a:latin typeface="Calibri" panose="020F0502020204030204" pitchFamily="34" charset="0"/>
                <a:ea typeface="Calibri" panose="020F0502020204030204" pitchFamily="34" charset="0"/>
                <a:cs typeface="Calibri" panose="020F0502020204030204" pitchFamily="34" charset="0"/>
              </a:rPr>
              <a:t>ليس لتدخلاتنا أي عواقب سلبية -  كإلحاق الضرر بالأسواق المحلية نتيجة لتوزيع المساعدات أو نشر التوتر بين مختلف المجموعات. </a:t>
            </a:r>
          </a:p>
          <a:p>
            <a:pPr marL="1200150" marR="0" lvl="2" indent="-285750" algn="just" defTabSz="914400" rtl="1"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2000" b="0" dirty="0">
              <a:latin typeface="Calibri" panose="020F0502020204030204" pitchFamily="34" charset="0"/>
              <a:ea typeface="Calibri" panose="020F0502020204030204" pitchFamily="34" charset="0"/>
              <a:cs typeface="Calibri" panose="020F0502020204030204" pitchFamily="34" charset="0"/>
              <a:sym typeface="Calibri"/>
            </a:endParaRPr>
          </a:p>
          <a:p>
            <a:pPr marL="0" lvl="0" indent="0" algn="just" rtl="1">
              <a:lnSpc>
                <a:spcPct val="100000"/>
              </a:lnSpc>
              <a:spcBef>
                <a:spcPts val="1000"/>
              </a:spcBef>
              <a:spcAft>
                <a:spcPts val="0"/>
              </a:spcAft>
              <a:buClr>
                <a:schemeClr val="dk1"/>
              </a:buClr>
              <a:buSzPts val="2000"/>
              <a:buFont typeface="Arial"/>
              <a:buNone/>
            </a:pPr>
            <a:r>
              <a:rPr lang="ar-JO" sz="2000" b="1" dirty="0">
                <a:latin typeface="Calibri" panose="020F0502020204030204" pitchFamily="34" charset="0"/>
                <a:ea typeface="Calibri" panose="020F0502020204030204" pitchFamily="34" charset="0"/>
                <a:cs typeface="Calibri" panose="020F0502020204030204" pitchFamily="34" charset="0"/>
                <a:sym typeface="Calibri"/>
              </a:rPr>
              <a:t>ملاحظة مهمة يجب تسليط الضوء عليها هي أن الهلال الأحمر والصليب الأحمر كانت قد أُنشأت لمساعدة المجتمعات، لذا إذا لم نلبِ احتياجات وتفضيلات وأولويات المجتمع، فإننا لا نقوم بمهمتنا على أكمل وجه.</a:t>
            </a:r>
          </a:p>
          <a:p>
            <a:pPr marL="342900" lvl="0" indent="-228282" algn="l" rtl="0">
              <a:lnSpc>
                <a:spcPct val="100000"/>
              </a:lnSpc>
              <a:spcBef>
                <a:spcPts val="542"/>
              </a:spcBef>
              <a:spcAft>
                <a:spcPts val="0"/>
              </a:spcAft>
              <a:buClr>
                <a:schemeClr val="dk1"/>
              </a:buClr>
              <a:buSzPts val="1805"/>
              <a:buFont typeface="Arial"/>
              <a:buNone/>
            </a:pP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677" name="Google Shape;67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extLst>
      <p:ext uri="{BB962C8B-B14F-4D97-AF65-F5344CB8AC3E}">
        <p14:creationId xmlns:p14="http://schemas.microsoft.com/office/powerpoint/2010/main" val="39398068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r>
              <a:rPr lang="ar-JO" sz="20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إجراء المشاركة المجتمعية والمساءلة رقم 9: الاستماع للتغذية الراجعة المجتمعية لتوجيه عملية الاستجابة.</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تعتبر التغذية الراجعة المجتمعية أمرًا بالغ الأهمية لفهم ما إذا كانت العملية تلبي احتياجات الأشخاص أو إن كانت بحاجة إلى بعض التحسينات.</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الأساسي عند محدودية القدرة والموقت والموارد</a:t>
            </a: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إعداد آلية بسيطة للتغذية الراجعة المجتمعية والحفاظ عليها.</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سيكون لدى أفراد المجتمع أسئلة ومخاوف واقتراحات، سواء كانت آلية التغذية الراجعة الرسمية موجودة أم لا، لذلك من المهم أن يكون هناك طريقة لإدارة هذه التعليقات وإلا قد يؤدي ذلك إلى الإحباط وفقدان الثقة.</a:t>
            </a: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marR="0" lvl="1" indent="-342900" algn="just"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تم تضمين المزيد عن كيفية القيام بذلك في الشرائح التالية.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تلبية العملية لاحتياجات الاشخاص وأنها تصل إلى الأكثر عرضة للخطر منهم.</a:t>
            </a:r>
          </a:p>
          <a:p>
            <a:pPr marL="342900"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استباقيًا مما إذا كانت العملية تلبي احتياجات الناس، ومن وصولها إلى الفئات الأكثر عرضة للخطر ومن أن الدعم يُقدم على النحو الصحيح، حيث يمكن جمع هذه المعلومات من خلال عمليات الرصد الرسمية أو بشكل غير رسمي من خلال اجتماعات المجتمع أو اجتماعات مع الممثلين أو حلقات النقاش المركزة مع مختلف المجموعات.</a:t>
            </a:r>
          </a:p>
          <a:p>
            <a:pPr marL="1030517" lvl="1"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العمليات بحثا عن أي نتائج سلبية غير مقصودة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التأثير الذي تحدثه الاستجابة في المجتمع الأوسع لضمان عدم وجود عواقب سلبية غير مقصودة يمكن أن تلحق الضرر بالأشخاص، كتعريض الفئات المهمشة للخطر من خلال عمليات معايير الاختيار أو زعزعة استقرار الأسواق المحلية من خلال توزيع الأغذية.</a:t>
            </a: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التصرف وفقًا للملاحظات والانطباعات ورصد البيانات واستخدامها لتوجيه الاستجابة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التغذية الراجعة المجتمعية ورصد البيانات كبند دائم في الأجندة الخاصة باجتماعات الموظفين والمتطوعين والإدارة، مع توفير الوقت الكافي لمناقشة كيفية تعديل العملية للعمل بناءً على القضايا التي يثيرها المجتمع.</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687617" lvl="1" indent="0" algn="just" rtl="1">
              <a:buFont typeface="Arial" panose="020B0604020202020204" pitchFamily="34" charset="0"/>
              <a:buNone/>
            </a:pPr>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القدرة والوقت والموارد</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مراجعة وتحسين آلية التغذية الراجعة.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اعمل على إجراء حلقات نقاش مركزة لجمع الملاحظات والانطباعات حول إمكانة الوصول إلى آلية التغذية الراجعة ومدى ثقة مختلف المجموعات فيها، كما وعليك مناقشة كيفية تحسين الآلية، من خلال إضافة قنوات إضافية أو تحسين أوقات الاستجابة، على سبيل المثال، كما وعليك مراجعة كيفية التعامل داخليًا مع الملاحظات والانطباعات ومناقشة كيفية تحسين استخدام هذه الملاحظات في اجتماعات التنسيق.</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التعاون مع الشركاء الخارجيين حول الملاحظات والانطباعات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رؤى التغذية الراجعة والتقارير و/أو الملاحظات والانطباعات غير الحساسة مع أصحاب المصلحة الآخرين في المجالات الإنسانية الأخرى عبر البريد الإلكتروني أو في اجتماعات التنسيق، واحرص على كسب التأييد في اجتماعات التنسيق أو الاجتماعات الثنائية، عند الحاجة، لاتخاذ إجراءات جماعية لمعالجة المشكلات الأوسع نطاقًا التي تم طرحها في التغذية الراجعة المجتمعية.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فعالية نُهج المشاركة المجتمعية.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عمل نُهج المشاركة المجتمعية المستخدمة بشكل جيد، وإذا كانت كافة الفئات في المجتمع راضية عن جودة المعلومات ومستوى المشاركة والتأثير الذي لديهم على العملية - مع إجراء التغييرات عند الحاجة.</a:t>
            </a:r>
          </a:p>
          <a:p>
            <a:pPr marL="1030517" lvl="1" indent="-342900" algn="just" rtl="1">
              <a:buFont typeface="Arial" panose="020B0604020202020204" pitchFamily="34" charset="0"/>
              <a:buChar cha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جمع دراسات الحالة المتعلقة بكيفية استخدام ملاحظات المجتمع وانطباعاته.</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احصل على بعض الأمثلة المتعلقة بالوقت الذي تم فيه تعديل البرامج وتحسن تأثيرها بفعل التغذية الراجعة المجتمعية.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5215113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542"/>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Tx/>
              <a:buChar char="-"/>
            </a:pPr>
            <a:r>
              <a:rPr lang="ar-JO" b="0" dirty="0">
                <a:latin typeface="Calibri" panose="020F0502020204030204" pitchFamily="34" charset="0"/>
                <a:ea typeface="Calibri" panose="020F0502020204030204" pitchFamily="34" charset="0"/>
                <a:cs typeface="Calibri" panose="020F0502020204030204" pitchFamily="34" charset="0"/>
              </a:rPr>
              <a:t>يعتبر هذا تمرينًا سريعًا لتمكين المشاركين من التفكير في العملية اللازمة لإقامة آلية للتغذية الراجعة.</a:t>
            </a:r>
          </a:p>
          <a:p>
            <a:pPr marL="342900" lvl="0" indent="-342900" algn="just" rtl="1">
              <a:spcBef>
                <a:spcPts val="542"/>
              </a:spcBef>
              <a:spcAft>
                <a:spcPts val="0"/>
              </a:spcAft>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Tx/>
              <a:buChar char="-"/>
            </a:pPr>
            <a:r>
              <a:rPr lang="ar-JO" b="0" dirty="0">
                <a:latin typeface="Calibri" panose="020F0502020204030204" pitchFamily="34" charset="0"/>
                <a:ea typeface="Calibri" panose="020F0502020204030204" pitchFamily="34" charset="0"/>
                <a:cs typeface="Calibri" panose="020F0502020204030204" pitchFamily="34" charset="0"/>
              </a:rPr>
              <a:t>وزِّع بطاقات إعداد آلية التغذية الراجعة الخاصة بالتمرين الجماعي  - تأكد من تقسيم الخطوات إلى بطاقات فردية وخلطها.</a:t>
            </a:r>
          </a:p>
          <a:p>
            <a:pPr marL="342900" lvl="0" indent="-342900" algn="just" rtl="1">
              <a:spcBef>
                <a:spcPts val="542"/>
              </a:spcBef>
              <a:spcAft>
                <a:spcPts val="0"/>
              </a:spcAft>
              <a:buFontTx/>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542"/>
              </a:spcBef>
              <a:spcAft>
                <a:spcPts val="0"/>
              </a:spcAft>
              <a:buFontTx/>
              <a:buChar char="-"/>
            </a:pPr>
            <a:r>
              <a:rPr lang="ar-JO" b="0" dirty="0">
                <a:latin typeface="Calibri" panose="020F0502020204030204" pitchFamily="34" charset="0"/>
                <a:ea typeface="Calibri" panose="020F0502020204030204" pitchFamily="34" charset="0"/>
                <a:cs typeface="Calibri" panose="020F0502020204030204" pitchFamily="34" charset="0"/>
              </a:rPr>
              <a:t>أخبر المشاركين أن لديهم 10 دقائق ضمن مجموعاتهم لتحديد الترتيب الذي يجب أن تتبعه هذه البطاقات.</a:t>
            </a: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88</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 </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endParaRPr lang="en-GB" b="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sz="1804" b="0" kern="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عليك توضيح أن الخطوات 1-6 هي خطوات إعداد آلية التغذية الراجعة والخطوات 7-13 هي الخطوات أو الدورة المستمرة لتشغيل آلية التغذية الراجعة.</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1" kern="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b="0" dirty="0">
                <a:latin typeface="Calibri" panose="020F0502020204030204" pitchFamily="34" charset="0"/>
                <a:ea typeface="Calibri" panose="020F0502020204030204" pitchFamily="34" charset="0"/>
                <a:cs typeface="Calibri" panose="020F0502020204030204" pitchFamily="34" charset="0"/>
              </a:rPr>
              <a:t>اسأل المشاركين عما إذا كانوا يوافقون على محتويات هذه الشريحة.</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ar-JO" b="0" dirty="0">
                <a:latin typeface="Calibri" panose="020F0502020204030204" pitchFamily="34" charset="0"/>
                <a:ea typeface="Calibri" panose="020F0502020204030204" pitchFamily="34" charset="0"/>
                <a:cs typeface="Calibri" panose="020F0502020204030204" pitchFamily="34" charset="0"/>
              </a:rPr>
              <a:t>اسأل عما إذا كان لدى أي شخص أي شيء مختلف واستخدم التفسير أدناه لشرح سبب وجود الخطوات بهذا الترتيب.</a:t>
            </a:r>
          </a:p>
          <a:p>
            <a:pPr marL="342900" marR="0" lvl="0" indent="-3429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804" b="1" kern="0" dirty="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mj-lt"/>
              <a:buAutoNum type="arabicPeriod"/>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لحصول على تأييد الإدارة والموظفين ودعمهم.</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تتطلب آلية التغذية الراجعة وقت وتمويل والتزام الفريق لإجراء التغييرات استنادًا إلى ما يقوله المجتمع، لذا من المهم أن يُركز الجميع ليفهموا أدوارهم.</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mj-lt"/>
              <a:buAutoNum type="arabicPeriod" startAt="2"/>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آلية التغذية الراجعة مع المجتمع.</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المهم جدًا إشراك المجتمعات في التخطيط لآلية التغذية الراجعة، وإلا فإنك تخاطر بإعداد أمر قد لا يعمل بشكل جيد أو لا يحظى بثقة المجتمع أو لا يمكن استخدامه من قبل كافة المجموعات في المجتمع.</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mj-lt"/>
              <a:buAutoNum type="arabicPeriod" startAt="3"/>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آلية التغذية الراجعة.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تخطيط الكيفية التي سيتم بها جمع الملاحظات والانطباعات والاستجابة لها وتحليلها والعمل بناءً عليها والرجوع إليها إليها إذا لزم الأمر، وما الذي يجب أن يكون موجودًا لإدارة ذلك بنجاح.</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4"/>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آلية التغذية الراجعة مع المجتمعات (مرة أخرى)</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زيارة المجتمعات مرة أخرى للتحقق من أن آلية التغذية الراجعة المخطط لها تلبي توقعات الأشخاص وأنهمك سيشعرون بالراحة في استخدامها.</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5"/>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تدريب الموظفين والمتطوعين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المهم أن يفهم كل من يشارك في آلية التغذية الراجعة كيفية عملها وما هو دورهم ، حتى تعمل بسلاسة.</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6"/>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الإعلان عن آلية التغذية الراجعة</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تحتاج المجتمعات إلى معرفة أن آلية التغذية الراجعة موجودة وكيفية الوصول إليها.</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7"/>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البدء في جمع وتسجيل الملاحظات والانطباعات. </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الآن وبعد ان أصبحت آلية التغذية الراجعة معروفة في المجتمعات وبعد توفير التدريب اللازم لفرقك، يمكنك البدء في جمع وتسجيل الملاحظات والانطباعات من المجتمع.</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AutoNum type="arabicPeriod" startAt="8"/>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الإجابة على الملاحظات والانطباعات والاستجابة لها.</a:t>
            </a: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الاستجابة للملاحظات والانطباعات مباشرة، إن أمكن ذلك، ويمكن للتدريب ودليل الأسئلة الأكثر تكرارًا مساعدة المتطوعين على إجابة الأسئلة الشائعة على الفور، ويجب تسجيل الأسئلة التي لا يمكن الإجابة عنها بشكل فوري والاستجابة لها في وقت لاحق - لا تختلق الإجابات، كما ويجب مناقشة المشكلات التي تتطلب تغييرًا أو إجراءًا في اجتماعات الفريق - يرجى مراجعة الخطوة رقم 10، كما ويرجى ملاحظة أن وقت الاستجابة سيعتمد على السياق لكنه لن يتجاوز فترة الأسبوعين، ويجب الرجوع إلى الملاحظات والانطباعات الحسساسة والتعامل معها على الفور. </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9"/>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تحليل الملاحظات والانطباعات ومشاركتها داخليًا</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تحليل التغذية الراجعة بانتظام - من الأفضل أن يتم ذلك مرة واحدة في الأسبوع إن أمكن، ويجب تسجيل جميع الملاحظات والانطباعات، بغض النظر عن كيفية تلقيها (مثل، وجاهيًا أو من خلال المتطوعين أو عبر الخط الساخن)، في نفس المكان حتى يمكن تحليلها بانتظام لمعرفة الاتجاهات، على سبيل المثال، ادمج جميع الملاحظات والانطباعات في قاعدة بيانات واحدة، مثل إكسل، حيث يمكنك ترميز مختلف أنواع الملاحظات والانطباعات وتتبع الاستجابات والإجراءات، كما ويجب تخزين ومعالجة التعليقات الحساسة بشكل منفصل، إضافةً إلى مشاركة التحديثات المتعلقة بالتغذية الراجعة المجتمعية  بانتظام مع فريق العمليات بأكمله، بما في ذلك المتطوعين.</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0"/>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ناقش كيفية التصرف بناءً على الملاحظات والانطباعات واستخدامها لإحداث التحسينات.</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اجعل من الملاحظات والانطباعات نقطة ثابتة في الأجندة الخاصة باجتماعات العمليات مع إتاحة الوقت الكافي لعرض اتجاهاتها وتحديد كيفية التعامل معها، كما ويجب النظر إلى التغذية الراجعة المجتمعية كجزء من عملية الرصد وتتم مراجعتها جنبًا إلى جنب مع بيانات الرصد الأخرى وتضمينها في تقارير الحالة.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1"/>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إحالة المشكلة ومشاركة الملاحظات والانطباعات مع الشركاء</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إحالة التعليقات التي تتجاوز نطاق الجمعية الوطنية أو التي تهم الوكالات أو المنظمات الأخرى. عن طريق مشاركة الملاحظات والانطباعات في اجتماعات التنسيق الخارجية، على سبيل المثال، أو رسم خرائط لآليات التغذية الراجعة أو جهات التنسيق التابعة للمنظمات الأخرى.</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2"/>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إطلاع المجتمع على الإجراءات المتخذة. </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إن اتخاذ الإجراء هو أفضل استجابة لأنه يوضح أننا استمعنا للمجتمع - ولكن ومع ذلك أخبر الأشخاص بالإجراء الذي تم اتخاذه لتعزيز الثقة في آلية التغذية الراجعة.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إذا لم يكن من الممكن التصرف بناءً على الملاحظات والانطباعات، فمن المهم إخبار الأشخاص بذلك وشرح سبب عدم إمكانية فعل أي شيء وإلا سيفقدون الثقة في الاستجابة.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تعتمد طريقة تقديم الردود والتحديثات على تفضيلات المجتمع ونوعية الملاحظات والانطباعات وقدرة الاستجابة، فعلى سبيل المثال: يمكن الإجابة بشكل مباشر على الأسئلة الخاصة أو الشكاوى التي قدمها فرد معين، بينما يمكن الاستجابة للقضايا التي أثيرت من قبل مجموعة كبيرة من الناس في الاجتماعات عامة أو عبر الواح الملاحظات، وفيما يتعلق بالملاحظات الحساسة، يجب الرد عليها بشكل سري ومن قبل خبير متخصص.</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30000"/>
              </a:spcBef>
              <a:spcAft>
                <a:spcPct val="0"/>
              </a:spcAft>
              <a:buClrTx/>
              <a:buSzTx/>
              <a:buFont typeface="Arial" panose="020B0604020202020204" pitchFamily="34" charset="0"/>
              <a:buAutoNum type="arabicPeriod" startAt="13"/>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تحقق من عمل آلية التغذية الراجعة.</a:t>
            </a: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 typeface="Arial" panose="020B0604020202020204" pitchFamily="34" charset="0"/>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قم بإجراء فحوصات منتظمة للتأكد من عمل آلية التغذية الراجعة، وأن الأشخاص ما زالوا يشعرون بالراحة عند استخدامها.</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b="0" dirty="0">
              <a:latin typeface="Calibri" panose="020F0502020204030204" pitchFamily="34" charset="0"/>
              <a:ea typeface="Calibri" panose="020F0502020204030204" pitchFamily="34" charset="0"/>
              <a:cs typeface="Calibri" panose="020F0502020204030204" pitchFamily="34" charset="0"/>
            </a:endParaRP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840714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GB" b="1"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من الجيد استخدام آلية استباقية للتغذية الراجعة في حالات الوباء لأنها تسمح لنا بمتابعة التصورات حول الوباء والاستجابة - نحتاج إلى رصد معتقدات الأشخاص ومخاوفهم وأسئلتهم واقتراحاتهم استباقيًا حتى نتمكن من استخدامها لتوجيه أفعالنا</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تُسهل آليات التغذية الراجعة الاستباقية علينا عملية تحديد الشائعات والمعلومات المضللة بسرعة أكبر والتي قد تنتشر بسرعة كبيرة إذا لم يتم التعامل معها لتحد من التدخلات الصحية، على سبيل المثال، حدت الشائعات والمعلومات المضللة المتعلقة بلقاح الكوفيد - 19 من استعداد الناس للتطعيم.</a:t>
            </a:r>
          </a:p>
          <a:p>
            <a:pPr marL="342900" indent="-342900" algn="just" rtl="1">
              <a:buFont typeface="Arial" panose="020B0604020202020204" pitchFamily="34" charset="0"/>
              <a:buChar char="•"/>
            </a:pPr>
            <a:endParaRPr lang="en-GB"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b="0" dirty="0">
                <a:latin typeface="Calibri" panose="020F0502020204030204" pitchFamily="34" charset="0"/>
                <a:ea typeface="Calibri" panose="020F0502020204030204" pitchFamily="34" charset="0"/>
                <a:cs typeface="Calibri" panose="020F0502020204030204" pitchFamily="34" charset="0"/>
              </a:rPr>
              <a:t>ومع ذلك، فإن متابعة التصورات وحدها لا تكفي  - نحتاج أيضًا إلى أن نسعى بنشاط لنظهر للمجتمعات أننا نستمع إلى ملاحظاتهم وانطباعاتهم ونتصرف بناءً عليها، وإلا فإننا نخاطر بفقدان ثقتهم.</a:t>
            </a:r>
          </a:p>
          <a:p>
            <a:pPr algn="just" rtl="1"/>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r>
              <a:rPr lang="ar-JO" b="1" dirty="0">
                <a:latin typeface="Calibri" panose="020F0502020204030204" pitchFamily="34" charset="0"/>
                <a:ea typeface="Calibri" panose="020F0502020204030204" pitchFamily="34" charset="0"/>
                <a:cs typeface="Calibri" panose="020F0502020204030204" pitchFamily="34" charset="0"/>
              </a:rPr>
              <a:t>مثال مقتبس من الدليل الخاص بالمشاركة المجتمعية والمساءلة - يمكن استبداله بمثال آخر من الجمعية الوطنية أو منطقتك.</a:t>
            </a:r>
          </a:p>
          <a:p>
            <a:pPr algn="just" rtl="1"/>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آلية التغذية الراجعة المجتمعية للاستجابة لفايروس للإيبولا في جمهورية الكونغو الديمقراطية، أفريقيا.</a:t>
            </a:r>
          </a:p>
          <a:p>
            <a:pPr algn="just" rtl="1"/>
            <a:endParaRPr lang="en-GB"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algn="just" rtl="1"/>
            <a:r>
              <a:rPr lang="ar-JO" sz="1804"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أنشأ الصليب الأحمر لجمهورية الكونغو الديمقراطية والاتحاد الدولي لجمعيات الصليب الأحمر والهلال الأحمر، بدعم من مراكز السيطرة على الأمراض والوقاية الأمريكية، نظامًا لجمع وتحليل التغذية الراجعة المجتمعية المتعلقة بعملية فايروس الإيبولا في شرق الكونغو، وتمكن المتطوعون من خلال الزيارات المنزلية والاجتماعات المجتمعية، من التعرف على المخاوف والشائعات والأسئلة باستخدام النماذج الورقية، كما وتم ترميز بيانات التغذية الراجعة وتحليلها محليًا ومشاركتها مع لجان تبليغ المخاطر التي تقودها الحكومة المحلية وقادة استجابة الإيبولا وكذلك الشركاء الإقليميين والعالميين، لتبليغ المناقشات والقرارات الاستراتيجية، وبحلول نهاية الاستجابة للإيبولا، تم جمع أكثر من مليون تعليق من قبل أكثر من 800 متطوع من الصليب الأحمر، حيث ساعدت بيانات التغذية الراجعة في عملية الصليب الأحمر على الاستجابة لمخاوف المجتمع وبناء الثقة والقبول للتدخلات الصحية.</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681916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p23: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p23: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sz="1600" b="1" dirty="0">
                <a:latin typeface="Calibri" panose="020F0502020204030204" pitchFamily="34" charset="0"/>
                <a:ea typeface="Calibri" panose="020F0502020204030204" pitchFamily="34" charset="0"/>
                <a:cs typeface="Calibri" panose="020F0502020204030204" pitchFamily="34" charset="0"/>
                <a:sym typeface="Calibri"/>
              </a:rPr>
              <a:t>ملاحظات الميسرين</a:t>
            </a:r>
          </a:p>
          <a:p>
            <a:pPr marL="0" lvl="0" indent="0" algn="just" rtl="1">
              <a:spcBef>
                <a:spcPts val="900"/>
              </a:spcBef>
              <a:spcAft>
                <a:spcPts val="0"/>
              </a:spcAft>
              <a:buNone/>
            </a:pPr>
            <a:endParaRPr lang="ar-JO" sz="1600"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900"/>
              </a:spcBef>
              <a:spcAft>
                <a:spcPts val="0"/>
              </a:spcAft>
              <a:buNone/>
            </a:pPr>
            <a:r>
              <a:rPr lang="ar-JO" sz="1600" b="1" dirty="0">
                <a:latin typeface="Calibri" panose="020F0502020204030204" pitchFamily="34" charset="0"/>
                <a:ea typeface="Calibri" panose="020F0502020204030204" pitchFamily="34" charset="0"/>
                <a:cs typeface="Calibri" panose="020F0502020204030204" pitchFamily="34" charset="0"/>
              </a:rPr>
              <a:t>مثال مقتبس من الدليل الخاص بالحركة والمشاركة المجتمعية والمساءلة حول كيفية تصرف استجابة الإيبولا بناءً على بعض الملاحظات والانطباعات التي تم جمعها من خلال آلية التغذية الراجعة، ويمكن استبدال هذا المثال بأمثلة من الجمعية الوطنية أو منطقتك.</a:t>
            </a:r>
          </a:p>
          <a:p>
            <a:pPr marL="0" lvl="0" indent="0" algn="just" rtl="1">
              <a:spcBef>
                <a:spcPts val="900"/>
              </a:spcBef>
              <a:spcAft>
                <a:spcPts val="0"/>
              </a:spcAft>
              <a:buNone/>
            </a:pPr>
            <a:endParaRPr lang="ar-JO" sz="1600"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900"/>
              </a:spcBef>
              <a:spcAft>
                <a:spcPts val="0"/>
              </a:spcAft>
              <a:buNone/>
            </a:pPr>
            <a:r>
              <a:rPr lang="ar-JO" sz="1600" b="1" dirty="0">
                <a:latin typeface="Calibri" panose="020F0502020204030204" pitchFamily="34" charset="0"/>
                <a:ea typeface="Calibri" panose="020F0502020204030204" pitchFamily="34" charset="0"/>
                <a:cs typeface="Calibri" panose="020F0502020204030204" pitchFamily="34" charset="0"/>
              </a:rPr>
              <a:t>الانتقال إلى استخدام أكياس الجثث الشفافة في الإيبولا</a:t>
            </a:r>
          </a:p>
          <a:p>
            <a:pPr marL="0" lvl="0" indent="0" algn="just" rtl="1">
              <a:spcBef>
                <a:spcPts val="900"/>
              </a:spcBef>
              <a:spcAft>
                <a:spcPts val="0"/>
              </a:spcAft>
              <a:buNone/>
            </a:pPr>
            <a:endParaRPr lang="ar-JO" sz="1600" b="1" dirty="0">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أظهرت التغذية الراجعة التي تم جمعها من خلال آلية التغذية الراجعة (التي تم مناقشتها في وقت سابق من هذه الجلسة) وجود عدد كبير من الملاحظات والانطباعات والأسئلة السلبية حول عملية الدفن الآمن والكريم، حيث تضمنت المعتقدات ظن الأشخاص بأن أفراد العائلة الذين توفوا بسبب الإيبولا كانت تؤخذ أعضائهم، وتملئ أكياس الجثث بالصخور أو التراب بدلاً من ذلك – وكانت هذه المعتقدات تتأصل جزئيا بسبب عدم قدرة أفراد المجتمع على رؤية أحبائهم داخل أكياس الجثث، حيث ناقش فريق عمليات الصليب الأحمر الخاصة بالاستجابة لفيروس الإيبولا ما يمكنهم فعله لمعالجة هذا المعتقد وتوصلوا إلى فكرة استخدام أكياس للجثث بها نوافذ شفافة لتوفير تأكيد بصري لأفراد العائلة بأن أحبائهم لا يزالون داخل الأكياس، وساعد ذلك في بناء الثقة والقبول بعملية الدفن الآمن والكريم، وخفض من الهجمات التي تتعرض لها فرق الدفن.</a:t>
            </a:r>
          </a:p>
          <a:p>
            <a:pPr marL="0" algn="just" rtl="1"/>
            <a:endParaRPr lang="ar-JO" sz="1800"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6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تمت معالجة المخاوف المتعلقة بعملية الدفن الآمن والكريم أيضًا من خلال أنشطة التبليغ عن المخاطر والمشاركة المجتمعية الإضافية، بما في ذلك تقديم عروض توضيحية لعملية الدفن الآمن والكريم في المجتمعات، وشرح عملية الدفن وأهميتها في الحد من انتشار العدوى بين الأشخاص، والبرامج الإذاعية التي ناقشت الموضوع على المحطات المحلية وباللغات المحلية، ونتيجة لذلك، انخفض معدل رفض الدفن الآمن والكريم من قبل الصليب الأحمر من 79% في بداية الاستجابة إلى 8%.</a:t>
            </a:r>
          </a:p>
          <a:p>
            <a:pPr marL="0" algn="just" rtl="1"/>
            <a:endParaRPr lang="ar-JO" sz="1800" b="0" i="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900"/>
              </a:spcBef>
              <a:spcAft>
                <a:spcPts val="0"/>
              </a:spcAft>
              <a:buNone/>
            </a:pPr>
            <a:r>
              <a:rPr lang="ar-JO" sz="1600" b="1" dirty="0">
                <a:latin typeface="Calibri" panose="020F0502020204030204" pitchFamily="34" charset="0"/>
                <a:ea typeface="Calibri" panose="020F0502020204030204" pitchFamily="34" charset="0"/>
                <a:cs typeface="Calibri" panose="020F0502020204030204" pitchFamily="34" charset="0"/>
              </a:rPr>
              <a:t>- اسأل عما إذا كان لدى أي شخص مثال يمكنه مشاركته حول كيفية استخدام الملاحظات والانطباعات لتحسين عملية الاستجابة ؟</a:t>
            </a:r>
          </a:p>
        </p:txBody>
      </p:sp>
      <p:sp>
        <p:nvSpPr>
          <p:cNvPr id="486" name="Google Shape;486;p23: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91</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323866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التي يمكن أن تساعدك على تطبيق الإجراء 9 بشكله الأساسي والاستماع إلى التغذية الراجعة المجتمعية واستخدامها لتوجيه الاستجابة</a:t>
            </a:r>
          </a:p>
          <a:p>
            <a:pPr marL="285750" indent="-285750" algn="just" rtl="1">
              <a:spcBef>
                <a:spcPct val="50000"/>
              </a:spcBef>
              <a:buFont typeface="Arial" panose="020B0604020202020204" pitchFamily="34" charset="0"/>
              <a:buChar char="•"/>
            </a:pPr>
            <a:endParaRPr lang="en-GB" sz="18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15 </a:t>
            </a: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مجموعة التغذية الراجعة </a:t>
            </a:r>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والأدوات اللازمة لاستخدام التغذية الراجعة المجتمعية بشكل منهجي لتحسين البرامج والعمليات والعمل بشكل أوسع، وتشمل الخطوات الأولى لإعداد الآلية الأساسية للتغذية الراجعة، بالإضافة إلى إرشادات حول كيفية إجراء استطلاعات لآراء المجتمع وكيفية تحليل الملاحظات والانطباعات النوعية، وكيفية التعامل مع الحساس منها كما وتضمن التعامل مع كافة الملاحظات بمسؤولية.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16 </a:t>
            </a: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just" rtl="1"/>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24"/>
            </a:pPr>
            <a:r>
              <a:rPr lang="ar-JO" sz="2000" b="1" dirty="0">
                <a:solidFill>
                  <a:srgbClr val="00316D"/>
                </a:solidFill>
                <a:effectLst/>
                <a:latin typeface="Calibri" panose="020F0502020204030204" pitchFamily="34" charset="0"/>
                <a:ea typeface="Calibri" panose="020F0502020204030204" pitchFamily="34" charset="0"/>
                <a:cs typeface="Calibri" panose="020F0502020204030204" pitchFamily="34" charset="0"/>
              </a:rPr>
              <a:t>نموذج دراسة حالة بشأن المشاركة المجتمعية والمساءلة (في حالات الطوارئ)</a:t>
            </a:r>
            <a:endParaRPr lang="en-US" sz="2000" b="1" dirty="0">
              <a:solidFill>
                <a:srgbClr val="00316D"/>
              </a:solidFill>
              <a:latin typeface="Calibri" panose="020F0502020204030204" pitchFamily="34" charset="0"/>
              <a:ea typeface="Calibri" panose="020F0502020204030204" pitchFamily="34" charset="0"/>
              <a:cs typeface="Calibri" panose="020F0502020204030204" pitchFamily="34" charset="0"/>
            </a:endParaRPr>
          </a:p>
          <a:p>
            <a:pPr algn="just" rtl="1"/>
            <a:endPar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إرشادات حول الإجراءات العملية التي يجب على الموظفين من قطاعات مختلفة اتخاذها لضمان مستوى جيد من المشاركة في مختلف مراحل الاستجابة لحالات اللطوارئ، حيث تساعد هذه القوائم في تحديد أي ثغرات أو المجالات التي يمكن فيها تعزيز مشاركة المجتمع.</a:t>
            </a:r>
          </a:p>
          <a:p>
            <a:pPr algn="just" rtl="1"/>
            <a:endParaRPr lang="en-US"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marR="0" lvl="0" indent="-457200" algn="just" defTabSz="914400" rtl="1" eaLnBrk="0" fontAlgn="base" latinLnBrk="0" hangingPunct="0">
              <a:lnSpc>
                <a:spcPct val="100000"/>
              </a:lnSpc>
              <a:spcBef>
                <a:spcPct val="50000"/>
              </a:spcBef>
              <a:spcAft>
                <a:spcPct val="0"/>
              </a:spcAft>
              <a:buClrTx/>
              <a:buSzTx/>
              <a:buFontTx/>
              <a:buAutoNum type="arabicPlain" startAt="7"/>
              <a:tabLst/>
              <a:defRP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رصد وتقدير المشاركة المجتمعية والمساءلة</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أداة رصد وتقييم شاملة للمشاركة المجتمعية والمساءلة والتي تتضمن مؤشرات وأسئلة ووسائل التحقق والأهداف المقترحة لرصد المشاركة المجتمعية والمساءلة على المستوى المؤسسي وضمن البرامج وعمليات الطوارئ، كما وتحتوي كل ورقة على المؤشرات ذات الأولوية ومجموعة أوسع من الخيارات لاستخدامها في حال لزم الامر، هناك أيضًا ورقة تحتوي على مؤشرات للاتحاد الدولي لجمعيات الصليب الأحمر والهلال الأحمر، واللجنة الدولية للصليب الأحمر وجمعيات الصليب الأحمر والهلال الأحمر الوطنية الشريكة لرصد مستويات المشاركة المجتمعية والمساءلة ضمن تلك المنظمات وجودة الدعم المقدم في مجال المشاركة المجتمعية والمساءلة للجمعيات الوطنية والمؤشرات العالمية لقياس التقدم المحرز بالنسبة للحد الأدنى من التزامات المشاركة المجتمعية والمساءلة، وهناك أيضًا ورقة تحتوي على أسئلة وخيارات إجابات للاستطلاعات الأساسية والتقييمات.</a:t>
            </a:r>
          </a:p>
          <a:p>
            <a:pPr marL="0" marR="0" lvl="0" indent="0" algn="just" defTabSz="914400" rtl="1" eaLnBrk="0" fontAlgn="base" latinLnBrk="0" hangingPunct="0">
              <a:lnSpc>
                <a:spcPct val="100000"/>
              </a:lnSpc>
              <a:spcBef>
                <a:spcPct val="50000"/>
              </a:spcBef>
              <a:spcAft>
                <a:spcPct val="0"/>
              </a:spcAft>
              <a:buClrTx/>
              <a:buSzTx/>
              <a:buFontTx/>
              <a:buNone/>
              <a:tabLst/>
              <a:defRPr/>
            </a:pPr>
            <a:endParaRPr lang="en-GB" dirty="0">
              <a:effectLst/>
              <a:latin typeface="Calibri" panose="020F0502020204030204" pitchFamily="34" charset="0"/>
              <a:ea typeface="Calibri" panose="020F0502020204030204" pitchFamily="34" charset="0"/>
              <a:cs typeface="Calibri" panose="020F0502020204030204" pitchFamily="34" charset="0"/>
            </a:endParaRPr>
          </a:p>
          <a:p>
            <a:pPr algn="just"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2"/>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نموذج دراسة حالة بشأن المشاركة المجتمعية والمساءلة</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نموذج وإرشادات لكتابة دراسة حالة خاص بالمشاركة المجتمعية والمساءلة لتوثيق النُهُج أو الأنشطة المنفذة فيها وتأثيرها وأي دروس مستفادة.</a:t>
            </a: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1558764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19:notes"/>
          <p:cNvSpPr>
            <a:spLocks noGrp="1" noRot="1" noChangeAspect="1"/>
          </p:cNvSpPr>
          <p:nvPr>
            <p:ph type="sldImg" idx="2"/>
          </p:nvPr>
        </p:nvSpPr>
        <p:spPr>
          <a:xfrm>
            <a:off x="358775" y="1241425"/>
            <a:ext cx="5951538"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19:notes"/>
          <p:cNvSpPr txBox="1">
            <a:spLocks noGrp="1"/>
          </p:cNvSpPr>
          <p:nvPr>
            <p:ph type="body" idx="1"/>
          </p:nvPr>
        </p:nvSpPr>
        <p:spPr>
          <a:xfrm>
            <a:off x="666909" y="4777194"/>
            <a:ext cx="5335270" cy="3908614"/>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راجع النشرة المنفصلة للمشاركين (للمهمة رقم 3) وملاحظات الميسرين للسيناريو الخاص بالمشاركة المجتمعية والمساءلة في حالات الطوارئ. </a:t>
            </a:r>
          </a:p>
          <a:p>
            <a:pPr marL="0" lvl="0" indent="0" algn="just" rtl="1">
              <a:spcBef>
                <a:spcPts val="0"/>
              </a:spcBef>
              <a:spcAft>
                <a:spcPts val="0"/>
              </a:spcAft>
              <a:buNone/>
            </a:pPr>
            <a:endParaRPr lang="en-GB" b="1" dirty="0">
              <a:latin typeface="Calibri" panose="020F0502020204030204" pitchFamily="34" charset="0"/>
              <a:ea typeface="Calibri" panose="020F0502020204030204" pitchFamily="34" charset="0"/>
              <a:cs typeface="Calibri" panose="020F0502020204030204" pitchFamily="34" charset="0"/>
            </a:endParaRPr>
          </a:p>
          <a:p>
            <a:pPr marL="0" lvl="0" indent="0" algn="just" rtl="1">
              <a:spcBef>
                <a:spcPts val="0"/>
              </a:spcBef>
              <a:spcAft>
                <a:spcPts val="0"/>
              </a:spcAft>
              <a:buNone/>
            </a:pPr>
            <a:r>
              <a:rPr lang="ar-JO"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rPr>
              <a:t>عليك اختيار السيناريو الذي تريد استخدامه - المشاركة المجتمعية والمساءلة في الأوبئة أو المشاركة المجتمعية والمساءلة في عملية نقل السكان.</a:t>
            </a:r>
          </a:p>
          <a:p>
            <a:pPr marL="0" lvl="0" indent="0" algn="just" rtl="1">
              <a:spcBef>
                <a:spcPts val="0"/>
              </a:spcBef>
              <a:spcAft>
                <a:spcPts val="0"/>
              </a:spcAft>
              <a:buNone/>
            </a:pPr>
            <a:endParaRPr lang="en-GB" sz="20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just" defTabSz="914400" rtl="1" eaLnBrk="0" fontAlgn="base" latinLnBrk="0" hangingPunct="0">
              <a:lnSpc>
                <a:spcPct val="100000"/>
              </a:lnSpc>
              <a:spcBef>
                <a:spcPts val="0"/>
              </a:spcBef>
              <a:spcAft>
                <a:spcPts val="0"/>
              </a:spcAft>
              <a:buClrTx/>
              <a:buSzTx/>
              <a:buFontTx/>
              <a:buNone/>
              <a:tabLst/>
              <a:defRPr/>
            </a:pPr>
            <a:r>
              <a:rPr lang="ar-JO" sz="2000" b="1" dirty="0">
                <a:latin typeface="Calibri" panose="020F0502020204030204" pitchFamily="34" charset="0"/>
                <a:ea typeface="Calibri" panose="020F0502020204030204" pitchFamily="34" charset="0"/>
                <a:cs typeface="Calibri" panose="020F0502020204030204" pitchFamily="34" charset="0"/>
              </a:rPr>
              <a:t>خذ وقتًا لشرح المهام بوضوح للمشاركين في الجلسة العامة قبل تقسيمهم إلى مجموعات، وذكّرهم بالبناء على المعلومات السابقة التي يعرفونها عن أليكسا و والصليب الأحمر التابع لها من المهام السابقة.</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46" name="Google Shape;446;p19:notes"/>
          <p:cNvSpPr txBox="1">
            <a:spLocks noGrp="1"/>
          </p:cNvSpPr>
          <p:nvPr>
            <p:ph type="sldNum" idx="12"/>
          </p:nvPr>
        </p:nvSpPr>
        <p:spPr>
          <a:xfrm>
            <a:off x="3777607" y="9428584"/>
            <a:ext cx="2889938" cy="498055"/>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ts val="0"/>
                </a:spcBef>
                <a:spcAft>
                  <a:spcPts val="0"/>
                </a:spcAft>
                <a:buClrTx/>
                <a:buSzTx/>
                <a:buFontTx/>
                <a:buNone/>
                <a:tabLst/>
                <a:defRPr/>
              </a:pPr>
              <a:t>94</a:t>
            </a:fld>
            <a:endParaRPr kumimoji="0"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54201661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95</a:t>
            </a:fld>
            <a:endParaRPr lang="en-US" altLang="ru-RU"/>
          </a:p>
        </p:txBody>
      </p:sp>
    </p:spTree>
    <p:extLst>
      <p:ext uri="{BB962C8B-B14F-4D97-AF65-F5344CB8AC3E}">
        <p14:creationId xmlns:p14="http://schemas.microsoft.com/office/powerpoint/2010/main" val="87792734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96</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5927211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6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6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600" dirty="0">
              <a:latin typeface="Calibri" panose="020F0502020204030204" pitchFamily="34" charset="0"/>
              <a:ea typeface="Calibri" panose="020F0502020204030204" pitchFamily="34" charset="0"/>
              <a:cs typeface="Calibri" panose="020F0502020204030204" pitchFamily="34" charset="0"/>
            </a:endParaRPr>
          </a:p>
          <a:p>
            <a:pPr algn="just" rtl="1"/>
            <a:r>
              <a:rPr lang="ar-JO" sz="18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الإجراء الأساسي رقم 10 للمشاركة المجتمعية والمساءلة في حالات الطوارئ : إشراك المجتمع في عملية التقييم.</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just" rtl="1"/>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ان يكون أفراد المجتمع المحلي مصدرا رئيسيا للمعلومات في التقييم، فإذا لم تساعدهم العملية على التعافي، فهذا يعني أنها لم تنجح، بغض النظر عن كمية المساعدات التي تم توزيعها.</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الاساسي عند محدودية القدرة والوقت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أفراد المجتمع عن رأيهم في العملية</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استفسر من مجموعة متنوعة من أفراد المجتمع إذاما كانوا راضين عن  توقيت ونوعية وفعالية الدعم المقدم وطريقة تقديمه، وما الذي يمكن تحسينه للعمليات المستقبلية، احرص على إضافة هذه الأسئلة إلى استطلاع التقييم، وفي حال عدم وجود تقييم مخطط له، يمكنك طرح الاسئلة من خلال مقابلة مقدمي المعلومات الرئيسيين أو حلقات النقاش المركزة أو اجتماعات المجتمع.</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مشاركة نتائج التقييم داخليًا</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نتائج التقييم مع الزملاء حتى يستفيد الآخرون من الدروس المستفادة وتجنب تكرار الأخطاء، من خلال تقديم ورش عمل حول الدروس المستفادة، على سبيل المثال، أو بإرسال نتائج التقييم إلى الزملاء عبر البريد الإلكتروني. </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just" rtl="1"/>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يطبق بشكله المتقدم عند توفر المزيد من الوقت والقدرة والموارد</a:t>
            </a:r>
          </a:p>
          <a:p>
            <a:pPr algn="just"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إشراك المجتمعات في عملية التقييم.</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اسأل ممثلي المجتمع وأفراده عن أفضل طريقة لإجراء التقييم.</a:t>
            </a:r>
          </a:p>
          <a:p>
            <a:pPr marL="687617" lvl="1" indent="0" algn="just" rtl="1">
              <a:buFont typeface="Arial" panose="020B0604020202020204" pitchFamily="34" charset="0"/>
              <a:buNone/>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تنظيم تقييم يقوده المجتمع</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تمكين المجتمع من قيادة وإجراء التقييم بشكل مستقل.</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نتائج التقييم مع المجتمعات</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ارجع إلى المجتمعات وناقش معهم نتائج التقييم والخطوات التالية من خلال عقد اجتماعات أو ورش عمل على سبيل المثال.</a:t>
            </a:r>
          </a:p>
          <a:p>
            <a:pPr algn="just" rtl="1"/>
            <a:r>
              <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342900" indent="-342900" algn="just" rtl="1">
              <a:buFont typeface="Arial" panose="020B0604020202020204" pitchFamily="34" charset="0"/>
              <a:buChar char="•"/>
            </a:pPr>
            <a:r>
              <a:rPr lang="ar-JO"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مناقشة نتائج التقييم ومشاركتها مع الشركاء الخارجيين</a:t>
            </a:r>
          </a:p>
          <a:p>
            <a:pPr marL="34290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شارك نتائج التقييم مع الشركاء الخارجيين لضمان استفادة الآخرين من الدروس المستفادة وتجنب تكرار الأخطاء.</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715650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تشمل المشاركة المجتمعية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نُهج وطرق </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متعددة للعمل بشكل تعاوني مع الأشخاص والمجتمعات.</a:t>
            </a: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تعتبر ايضًا عملية تفاعلية تدمج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المشاركة</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الهادفة،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والتواصل</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المفتوح والصادق، وآليات الإستماع والتصرف وفقًا </a:t>
            </a:r>
            <a:r>
              <a:rPr kumimoji="0" lang="ar-JO" sz="24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للملاحظات والانطباعات</a:t>
            </a: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الواردة.</a:t>
            </a:r>
          </a:p>
          <a:p>
            <a:pPr marL="0" marR="0" lvl="0" indent="0" algn="just" defTabSz="914378" rtl="1" eaLnBrk="1" fontAlgn="auto" latinLnBrk="0" hangingPunct="1">
              <a:lnSpc>
                <a:spcPct val="100000"/>
              </a:lnSpc>
              <a:spcBef>
                <a:spcPts val="0"/>
              </a:spcBef>
              <a:spcAft>
                <a:spcPts val="0"/>
              </a:spcAft>
              <a:buClrTx/>
              <a:buSzTx/>
              <a:buFontTx/>
              <a:buNone/>
              <a:tabLst/>
              <a:defRPr/>
            </a:pPr>
            <a:r>
              <a:rPr kumimoji="0" lang="ar-JO"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وتعمل أيضًا على تعزيز التفاعل المجتمعي لدعم النتائج الصحية والإنسانية والتنموية.</a:t>
            </a: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en-CH"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866" marR="0" lvl="0" indent="-342866" algn="just" defTabSz="914309" rtl="1" eaLnBrk="0" fontAlgn="base" latinLnBrk="0" hangingPunct="0">
              <a:lnSpc>
                <a:spcPts val="3380"/>
              </a:lnSpc>
              <a:spcBef>
                <a:spcPct val="0"/>
              </a:spcBef>
              <a:spcAft>
                <a:spcPts val="600"/>
              </a:spcAft>
              <a:buClr>
                <a:srgbClr val="FF0000"/>
              </a:buClr>
              <a:buSzTx/>
              <a:buFont typeface="Arial" panose="020B0604020202020204" pitchFamily="34" charset="0"/>
              <a:buChar char="•"/>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كيف يتم ذلك؟</a:t>
            </a:r>
            <a:endParaRPr kumimoji="0" lang="en-US"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من خلال فهم السياق والتحديات التي تواجه تطبيق إجراءات الوقاية والقدرات المحلية.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إشراك قادة المجتمع والمجموعات لتحديد وتخطيط وتنفيذ الحلول المحلية.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الاتفاق على الأدوار والسؤوليات.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توفير التدريب والدعم والتمويل و</a:t>
            </a:r>
            <a:r>
              <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a:t>
            </a: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أو المواد اللازمة.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1144703" marR="0" lvl="1" indent="-457155" algn="just" defTabSz="914309" rtl="1" eaLnBrk="0" fontAlgn="base" latinLnBrk="0" hangingPunct="0">
              <a:lnSpc>
                <a:spcPts val="3380"/>
              </a:lnSpc>
              <a:spcBef>
                <a:spcPct val="0"/>
              </a:spcBef>
              <a:spcAft>
                <a:spcPts val="600"/>
              </a:spcAft>
              <a:buClr>
                <a:srgbClr val="FF0000"/>
              </a:buClr>
              <a:buSzTx/>
              <a:buFont typeface="+mj-lt"/>
              <a:buAutoNum type="arabicPeriod"/>
              <a:tabLst/>
              <a:defRPr/>
            </a:pPr>
            <a:r>
              <a:rPr kumimoji="0" lang="ar-JO"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دعم المجموعات المجتمعية لتبليغ ورصد وتحسين الحلول التي يجري تنفيذها. </a:t>
            </a:r>
            <a:endParaRPr kumimoji="0" lang="en-US" sz="20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378" rtl="1" eaLnBrk="1" fontAlgn="auto" latinLnBrk="0" hangingPunct="1">
              <a:lnSpc>
                <a:spcPct val="100000"/>
              </a:lnSpc>
              <a:spcBef>
                <a:spcPts val="0"/>
              </a:spcBef>
              <a:spcAft>
                <a:spcPts val="0"/>
              </a:spcAft>
              <a:buClrTx/>
              <a:buSzTx/>
              <a:buFontTx/>
              <a:buNone/>
              <a:tabLst/>
              <a:defRPr/>
            </a:pPr>
            <a:endParaRPr kumimoji="0" lang="fr-F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algn="just" rtl="1"/>
            <a:endParaRPr lang="en-CH"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46943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قبل عرض المحتوى على الشريحة، اسأل المشاركين عما إذا كان بإمكانهم اقتراح أسئلة أو مواضيع يجب طرحها في نهاية العملية لقياس مدى مساءلة الاستجابة أمام المجتمعات.</a:t>
            </a:r>
          </a:p>
          <a:p>
            <a:pPr marL="285750"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285750" indent="-285750" algn="just" rtl="1">
              <a:spcBef>
                <a:spcPct val="50000"/>
              </a:spcBef>
              <a:buFont typeface="Arial" panose="020B0604020202020204" pitchFamily="34" charset="0"/>
              <a:buChar char="•"/>
            </a:pPr>
            <a:r>
              <a:rPr lang="ar-JO" sz="1800" dirty="0">
                <a:latin typeface="Calibri" panose="020F0502020204030204" pitchFamily="34" charset="0"/>
                <a:ea typeface="Calibri" panose="020F0502020204030204" pitchFamily="34" charset="0"/>
                <a:cs typeface="Calibri" panose="020F0502020204030204" pitchFamily="34" charset="0"/>
              </a:rPr>
              <a:t>هذه هي الموضوعات الرئيسية التي يجب السؤال عنها:</a:t>
            </a:r>
          </a:p>
          <a:p>
            <a:pPr marL="285750"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الملاءمة – </a:t>
            </a:r>
            <a:r>
              <a:rPr lang="ar-JO" sz="1800" b="0" dirty="0">
                <a:latin typeface="Calibri" panose="020F0502020204030204" pitchFamily="34" charset="0"/>
                <a:ea typeface="Calibri" panose="020F0502020204030204" pitchFamily="34" charset="0"/>
                <a:cs typeface="Calibri" panose="020F0502020204030204" pitchFamily="34" charset="0"/>
              </a:rPr>
              <a:t>هل لبى الدعم الذي قدمناه الاحتياجات الرئيسية للأشخاص؟</a:t>
            </a: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الإنصاف – </a:t>
            </a:r>
            <a:r>
              <a:rPr lang="ar-JO" sz="1800" b="0" dirty="0">
                <a:latin typeface="Calibri" panose="020F0502020204030204" pitchFamily="34" charset="0"/>
                <a:ea typeface="Calibri" panose="020F0502020204030204" pitchFamily="34" charset="0"/>
                <a:cs typeface="Calibri" panose="020F0502020204030204" pitchFamily="34" charset="0"/>
              </a:rPr>
              <a:t>هل تم تقديم الدعم للأشخاص الذين هم في أمس الحاجة إليه؟ هل ساعدنا الفئات الأكثر ضعفًا؟</a:t>
            </a: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التوقيت – </a:t>
            </a:r>
            <a:r>
              <a:rPr lang="ar-JO" sz="1800" b="0" dirty="0">
                <a:latin typeface="Calibri" panose="020F0502020204030204" pitchFamily="34" charset="0"/>
                <a:ea typeface="Calibri" panose="020F0502020204030204" pitchFamily="34" charset="0"/>
                <a:cs typeface="Calibri" panose="020F0502020204030204" pitchFamily="34" charset="0"/>
              </a:rPr>
              <a:t>هل تم تقديم المساعدات في الوقت المناسب؟ عند احتياج الأشخاص لها؟</a:t>
            </a:r>
            <a:endParaRPr lang="ar-JO"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السلوكيات – </a:t>
            </a:r>
            <a:r>
              <a:rPr lang="ar-JO" sz="1800" b="0" dirty="0">
                <a:latin typeface="Calibri" panose="020F0502020204030204" pitchFamily="34" charset="0"/>
                <a:ea typeface="Calibri" panose="020F0502020204030204" pitchFamily="34" charset="0"/>
                <a:cs typeface="Calibri" panose="020F0502020204030204" pitchFamily="34" charset="0"/>
              </a:rPr>
              <a:t>هل التزم الموظفون والمتطوعون بمعاملة الأشاص باحترام وكرامة؟ هل كان هناك أي وقت شعر فيه الأشخاص بعدم الرضا عن الطريقة التي تمت معاملتهم بها؟</a:t>
            </a:r>
            <a:endParaRPr lang="ar-JO"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Aft>
                <a:spcPts val="1800"/>
              </a:spcAft>
              <a:buFont typeface="Arial" panose="020B0604020202020204" pitchFamily="34" charset="0"/>
              <a:buChar char="•"/>
            </a:pPr>
            <a:r>
              <a:rPr lang="ar-JO" sz="1800" b="1" dirty="0">
                <a:latin typeface="Calibri" panose="020F0502020204030204" pitchFamily="34" charset="0"/>
                <a:ea typeface="Calibri" panose="020F0502020204030204" pitchFamily="34" charset="0"/>
                <a:cs typeface="Calibri" panose="020F0502020204030204" pitchFamily="34" charset="0"/>
              </a:rPr>
              <a:t>التواصل - </a:t>
            </a:r>
            <a:r>
              <a:rPr lang="ar-JO" sz="1800" b="0" dirty="0">
                <a:latin typeface="Calibri" panose="020F0502020204030204" pitchFamily="34" charset="0"/>
                <a:ea typeface="Calibri" panose="020F0502020204030204" pitchFamily="34" charset="0"/>
                <a:cs typeface="Calibri" panose="020F0502020204030204" pitchFamily="34" charset="0"/>
              </a:rPr>
              <a:t>هل تم إبلاغ الناس بخطط وأنشطة الاستجابة؟ هل فهموا كيف تم اتخاذ القرارات بشأن من تلقى الدعم ومن لم يتلقى؟</a:t>
            </a:r>
          </a:p>
          <a:p>
            <a:pPr marL="973367" lvl="1" indent="-285750" algn="just" rtl="1">
              <a:spcAft>
                <a:spcPts val="1800"/>
              </a:spcAft>
              <a:buFont typeface="Arial" panose="020B0604020202020204" pitchFamily="34" charset="0"/>
              <a:buChar char="•"/>
            </a:pPr>
            <a:endParaRPr lang="en-GB" sz="1800" dirty="0">
              <a:latin typeface="Calibri" panose="020F0502020204030204" pitchFamily="34" charset="0"/>
              <a:ea typeface="Calibri" panose="020F0502020204030204" pitchFamily="34" charset="0"/>
              <a:cs typeface="Calibri" panose="020F0502020204030204" pitchFamily="34" charset="0"/>
            </a:endParaRP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الإشراك - </a:t>
            </a:r>
            <a:r>
              <a:rPr lang="ar-JO" sz="1800" b="0" dirty="0">
                <a:latin typeface="Calibri" panose="020F0502020204030204" pitchFamily="34" charset="0"/>
                <a:ea typeface="Calibri" panose="020F0502020204030204" pitchFamily="34" charset="0"/>
                <a:cs typeface="Calibri" panose="020F0502020204030204" pitchFamily="34" charset="0"/>
              </a:rPr>
              <a:t>هل تم أخذ رأي الأشخاص في الاعتبار عند تقديم الدعم؟ هل تم سؤال الأشخاص عن احتياجاتهم خلال التقييمات؟ هل شعر الأشخاص بأنهم قادرون على المشاركة في اتخاذ القرارات بشأن كيفية تقديم البرنامج/العملية؟</a:t>
            </a: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endParaRPr lang="en-GB" sz="1805" b="0" i="0" u="none" strike="noStrike"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التغذية الراجعة - </a:t>
            </a:r>
            <a:r>
              <a:rPr lang="ar-JO" sz="1800" b="0" dirty="0">
                <a:latin typeface="Calibri" panose="020F0502020204030204" pitchFamily="34" charset="0"/>
                <a:ea typeface="Calibri" panose="020F0502020204030204" pitchFamily="34" charset="0"/>
                <a:cs typeface="Calibri" panose="020F0502020204030204" pitchFamily="34" charset="0"/>
              </a:rPr>
              <a:t>هل عرف الأشخاص كيفية مشاركة ملاحظاتهم وانطباعاتهم أو تقديم الشكاوى؟ هل تمت الاستجابة لملاحظاتهم ؟ هل يشعرون أن الاستجابة تمت وفقًا لملاحظاتهم؟ هل كانوا سيشعرون بالأمان باستخدام آلية التغذية الراجعة للإبلاغ عن الملاحظات والانطباعات الحساسة؟</a:t>
            </a: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endParaRPr lang="en-GB" sz="1800" dirty="0">
              <a:latin typeface="Calibri" panose="020F0502020204030204" pitchFamily="34" charset="0"/>
              <a:ea typeface="Calibri" panose="020F0502020204030204" pitchFamily="34" charset="0"/>
              <a:cs typeface="Calibri" panose="020F0502020204030204" pitchFamily="34" charset="0"/>
            </a:endParaRPr>
          </a:p>
          <a:p>
            <a:pPr marL="973367" marR="0" lvl="1" indent="-285750" algn="just" defTabSz="914400" rtl="1" eaLnBrk="0" fontAlgn="base" latinLnBrk="0" hangingPunct="0">
              <a:lnSpc>
                <a:spcPct val="100000"/>
              </a:lnSpc>
              <a:spcBef>
                <a:spcPct val="30000"/>
              </a:spcBef>
              <a:spcAft>
                <a:spcPts val="1800"/>
              </a:spcAft>
              <a:buClrTx/>
              <a:buSzTx/>
              <a:buFont typeface="Arial" panose="020B0604020202020204" pitchFamily="34" charset="0"/>
              <a:buChar char="•"/>
              <a:tabLst/>
              <a:defRPr/>
            </a:pPr>
            <a:r>
              <a:rPr lang="ar-JO" sz="1800" b="1" dirty="0">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 - </a:t>
            </a:r>
            <a:r>
              <a:rPr lang="ar-JO" sz="1800" b="0" dirty="0">
                <a:latin typeface="Calibri" panose="020F0502020204030204" pitchFamily="34" charset="0"/>
                <a:ea typeface="Calibri" panose="020F0502020204030204" pitchFamily="34" charset="0"/>
                <a:cs typeface="Calibri" panose="020F0502020204030204" pitchFamily="34" charset="0"/>
              </a:rPr>
              <a:t>تحقق من نفس الموضوعات الواردة أعلاه، الملاءمة  والتوقيت والإنصاف وما إلى ذلك، واعمل على تضمين بعض الأسئلة حول ما إذا كان الناس يشعرون أنه تم إبلاغهم بشكل جيد عن المخاطر، وما هي المعلومات التي تلقوها، وكيف؟ وكذلك، مستوى الثقة في المعلومات وما إذا كانوا قد اتبعوا النصائح المقدمة؟ هل طُلب من الأشخاص بشكل استباقي إبداء رأيهم بشأن المخاطر (أي وجود آلية استباقية للتغذية الراجعة)؟</a:t>
            </a: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algn="just" rtl="1">
              <a:spcBef>
                <a:spcPct val="50000"/>
              </a:spcBef>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973367" lvl="1" indent="-285750" algn="just" rtl="1">
              <a:spcBef>
                <a:spcPct val="50000"/>
              </a:spcBef>
              <a:buFont typeface="Arial" panose="020B0604020202020204" pitchFamily="34" charset="0"/>
              <a:buChar char="•"/>
            </a:pPr>
            <a:endParaRPr lang="en-US" sz="1800"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030517" lvl="1" indent="-342900" algn="just" rtl="1">
              <a:buFont typeface="Arial" panose="020B0604020202020204" pitchFamily="34" charset="0"/>
              <a:buChar char="•"/>
            </a:pPr>
            <a:endParaRPr lang="en-US" b="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lgn="just" rtl="1">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09814693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JO" b="1" dirty="0"/>
              <a:t>ملاحظات الميسرين</a:t>
            </a:r>
            <a:endParaRPr lang="en-GB" b="1" baseline="0" dirty="0"/>
          </a:p>
          <a:p>
            <a:endParaRPr lang="en-GB" baseline="0" dirty="0"/>
          </a:p>
          <a:p>
            <a:pPr marL="342900" indent="-342900">
              <a:buFont typeface="Arial" panose="020B0604020202020204" pitchFamily="34" charset="0"/>
              <a:buChar char="•"/>
            </a:pPr>
            <a:r>
              <a:rPr lang="ar-JO" baseline="0" dirty="0"/>
              <a:t>مقطع فيديو مدته ثلاث دقائق يعرض تقييمًا مصورًا للاستجابة لزلزال نيبال</a:t>
            </a:r>
          </a:p>
          <a:p>
            <a:pPr marL="342900" indent="-342900">
              <a:buFont typeface="Arial" panose="020B0604020202020204" pitchFamily="34" charset="0"/>
              <a:buChar char="•"/>
            </a:pPr>
            <a:endParaRPr lang="en-GB" baseline="0" dirty="0"/>
          </a:p>
          <a:p>
            <a:pPr marL="342900" indent="-342900">
              <a:buFont typeface="Arial" panose="020B0604020202020204" pitchFamily="34" charset="0"/>
              <a:buChar char="•"/>
            </a:pPr>
            <a:r>
              <a:rPr lang="ar-JO" baseline="0" dirty="0"/>
              <a:t>يُظهر طريقة مثيرة للاهتمام لجمع الملاحظات والانطباعات من المجتمعات وكيف يمكن الحصول على رؤى قيمة من المجتمع حول كيفية سير الاستجابة من خلال طرح أسئلة مفتوحة وبسيطة.</a:t>
            </a:r>
          </a:p>
          <a:p>
            <a:pPr marL="342900" indent="-342900">
              <a:buFont typeface="Arial" panose="020B0604020202020204" pitchFamily="34" charset="0"/>
              <a:buChar char="•"/>
            </a:pPr>
            <a:endParaRPr lang="en-GB" baseline="0" dirty="0"/>
          </a:p>
          <a:p>
            <a:pPr marL="342900" indent="-342900">
              <a:buFont typeface="Arial" panose="020B0604020202020204" pitchFamily="34" charset="0"/>
              <a:buChar char="•"/>
            </a:pPr>
            <a:r>
              <a:rPr lang="ar-JO" baseline="0" dirty="0"/>
              <a:t>يمكنك أيضًا تضمين هذا الفيديو في الشرائح بمجرد تنزيله</a:t>
            </a:r>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DB13165-C323-594B-A761-369AC4CD210A}"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99</a:t>
            </a:fld>
            <a:endParaRPr kumimoji="0" lang="en-GB"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49938077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spcBef>
                <a:spcPct val="50000"/>
              </a:spcBef>
            </a:pPr>
            <a:r>
              <a:rPr lang="ar-JO" sz="1800"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sz="1800" b="1" dirty="0">
              <a:latin typeface="Calibri" panose="020F0502020204030204" pitchFamily="34" charset="0"/>
              <a:ea typeface="Calibri" panose="020F0502020204030204" pitchFamily="34" charset="0"/>
              <a:cs typeface="Calibri" panose="020F0502020204030204" pitchFamily="34" charset="0"/>
            </a:endParaRPr>
          </a:p>
          <a:p>
            <a:pPr algn="r" rtl="1">
              <a:spcBef>
                <a:spcPct val="50000"/>
              </a:spcBef>
            </a:pPr>
            <a:endParaRPr lang="en-GB" sz="1800" b="1" dirty="0">
              <a:latin typeface="Calibri" panose="020F0502020204030204" pitchFamily="34" charset="0"/>
              <a:ea typeface="Calibri" panose="020F0502020204030204" pitchFamily="34" charset="0"/>
              <a:cs typeface="Calibri" panose="020F0502020204030204" pitchFamily="34" charset="0"/>
            </a:endParaRPr>
          </a:p>
          <a:p>
            <a:pPr marL="285750" indent="-285750" algn="r" rtl="1">
              <a:spcBef>
                <a:spcPct val="50000"/>
              </a:spcBef>
              <a:buFont typeface="Arial" panose="020B0604020202020204" pitchFamily="34" charset="0"/>
              <a:buChar char="•"/>
            </a:pPr>
            <a:r>
              <a:rPr lang="ar-JO" sz="1800" b="0" dirty="0">
                <a:latin typeface="Calibri" panose="020F0502020204030204" pitchFamily="34" charset="0"/>
                <a:ea typeface="Calibri" panose="020F0502020204030204" pitchFamily="34" charset="0"/>
                <a:cs typeface="Calibri" panose="020F0502020204030204" pitchFamily="34" charset="0"/>
              </a:rPr>
              <a:t>هذه بعض من أكثر أدوات المشاركة المجتمعية والمساءلة فائدة والتي يمكنها أن تساعدك على تطبيق الإجراء الاساسي رقم 10 وإشراك المجتمع في التقييم.</a:t>
            </a:r>
          </a:p>
          <a:p>
            <a:pPr marL="285750" indent="-285750" algn="r" rtl="1">
              <a:spcBef>
                <a:spcPct val="50000"/>
              </a:spcBef>
              <a:buFont typeface="Arial" panose="020B0604020202020204" pitchFamily="34" charset="0"/>
              <a:buChar char="•"/>
            </a:pPr>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just" rtl="1">
              <a:buAutoNum type="arabicPlain" startAt="16"/>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algn="r" rtl="1"/>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30000"/>
              </a:spcBef>
              <a:spcAft>
                <a:spcPct val="0"/>
              </a:spcAft>
              <a:buClrTx/>
              <a:buSzTx/>
              <a:buFontTx/>
              <a:buNone/>
              <a:tabLst/>
              <a:defRPr/>
            </a:pPr>
            <a:r>
              <a:rPr lang="ar-JO" sz="18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توفر الإرشادات المتعلقة بإجراء حلقات نقاش مركزة وفعالة، بما في ذلك التنظيم والأدوار والمسؤوليات، إضافةً إلى الأسئلة التي يجب طرحها للمساعدة في تخطيط ورصد نُهج المشاركة المجتمعية.</a:t>
            </a:r>
          </a:p>
          <a:p>
            <a:pPr algn="r"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457200" indent="-457200" algn="r" rtl="1">
              <a:buAutoNum type="arabicPlain" startAt="7"/>
            </a:pPr>
            <a:r>
              <a:rPr lang="ar-JO" sz="2000" b="1" dirty="0">
                <a:solidFill>
                  <a:schemeClr val="accent1">
                    <a:lumMod val="90000"/>
                    <a:lumOff val="10000"/>
                  </a:schemeClr>
                </a:solidFill>
                <a:effectLst/>
                <a:latin typeface="Calibri" panose="020F0502020204030204" pitchFamily="34" charset="0"/>
                <a:ea typeface="Calibri" panose="020F0502020204030204" pitchFamily="34" charset="0"/>
                <a:cs typeface="Calibri" panose="020F0502020204030204" pitchFamily="34" charset="0"/>
              </a:rPr>
              <a:t>رصد وتقدير المشاركة المجتمعية والمساءلة</a:t>
            </a:r>
          </a:p>
          <a:p>
            <a:pPr marL="0" indent="0" algn="r" rtl="1">
              <a:buNone/>
            </a:pPr>
            <a:endParaRPr lang="en-US" sz="2000" b="1" dirty="0">
              <a:solidFill>
                <a:schemeClr val="accent1">
                  <a:lumMod val="90000"/>
                  <a:lumOff val="10000"/>
                </a:schemeClr>
              </a:solidFill>
              <a:latin typeface="Calibri" panose="020F0502020204030204" pitchFamily="34" charset="0"/>
              <a:ea typeface="Calibri" panose="020F0502020204030204" pitchFamily="34" charset="0"/>
              <a:cs typeface="Calibri" panose="020F0502020204030204" pitchFamily="34" charset="0"/>
            </a:endParaRPr>
          </a:p>
          <a:p>
            <a:pPr marL="0" marR="0" lvl="0" indent="0" algn="r" defTabSz="914400" rtl="1" eaLnBrk="0" fontAlgn="base" latinLnBrk="0" hangingPunct="0">
              <a:lnSpc>
                <a:spcPct val="100000"/>
              </a:lnSpc>
              <a:spcBef>
                <a:spcPct val="50000"/>
              </a:spcBef>
              <a:spcAft>
                <a:spcPct val="0"/>
              </a:spcAft>
              <a:buClrTx/>
              <a:buSzTx/>
              <a:buFontTx/>
              <a:buNone/>
              <a:tabLst/>
              <a:defRPr/>
            </a:pPr>
            <a:endParaRPr lang="en-GB" sz="1805"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50000"/>
              </a:spcBef>
              <a:spcAft>
                <a:spcPct val="0"/>
              </a:spcAft>
              <a:buClrTx/>
              <a:buSzTx/>
              <a:buFontTx/>
              <a:buNone/>
              <a:tabLst/>
              <a:defRPr/>
            </a:pPr>
            <a:r>
              <a:rPr lang="ar-JO"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أداة رصد وتقييم شاملة للمشاركة المجتمعية والمساءلة والتي تتضمن مؤشرات وأسئلة ووسائل التحقق والأهداف المقترحة لرصد المشاركة المجتمعية والمساءلة على المستوى المؤسسي وضمن البرامج وعمليات الطوارئ، كما وتحتوي كل ورقة على المؤشرات ذات الأولوية ومجموعة أوسع من الخيارات لاستخدامها في حال لزم الامر، هناك أيضًا ورقة تحتوي على مؤشرات للاتحاد الدولي لجمعيات الصليب الأحمر والهلال الأحمر، واللجنة الدولية للصليب الأحمر وجمعيات الصليب الأحمر والهلال الأحمر الوطنية الشريكة لرصد مستويات المشاركة المجتمعية والمساءلة ضمن تلك المنظمات وجودة الدعم المقدم في مجال المشاركة المجتمعية والمساءلة للجمعيات الوطنية والمؤشرات العالمية لقياس التقدم المحرز بالنسبة للحد الأدنى من التزامات المشاركة المجتمعية والمساءلة، وهناك أيضًا ورقة تحتوي على أسئلة وخيارات إجابات للاستطلاعات الأساسية والتقييمات.</a:t>
            </a:r>
          </a:p>
          <a:p>
            <a:pPr algn="r"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r" rtl="1"/>
            <a:endParaRPr lang="en-GB" sz="1805"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100</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964184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174689-BECC-4390-B3B9-306A17FD432A}" type="slidenum">
              <a:rPr kumimoji="0" lang="en-US" altLang="ru-RU"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102</a:t>
            </a:fld>
            <a:endParaRPr kumimoji="0" lang="en-US" altLang="ru-RU"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7505679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103</a:t>
            </a:fld>
            <a:endParaRPr lang="en-US" altLang="ru-RU"/>
          </a:p>
        </p:txBody>
      </p:sp>
    </p:spTree>
    <p:extLst>
      <p:ext uri="{BB962C8B-B14F-4D97-AF65-F5344CB8AC3E}">
        <p14:creationId xmlns:p14="http://schemas.microsoft.com/office/powerpoint/2010/main" val="242122250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0" indent="0" algn="just" rtl="1">
              <a:lnSpc>
                <a:spcPct val="80000"/>
              </a:lnSpc>
              <a:buNone/>
            </a:pPr>
            <a:endParaRPr lang="en-GB" sz="2000" dirty="0">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يهدف هذا النشاط إلى دفع المشاركين للتفكير في دورهم ومسؤوليتهم تجاه المشاركة المجتمعية والمساءلة، وما الذي سيقومون بتغييره نتيجة لهذا التدريب حين يعودون إلى أماكن عملهم.</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من الأفضل منح المشاركين 10-15 دقيقة لهذا التمرين، حسب الوقت المتاح.</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 إجراء التمرين فرديًا أو جماعيًا، أي كل المشاركين من قسم واحد أو منظمة أو العاملين على نفس البرنامج.</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يمكنهم استخدام نموذج خطة المشاركة المجتمعية والمساءلة (الموجود في ملف التمارين الجماعية) أو باستخدام اللوح القلاب.</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اطلب منهم نشر خطتهم على الجدار.</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يجب على الميسرين التقاط صورة للخطط حتى يمكنكم مراجعتها لاحقًا وتقديم الدعم المستمر.</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هناك أيضًا خيار تحديده كواجب منزلي إذا كان مناسبًا، من خلال الطلب من المشاركين تقديم خطة للمشاركة المجتمعية والمساءلة خلال الأسابيع القادمة.</a:t>
            </a: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endPar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171450" marR="0" indent="-171450" algn="just" defTabSz="914400" rtl="1" eaLnBrk="0" fontAlgn="base" latinLnBrk="0" hangingPunct="0">
              <a:lnSpc>
                <a:spcPct val="100000"/>
              </a:lnSpc>
              <a:spcBef>
                <a:spcPct val="30000"/>
              </a:spcBef>
              <a:spcAft>
                <a:spcPct val="0"/>
              </a:spcAft>
              <a:buClrTx/>
              <a:buSzTx/>
              <a:buFont typeface="Arial"/>
              <a:buChar char="•"/>
              <a:tabLst/>
              <a:defRPr/>
            </a:pPr>
            <a:r>
              <a:rPr lang="ar-JO" sz="20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بديل أقصر وأبسط إذا كان الوقت محدودًا هو استخدام الملاحظات اللاصقة وطلب من المشاركين كتابة ثلاثة أشياء سيقومون بتغييرها بعد التدريب ووضعها على اللوح القلاب في مقدمة الغرفة.</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104</a:t>
            </a:fld>
            <a:endParaRPr/>
          </a:p>
        </p:txBody>
      </p:sp>
    </p:spTree>
    <p:extLst>
      <p:ext uri="{BB962C8B-B14F-4D97-AF65-F5344CB8AC3E}">
        <p14:creationId xmlns:p14="http://schemas.microsoft.com/office/powerpoint/2010/main" val="422338011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just" rtl="1">
              <a:spcBef>
                <a:spcPts val="0"/>
              </a:spcBef>
              <a:spcAft>
                <a:spcPts val="0"/>
              </a:spcAft>
              <a:buNone/>
            </a:pPr>
            <a:r>
              <a:rPr lang="ar-JO" b="1" dirty="0">
                <a:latin typeface="Calibri" panose="020F0502020204030204" pitchFamily="34" charset="0"/>
                <a:ea typeface="Calibri" panose="020F0502020204030204" pitchFamily="34" charset="0"/>
                <a:cs typeface="Calibri" panose="020F0502020204030204" pitchFamily="34" charset="0"/>
              </a:rPr>
              <a:t>ملاحظات الميسرين</a:t>
            </a:r>
            <a:endParaRPr lang="en-GB" b="1" dirty="0">
              <a:latin typeface="Calibri" panose="020F0502020204030204" pitchFamily="34" charset="0"/>
              <a:ea typeface="Calibri" panose="020F0502020204030204" pitchFamily="34" charset="0"/>
              <a:cs typeface="Calibri" panose="020F0502020204030204" pitchFamily="34" charset="0"/>
            </a:endParaRPr>
          </a:p>
          <a:p>
            <a:pPr marL="571500" indent="-342900" algn="just" rtl="1">
              <a:buFont typeface="Arial" panose="020B0604020202020204" pitchFamily="34" charset="0"/>
              <a:buChar char="•"/>
            </a:pPr>
            <a:endParaRPr lang="en-GB" sz="1804"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Calibri"/>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أجب عن أسئلة المشاركين المعلقة</a:t>
            </a: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توزيع الاختبار اللاحق، سواء على ورقيًا أو إلكترونيًا، وأوضح أنه ليس لاختبارهم، ولكن لاختبار مدى جودة أدائنا كمدربين.</a:t>
            </a:r>
          </a:p>
          <a:p>
            <a:pPr marL="342900" lvl="0" indent="-342900" algn="just" rtl="1">
              <a:spcBef>
                <a:spcPts val="0"/>
              </a:spcBef>
              <a:spcAft>
                <a:spcPts val="0"/>
              </a:spcAft>
              <a:buFontTx/>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توزيع نموذج تقييم التدريب ووضح ان ذلك يوفر لنا ملاحظات مهمة حول ما نحتاج إلى تحسينه لجعل التدريب أكثر فعالية.</a:t>
            </a:r>
          </a:p>
          <a:p>
            <a:pPr marL="342900" lvl="0" indent="-342900" algn="just" rtl="1">
              <a:spcBef>
                <a:spcPts val="0"/>
              </a:spcBef>
              <a:spcAft>
                <a:spcPts val="0"/>
              </a:spcAft>
              <a:buFontTx/>
              <a:buChar char="-"/>
            </a:pP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rtl="1">
              <a:spcBef>
                <a:spcPts val="0"/>
              </a:spcBef>
              <a:spcAft>
                <a:spcPts val="0"/>
              </a:spcAft>
              <a:buFontTx/>
              <a:buChar char="-"/>
            </a:pPr>
            <a:r>
              <a:rPr lang="ar-JO" dirty="0">
                <a:latin typeface="Calibri" panose="020F0502020204030204" pitchFamily="34" charset="0"/>
                <a:ea typeface="Calibri" panose="020F0502020204030204" pitchFamily="34" charset="0"/>
                <a:cs typeface="Calibri" panose="020F0502020204030204" pitchFamily="34" charset="0"/>
              </a:rPr>
              <a:t>تسليم الشهادات وإلقاء أي خطابات ختامية</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105</a:t>
            </a:fld>
            <a:endParaRPr/>
          </a:p>
        </p:txBody>
      </p:sp>
    </p:spTree>
    <p:extLst>
      <p:ext uri="{BB962C8B-B14F-4D97-AF65-F5344CB8AC3E}">
        <p14:creationId xmlns:p14="http://schemas.microsoft.com/office/powerpoint/2010/main" val="296192104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dirty="0"/>
          </a:p>
        </p:txBody>
      </p:sp>
      <p:sp>
        <p:nvSpPr>
          <p:cNvPr id="496" name="Google Shape;496;p2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428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35187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8" y="1401962"/>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412388414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3" y="1311514"/>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9" y="2"/>
            <a:ext cx="3412671" cy="1670869"/>
          </a:xfrm>
          <a:prstGeom prst="rect">
            <a:avLst/>
          </a:prstGeom>
        </p:spPr>
      </p:pic>
    </p:spTree>
    <p:extLst>
      <p:ext uri="{BB962C8B-B14F-4D97-AF65-F5344CB8AC3E}">
        <p14:creationId xmlns:p14="http://schemas.microsoft.com/office/powerpoint/2010/main" val="14881847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7"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0967322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700"/>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700"/>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290678043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1"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p:cNvSpPr>
            <a:spLocks noGrp="1"/>
          </p:cNvSpPr>
          <p:nvPr>
            <p:ph type="pic" sz="quarter" idx="15"/>
          </p:nvPr>
        </p:nvSpPr>
        <p:spPr>
          <a:xfrm>
            <a:off x="1"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Picture Placeholder 2"/>
          <p:cNvSpPr>
            <a:spLocks noGrp="1"/>
          </p:cNvSpPr>
          <p:nvPr>
            <p:ph type="pic" sz="quarter" idx="16"/>
          </p:nvPr>
        </p:nvSpPr>
        <p:spPr>
          <a:xfrm>
            <a:off x="5144296"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Picture Placeholder 2"/>
          <p:cNvSpPr>
            <a:spLocks noGrp="1"/>
          </p:cNvSpPr>
          <p:nvPr>
            <p:ph type="pic" sz="quarter" idx="17"/>
          </p:nvPr>
        </p:nvSpPr>
        <p:spPr>
          <a:xfrm>
            <a:off x="5144296"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3" name="Picture Placeholder 2"/>
          <p:cNvSpPr>
            <a:spLocks noGrp="1"/>
          </p:cNvSpPr>
          <p:nvPr>
            <p:ph type="pic" sz="quarter" idx="18"/>
          </p:nvPr>
        </p:nvSpPr>
        <p:spPr>
          <a:xfrm>
            <a:off x="10288589"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663670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7"/>
            <a:ext cx="17568000" cy="8583725"/>
          </a:xfrm>
          <a:prstGeom prst="rect">
            <a:avLst/>
          </a:prstGeom>
          <a:solidFill>
            <a:schemeClr val="lt2">
              <a:alpha val="49803"/>
            </a:schemeClr>
          </a:solidFill>
          <a:ln>
            <a:noFill/>
          </a:ln>
        </p:spPr>
        <p:txBody>
          <a:bodyPr spcFirstLastPara="1" wrap="square" lIns="137117" tIns="68540" rIns="137117" bIns="6854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90" y="2512664"/>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147617920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7"/>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90" y="2512664"/>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286" indent="0" algn="ctr">
              <a:buNone/>
              <a:defRPr>
                <a:solidFill>
                  <a:schemeClr val="tx1">
                    <a:tint val="75000"/>
                  </a:schemeClr>
                </a:solidFill>
              </a:defRPr>
            </a:lvl2pPr>
            <a:lvl3pPr marL="1828572" indent="0" algn="ctr">
              <a:buNone/>
              <a:defRPr>
                <a:solidFill>
                  <a:schemeClr val="tx1">
                    <a:tint val="75000"/>
                  </a:schemeClr>
                </a:solidFill>
              </a:defRPr>
            </a:lvl3pPr>
            <a:lvl4pPr marL="2742857" indent="0" algn="ctr">
              <a:buNone/>
              <a:defRPr>
                <a:solidFill>
                  <a:schemeClr val="tx1">
                    <a:tint val="75000"/>
                  </a:schemeClr>
                </a:solidFill>
              </a:defRPr>
            </a:lvl4pPr>
            <a:lvl5pPr marL="3657143" indent="0" algn="ctr">
              <a:buNone/>
              <a:defRPr>
                <a:solidFill>
                  <a:schemeClr val="tx1">
                    <a:tint val="75000"/>
                  </a:schemeClr>
                </a:solidFill>
              </a:defRPr>
            </a:lvl5pPr>
            <a:lvl6pPr marL="4571429" indent="0" algn="ctr">
              <a:buNone/>
              <a:defRPr>
                <a:solidFill>
                  <a:schemeClr val="tx1">
                    <a:tint val="75000"/>
                  </a:schemeClr>
                </a:solidFill>
              </a:defRPr>
            </a:lvl6pPr>
            <a:lvl7pPr marL="5485716" indent="0" algn="ctr">
              <a:buNone/>
              <a:defRPr>
                <a:solidFill>
                  <a:schemeClr val="tx1">
                    <a:tint val="75000"/>
                  </a:schemeClr>
                </a:solidFill>
              </a:defRPr>
            </a:lvl7pPr>
            <a:lvl8pPr marL="6400001" indent="0" algn="ctr">
              <a:buNone/>
              <a:defRPr>
                <a:solidFill>
                  <a:schemeClr val="tx1">
                    <a:tint val="75000"/>
                  </a:schemeClr>
                </a:solidFill>
              </a:defRPr>
            </a:lvl8pPr>
            <a:lvl9pPr marL="7314285"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11596128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4"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4"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4"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30036508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2" y="0"/>
            <a:ext cx="7942823" cy="10288588"/>
          </a:xfrm>
          <a:prstGeom prst="rect">
            <a:avLst/>
          </a:prstGeom>
          <a:solidFill>
            <a:srgbClr val="353535">
              <a:alpha val="11764"/>
            </a:srgbClr>
          </a:solidFill>
          <a:ln>
            <a:noFill/>
          </a:ln>
        </p:spPr>
      </p:sp>
      <p:sp>
        <p:nvSpPr>
          <p:cNvPr id="17" name="Google Shape;17;p14"/>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8426437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44"/>
        <p:cNvGrpSpPr/>
        <p:nvPr/>
      </p:nvGrpSpPr>
      <p:grpSpPr>
        <a:xfrm>
          <a:off x="0" y="0"/>
          <a:ext cx="0" cy="0"/>
          <a:chOff x="0" y="0"/>
          <a:chExt cx="0" cy="0"/>
        </a:xfrm>
      </p:grpSpPr>
      <p:sp>
        <p:nvSpPr>
          <p:cNvPr id="45" name="Google Shape;45;p33"/>
          <p:cNvSpPr>
            <a:spLocks noGrp="1"/>
          </p:cNvSpPr>
          <p:nvPr>
            <p:ph type="pic" idx="2"/>
          </p:nvPr>
        </p:nvSpPr>
        <p:spPr>
          <a:xfrm>
            <a:off x="0" y="0"/>
            <a:ext cx="9601200" cy="10288588"/>
          </a:xfrm>
          <a:prstGeom prst="rect">
            <a:avLst/>
          </a:prstGeom>
          <a:solidFill>
            <a:srgbClr val="353535">
              <a:alpha val="11764"/>
            </a:srgbClr>
          </a:solidFill>
          <a:ln>
            <a:noFill/>
          </a:ln>
        </p:spPr>
      </p:sp>
      <p:sp>
        <p:nvSpPr>
          <p:cNvPr id="46" name="Google Shape;46;p33"/>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47" name="Google Shape;47;p33"/>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59E48F94-5633-3F41-9DCC-08AADF9CD6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1775044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0563734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700"/>
            <a:ext cx="8156496" cy="5561868"/>
          </a:xfrm>
          <a:prstGeom prst="rect">
            <a:avLst/>
          </a:prstGeom>
          <a:solidFill>
            <a:srgbClr val="353535">
              <a:alpha val="11764"/>
            </a:srgbClr>
          </a:solidFill>
          <a:ln>
            <a:noFill/>
          </a:ln>
        </p:spPr>
      </p:sp>
      <p:sp>
        <p:nvSpPr>
          <p:cNvPr id="58" name="Google Shape;58;p37"/>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700"/>
            <a:ext cx="8156496" cy="5561868"/>
          </a:xfrm>
          <a:prstGeom prst="rect">
            <a:avLst/>
          </a:prstGeom>
          <a:solidFill>
            <a:srgbClr val="353535">
              <a:alpha val="11764"/>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52449605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2" y="1700377"/>
            <a:ext cx="8717279" cy="8588211"/>
          </a:xfrm>
          <a:prstGeom prst="rect">
            <a:avLst/>
          </a:prstGeom>
          <a:solidFill>
            <a:srgbClr val="353535">
              <a:alpha val="11764"/>
            </a:srgbClr>
          </a:solidFill>
          <a:ln>
            <a:noFill/>
          </a:ln>
        </p:spPr>
      </p:sp>
      <p:sp>
        <p:nvSpPr>
          <p:cNvPr id="37" name="Google Shape;37;p32"/>
          <p:cNvSpPr txBox="1"/>
          <p:nvPr/>
        </p:nvSpPr>
        <p:spPr>
          <a:xfrm>
            <a:off x="16859165" y="9198397"/>
            <a:ext cx="660401" cy="338628"/>
          </a:xfrm>
          <a:prstGeom prst="rect">
            <a:avLst/>
          </a:prstGeom>
          <a:noFill/>
          <a:ln>
            <a:noFill/>
          </a:ln>
        </p:spPr>
        <p:txBody>
          <a:bodyPr spcFirstLastPara="1" wrap="square" lIns="91412" tIns="45693" rIns="91412" bIns="45693" anchor="t" anchorCtr="0">
            <a:spAutoFit/>
          </a:bodyPr>
          <a:lstStyle/>
          <a:p>
            <a:pPr marL="0" marR="0" lvl="0" indent="0" algn="r" rtl="0">
              <a:spcBef>
                <a:spcPts val="0"/>
              </a:spcBef>
              <a:spcAft>
                <a:spcPts val="0"/>
              </a:spcAft>
              <a:buNone/>
            </a:pPr>
            <a:fld id="{00000000-1234-1234-1234-123412341234}" type="slidenum">
              <a:rPr lang="en-GB" sz="1601" b="0" i="0">
                <a:solidFill>
                  <a:schemeClr val="dk1"/>
                </a:solidFill>
                <a:latin typeface="Open Sans"/>
                <a:ea typeface="Open Sans"/>
                <a:cs typeface="Open Sans"/>
                <a:sym typeface="Open Sans"/>
              </a:rPr>
              <a:pPr marL="0" marR="0" lvl="0" indent="0" algn="r" rtl="0">
                <a:spcBef>
                  <a:spcPts val="0"/>
                </a:spcBef>
                <a:spcAft>
                  <a:spcPts val="0"/>
                </a:spcAft>
                <a:buNone/>
              </a:pPr>
              <a:t>‹#›</a:t>
            </a:fld>
            <a:endParaRPr sz="1601"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5"/>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90497796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23">
  <p:cSld name="1_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5"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02614016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67_Пользовательский макет">
  <p:cSld name="67_Пользовательский макет">
    <p:spTree>
      <p:nvGrpSpPr>
        <p:cNvPr id="1" name="Shape 31"/>
        <p:cNvGrpSpPr/>
        <p:nvPr/>
      </p:nvGrpSpPr>
      <p:grpSpPr>
        <a:xfrm>
          <a:off x="0" y="0"/>
          <a:ext cx="0" cy="0"/>
          <a:chOff x="0" y="0"/>
          <a:chExt cx="0" cy="0"/>
        </a:xfrm>
      </p:grpSpPr>
      <p:sp>
        <p:nvSpPr>
          <p:cNvPr id="32" name="Google Shape;32;p74"/>
          <p:cNvSpPr>
            <a:spLocks noGrp="1"/>
          </p:cNvSpPr>
          <p:nvPr>
            <p:ph type="pic" idx="2"/>
          </p:nvPr>
        </p:nvSpPr>
        <p:spPr>
          <a:xfrm>
            <a:off x="282807" y="270636"/>
            <a:ext cx="17722392" cy="9747316"/>
          </a:xfrm>
          <a:prstGeom prst="rect">
            <a:avLst/>
          </a:prstGeom>
          <a:solidFill>
            <a:srgbClr val="2F2F2F">
              <a:alpha val="10588"/>
            </a:srgbClr>
          </a:solidFill>
          <a:ln>
            <a:noFill/>
          </a:ln>
        </p:spPr>
        <p:txBody>
          <a:bodyPr/>
          <a:lstStyle/>
          <a:p>
            <a:endParaRPr lang="en-US"/>
          </a:p>
        </p:txBody>
      </p:sp>
      <p:sp>
        <p:nvSpPr>
          <p:cNvPr id="33" name="Google Shape;33;p74"/>
          <p:cNvSpPr txBox="1">
            <a:spLocks noGrp="1"/>
          </p:cNvSpPr>
          <p:nvPr>
            <p:ph type="title"/>
          </p:nvPr>
        </p:nvSpPr>
        <p:spPr>
          <a:xfrm>
            <a:off x="6974962" y="1138194"/>
            <a:ext cx="10167254" cy="1659805"/>
          </a:xfrm>
          <a:prstGeom prst="rect">
            <a:avLst/>
          </a:prstGeom>
          <a:noFill/>
          <a:ln>
            <a:noFill/>
          </a:ln>
        </p:spPr>
        <p:txBody>
          <a:bodyPr spcFirstLastPara="1" wrap="square" lIns="91425" tIns="45700" rIns="91425" bIns="45700" anchor="t" anchorCtr="0">
            <a:noAutofit/>
          </a:bodyPr>
          <a:lstStyle>
            <a:lvl1pPr marR="0" lvl="0" algn="r">
              <a:lnSpc>
                <a:spcPct val="80000"/>
              </a:lnSpc>
              <a:spcBef>
                <a:spcPts val="0"/>
              </a:spcBef>
              <a:spcAft>
                <a:spcPts val="0"/>
              </a:spcAft>
              <a:buClr>
                <a:schemeClr val="lt2"/>
              </a:buClr>
              <a:buSzPts val="6642"/>
              <a:buFont typeface="Bebas Neue"/>
              <a:buNone/>
              <a:defRPr sz="6642" b="0" i="0" u="none" strike="noStrike" cap="none">
                <a:solidFill>
                  <a:schemeClr val="lt2"/>
                </a:solidFill>
                <a:latin typeface="Bebas Neue"/>
                <a:ea typeface="Bebas Neue"/>
                <a:cs typeface="Bebas Neue"/>
                <a:sym typeface="Bebas Neue"/>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83621392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14010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242D38"/>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796B6D-8EC9-1D4E-9EBA-4B7301F2BE88}"/>
              </a:ext>
            </a:extLst>
          </p:cNvPr>
          <p:cNvSpPr>
            <a:spLocks noGrp="1"/>
          </p:cNvSpPr>
          <p:nvPr>
            <p:ph type="body" sz="quarter" idx="10"/>
          </p:nvPr>
        </p:nvSpPr>
        <p:spPr>
          <a:xfrm>
            <a:off x="3827463" y="2656682"/>
            <a:ext cx="10633074" cy="2487612"/>
          </a:xfrm>
          <a:prstGeom prst="rect">
            <a:avLst/>
          </a:prstGeom>
        </p:spPr>
        <p:txBody>
          <a:bodyPr/>
          <a:lstStyle>
            <a:lvl1pPr marL="0" indent="0" algn="ctr">
              <a:buNone/>
              <a:defRPr sz="7871" b="1">
                <a:solidFill>
                  <a:srgbClr val="F5333F"/>
                </a:solidFill>
                <a:latin typeface="Montserrat" pitchFamily="2" charset="77"/>
              </a:defRPr>
            </a:lvl1pPr>
          </a:lstStyle>
          <a:p>
            <a:pPr lvl="0"/>
            <a:r>
              <a:rPr lang="en-US"/>
              <a:t>Click to edit Master text style</a:t>
            </a:r>
          </a:p>
        </p:txBody>
      </p:sp>
      <p:sp>
        <p:nvSpPr>
          <p:cNvPr id="7" name="Text Placeholder 6">
            <a:extLst>
              <a:ext uri="{FF2B5EF4-FFF2-40B4-BE49-F238E27FC236}">
                <a16:creationId xmlns:a16="http://schemas.microsoft.com/office/drawing/2014/main" id="{24132B52-7413-2C4E-AEE6-DA4506BC314F}"/>
              </a:ext>
            </a:extLst>
          </p:cNvPr>
          <p:cNvSpPr>
            <a:spLocks noGrp="1"/>
          </p:cNvSpPr>
          <p:nvPr>
            <p:ph type="body" sz="quarter" idx="11"/>
          </p:nvPr>
        </p:nvSpPr>
        <p:spPr>
          <a:xfrm>
            <a:off x="3827463" y="5464068"/>
            <a:ext cx="10633074" cy="1468437"/>
          </a:xfrm>
          <a:prstGeom prst="rect">
            <a:avLst/>
          </a:prstGeom>
        </p:spPr>
        <p:txBody>
          <a:bodyPr/>
          <a:lstStyle>
            <a:lvl1pPr marL="0" indent="0" algn="ctr">
              <a:buNone/>
              <a:defRPr b="1">
                <a:solidFill>
                  <a:schemeClr val="bg2"/>
                </a:solidFill>
                <a:latin typeface="Montserrat" pitchFamily="2" charset="77"/>
              </a:defRPr>
            </a:lvl1pPr>
          </a:lstStyle>
          <a:p>
            <a:pPr lvl="0"/>
            <a:r>
              <a:rPr lang="en-US"/>
              <a:t>Click to edit Master text style</a:t>
            </a:r>
          </a:p>
        </p:txBody>
      </p:sp>
    </p:spTree>
    <p:extLst>
      <p:ext uri="{BB962C8B-B14F-4D97-AF65-F5344CB8AC3E}">
        <p14:creationId xmlns:p14="http://schemas.microsoft.com/office/powerpoint/2010/main" val="291178499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D579AA2-A847-8B43-8967-13D0226F14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19066961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4AA52947-1528-E249-9B49-65432684D9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45282982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185607995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3" name="Picture 2" descr="A picture containing drawing&#10;&#10;Description automatically generated">
            <a:extLst>
              <a:ext uri="{FF2B5EF4-FFF2-40B4-BE49-F238E27FC236}">
                <a16:creationId xmlns:a16="http://schemas.microsoft.com/office/drawing/2014/main" id="{F5DB4604-7DA3-F742-9E0A-E8C5683AF9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
            <a:ext cx="1813943" cy="1769190"/>
          </a:xfrm>
          <a:prstGeom prst="rect">
            <a:avLst/>
          </a:prstGeom>
        </p:spPr>
      </p:pic>
    </p:spTree>
    <p:extLst>
      <p:ext uri="{BB962C8B-B14F-4D97-AF65-F5344CB8AC3E}">
        <p14:creationId xmlns:p14="http://schemas.microsoft.com/office/powerpoint/2010/main" val="1660410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453228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7" y="338143"/>
            <a:ext cx="17521896" cy="9625009"/>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415562211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2"/>
            <a:ext cx="14712020"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08DD0A9-A56D-1A44-A57D-9BE7CFB435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8390893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9" y="2"/>
            <a:ext cx="16734974" cy="5379494"/>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DF309D4-DDCA-364F-9A84-A1D0AB8026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8530269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2" y="0"/>
            <a:ext cx="960119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81768102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2317898"/>
            <a:ext cx="10994066" cy="686863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531198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4" y="2"/>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4" y="4287010"/>
            <a:ext cx="4798110" cy="479811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B0F88A4-FF9B-F54C-BFA6-563C6D03A2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82310177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2"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9" name="Picture Placeholder 2"/>
          <p:cNvSpPr>
            <a:spLocks noGrp="1"/>
          </p:cNvSpPr>
          <p:nvPr>
            <p:ph type="pic" sz="quarter" idx="11"/>
          </p:nvPr>
        </p:nvSpPr>
        <p:spPr>
          <a:xfrm>
            <a:off x="-24384" y="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4" name="Picture Placeholder 2"/>
          <p:cNvSpPr>
            <a:spLocks noGrp="1"/>
          </p:cNvSpPr>
          <p:nvPr>
            <p:ph type="pic" sz="quarter" idx="13"/>
          </p:nvPr>
        </p:nvSpPr>
        <p:spPr>
          <a:xfrm>
            <a:off x="3441659"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5" name="Picture Placeholder 2"/>
          <p:cNvSpPr>
            <a:spLocks noGrp="1"/>
          </p:cNvSpPr>
          <p:nvPr>
            <p:ph type="pic" sz="quarter" idx="14"/>
          </p:nvPr>
        </p:nvSpPr>
        <p:spPr>
          <a:xfrm>
            <a:off x="-24384" y="3429531"/>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6" name="Picture Placeholder 2"/>
          <p:cNvSpPr>
            <a:spLocks noGrp="1"/>
          </p:cNvSpPr>
          <p:nvPr>
            <p:ph type="pic" sz="quarter" idx="15"/>
          </p:nvPr>
        </p:nvSpPr>
        <p:spPr>
          <a:xfrm>
            <a:off x="3441659"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7" name="Picture Placeholder 2"/>
          <p:cNvSpPr>
            <a:spLocks noGrp="1"/>
          </p:cNvSpPr>
          <p:nvPr>
            <p:ph type="pic" sz="quarter" idx="16"/>
          </p:nvPr>
        </p:nvSpPr>
        <p:spPr>
          <a:xfrm>
            <a:off x="-24384" y="685906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13" name="Picture 12" descr="A picture containing drawing&#10;&#10;Description automatically generated">
            <a:extLst>
              <a:ext uri="{FF2B5EF4-FFF2-40B4-BE49-F238E27FC236}">
                <a16:creationId xmlns:a16="http://schemas.microsoft.com/office/drawing/2014/main" id="{C6153088-D967-E345-BB49-962A0CE7B66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411737778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3" name="Picture Placeholder 2"/>
          <p:cNvSpPr>
            <a:spLocks noGrp="1"/>
          </p:cNvSpPr>
          <p:nvPr>
            <p:ph type="pic" sz="quarter" idx="13"/>
          </p:nvPr>
        </p:nvSpPr>
        <p:spPr>
          <a:xfrm>
            <a:off x="9087336"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4" name="Picture Placeholder 2"/>
          <p:cNvSpPr>
            <a:spLocks noGrp="1"/>
          </p:cNvSpPr>
          <p:nvPr>
            <p:ph type="pic" sz="quarter" idx="14"/>
          </p:nvPr>
        </p:nvSpPr>
        <p:spPr>
          <a:xfrm>
            <a:off x="6815502"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5" name="Picture Placeholder 2"/>
          <p:cNvSpPr>
            <a:spLocks noGrp="1"/>
          </p:cNvSpPr>
          <p:nvPr>
            <p:ph type="pic" sz="quarter" idx="15"/>
          </p:nvPr>
        </p:nvSpPr>
        <p:spPr>
          <a:xfrm>
            <a:off x="4543668"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Picture Placeholder 2"/>
          <p:cNvSpPr>
            <a:spLocks noGrp="1"/>
          </p:cNvSpPr>
          <p:nvPr>
            <p:ph type="pic" sz="quarter" idx="16"/>
          </p:nvPr>
        </p:nvSpPr>
        <p:spPr>
          <a:xfrm>
            <a:off x="2271834"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7" name="Picture Placeholder 2"/>
          <p:cNvSpPr>
            <a:spLocks noGrp="1"/>
          </p:cNvSpPr>
          <p:nvPr>
            <p:ph type="pic" sz="quarter" idx="17"/>
          </p:nvPr>
        </p:nvSpPr>
        <p:spPr>
          <a:xfrm>
            <a:off x="0" y="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0" name="Picture Placeholder 2"/>
          <p:cNvSpPr>
            <a:spLocks noGrp="1"/>
          </p:cNvSpPr>
          <p:nvPr>
            <p:ph type="pic" sz="quarter" idx="19"/>
          </p:nvPr>
        </p:nvSpPr>
        <p:spPr>
          <a:xfrm>
            <a:off x="9087336"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1" name="Picture Placeholder 2"/>
          <p:cNvSpPr>
            <a:spLocks noGrp="1"/>
          </p:cNvSpPr>
          <p:nvPr>
            <p:ph type="pic" sz="quarter" idx="20"/>
          </p:nvPr>
        </p:nvSpPr>
        <p:spPr>
          <a:xfrm>
            <a:off x="6815502"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2" name="Picture Placeholder 2"/>
          <p:cNvSpPr>
            <a:spLocks noGrp="1"/>
          </p:cNvSpPr>
          <p:nvPr>
            <p:ph type="pic" sz="quarter" idx="21"/>
          </p:nvPr>
        </p:nvSpPr>
        <p:spPr>
          <a:xfrm>
            <a:off x="4543668"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3" name="Picture Placeholder 2"/>
          <p:cNvSpPr>
            <a:spLocks noGrp="1"/>
          </p:cNvSpPr>
          <p:nvPr>
            <p:ph type="pic" sz="quarter" idx="22"/>
          </p:nvPr>
        </p:nvSpPr>
        <p:spPr>
          <a:xfrm>
            <a:off x="2271834"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4" name="Picture Placeholder 2"/>
          <p:cNvSpPr>
            <a:spLocks noGrp="1"/>
          </p:cNvSpPr>
          <p:nvPr>
            <p:ph type="pic" sz="quarter" idx="23"/>
          </p:nvPr>
        </p:nvSpPr>
        <p:spPr>
          <a:xfrm>
            <a:off x="0" y="2247904"/>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7" name="Picture Placeholder 2"/>
          <p:cNvSpPr>
            <a:spLocks noGrp="1"/>
          </p:cNvSpPr>
          <p:nvPr>
            <p:ph type="pic" sz="quarter" idx="25"/>
          </p:nvPr>
        </p:nvSpPr>
        <p:spPr>
          <a:xfrm>
            <a:off x="4543668"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8" name="Picture Placeholder 2"/>
          <p:cNvSpPr>
            <a:spLocks noGrp="1"/>
          </p:cNvSpPr>
          <p:nvPr>
            <p:ph type="pic" sz="quarter" idx="26"/>
          </p:nvPr>
        </p:nvSpPr>
        <p:spPr>
          <a:xfrm>
            <a:off x="2271834"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9" name="Picture Placeholder 2"/>
          <p:cNvSpPr>
            <a:spLocks noGrp="1"/>
          </p:cNvSpPr>
          <p:nvPr>
            <p:ph type="pic" sz="quarter" idx="27"/>
          </p:nvPr>
        </p:nvSpPr>
        <p:spPr>
          <a:xfrm>
            <a:off x="0" y="44958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0" name="Picture Placeholder 2"/>
          <p:cNvSpPr>
            <a:spLocks noGrp="1"/>
          </p:cNvSpPr>
          <p:nvPr>
            <p:ph type="pic" sz="quarter" idx="28"/>
          </p:nvPr>
        </p:nvSpPr>
        <p:spPr>
          <a:xfrm>
            <a:off x="0" y="67437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21" name="Picture 20" descr="A picture containing drawing&#10;&#10;Description automatically generated">
            <a:extLst>
              <a:ext uri="{FF2B5EF4-FFF2-40B4-BE49-F238E27FC236}">
                <a16:creationId xmlns:a16="http://schemas.microsoft.com/office/drawing/2014/main" id="{AB2D3455-4DB6-AD40-8226-3DC009A5363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59605241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9"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6052357"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D3D034F-D23D-3840-A32C-50C3BA8F04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1510941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2" y="0"/>
            <a:ext cx="245744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F2218D0-88EB-0848-8A65-E9C52FBF87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0256188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8"/>
          </a:xfrm>
          <a:prstGeom prst="rect">
            <a:avLst/>
          </a:prstGeom>
        </p:spPr>
      </p:pic>
    </p:spTree>
    <p:extLst>
      <p:ext uri="{BB962C8B-B14F-4D97-AF65-F5344CB8AC3E}">
        <p14:creationId xmlns:p14="http://schemas.microsoft.com/office/powerpoint/2010/main" val="368137227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A33B3ED5-98CD-2848-B584-546FA3FFDA2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00008340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2" y="0"/>
            <a:ext cx="10107689"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845DB840-E51E-724F-90BD-ACA7BDB363B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18814201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3A53D4D-C751-C94D-89AF-933F687BC08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410321937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2" y="0"/>
            <a:ext cx="11799270"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EAC61CB5-456D-954E-B019-5E4216A493C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82441725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2"/>
            <a:ext cx="7827264"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A99206B1-4BB6-6B47-ADD8-9EAEF64FB63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11772554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2" y="1700379"/>
            <a:ext cx="8717280" cy="8588211"/>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51DCF308-49AA-A64B-87C8-12069DDA3F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56413200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9" y="3482293"/>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Freeform 6"/>
          <p:cNvSpPr>
            <a:spLocks noGrp="1"/>
          </p:cNvSpPr>
          <p:nvPr>
            <p:ph type="pic" sz="quarter" idx="10"/>
          </p:nvPr>
        </p:nvSpPr>
        <p:spPr bwMode="auto">
          <a:xfrm>
            <a:off x="11334722"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AD85157F-1ECD-5D44-9939-A8405BC6AB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41916479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3"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20CC9EE5-31A1-9B4A-A5DA-8E4F1D0A90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13864775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10"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4736ABE3-A7BE-4440-B4B5-4C181B62E96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8789893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5B773574-66C1-444E-A7F1-DDBE8ED702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35175990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265714" cy="1598919"/>
          </a:xfrm>
          <a:prstGeom prst="rect">
            <a:avLst/>
          </a:prstGeom>
        </p:spPr>
      </p:pic>
    </p:spTree>
    <p:extLst>
      <p:ext uri="{BB962C8B-B14F-4D97-AF65-F5344CB8AC3E}">
        <p14:creationId xmlns:p14="http://schemas.microsoft.com/office/powerpoint/2010/main" val="307645960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7"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4585CD8-A650-4C49-91E1-DD2EA966DE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144786651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7"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17019376-57BD-CD49-8FB2-0C8085B84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93569760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5" y="1307394"/>
            <a:ext cx="7696541" cy="7673804"/>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F09CDF7D-8997-3D45-8131-7DCA49177B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45485051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5" y="1401962"/>
            <a:ext cx="7507278"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95CB13D-643E-A941-A991-313318088C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 y="29979"/>
            <a:ext cx="3847685" cy="1736485"/>
          </a:xfrm>
          <a:prstGeom prst="rect">
            <a:avLst/>
          </a:prstGeom>
        </p:spPr>
      </p:pic>
    </p:spTree>
    <p:extLst>
      <p:ext uri="{BB962C8B-B14F-4D97-AF65-F5344CB8AC3E}">
        <p14:creationId xmlns:p14="http://schemas.microsoft.com/office/powerpoint/2010/main" val="379217312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3" y="1311515"/>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81298DC4-F6F5-8D4F-BA72-DC7333A385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65464884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9" y="2589865"/>
            <a:ext cx="5107184"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904C5B87-7E35-F54F-8980-F56247E889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217208215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6"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8" y="2263700"/>
            <a:ext cx="8156498" cy="556186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2335CAB-516C-4742-A7E7-80AFC36A45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8" y="14992"/>
            <a:ext cx="3847685" cy="1736485"/>
          </a:xfrm>
          <a:prstGeom prst="rect">
            <a:avLst/>
          </a:prstGeom>
        </p:spPr>
      </p:pic>
    </p:spTree>
    <p:extLst>
      <p:ext uri="{BB962C8B-B14F-4D97-AF65-F5344CB8AC3E}">
        <p14:creationId xmlns:p14="http://schemas.microsoft.com/office/powerpoint/2010/main" val="11470802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55">
    <p:spTree>
      <p:nvGrpSpPr>
        <p:cNvPr id="1" name=""/>
        <p:cNvGrpSpPr/>
        <p:nvPr/>
      </p:nvGrpSpPr>
      <p:grpSpPr>
        <a:xfrm>
          <a:off x="0" y="0"/>
          <a:ext cx="0" cy="0"/>
          <a:chOff x="0" y="0"/>
          <a:chExt cx="0" cy="0"/>
        </a:xfrm>
      </p:grpSpPr>
      <p:sp>
        <p:nvSpPr>
          <p:cNvPr id="6" name="Рисунок 4"/>
          <p:cNvSpPr>
            <a:spLocks noGrp="1"/>
          </p:cNvSpPr>
          <p:nvPr>
            <p:ph type="pic" sz="quarter" idx="11"/>
          </p:nvPr>
        </p:nvSpPr>
        <p:spPr>
          <a:xfrm>
            <a:off x="952398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
        <p:nvSpPr>
          <p:cNvPr id="3" name="Рисунок 4"/>
          <p:cNvSpPr>
            <a:spLocks noGrp="1"/>
          </p:cNvSpPr>
          <p:nvPr>
            <p:ph type="pic" sz="quarter" idx="10"/>
          </p:nvPr>
        </p:nvSpPr>
        <p:spPr>
          <a:xfrm>
            <a:off x="5314621" y="3282111"/>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Tree>
    <p:extLst>
      <p:ext uri="{BB962C8B-B14F-4D97-AF65-F5344CB8AC3E}">
        <p14:creationId xmlns:p14="http://schemas.microsoft.com/office/powerpoint/2010/main" val="48243050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1"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0" name="Picture Placeholder 2"/>
          <p:cNvSpPr>
            <a:spLocks noGrp="1"/>
          </p:cNvSpPr>
          <p:nvPr>
            <p:ph type="pic" sz="quarter" idx="15"/>
          </p:nvPr>
        </p:nvSpPr>
        <p:spPr>
          <a:xfrm>
            <a:off x="1"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Picture Placeholder 2"/>
          <p:cNvSpPr>
            <a:spLocks noGrp="1"/>
          </p:cNvSpPr>
          <p:nvPr>
            <p:ph type="pic" sz="quarter" idx="16"/>
          </p:nvPr>
        </p:nvSpPr>
        <p:spPr>
          <a:xfrm>
            <a:off x="5144296"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Picture Placeholder 2"/>
          <p:cNvSpPr>
            <a:spLocks noGrp="1"/>
          </p:cNvSpPr>
          <p:nvPr>
            <p:ph type="pic" sz="quarter" idx="17"/>
          </p:nvPr>
        </p:nvSpPr>
        <p:spPr>
          <a:xfrm>
            <a:off x="5144296"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3" name="Picture Placeholder 2"/>
          <p:cNvSpPr>
            <a:spLocks noGrp="1"/>
          </p:cNvSpPr>
          <p:nvPr>
            <p:ph type="pic" sz="quarter" idx="18"/>
          </p:nvPr>
        </p:nvSpPr>
        <p:spPr>
          <a:xfrm>
            <a:off x="10288590"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402684586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8C9A5946-7684-C049-9DB9-51FDC86BB2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407448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727015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34">
  <p:cSld name="34">
    <p:spTree>
      <p:nvGrpSpPr>
        <p:cNvPr id="1" name="Shape 16"/>
        <p:cNvGrpSpPr/>
        <p:nvPr/>
      </p:nvGrpSpPr>
      <p:grpSpPr>
        <a:xfrm>
          <a:off x="0" y="0"/>
          <a:ext cx="0" cy="0"/>
          <a:chOff x="0" y="0"/>
          <a:chExt cx="0" cy="0"/>
        </a:xfrm>
      </p:grpSpPr>
      <p:sp>
        <p:nvSpPr>
          <p:cNvPr id="17" name="Google Shape;17;p27"/>
          <p:cNvSpPr>
            <a:spLocks noGrp="1"/>
          </p:cNvSpPr>
          <p:nvPr>
            <p:ph type="pic" idx="2"/>
          </p:nvPr>
        </p:nvSpPr>
        <p:spPr>
          <a:xfrm>
            <a:off x="1818975" y="0"/>
            <a:ext cx="6662002" cy="10288588"/>
          </a:xfrm>
          <a:prstGeom prst="rect">
            <a:avLst/>
          </a:prstGeom>
          <a:solidFill>
            <a:srgbClr val="353535">
              <a:alpha val="11372"/>
            </a:srgbClr>
          </a:solidFill>
          <a:ln>
            <a:noFill/>
          </a:ln>
        </p:spPr>
      </p:sp>
      <p:sp>
        <p:nvSpPr>
          <p:cNvPr id="18" name="Google Shape;18;p2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 name="Google Shape;19;p2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BB8EF379-D6B3-0749-A717-52D363840F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22256330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79616737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5"/>
        <p:cNvGrpSpPr/>
        <p:nvPr/>
      </p:nvGrpSpPr>
      <p:grpSpPr>
        <a:xfrm>
          <a:off x="0" y="0"/>
          <a:ext cx="0" cy="0"/>
          <a:chOff x="0" y="0"/>
          <a:chExt cx="0" cy="0"/>
        </a:xfrm>
      </p:grpSpPr>
      <p:sp>
        <p:nvSpPr>
          <p:cNvPr id="26" name="Google Shape;26;p29"/>
          <p:cNvSpPr>
            <a:spLocks noGrp="1"/>
          </p:cNvSpPr>
          <p:nvPr>
            <p:ph type="pic" idx="2"/>
          </p:nvPr>
        </p:nvSpPr>
        <p:spPr>
          <a:xfrm>
            <a:off x="0" y="0"/>
            <a:ext cx="7942823" cy="10288588"/>
          </a:xfrm>
          <a:prstGeom prst="rect">
            <a:avLst/>
          </a:prstGeom>
          <a:solidFill>
            <a:srgbClr val="353535">
              <a:alpha val="11372"/>
            </a:srgbClr>
          </a:solidFill>
          <a:ln>
            <a:noFill/>
          </a:ln>
        </p:spPr>
      </p:sp>
      <p:sp>
        <p:nvSpPr>
          <p:cNvPr id="27" name="Google Shape;27;p2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8" name="Google Shape;28;p2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9A96F2D3-8A9C-8042-B09A-66327C6DB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2724530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5" name="Picture 4">
            <a:extLst>
              <a:ext uri="{FF2B5EF4-FFF2-40B4-BE49-F238E27FC236}">
                <a16:creationId xmlns:a16="http://schemas.microsoft.com/office/drawing/2014/main" id="{0E642926-1156-E64A-AF10-67B3B8C597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08478338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F7CCAD27-81E6-CD47-9679-F16D322AB1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4293704" cy="2102230"/>
          </a:xfrm>
          <a:prstGeom prst="rect">
            <a:avLst/>
          </a:prstGeom>
        </p:spPr>
      </p:pic>
    </p:spTree>
    <p:extLst>
      <p:ext uri="{BB962C8B-B14F-4D97-AF65-F5344CB8AC3E}">
        <p14:creationId xmlns:p14="http://schemas.microsoft.com/office/powerpoint/2010/main" val="309809790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49">
  <p:cSld name="49">
    <p:spTree>
      <p:nvGrpSpPr>
        <p:cNvPr id="1" name="Shape 38"/>
        <p:cNvGrpSpPr/>
        <p:nvPr/>
      </p:nvGrpSpPr>
      <p:grpSpPr>
        <a:xfrm>
          <a:off x="0" y="0"/>
          <a:ext cx="0" cy="0"/>
          <a:chOff x="0" y="0"/>
          <a:chExt cx="0" cy="0"/>
        </a:xfrm>
      </p:grpSpPr>
      <p:sp>
        <p:nvSpPr>
          <p:cNvPr id="39" name="Google Shape;39;p31"/>
          <p:cNvSpPr>
            <a:spLocks noGrp="1"/>
          </p:cNvSpPr>
          <p:nvPr>
            <p:ph type="pic" idx="2"/>
          </p:nvPr>
        </p:nvSpPr>
        <p:spPr>
          <a:xfrm>
            <a:off x="1751932" y="3612397"/>
            <a:ext cx="1971656" cy="1973190"/>
          </a:xfrm>
          <a:prstGeom prst="rect">
            <a:avLst/>
          </a:prstGeom>
          <a:solidFill>
            <a:schemeClr val="dk1">
              <a:alpha val="11372"/>
            </a:schemeClr>
          </a:solidFill>
          <a:ln>
            <a:noFill/>
          </a:ln>
        </p:spPr>
      </p:sp>
      <p:sp>
        <p:nvSpPr>
          <p:cNvPr id="40" name="Google Shape;40;p31"/>
          <p:cNvSpPr>
            <a:spLocks noGrp="1"/>
          </p:cNvSpPr>
          <p:nvPr>
            <p:ph type="pic" idx="3"/>
          </p:nvPr>
        </p:nvSpPr>
        <p:spPr>
          <a:xfrm>
            <a:off x="6041343" y="3612397"/>
            <a:ext cx="1971656" cy="1973190"/>
          </a:xfrm>
          <a:prstGeom prst="rect">
            <a:avLst/>
          </a:prstGeom>
          <a:solidFill>
            <a:schemeClr val="dk1">
              <a:alpha val="11372"/>
            </a:schemeClr>
          </a:solidFill>
          <a:ln>
            <a:noFill/>
          </a:ln>
        </p:spPr>
      </p:sp>
      <p:sp>
        <p:nvSpPr>
          <p:cNvPr id="41" name="Google Shape;41;p31"/>
          <p:cNvSpPr>
            <a:spLocks noGrp="1"/>
          </p:cNvSpPr>
          <p:nvPr>
            <p:ph type="pic" idx="4"/>
          </p:nvPr>
        </p:nvSpPr>
        <p:spPr>
          <a:xfrm>
            <a:off x="10336545" y="3612397"/>
            <a:ext cx="1971656" cy="1973190"/>
          </a:xfrm>
          <a:prstGeom prst="rect">
            <a:avLst/>
          </a:prstGeom>
          <a:solidFill>
            <a:schemeClr val="dk1">
              <a:alpha val="11372"/>
            </a:schemeClr>
          </a:solidFill>
          <a:ln>
            <a:noFill/>
          </a:ln>
        </p:spPr>
      </p:sp>
      <p:sp>
        <p:nvSpPr>
          <p:cNvPr id="42" name="Google Shape;42;p31"/>
          <p:cNvSpPr>
            <a:spLocks noGrp="1"/>
          </p:cNvSpPr>
          <p:nvPr>
            <p:ph type="pic" idx="5"/>
          </p:nvPr>
        </p:nvSpPr>
        <p:spPr>
          <a:xfrm>
            <a:off x="14634815" y="3612397"/>
            <a:ext cx="1971656" cy="1973190"/>
          </a:xfrm>
          <a:prstGeom prst="rect">
            <a:avLst/>
          </a:prstGeom>
          <a:solidFill>
            <a:schemeClr val="dk1">
              <a:alpha val="11372"/>
            </a:schemeClr>
          </a:solidFill>
          <a:ln>
            <a:noFill/>
          </a:ln>
        </p:spPr>
      </p:sp>
      <p:pic>
        <p:nvPicPr>
          <p:cNvPr id="8" name="Picture 7">
            <a:extLst>
              <a:ext uri="{FF2B5EF4-FFF2-40B4-BE49-F238E27FC236}">
                <a16:creationId xmlns:a16="http://schemas.microsoft.com/office/drawing/2014/main" id="{FF40CC8D-4E69-1041-B24D-F6C8D3B88AB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03092419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256255893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15">
  <p:cSld name="15">
    <p:spTree>
      <p:nvGrpSpPr>
        <p:cNvPr id="1" name="Shape 48"/>
        <p:cNvGrpSpPr/>
        <p:nvPr/>
      </p:nvGrpSpPr>
      <p:grpSpPr>
        <a:xfrm>
          <a:off x="0" y="0"/>
          <a:ext cx="0" cy="0"/>
          <a:chOff x="0" y="0"/>
          <a:chExt cx="0" cy="0"/>
        </a:xfrm>
      </p:grpSpPr>
      <p:sp>
        <p:nvSpPr>
          <p:cNvPr id="49" name="Google Shape;49;p33"/>
          <p:cNvSpPr>
            <a:spLocks noGrp="1"/>
          </p:cNvSpPr>
          <p:nvPr>
            <p:ph type="pic" idx="2"/>
          </p:nvPr>
        </p:nvSpPr>
        <p:spPr>
          <a:xfrm>
            <a:off x="0" y="0"/>
            <a:ext cx="9601200" cy="10288588"/>
          </a:xfrm>
          <a:prstGeom prst="rect">
            <a:avLst/>
          </a:prstGeom>
          <a:solidFill>
            <a:srgbClr val="353535">
              <a:alpha val="11372"/>
            </a:srgbClr>
          </a:solidFill>
          <a:ln>
            <a:noFill/>
          </a:ln>
        </p:spPr>
        <p:txBody>
          <a:bodyPr/>
          <a:lstStyle/>
          <a:p>
            <a:endParaRPr lang="en-US"/>
          </a:p>
        </p:txBody>
      </p:sp>
      <p:sp>
        <p:nvSpPr>
          <p:cNvPr id="50" name="Google Shape;50;p3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1" name="Google Shape;51;p3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 name="Picture 6">
            <a:extLst>
              <a:ext uri="{FF2B5EF4-FFF2-40B4-BE49-F238E27FC236}">
                <a16:creationId xmlns:a16="http://schemas.microsoft.com/office/drawing/2014/main" id="{ACB886E1-22A5-DA4A-BAB3-A4B20437D4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50383609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22">
  <p:cSld name="22">
    <p:spTree>
      <p:nvGrpSpPr>
        <p:cNvPr id="1" name="Shape 53"/>
        <p:cNvGrpSpPr/>
        <p:nvPr/>
      </p:nvGrpSpPr>
      <p:grpSpPr>
        <a:xfrm>
          <a:off x="0" y="0"/>
          <a:ext cx="0" cy="0"/>
          <a:chOff x="0" y="0"/>
          <a:chExt cx="0" cy="0"/>
        </a:xfrm>
      </p:grpSpPr>
      <p:sp>
        <p:nvSpPr>
          <p:cNvPr id="54" name="Google Shape;54;p34"/>
          <p:cNvSpPr>
            <a:spLocks noGrp="1"/>
          </p:cNvSpPr>
          <p:nvPr>
            <p:ph type="pic" idx="2"/>
          </p:nvPr>
        </p:nvSpPr>
        <p:spPr>
          <a:xfrm>
            <a:off x="8180310" y="0"/>
            <a:ext cx="10107690" cy="10288588"/>
          </a:xfrm>
          <a:prstGeom prst="rect">
            <a:avLst/>
          </a:prstGeom>
          <a:solidFill>
            <a:srgbClr val="353535">
              <a:alpha val="11372"/>
            </a:srgbClr>
          </a:solidFill>
          <a:ln>
            <a:noFill/>
          </a:ln>
        </p:spPr>
        <p:txBody>
          <a:bodyPr/>
          <a:lstStyle/>
          <a:p>
            <a:endParaRPr lang="en-US"/>
          </a:p>
        </p:txBody>
      </p:sp>
    </p:spTree>
    <p:extLst>
      <p:ext uri="{BB962C8B-B14F-4D97-AF65-F5344CB8AC3E}">
        <p14:creationId xmlns:p14="http://schemas.microsoft.com/office/powerpoint/2010/main" val="169601067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5"/>
        <p:cNvGrpSpPr/>
        <p:nvPr/>
      </p:nvGrpSpPr>
      <p:grpSpPr>
        <a:xfrm>
          <a:off x="0" y="0"/>
          <a:ext cx="0" cy="0"/>
          <a:chOff x="0" y="0"/>
          <a:chExt cx="0" cy="0"/>
        </a:xfrm>
      </p:grpSpPr>
    </p:spTree>
    <p:extLst>
      <p:ext uri="{BB962C8B-B14F-4D97-AF65-F5344CB8AC3E}">
        <p14:creationId xmlns:p14="http://schemas.microsoft.com/office/powerpoint/2010/main" val="391270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2170174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40">
  <p:cSld name="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372"/>
            </a:srgbClr>
          </a:solidFill>
          <a:ln>
            <a:noFill/>
          </a:ln>
        </p:spPr>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372"/>
            </a:srgbClr>
          </a:solidFill>
          <a:ln>
            <a:noFill/>
          </a:ln>
        </p:spPr>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8225816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322252363"/>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277912243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3276026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87747448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07466537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4330067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405827178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16125446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12">
  <p:cSld name="12">
    <p:spTree>
      <p:nvGrpSpPr>
        <p:cNvPr id="1" name="Shape 98"/>
        <p:cNvGrpSpPr/>
        <p:nvPr/>
      </p:nvGrpSpPr>
      <p:grpSpPr>
        <a:xfrm>
          <a:off x="0" y="0"/>
          <a:ext cx="0" cy="0"/>
          <a:chOff x="0" y="0"/>
          <a:chExt cx="0" cy="0"/>
        </a:xfrm>
      </p:grpSpPr>
      <p:sp>
        <p:nvSpPr>
          <p:cNvPr id="99" name="Google Shape;99;p46"/>
          <p:cNvSpPr>
            <a:spLocks noGrp="1"/>
          </p:cNvSpPr>
          <p:nvPr>
            <p:ph type="pic" idx="2"/>
          </p:nvPr>
        </p:nvSpPr>
        <p:spPr>
          <a:xfrm>
            <a:off x="1610782" y="2576586"/>
            <a:ext cx="6363725" cy="6363727"/>
          </a:xfrm>
          <a:prstGeom prst="rect">
            <a:avLst/>
          </a:prstGeom>
          <a:solidFill>
            <a:srgbClr val="353535">
              <a:alpha val="11372"/>
            </a:srgbClr>
          </a:solidFill>
          <a:ln>
            <a:noFill/>
          </a:ln>
        </p:spPr>
      </p:sp>
      <p:sp>
        <p:nvSpPr>
          <p:cNvPr id="100" name="Google Shape;100;p4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1" name="Google Shape;101;p4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2" name="Google Shape;102;p4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2512827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0999618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4460548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87315944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84037175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29190805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1340740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22960388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44006379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68291637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03228150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4114170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9868914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57166032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42053345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90406160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16042545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911796579"/>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15702799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82448478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90377732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531874644"/>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1937366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80835391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287701536"/>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fr-FR"/>
              <a:t>Modifiez le style du titre</a:t>
            </a:r>
            <a:endParaRPr lang="en-US"/>
          </a:p>
        </p:txBody>
      </p:sp>
      <p:sp>
        <p:nvSpPr>
          <p:cNvPr id="3" name="Subtitle 2"/>
          <p:cNvSpPr>
            <a:spLocks noGrp="1"/>
          </p:cNvSpPr>
          <p:nvPr>
            <p:ph type="subTitle" idx="1"/>
          </p:nvPr>
        </p:nvSpPr>
        <p:spPr>
          <a:xfrm>
            <a:off x="2286000" y="5403890"/>
            <a:ext cx="13716000" cy="2484028"/>
          </a:xfr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fr-FR"/>
              <a:t>Modifiez le style des sous-titres du masque</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668866170"/>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35199563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5007"/>
            <a:ext cx="15773400" cy="4279766"/>
          </a:xfrm>
        </p:spPr>
        <p:txBody>
          <a:bodyPr anchor="b"/>
          <a:lstStyle>
            <a:lvl1pPr>
              <a:defRPr sz="9000"/>
            </a:lvl1pPr>
          </a:lstStyle>
          <a:p>
            <a:r>
              <a:rPr lang="fr-FR"/>
              <a:t>Modifiez le style du titre</a:t>
            </a:r>
            <a:endParaRPr lang="en-US"/>
          </a:p>
        </p:txBody>
      </p:sp>
      <p:sp>
        <p:nvSpPr>
          <p:cNvPr id="3" name="Text Placeholder 2"/>
          <p:cNvSpPr>
            <a:spLocks noGrp="1"/>
          </p:cNvSpPr>
          <p:nvPr>
            <p:ph type="body" idx="1"/>
          </p:nvPr>
        </p:nvSpPr>
        <p:spPr>
          <a:xfrm>
            <a:off x="1247777" y="6885259"/>
            <a:ext cx="15773400" cy="2250628"/>
          </a:xfrm>
        </p:spPr>
        <p:txBody>
          <a:bodyPr/>
          <a:lstStyle>
            <a:lvl1pPr marL="0" indent="0">
              <a:buNone/>
              <a:defRPr sz="3600">
                <a:solidFill>
                  <a:schemeClr val="tx1">
                    <a:tint val="75000"/>
                  </a:schemeClr>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49" indent="0">
              <a:buNone/>
              <a:defRPr sz="2400">
                <a:solidFill>
                  <a:schemeClr val="tx1">
                    <a:tint val="75000"/>
                  </a:schemeClr>
                </a:solidFill>
              </a:defRPr>
            </a:lvl4pPr>
            <a:lvl5pPr marL="2743131" indent="0">
              <a:buNone/>
              <a:defRPr sz="2400">
                <a:solidFill>
                  <a:schemeClr val="tx1">
                    <a:tint val="75000"/>
                  </a:schemeClr>
                </a:solidFill>
              </a:defRPr>
            </a:lvl5pPr>
            <a:lvl6pPr marL="3428915" indent="0">
              <a:buNone/>
              <a:defRPr sz="2400">
                <a:solidFill>
                  <a:schemeClr val="tx1">
                    <a:tint val="75000"/>
                  </a:schemeClr>
                </a:solidFill>
              </a:defRPr>
            </a:lvl6pPr>
            <a:lvl7pPr marL="4114697"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0D79CCE1-2B2F-994A-B8C1-C7E3FDAF76D3}" type="datetimeFigureOut">
              <a:rPr lang="en-US" smtClean="0"/>
              <a:t>11/16/2025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69557189"/>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1257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9258300" y="2738861"/>
            <a:ext cx="7772400" cy="652801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p:cNvSpPr>
            <a:spLocks noGrp="1"/>
          </p:cNvSpPr>
          <p:nvPr>
            <p:ph type="dt" sz="half" idx="10"/>
          </p:nvPr>
        </p:nvSpPr>
        <p:spPr/>
        <p:txBody>
          <a:bodyPr/>
          <a:lstStyle/>
          <a:p>
            <a:fld id="{0D79CCE1-2B2F-994A-B8C1-C7E3FDAF76D3}" type="datetimeFigureOut">
              <a:rPr lang="en-US" smtClean="0"/>
              <a:t>11/16/2025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10089523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773"/>
            <a:ext cx="15773400" cy="1988651"/>
          </a:xfrm>
        </p:spPr>
        <p:txBody>
          <a:bodyPr/>
          <a:lstStyle/>
          <a:p>
            <a:r>
              <a:rPr lang="fr-FR"/>
              <a:t>Modifiez le style du titre</a:t>
            </a:r>
            <a:endParaRPr lang="en-US"/>
          </a:p>
        </p:txBody>
      </p:sp>
      <p:sp>
        <p:nvSpPr>
          <p:cNvPr id="3" name="Text Placeholder 2"/>
          <p:cNvSpPr>
            <a:spLocks noGrp="1"/>
          </p:cNvSpPr>
          <p:nvPr>
            <p:ph type="body" idx="1"/>
          </p:nvPr>
        </p:nvSpPr>
        <p:spPr>
          <a:xfrm>
            <a:off x="1259684" y="2522134"/>
            <a:ext cx="7736681"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4" name="Content Placeholder 3"/>
          <p:cNvSpPr>
            <a:spLocks noGrp="1"/>
          </p:cNvSpPr>
          <p:nvPr>
            <p:ph sz="half" idx="2"/>
          </p:nvPr>
        </p:nvSpPr>
        <p:spPr>
          <a:xfrm>
            <a:off x="1259684" y="3758193"/>
            <a:ext cx="7736681"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9258302" y="2522134"/>
            <a:ext cx="7774782" cy="1236059"/>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fr-FR"/>
              <a:t>Cliquez pour modifier les styles du texte du masque</a:t>
            </a:r>
          </a:p>
        </p:txBody>
      </p:sp>
      <p:sp>
        <p:nvSpPr>
          <p:cNvPr id="6" name="Content Placeholder 5"/>
          <p:cNvSpPr>
            <a:spLocks noGrp="1"/>
          </p:cNvSpPr>
          <p:nvPr>
            <p:ph sz="quarter" idx="4"/>
          </p:nvPr>
        </p:nvSpPr>
        <p:spPr>
          <a:xfrm>
            <a:off x="9258302" y="3758193"/>
            <a:ext cx="7774782" cy="552773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p:cNvSpPr>
            <a:spLocks noGrp="1"/>
          </p:cNvSpPr>
          <p:nvPr>
            <p:ph type="dt" sz="half" idx="10"/>
          </p:nvPr>
        </p:nvSpPr>
        <p:spPr/>
        <p:txBody>
          <a:bodyPr/>
          <a:lstStyle/>
          <a:p>
            <a:fld id="{0D79CCE1-2B2F-994A-B8C1-C7E3FDAF76D3}" type="datetimeFigureOut">
              <a:rPr lang="en-US" smtClean="0"/>
              <a:t>11/16/2025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74406142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0D79CCE1-2B2F-994A-B8C1-C7E3FDAF76D3}" type="datetimeFigureOut">
              <a:rPr lang="en-US" smtClean="0"/>
              <a:t>11/16/2025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99258440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79CCE1-2B2F-994A-B8C1-C7E3FDAF76D3}" type="datetimeFigureOut">
              <a:rPr lang="en-US" smtClean="0"/>
              <a:t>11/16/2025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586537935"/>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Content Placeholder 2"/>
          <p:cNvSpPr>
            <a:spLocks noGrp="1"/>
          </p:cNvSpPr>
          <p:nvPr>
            <p:ph idx="1"/>
          </p:nvPr>
        </p:nvSpPr>
        <p:spPr>
          <a:xfrm>
            <a:off x="7774782" y="1481368"/>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11/16/2025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97279139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fr-FR"/>
              <a:t>Modifiez le style du titre</a:t>
            </a:r>
            <a:endParaRPr lang="en-US"/>
          </a:p>
        </p:txBody>
      </p:sp>
      <p:sp>
        <p:nvSpPr>
          <p:cNvPr id="3" name="Picture Placeholder 2"/>
          <p:cNvSpPr>
            <a:spLocks noGrp="1" noChangeAspect="1"/>
          </p:cNvSpPr>
          <p:nvPr>
            <p:ph type="pic" idx="1"/>
          </p:nvPr>
        </p:nvSpPr>
        <p:spPr>
          <a:xfrm>
            <a:off x="7774782" y="1481368"/>
            <a:ext cx="9258300" cy="7311566"/>
          </a:xfrm>
        </p:spPr>
        <p:txBody>
          <a:bodyPr anchor="t"/>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r>
              <a:rPr lang="fr-FR"/>
              <a:t>Cliquez sur l'icône pour ajouter une image</a:t>
            </a:r>
            <a:endParaRPr lang="en-US"/>
          </a:p>
        </p:txBody>
      </p:sp>
      <p:sp>
        <p:nvSpPr>
          <p:cNvPr id="4" name="Text Placeholder 3"/>
          <p:cNvSpPr>
            <a:spLocks noGrp="1"/>
          </p:cNvSpPr>
          <p:nvPr>
            <p:ph type="body" sz="half" idx="2"/>
          </p:nvPr>
        </p:nvSpPr>
        <p:spPr>
          <a:xfrm>
            <a:off x="1259683" y="3086578"/>
            <a:ext cx="5898356" cy="5718265"/>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0D79CCE1-2B2F-994A-B8C1-C7E3FDAF76D3}" type="datetimeFigureOut">
              <a:rPr lang="en-US" smtClean="0"/>
              <a:t>11/16/2025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3932769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2756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72098898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2638602963"/>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774"/>
            <a:ext cx="3943350" cy="8719104"/>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1257302" y="547774"/>
            <a:ext cx="11601450" cy="8719104"/>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0D79CCE1-2B2F-994A-B8C1-C7E3FDAF76D3}" type="datetimeFigureOut">
              <a:rPr lang="en-US" smtClean="0"/>
              <a:t>11/16/2025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9545E5-D6A7-8148-9FF5-E4C81F40FF87}" type="slidenum">
              <a:rPr lang="en-US" smtClean="0"/>
              <a:t>‹#›</a:t>
            </a:fld>
            <a:endParaRPr lang="en-US"/>
          </a:p>
        </p:txBody>
      </p:sp>
    </p:spTree>
    <p:extLst>
      <p:ext uri="{BB962C8B-B14F-4D97-AF65-F5344CB8AC3E}">
        <p14:creationId xmlns:p14="http://schemas.microsoft.com/office/powerpoint/2010/main" val="12617684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70204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501208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33911535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0" y="1"/>
            <a:ext cx="3331029" cy="1630897"/>
          </a:xfrm>
          <a:prstGeom prst="rect">
            <a:avLst/>
          </a:prstGeom>
        </p:spPr>
      </p:pic>
    </p:spTree>
    <p:extLst>
      <p:ext uri="{BB962C8B-B14F-4D97-AF65-F5344CB8AC3E}">
        <p14:creationId xmlns:p14="http://schemas.microsoft.com/office/powerpoint/2010/main" val="30913932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065221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5872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802977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5579268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4102156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1241021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13262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15216589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3885122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0799991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9015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7686128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E42B0D7-E492-AA4A-81A0-613880E6CDE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3843130" cy="1881626"/>
          </a:xfrm>
          <a:prstGeom prst="rect">
            <a:avLst/>
          </a:prstGeom>
        </p:spPr>
      </p:pic>
    </p:spTree>
    <p:extLst>
      <p:ext uri="{BB962C8B-B14F-4D97-AF65-F5344CB8AC3E}">
        <p14:creationId xmlns:p14="http://schemas.microsoft.com/office/powerpoint/2010/main" val="26007451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3FC851E-DAF2-7143-9F4B-AD328FA3C2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875328" y="1"/>
            <a:ext cx="3412671" cy="1670870"/>
          </a:xfrm>
          <a:prstGeom prst="rect">
            <a:avLst/>
          </a:prstGeom>
        </p:spPr>
      </p:pic>
    </p:spTree>
    <p:extLst>
      <p:ext uri="{BB962C8B-B14F-4D97-AF65-F5344CB8AC3E}">
        <p14:creationId xmlns:p14="http://schemas.microsoft.com/office/powerpoint/2010/main" val="14543453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1002360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a:extLst>
              <a:ext uri="{FF2B5EF4-FFF2-40B4-BE49-F238E27FC236}">
                <a16:creationId xmlns:a16="http://schemas.microsoft.com/office/drawing/2014/main" id="{C8D5A0FC-150F-3E4D-B73E-1F331C7ED6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42639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87716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1955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31021026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17359630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791072" y="1363290"/>
            <a:ext cx="16561841"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1"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32604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1">
  <p:cSld name="1_2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0" y="0"/>
            <a:ext cx="7942823" cy="10288588"/>
          </a:xfrm>
          <a:prstGeom prst="rect">
            <a:avLst/>
          </a:prstGeom>
          <a:solidFill>
            <a:srgbClr val="353535">
              <a:alpha val="11764"/>
            </a:srgbClr>
          </a:solidFill>
          <a:ln>
            <a:noFill/>
          </a:ln>
        </p:spPr>
        <p:txBody>
          <a:bodyPr/>
          <a:lstStyle/>
          <a:p>
            <a:endParaRPr lang="en-US"/>
          </a:p>
        </p:txBody>
      </p:sp>
      <p:sp>
        <p:nvSpPr>
          <p:cNvPr id="17" name="Google Shape;17;p1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8" name="Google Shape;18;p1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D40F0604-C9B9-8345-B8B8-66A3D2713F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1187486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40">
  <p:cSld name="1_40">
    <p:spTree>
      <p:nvGrpSpPr>
        <p:cNvPr id="1" name="Shape 56"/>
        <p:cNvGrpSpPr/>
        <p:nvPr/>
      </p:nvGrpSpPr>
      <p:grpSpPr>
        <a:xfrm>
          <a:off x="0" y="0"/>
          <a:ext cx="0" cy="0"/>
          <a:chOff x="0" y="0"/>
          <a:chExt cx="0" cy="0"/>
        </a:xfrm>
      </p:grpSpPr>
      <p:sp>
        <p:nvSpPr>
          <p:cNvPr id="57" name="Google Shape;57;p37"/>
          <p:cNvSpPr>
            <a:spLocks noGrp="1"/>
          </p:cNvSpPr>
          <p:nvPr>
            <p:ph type="pic" idx="2"/>
          </p:nvPr>
        </p:nvSpPr>
        <p:spPr>
          <a:xfrm>
            <a:off x="702734" y="2263699"/>
            <a:ext cx="8156496" cy="5561868"/>
          </a:xfrm>
          <a:prstGeom prst="rect">
            <a:avLst/>
          </a:prstGeom>
          <a:solidFill>
            <a:srgbClr val="353535">
              <a:alpha val="11764"/>
            </a:srgbClr>
          </a:solidFill>
          <a:ln>
            <a:noFill/>
          </a:ln>
        </p:spPr>
        <p:txBody>
          <a:bodyPr/>
          <a:lstStyle/>
          <a:p>
            <a:endParaRPr lang="en-US"/>
          </a:p>
        </p:txBody>
      </p:sp>
      <p:sp>
        <p:nvSpPr>
          <p:cNvPr id="58" name="Google Shape;58;p3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59" name="Google Shape;59;p3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
        <p:nvSpPr>
          <p:cNvPr id="60" name="Google Shape;60;p37"/>
          <p:cNvSpPr>
            <a:spLocks noGrp="1"/>
          </p:cNvSpPr>
          <p:nvPr>
            <p:ph type="pic" idx="3"/>
          </p:nvPr>
        </p:nvSpPr>
        <p:spPr>
          <a:xfrm>
            <a:off x="9411837" y="2263699"/>
            <a:ext cx="8156496" cy="5561868"/>
          </a:xfrm>
          <a:prstGeom prst="rect">
            <a:avLst/>
          </a:prstGeom>
          <a:solidFill>
            <a:srgbClr val="353535">
              <a:alpha val="11764"/>
            </a:srgbClr>
          </a:solidFill>
          <a:ln>
            <a:noFill/>
          </a:ln>
        </p:spPr>
        <p:txBody>
          <a:bodyPr/>
          <a:lstStyle/>
          <a:p>
            <a:endParaRPr lang="en-US"/>
          </a:p>
        </p:txBody>
      </p:sp>
      <p:pic>
        <p:nvPicPr>
          <p:cNvPr id="61" name="Google Shape;61;p3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7482778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27">
  <p:cSld name="1_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txBody>
          <a:bodyPr/>
          <a:lstStyle/>
          <a:p>
            <a:endParaRPr lang="en-US"/>
          </a:p>
        </p:txBody>
      </p:sp>
      <p:sp>
        <p:nvSpPr>
          <p:cNvPr id="37" name="Google Shape;37;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8" name="Google Shape;38;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14681476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5">
  <p:cSld name="1_15">
    <p:spTree>
      <p:nvGrpSpPr>
        <p:cNvPr id="1" name="Shape 99"/>
        <p:cNvGrpSpPr/>
        <p:nvPr/>
      </p:nvGrpSpPr>
      <p:grpSpPr>
        <a:xfrm>
          <a:off x="0" y="0"/>
          <a:ext cx="0" cy="0"/>
          <a:chOff x="0" y="0"/>
          <a:chExt cx="0" cy="0"/>
        </a:xfrm>
      </p:grpSpPr>
      <p:sp>
        <p:nvSpPr>
          <p:cNvPr id="100" name="Google Shape;100;p47"/>
          <p:cNvSpPr>
            <a:spLocks noGrp="1"/>
          </p:cNvSpPr>
          <p:nvPr>
            <p:ph type="pic" idx="2"/>
          </p:nvPr>
        </p:nvSpPr>
        <p:spPr>
          <a:xfrm>
            <a:off x="0" y="0"/>
            <a:ext cx="9601200" cy="10288588"/>
          </a:xfrm>
          <a:prstGeom prst="rect">
            <a:avLst/>
          </a:prstGeom>
          <a:solidFill>
            <a:srgbClr val="353535">
              <a:alpha val="11764"/>
            </a:srgbClr>
          </a:solidFill>
          <a:ln>
            <a:noFill/>
          </a:ln>
        </p:spPr>
        <p:txBody>
          <a:bodyPr/>
          <a:lstStyle/>
          <a:p>
            <a:endParaRPr lang="en-US"/>
          </a:p>
        </p:txBody>
      </p:sp>
      <p:sp>
        <p:nvSpPr>
          <p:cNvPr id="101" name="Google Shape;101;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102" name="Google Shape;102;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119AAFB1-DD1E-6642-8871-41EAA434B4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29503910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a:extLst>
              <a:ext uri="{FF2B5EF4-FFF2-40B4-BE49-F238E27FC236}">
                <a16:creationId xmlns:a16="http://schemas.microsoft.com/office/drawing/2014/main" id="{D79FA493-1D34-4EC4-A8F7-8B42E90F224C}"/>
              </a:ext>
            </a:extLst>
          </p:cNvPr>
          <p:cNvSpPr>
            <a:spLocks noChangeShapeType="1"/>
          </p:cNvSpPr>
          <p:nvPr/>
        </p:nvSpPr>
        <p:spPr bwMode="auto">
          <a:xfrm>
            <a:off x="14630400" y="1600447"/>
            <a:ext cx="0" cy="6744741"/>
          </a:xfrm>
          <a:prstGeom prst="line">
            <a:avLst/>
          </a:prstGeom>
          <a:noFill/>
          <a:ln w="9525">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5" name="Line 8">
            <a:extLst>
              <a:ext uri="{FF2B5EF4-FFF2-40B4-BE49-F238E27FC236}">
                <a16:creationId xmlns:a16="http://schemas.microsoft.com/office/drawing/2014/main" id="{BE8184D5-C67C-4537-9C46-63813631D4FD}"/>
              </a:ext>
            </a:extLst>
          </p:cNvPr>
          <p:cNvSpPr>
            <a:spLocks noChangeShapeType="1"/>
          </p:cNvSpPr>
          <p:nvPr/>
        </p:nvSpPr>
        <p:spPr bwMode="auto">
          <a:xfrm>
            <a:off x="609600" y="4229753"/>
            <a:ext cx="16459200" cy="0"/>
          </a:xfrm>
          <a:prstGeom prst="line">
            <a:avLst/>
          </a:prstGeom>
          <a:noFill/>
          <a:ln w="6350">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28675" name="Rectangle 3"/>
          <p:cNvSpPr>
            <a:spLocks noGrp="1" noChangeArrowheads="1"/>
          </p:cNvSpPr>
          <p:nvPr>
            <p:ph type="ctrTitle"/>
          </p:nvPr>
        </p:nvSpPr>
        <p:spPr>
          <a:xfrm>
            <a:off x="631826" y="700196"/>
            <a:ext cx="13563600" cy="3200894"/>
          </a:xfrm>
        </p:spPr>
        <p:txBody>
          <a:bodyPr/>
          <a:lstStyle>
            <a:lvl1pPr algn="r">
              <a:defRPr sz="6601"/>
            </a:lvl1pPr>
          </a:lstStyle>
          <a:p>
            <a:r>
              <a:rPr lang="en-US" altLang="en-US"/>
              <a:t>Click to edit Master title style</a:t>
            </a:r>
          </a:p>
        </p:txBody>
      </p:sp>
      <p:sp>
        <p:nvSpPr>
          <p:cNvPr id="28676" name="Rectangle 4"/>
          <p:cNvSpPr>
            <a:spLocks noGrp="1" noChangeArrowheads="1"/>
          </p:cNvSpPr>
          <p:nvPr>
            <p:ph type="subTitle" idx="1"/>
          </p:nvPr>
        </p:nvSpPr>
        <p:spPr>
          <a:xfrm>
            <a:off x="1698626" y="4575088"/>
            <a:ext cx="12496800" cy="3543847"/>
          </a:xfrm>
        </p:spPr>
        <p:txBody>
          <a:bodyPr/>
          <a:lstStyle>
            <a:lvl1pPr marL="0" indent="0" algn="r">
              <a:buFont typeface="Wingdings" pitchFamily="2" charset="2"/>
              <a:buNone/>
              <a:defRPr sz="3901"/>
            </a:lvl1pPr>
          </a:lstStyle>
          <a:p>
            <a:r>
              <a:rPr lang="en-US" altLang="en-US"/>
              <a:t>Click to edit Master subtitle style</a:t>
            </a:r>
          </a:p>
        </p:txBody>
      </p:sp>
      <p:sp>
        <p:nvSpPr>
          <p:cNvPr id="7" name="Rectangle 5">
            <a:extLst>
              <a:ext uri="{FF2B5EF4-FFF2-40B4-BE49-F238E27FC236}">
                <a16:creationId xmlns:a16="http://schemas.microsoft.com/office/drawing/2014/main" id="{35C8449C-3358-49DF-BB1E-0F7E2B9433B6}"/>
              </a:ext>
            </a:extLst>
          </p:cNvPr>
          <p:cNvSpPr>
            <a:spLocks noGrp="1" noChangeArrowheads="1"/>
          </p:cNvSpPr>
          <p:nvPr>
            <p:ph type="dt" sz="half" idx="10"/>
          </p:nvPr>
        </p:nvSpPr>
        <p:spPr bwMode="auto">
          <a:xfrm>
            <a:off x="914400" y="9374047"/>
            <a:ext cx="4267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500">
                <a:cs typeface="+mn-cs"/>
              </a:defRPr>
            </a:lvl1pPr>
          </a:lstStyle>
          <a:p>
            <a:pPr>
              <a:defRPr/>
            </a:pPr>
            <a:fld id="{6001DF41-D8FB-46F1-837B-4BB021C03E29}" type="datetimeFigureOut">
              <a:rPr lang="en-US"/>
              <a:pPr>
                <a:defRPr/>
              </a:pPr>
              <a:t>11/16/2025</a:t>
            </a:fld>
            <a:endParaRPr lang="en-US" altLang="en-US" dirty="0"/>
          </a:p>
        </p:txBody>
      </p:sp>
      <p:sp>
        <p:nvSpPr>
          <p:cNvPr id="8" name="Rectangle 6">
            <a:extLst>
              <a:ext uri="{FF2B5EF4-FFF2-40B4-BE49-F238E27FC236}">
                <a16:creationId xmlns:a16="http://schemas.microsoft.com/office/drawing/2014/main" id="{A36BDCF3-4F2D-4B82-84CC-4C326DF6985E}"/>
              </a:ext>
            </a:extLst>
          </p:cNvPr>
          <p:cNvSpPr>
            <a:spLocks noGrp="1" noChangeArrowheads="1"/>
          </p:cNvSpPr>
          <p:nvPr>
            <p:ph type="ftr" sz="quarter" idx="11"/>
          </p:nvPr>
        </p:nvSpPr>
        <p:spPr bwMode="auto">
          <a:xfrm>
            <a:off x="6248400" y="9374047"/>
            <a:ext cx="5791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500">
                <a:cs typeface="+mn-cs"/>
              </a:defRPr>
            </a:lvl1pPr>
          </a:lstStyle>
          <a:p>
            <a:pPr>
              <a:defRPr/>
            </a:pPr>
            <a:endParaRPr lang="en-US" altLang="en-US"/>
          </a:p>
        </p:txBody>
      </p:sp>
      <p:sp>
        <p:nvSpPr>
          <p:cNvPr id="9" name="Rectangle 7">
            <a:extLst>
              <a:ext uri="{FF2B5EF4-FFF2-40B4-BE49-F238E27FC236}">
                <a16:creationId xmlns:a16="http://schemas.microsoft.com/office/drawing/2014/main" id="{22F0DFB3-0B0A-4F5F-BB07-4DC8AAD94761}"/>
              </a:ext>
            </a:extLst>
          </p:cNvPr>
          <p:cNvSpPr>
            <a:spLocks noGrp="1" noChangeArrowheads="1"/>
          </p:cNvSpPr>
          <p:nvPr>
            <p:ph type="sldNum" sz="quarter" idx="12"/>
          </p:nvPr>
        </p:nvSpPr>
        <p:spPr bwMode="auto">
          <a:xfrm>
            <a:off x="13106400" y="9374047"/>
            <a:ext cx="4267200" cy="685906"/>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500"/>
            </a:lvl1pPr>
          </a:lstStyle>
          <a:p>
            <a:pPr>
              <a:defRPr/>
            </a:pPr>
            <a:fld id="{FF2CBDD5-E8A9-4B91-AE20-0C3F10AD117D}" type="slidenum">
              <a:rPr lang="en-US" altLang="en-US"/>
              <a:pPr>
                <a:defRPr/>
              </a:pPr>
              <a:t>‹#›</a:t>
            </a:fld>
            <a:endParaRPr lang="en-US" altLang="en-US"/>
          </a:p>
        </p:txBody>
      </p:sp>
    </p:spTree>
    <p:extLst>
      <p:ext uri="{BB962C8B-B14F-4D97-AF65-F5344CB8AC3E}">
        <p14:creationId xmlns:p14="http://schemas.microsoft.com/office/powerpoint/2010/main" val="3380917536"/>
      </p:ext>
    </p:extLst>
  </p:cSld>
  <p:clrMapOvr>
    <a:masterClrMapping/>
  </p:clrMapOvr>
  <p:transition spd="slow">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6092107"/>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2077538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1373"/>
            <a:ext cx="15544800" cy="2043428"/>
          </a:xfrm>
        </p:spPr>
        <p:txBody>
          <a:bodyPr anchor="t"/>
          <a:lstStyle>
            <a:lvl1pPr algn="l">
              <a:defRPr sz="6001" b="1" cap="all"/>
            </a:lvl1pPr>
          </a:lstStyle>
          <a:p>
            <a:r>
              <a:rPr lang="en-US"/>
              <a:t>Click to edit Master title style</a:t>
            </a:r>
          </a:p>
        </p:txBody>
      </p:sp>
      <p:sp>
        <p:nvSpPr>
          <p:cNvPr id="3" name="Text Placeholder 2"/>
          <p:cNvSpPr>
            <a:spLocks noGrp="1"/>
          </p:cNvSpPr>
          <p:nvPr>
            <p:ph type="body" idx="1"/>
          </p:nvPr>
        </p:nvSpPr>
        <p:spPr>
          <a:xfrm>
            <a:off x="1444626" y="4360743"/>
            <a:ext cx="15544800" cy="2250628"/>
          </a:xfrm>
        </p:spPr>
        <p:txBody>
          <a:bodyPr anchor="b"/>
          <a:lstStyle>
            <a:lvl1pPr marL="0" indent="0">
              <a:buNone/>
              <a:defRPr sz="3000"/>
            </a:lvl1pPr>
            <a:lvl2pPr marL="685891" indent="0">
              <a:buNone/>
              <a:defRPr sz="2700"/>
            </a:lvl2pPr>
            <a:lvl3pPr marL="1371783" indent="0">
              <a:buNone/>
              <a:defRPr sz="2400"/>
            </a:lvl3pPr>
            <a:lvl4pPr marL="2057674" indent="0">
              <a:buNone/>
              <a:defRPr sz="2100"/>
            </a:lvl4pPr>
            <a:lvl5pPr marL="2743566" indent="0">
              <a:buNone/>
              <a:defRPr sz="2100"/>
            </a:lvl5pPr>
            <a:lvl6pPr marL="3429457" indent="0">
              <a:buNone/>
              <a:defRPr sz="2100"/>
            </a:lvl6pPr>
            <a:lvl7pPr marL="4115349" indent="0">
              <a:buNone/>
              <a:defRPr sz="2100"/>
            </a:lvl7pPr>
            <a:lvl8pPr marL="4801240" indent="0">
              <a:buNone/>
              <a:defRPr sz="2100"/>
            </a:lvl8pPr>
            <a:lvl9pPr marL="5487132" indent="0">
              <a:buNone/>
              <a:defRPr sz="2100"/>
            </a:lvl9pPr>
          </a:lstStyle>
          <a:p>
            <a:pPr lvl="0"/>
            <a:r>
              <a:rPr lang="en-US"/>
              <a:t>Click to edit Master text styles</a:t>
            </a:r>
          </a:p>
        </p:txBody>
      </p:sp>
    </p:spTree>
    <p:extLst>
      <p:ext uri="{BB962C8B-B14F-4D97-AF65-F5344CB8AC3E}">
        <p14:creationId xmlns:p14="http://schemas.microsoft.com/office/powerpoint/2010/main" val="497707063"/>
      </p:ext>
    </p:extLst>
  </p:cSld>
  <p:clrMapOvr>
    <a:masterClrMapping/>
  </p:clrMapOvr>
  <p:transition spd="slow">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943400"/>
            <a:ext cx="8534400" cy="8116553"/>
          </a:xfrm>
        </p:spPr>
        <p:txBody>
          <a:bodyPr/>
          <a:lstStyle>
            <a:lvl1pPr>
              <a:defRPr sz="4201"/>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1943400"/>
            <a:ext cx="8534400" cy="8116553"/>
          </a:xfrm>
        </p:spPr>
        <p:txBody>
          <a:bodyPr/>
          <a:lstStyle>
            <a:lvl1pPr>
              <a:defRPr sz="4201"/>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2711971"/>
      </p:ext>
    </p:extLst>
  </p:cSld>
  <p:clrMapOvr>
    <a:masterClrMapping/>
  </p:clrMapOvr>
  <p:transition spd="slow">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2020"/>
            <a:ext cx="16459200" cy="171476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2303025"/>
            <a:ext cx="8080375" cy="959791"/>
          </a:xfrm>
        </p:spPr>
        <p:txBody>
          <a:bodyPr anchor="b"/>
          <a:lstStyle>
            <a:lvl1pPr marL="0" indent="0">
              <a:buNone/>
              <a:defRPr sz="3600" b="1"/>
            </a:lvl1pPr>
            <a:lvl2pPr marL="685891" indent="0">
              <a:buNone/>
              <a:defRPr sz="3000" b="1"/>
            </a:lvl2pPr>
            <a:lvl3pPr marL="1371783" indent="0">
              <a:buNone/>
              <a:defRPr sz="2700" b="1"/>
            </a:lvl3pPr>
            <a:lvl4pPr marL="2057674" indent="0">
              <a:buNone/>
              <a:defRPr sz="2400" b="1"/>
            </a:lvl4pPr>
            <a:lvl5pPr marL="2743566" indent="0">
              <a:buNone/>
              <a:defRPr sz="2400" b="1"/>
            </a:lvl5pPr>
            <a:lvl6pPr marL="3429457" indent="0">
              <a:buNone/>
              <a:defRPr sz="2400" b="1"/>
            </a:lvl6pPr>
            <a:lvl7pPr marL="4115349" indent="0">
              <a:buNone/>
              <a:defRPr sz="2400" b="1"/>
            </a:lvl7pPr>
            <a:lvl8pPr marL="4801240" indent="0">
              <a:buNone/>
              <a:defRPr sz="2400" b="1"/>
            </a:lvl8pPr>
            <a:lvl9pPr marL="5487132"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0" y="3262816"/>
            <a:ext cx="8080375" cy="592784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1" y="2303025"/>
            <a:ext cx="8083551" cy="959791"/>
          </a:xfrm>
        </p:spPr>
        <p:txBody>
          <a:bodyPr anchor="b"/>
          <a:lstStyle>
            <a:lvl1pPr marL="0" indent="0">
              <a:buNone/>
              <a:defRPr sz="3600" b="1"/>
            </a:lvl1pPr>
            <a:lvl2pPr marL="685891" indent="0">
              <a:buNone/>
              <a:defRPr sz="3000" b="1"/>
            </a:lvl2pPr>
            <a:lvl3pPr marL="1371783" indent="0">
              <a:buNone/>
              <a:defRPr sz="2700" b="1"/>
            </a:lvl3pPr>
            <a:lvl4pPr marL="2057674" indent="0">
              <a:buNone/>
              <a:defRPr sz="2400" b="1"/>
            </a:lvl4pPr>
            <a:lvl5pPr marL="2743566" indent="0">
              <a:buNone/>
              <a:defRPr sz="2400" b="1"/>
            </a:lvl5pPr>
            <a:lvl6pPr marL="3429457" indent="0">
              <a:buNone/>
              <a:defRPr sz="2400" b="1"/>
            </a:lvl6pPr>
            <a:lvl7pPr marL="4115349" indent="0">
              <a:buNone/>
              <a:defRPr sz="2400" b="1"/>
            </a:lvl7pPr>
            <a:lvl8pPr marL="4801240" indent="0">
              <a:buNone/>
              <a:defRPr sz="2400" b="1"/>
            </a:lvl8pPr>
            <a:lvl9pPr marL="5487132"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1" y="3262816"/>
            <a:ext cx="8083551" cy="5927847"/>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7231374"/>
      </p:ext>
    </p:extLst>
  </p:cSld>
  <p:clrMapOvr>
    <a:masterClrMapping/>
  </p:clrMapOvr>
  <p:transition spd="slow">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39211328"/>
      </p:ext>
    </p:extLst>
  </p:cSld>
  <p:clrMapOvr>
    <a:masterClrMapping/>
  </p:clrMapOvr>
  <p:transition spd="slow">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4496917"/>
      </p:ext>
    </p:extLst>
  </p:cSld>
  <p:clrMapOvr>
    <a:masterClrMapping/>
  </p:clrMapOvr>
  <p:transition spd="slow">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09638"/>
            <a:ext cx="6016626" cy="1743344"/>
          </a:xfrm>
        </p:spPr>
        <p:txBody>
          <a:bodyPr/>
          <a:lstStyle>
            <a:lvl1pPr algn="l">
              <a:defRPr sz="3000" b="1"/>
            </a:lvl1pPr>
          </a:lstStyle>
          <a:p>
            <a:r>
              <a:rPr lang="en-US"/>
              <a:t>Click to edit Master title style</a:t>
            </a:r>
          </a:p>
        </p:txBody>
      </p:sp>
      <p:sp>
        <p:nvSpPr>
          <p:cNvPr id="3" name="Content Placeholder 2"/>
          <p:cNvSpPr>
            <a:spLocks noGrp="1"/>
          </p:cNvSpPr>
          <p:nvPr>
            <p:ph idx="1"/>
          </p:nvPr>
        </p:nvSpPr>
        <p:spPr>
          <a:xfrm>
            <a:off x="7150101" y="409640"/>
            <a:ext cx="10223500" cy="8781025"/>
          </a:xfrm>
        </p:spPr>
        <p:txBody>
          <a:bodyPr/>
          <a:lstStyle>
            <a:lvl1pPr>
              <a:defRPr sz="4801"/>
            </a:lvl1pPr>
            <a:lvl2pPr>
              <a:defRPr sz="4201"/>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0" y="2152984"/>
            <a:ext cx="6016626" cy="7037681"/>
          </a:xfrm>
        </p:spPr>
        <p:txBody>
          <a:bodyPr/>
          <a:lstStyle>
            <a:lvl1pPr marL="0" indent="0">
              <a:buNone/>
              <a:defRPr sz="2100"/>
            </a:lvl1pPr>
            <a:lvl2pPr marL="685891" indent="0">
              <a:buNone/>
              <a:defRPr sz="1800"/>
            </a:lvl2pPr>
            <a:lvl3pPr marL="1371783" indent="0">
              <a:buNone/>
              <a:defRPr sz="1500"/>
            </a:lvl3pPr>
            <a:lvl4pPr marL="2057674" indent="0">
              <a:buNone/>
              <a:defRPr sz="1350"/>
            </a:lvl4pPr>
            <a:lvl5pPr marL="2743566" indent="0">
              <a:buNone/>
              <a:defRPr sz="1350"/>
            </a:lvl5pPr>
            <a:lvl6pPr marL="3429457" indent="0">
              <a:buNone/>
              <a:defRPr sz="1350"/>
            </a:lvl6pPr>
            <a:lvl7pPr marL="4115349" indent="0">
              <a:buNone/>
              <a:defRPr sz="1350"/>
            </a:lvl7pPr>
            <a:lvl8pPr marL="4801240" indent="0">
              <a:buNone/>
              <a:defRPr sz="1350"/>
            </a:lvl8pPr>
            <a:lvl9pPr marL="5487132" indent="0">
              <a:buNone/>
              <a:defRPr sz="1350"/>
            </a:lvl9pPr>
          </a:lstStyle>
          <a:p>
            <a:pPr lvl="0"/>
            <a:r>
              <a:rPr lang="en-US"/>
              <a:t>Click to edit Master text styles</a:t>
            </a:r>
          </a:p>
        </p:txBody>
      </p:sp>
    </p:spTree>
    <p:extLst>
      <p:ext uri="{BB962C8B-B14F-4D97-AF65-F5344CB8AC3E}">
        <p14:creationId xmlns:p14="http://schemas.microsoft.com/office/powerpoint/2010/main" val="874285967"/>
      </p:ext>
    </p:extLst>
  </p:cSld>
  <p:clrMapOvr>
    <a:masterClrMapping/>
  </p:clrMapOvr>
  <p:transition spd="slow">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5" y="7202012"/>
            <a:ext cx="10972800" cy="850238"/>
          </a:xfrm>
        </p:spPr>
        <p:txBody>
          <a:bodyPr/>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5" y="919304"/>
            <a:ext cx="10972800" cy="6173153"/>
          </a:xfrm>
        </p:spPr>
        <p:txBody>
          <a:bodyPr/>
          <a:lstStyle>
            <a:lvl1pPr marL="0" indent="0">
              <a:buNone/>
              <a:defRPr sz="4801"/>
            </a:lvl1pPr>
            <a:lvl2pPr marL="685891" indent="0">
              <a:buNone/>
              <a:defRPr sz="4201"/>
            </a:lvl2pPr>
            <a:lvl3pPr marL="1371783" indent="0">
              <a:buNone/>
              <a:defRPr sz="3600"/>
            </a:lvl3pPr>
            <a:lvl4pPr marL="2057674" indent="0">
              <a:buNone/>
              <a:defRPr sz="3000"/>
            </a:lvl4pPr>
            <a:lvl5pPr marL="2743566" indent="0">
              <a:buNone/>
              <a:defRPr sz="3000"/>
            </a:lvl5pPr>
            <a:lvl6pPr marL="3429457" indent="0">
              <a:buNone/>
              <a:defRPr sz="3000"/>
            </a:lvl6pPr>
            <a:lvl7pPr marL="4115349" indent="0">
              <a:buNone/>
              <a:defRPr sz="3000"/>
            </a:lvl7pPr>
            <a:lvl8pPr marL="4801240" indent="0">
              <a:buNone/>
              <a:defRPr sz="3000"/>
            </a:lvl8pPr>
            <a:lvl9pPr marL="5487132" indent="0">
              <a:buNone/>
              <a:defRPr sz="3000"/>
            </a:lvl9pPr>
          </a:lstStyle>
          <a:p>
            <a:pPr lvl="0"/>
            <a:endParaRPr lang="en-US" noProof="0" dirty="0"/>
          </a:p>
        </p:txBody>
      </p:sp>
      <p:sp>
        <p:nvSpPr>
          <p:cNvPr id="4" name="Text Placeholder 3"/>
          <p:cNvSpPr>
            <a:spLocks noGrp="1"/>
          </p:cNvSpPr>
          <p:nvPr>
            <p:ph type="body" sz="half" idx="2"/>
          </p:nvPr>
        </p:nvSpPr>
        <p:spPr>
          <a:xfrm>
            <a:off x="3584575" y="8052250"/>
            <a:ext cx="10972800" cy="1207479"/>
          </a:xfrm>
        </p:spPr>
        <p:txBody>
          <a:bodyPr/>
          <a:lstStyle>
            <a:lvl1pPr marL="0" indent="0">
              <a:buNone/>
              <a:defRPr sz="2100"/>
            </a:lvl1pPr>
            <a:lvl2pPr marL="685891" indent="0">
              <a:buNone/>
              <a:defRPr sz="1800"/>
            </a:lvl2pPr>
            <a:lvl3pPr marL="1371783" indent="0">
              <a:buNone/>
              <a:defRPr sz="1500"/>
            </a:lvl3pPr>
            <a:lvl4pPr marL="2057674" indent="0">
              <a:buNone/>
              <a:defRPr sz="1350"/>
            </a:lvl4pPr>
            <a:lvl5pPr marL="2743566" indent="0">
              <a:buNone/>
              <a:defRPr sz="1350"/>
            </a:lvl5pPr>
            <a:lvl6pPr marL="3429457" indent="0">
              <a:buNone/>
              <a:defRPr sz="1350"/>
            </a:lvl6pPr>
            <a:lvl7pPr marL="4115349" indent="0">
              <a:buNone/>
              <a:defRPr sz="1350"/>
            </a:lvl7pPr>
            <a:lvl8pPr marL="4801240" indent="0">
              <a:buNone/>
              <a:defRPr sz="1350"/>
            </a:lvl8pPr>
            <a:lvl9pPr marL="5487132" indent="0">
              <a:buNone/>
              <a:defRPr sz="1350"/>
            </a:lvl9pPr>
          </a:lstStyle>
          <a:p>
            <a:pPr lvl="0"/>
            <a:r>
              <a:rPr lang="en-US"/>
              <a:t>Click to edit Master text styles</a:t>
            </a:r>
          </a:p>
        </p:txBody>
      </p:sp>
    </p:spTree>
    <p:extLst>
      <p:ext uri="{BB962C8B-B14F-4D97-AF65-F5344CB8AC3E}">
        <p14:creationId xmlns:p14="http://schemas.microsoft.com/office/powerpoint/2010/main" val="915938944"/>
      </p:ext>
    </p:extLst>
  </p:cSld>
  <p:clrMapOvr>
    <a:masterClrMapping/>
  </p:clrMapOvr>
  <p:transition spd="slow">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30633541"/>
      </p:ext>
    </p:extLst>
  </p:cSld>
  <p:clrMapOvr>
    <a:masterClrMapping/>
  </p:clrMapOvr>
  <p:transition spd="slow">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487401" y="290558"/>
            <a:ext cx="4343400" cy="976939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90558"/>
            <a:ext cx="12725400" cy="976939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3592846"/>
      </p:ext>
    </p:extLst>
  </p:cSld>
  <p:clrMapOvr>
    <a:masterClrMapping/>
  </p:clrMapOvr>
  <p:transition spd="slow">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Cover without photo">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4229754"/>
            <a:ext cx="14478000" cy="971536"/>
          </a:xfrm>
          <a:prstGeom prst="rect">
            <a:avLst/>
          </a:prstGeom>
        </p:spPr>
        <p:txBody>
          <a:bodyPr/>
          <a:lstStyle>
            <a:lvl1pPr algn="r">
              <a:defRPr b="1">
                <a:solidFill>
                  <a:schemeClr val="bg1"/>
                </a:solidFill>
              </a:defRPr>
            </a:lvl1pPr>
          </a:lstStyle>
          <a:p>
            <a:r>
              <a:rPr lang="en-US"/>
              <a:t>Click to edit Master title style</a:t>
            </a:r>
            <a:endParaRPr lang="en-GB" dirty="0"/>
          </a:p>
        </p:txBody>
      </p:sp>
      <p:sp>
        <p:nvSpPr>
          <p:cNvPr id="3" name="Subtitle 2"/>
          <p:cNvSpPr>
            <a:spLocks noGrp="1"/>
          </p:cNvSpPr>
          <p:nvPr>
            <p:ph type="subTitle" idx="1"/>
          </p:nvPr>
        </p:nvSpPr>
        <p:spPr>
          <a:xfrm>
            <a:off x="1981200" y="5830200"/>
            <a:ext cx="14478000" cy="3203126"/>
          </a:xfrm>
          <a:prstGeom prst="rect">
            <a:avLst/>
          </a:prstGeom>
        </p:spPr>
        <p:txBody>
          <a:bodyPr>
            <a:normAutofit/>
          </a:bodyPr>
          <a:lstStyle>
            <a:lvl1pPr marL="0" indent="0" algn="r">
              <a:buNone/>
              <a:defRPr sz="3600" b="1">
                <a:solidFill>
                  <a:srgbClr val="541818"/>
                </a:solidFill>
              </a:defRPr>
            </a:lvl1pPr>
            <a:lvl2pPr marL="685891" indent="0" algn="ctr">
              <a:buNone/>
              <a:defRPr>
                <a:solidFill>
                  <a:schemeClr val="tx1">
                    <a:tint val="75000"/>
                  </a:schemeClr>
                </a:solidFill>
              </a:defRPr>
            </a:lvl2pPr>
            <a:lvl3pPr marL="1371783" indent="0" algn="ctr">
              <a:buNone/>
              <a:defRPr>
                <a:solidFill>
                  <a:schemeClr val="tx1">
                    <a:tint val="75000"/>
                  </a:schemeClr>
                </a:solidFill>
              </a:defRPr>
            </a:lvl3pPr>
            <a:lvl4pPr marL="2057674" indent="0" algn="ctr">
              <a:buNone/>
              <a:defRPr>
                <a:solidFill>
                  <a:schemeClr val="tx1">
                    <a:tint val="75000"/>
                  </a:schemeClr>
                </a:solidFill>
              </a:defRPr>
            </a:lvl4pPr>
            <a:lvl5pPr marL="2743566" indent="0" algn="ctr">
              <a:buNone/>
              <a:defRPr>
                <a:solidFill>
                  <a:schemeClr val="tx1">
                    <a:tint val="75000"/>
                  </a:schemeClr>
                </a:solidFill>
              </a:defRPr>
            </a:lvl5pPr>
            <a:lvl6pPr marL="3429457" indent="0" algn="ctr">
              <a:buNone/>
              <a:defRPr>
                <a:solidFill>
                  <a:schemeClr val="tx1">
                    <a:tint val="75000"/>
                  </a:schemeClr>
                </a:solidFill>
              </a:defRPr>
            </a:lvl6pPr>
            <a:lvl7pPr marL="4115349" indent="0" algn="ctr">
              <a:buNone/>
              <a:defRPr>
                <a:solidFill>
                  <a:schemeClr val="tx1">
                    <a:tint val="75000"/>
                  </a:schemeClr>
                </a:solidFill>
              </a:defRPr>
            </a:lvl7pPr>
            <a:lvl8pPr marL="4801240" indent="0" algn="ctr">
              <a:buNone/>
              <a:defRPr>
                <a:solidFill>
                  <a:schemeClr val="tx1">
                    <a:tint val="75000"/>
                  </a:schemeClr>
                </a:solidFill>
              </a:defRPr>
            </a:lvl8pPr>
            <a:lvl9pPr marL="5487132" indent="0" algn="ctr">
              <a:buNone/>
              <a:defRPr>
                <a:solidFill>
                  <a:schemeClr val="tx1">
                    <a:tint val="75000"/>
                  </a:schemeClr>
                </a:solidFill>
              </a:defRPr>
            </a:lvl9pPr>
          </a:lstStyle>
          <a:p>
            <a:r>
              <a:rPr lang="en-US" dirty="0"/>
              <a:t>Click to edit Master subtitle style</a:t>
            </a:r>
            <a:endParaRPr lang="en-GB" dirty="0"/>
          </a:p>
        </p:txBody>
      </p:sp>
      <p:sp>
        <p:nvSpPr>
          <p:cNvPr id="9" name="Rectangle 8"/>
          <p:cNvSpPr/>
          <p:nvPr userDrawn="1"/>
        </p:nvSpPr>
        <p:spPr>
          <a:xfrm>
            <a:off x="304800" y="81513"/>
            <a:ext cx="17624176" cy="16058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 name="Image 9" descr="IFRC-Logo-RGB-Tagline-EN.jpg"/>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304800" y="5325"/>
            <a:ext cx="7691220" cy="1605864"/>
          </a:xfrm>
          <a:prstGeom prst="rect">
            <a:avLst/>
          </a:prstGeom>
        </p:spPr>
      </p:pic>
      <p:pic>
        <p:nvPicPr>
          <p:cNvPr id="6" name="Picture 5">
            <a:extLst>
              <a:ext uri="{FF2B5EF4-FFF2-40B4-BE49-F238E27FC236}">
                <a16:creationId xmlns:a16="http://schemas.microsoft.com/office/drawing/2014/main" id="{4C9075B1-4068-44D6-B39B-5E29AF368DF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5912752" y="52381"/>
            <a:ext cx="2160240" cy="1620430"/>
          </a:xfrm>
          <a:prstGeom prst="rect">
            <a:avLst/>
          </a:prstGeom>
        </p:spPr>
      </p:pic>
    </p:spTree>
    <p:extLst>
      <p:ext uri="{BB962C8B-B14F-4D97-AF65-F5344CB8AC3E}">
        <p14:creationId xmlns:p14="http://schemas.microsoft.com/office/powerpoint/2010/main" val="2807008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485689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5" name="Straight Connector 4"/>
          <p:cNvCxnSpPr/>
          <p:nvPr/>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8" name="Text Placeholder 2"/>
          <p:cNvSpPr>
            <a:spLocks noGrp="1"/>
          </p:cNvSpPr>
          <p:nvPr>
            <p:ph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261437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791072" y="3307807"/>
            <a:ext cx="6828928" cy="5941577"/>
          </a:xfrm>
          <a:prstGeom prst="rect">
            <a:avLst/>
          </a:prstGeom>
        </p:spPr>
        <p:txBody>
          <a:bodyPr rtlCol="0">
            <a:normAutofit/>
          </a:bodyPr>
          <a:lstStyle/>
          <a:p>
            <a:pPr lvl="0"/>
            <a:r>
              <a:rPr lang="en-US" noProof="0"/>
              <a:t>Click icon to add chart</a:t>
            </a:r>
            <a:endParaRPr lang="en-GB" noProof="0"/>
          </a:p>
        </p:txBody>
      </p:sp>
      <p:sp>
        <p:nvSpPr>
          <p:cNvPr id="7" name="Text Placeholder 6"/>
          <p:cNvSpPr>
            <a:spLocks noGrp="1"/>
          </p:cNvSpPr>
          <p:nvPr>
            <p:ph type="body" sz="quarter" idx="11"/>
          </p:nvPr>
        </p:nvSpPr>
        <p:spPr>
          <a:xfrm>
            <a:off x="7919540" y="3307807"/>
            <a:ext cx="9448800" cy="594157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cxnSp>
        <p:nvCxnSpPr>
          <p:cNvPr id="8" name="Straight Connector 4"/>
          <p:cNvCxnSpPr/>
          <p:nvPr userDrawn="1"/>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Tree>
    <p:extLst>
      <p:ext uri="{BB962C8B-B14F-4D97-AF65-F5344CB8AC3E}">
        <p14:creationId xmlns:p14="http://schemas.microsoft.com/office/powerpoint/2010/main" val="35507499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657600" y="5203901"/>
            <a:ext cx="13716000" cy="4134302"/>
          </a:xfrm>
          <a:prstGeom prst="rect">
            <a:avLst/>
          </a:prstGeom>
        </p:spPr>
        <p:txBody>
          <a:bodyPr rtlCol="0">
            <a:normAutofit/>
          </a:bodyPr>
          <a:lstStyle/>
          <a:p>
            <a:pPr lvl="0"/>
            <a:r>
              <a:rPr lang="en-US" noProof="0"/>
              <a:t>Click icon to add picture</a:t>
            </a:r>
            <a:endParaRPr lang="en-GB" noProof="0"/>
          </a:p>
        </p:txBody>
      </p:sp>
      <p:sp>
        <p:nvSpPr>
          <p:cNvPr id="6" name="Text Placeholder 5"/>
          <p:cNvSpPr>
            <a:spLocks noGrp="1"/>
          </p:cNvSpPr>
          <p:nvPr>
            <p:ph type="body" sz="quarter" idx="11"/>
          </p:nvPr>
        </p:nvSpPr>
        <p:spPr>
          <a:xfrm>
            <a:off x="3657600" y="3307806"/>
            <a:ext cx="13716000" cy="1714765"/>
          </a:xfrm>
          <a:prstGeom prst="rect">
            <a:avLst/>
          </a:prstGeom>
        </p:spPr>
        <p:txBody>
          <a:bodyPr/>
          <a:lstStyle/>
          <a:p>
            <a:pPr lvl="0"/>
            <a:r>
              <a:rPr lang="en-US"/>
              <a:t>Click to edit Master text styles</a:t>
            </a:r>
          </a:p>
        </p:txBody>
      </p:sp>
      <p:sp>
        <p:nvSpPr>
          <p:cNvPr id="7"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cxnSp>
        <p:nvCxnSpPr>
          <p:cNvPr id="12" name="Straight Connector 4"/>
          <p:cNvCxnSpPr/>
          <p:nvPr userDrawn="1"/>
        </p:nvCxnSpPr>
        <p:spPr>
          <a:xfrm>
            <a:off x="791072" y="3091749"/>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4"/>
          <p:cNvCxnSpPr/>
          <p:nvPr userDrawn="1"/>
        </p:nvCxnSpPr>
        <p:spPr>
          <a:xfrm>
            <a:off x="791072" y="1363290"/>
            <a:ext cx="1656184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3803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End contact Layout">
    <p:spTree>
      <p:nvGrpSpPr>
        <p:cNvPr id="1" name=""/>
        <p:cNvGrpSpPr/>
        <p:nvPr/>
      </p:nvGrpSpPr>
      <p:grpSpPr>
        <a:xfrm>
          <a:off x="0" y="0"/>
          <a:ext cx="0" cy="0"/>
          <a:chOff x="0" y="0"/>
          <a:chExt cx="0" cy="0"/>
        </a:xfrm>
      </p:grpSpPr>
      <p:grpSp>
        <p:nvGrpSpPr>
          <p:cNvPr id="2" name="Group 7"/>
          <p:cNvGrpSpPr>
            <a:grpSpLocks/>
          </p:cNvGrpSpPr>
          <p:nvPr userDrawn="1"/>
        </p:nvGrpSpPr>
        <p:grpSpPr bwMode="auto">
          <a:xfrm>
            <a:off x="304800" y="228636"/>
            <a:ext cx="17678400" cy="9831317"/>
            <a:chOff x="152400" y="76200"/>
            <a:chExt cx="8839200" cy="6553200"/>
          </a:xfrm>
        </p:grpSpPr>
        <p:sp>
          <p:nvSpPr>
            <p:cNvPr id="3" name="Rectangle 2"/>
            <p:cNvSpPr/>
            <p:nvPr/>
          </p:nvSpPr>
          <p:spPr>
            <a:xfrm>
              <a:off x="152400" y="76200"/>
              <a:ext cx="8839200" cy="655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userDrawn="1"/>
          </p:nvSpPr>
          <p:spPr>
            <a:xfrm>
              <a:off x="152400" y="76200"/>
              <a:ext cx="8839200" cy="5760000"/>
            </a:xfrm>
            <a:prstGeom prst="rect">
              <a:avLst/>
            </a:prstGeom>
            <a:solidFill>
              <a:srgbClr val="CF1C2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p:nvSpPr>
          <p:spPr>
            <a:xfrm>
              <a:off x="1918730" y="1753922"/>
              <a:ext cx="4724400" cy="923273"/>
            </a:xfrm>
            <a:prstGeom prst="rect">
              <a:avLst/>
            </a:prstGeom>
            <a:noFill/>
          </p:spPr>
          <p:txBody>
            <a:bodyPr lIns="0" tIns="0" rIns="0" bIns="0">
              <a:spAutoFit/>
            </a:bodyPr>
            <a:lstStyle/>
            <a:p>
              <a:pPr algn="ctr" fontAlgn="auto">
                <a:spcBef>
                  <a:spcPts val="0"/>
                </a:spcBef>
                <a:spcAft>
                  <a:spcPts val="0"/>
                </a:spcAft>
                <a:defRPr/>
              </a:pPr>
              <a:r>
                <a:rPr lang="en-US" sz="9001" b="1" baseline="0">
                  <a:solidFill>
                    <a:schemeClr val="bg1"/>
                  </a:solidFill>
                  <a:latin typeface="Arial" pitchFamily="34" charset="0"/>
                  <a:cs typeface="Arial" pitchFamily="34" charset="0"/>
                </a:rPr>
                <a:t>Questions?</a:t>
              </a:r>
              <a:endParaRPr lang="en-US" sz="9001" baseline="0">
                <a:solidFill>
                  <a:schemeClr val="bg1"/>
                </a:solidFill>
                <a:latin typeface="Arial" pitchFamily="34" charset="0"/>
                <a:cs typeface="Arial" pitchFamily="34" charset="0"/>
              </a:endParaRPr>
            </a:p>
          </p:txBody>
        </p:sp>
      </p:grpSp>
      <p:pic>
        <p:nvPicPr>
          <p:cNvPr id="11" name="Image 10" descr="IFRC-tagline-logo-EN.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59025" y="8925297"/>
            <a:ext cx="4867238" cy="1184331"/>
          </a:xfrm>
          <a:prstGeom prst="rect">
            <a:avLst/>
          </a:prstGeom>
        </p:spPr>
      </p:pic>
      <p:pic>
        <p:nvPicPr>
          <p:cNvPr id="12" name="Image 11" descr="IFRC-tagline-logo-EN.jp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0008096" y="8925297"/>
            <a:ext cx="8104640" cy="1184331"/>
          </a:xfrm>
          <a:prstGeom prst="rect">
            <a:avLst/>
          </a:prstGeom>
        </p:spPr>
      </p:pic>
    </p:spTree>
    <p:extLst>
      <p:ext uri="{BB962C8B-B14F-4D97-AF65-F5344CB8AC3E}">
        <p14:creationId xmlns:p14="http://schemas.microsoft.com/office/powerpoint/2010/main" val="13406410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F1C1498-C3F1-42FD-AA8C-DE9794CAB39A}"/>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5C5AB081-1405-4E97-8607-97DE757A3D89}"/>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3ED3504E-5D00-4FE9-98EA-6479BD8E6CE9}"/>
              </a:ext>
            </a:extLst>
          </p:cNvPr>
          <p:cNvSpPr>
            <a:spLocks noGrp="1"/>
          </p:cNvSpPr>
          <p:nvPr>
            <p:ph type="dt" sz="half" idx="10"/>
          </p:nvPr>
        </p:nvSpPr>
        <p:spPr/>
        <p:txBody>
          <a:bodyPr/>
          <a:lstStyle/>
          <a:p>
            <a:fld id="{9A95A13F-09CD-48A3-A808-7FD61256C919}" type="datetimeFigureOut">
              <a:rPr lang="sv-SE" smtClean="0"/>
              <a:t>2025-11-16</a:t>
            </a:fld>
            <a:endParaRPr lang="sv-SE"/>
          </a:p>
        </p:txBody>
      </p:sp>
      <p:sp>
        <p:nvSpPr>
          <p:cNvPr id="5" name="Platshållare för sidfot 4">
            <a:extLst>
              <a:ext uri="{FF2B5EF4-FFF2-40B4-BE49-F238E27FC236}">
                <a16:creationId xmlns:a16="http://schemas.microsoft.com/office/drawing/2014/main" id="{CDCF5DE7-386E-42FF-8DDE-F850FDEDB42D}"/>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C8B476BE-CB65-4373-9036-589AFED4BF4A}"/>
              </a:ext>
            </a:extLst>
          </p:cNvPr>
          <p:cNvSpPr>
            <a:spLocks noGrp="1"/>
          </p:cNvSpPr>
          <p:nvPr>
            <p:ph type="sldNum" sz="quarter" idx="12"/>
          </p:nvPr>
        </p:nvSpPr>
        <p:spPr/>
        <p:txBody>
          <a:bodyPr/>
          <a:lstStyle/>
          <a:p>
            <a:fld id="{A4887F39-96EB-458C-B6A7-613CCAEC5B59}" type="slidenum">
              <a:rPr lang="sv-SE" smtClean="0"/>
              <a:t>‹#›</a:t>
            </a:fld>
            <a:endParaRPr lang="sv-SE"/>
          </a:p>
        </p:txBody>
      </p:sp>
    </p:spTree>
    <p:extLst>
      <p:ext uri="{BB962C8B-B14F-4D97-AF65-F5344CB8AC3E}">
        <p14:creationId xmlns:p14="http://schemas.microsoft.com/office/powerpoint/2010/main" val="379378094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469155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28031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pic>
        <p:nvPicPr>
          <p:cNvPr id="6" name="Picture 5">
            <a:extLst>
              <a:ext uri="{FF2B5EF4-FFF2-40B4-BE49-F238E27FC236}">
                <a16:creationId xmlns:a16="http://schemas.microsoft.com/office/drawing/2014/main" id="{8E4FCAD7-1161-3C42-8A66-D8777B2701C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36345939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5"/>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5308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1544752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16 November 2025</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36212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727362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8" y="7087332"/>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20" y="-545547"/>
            <a:ext cx="7580100" cy="362558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3"/>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16 November 2025</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337095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3"/>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16 November 2025</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98918347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8" y="7087332"/>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5"/>
            <a:ext cx="20236811" cy="20236809"/>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20" y="-545547"/>
            <a:ext cx="7580100" cy="362558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5"/>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 y="0"/>
            <a:ext cx="3440624" cy="1684556"/>
          </a:xfrm>
          <a:prstGeom prst="rect">
            <a:avLst/>
          </a:prstGeom>
        </p:spPr>
      </p:pic>
    </p:spTree>
    <p:extLst>
      <p:ext uri="{BB962C8B-B14F-4D97-AF65-F5344CB8AC3E}">
        <p14:creationId xmlns:p14="http://schemas.microsoft.com/office/powerpoint/2010/main" val="128864546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7" y="338143"/>
            <a:ext cx="17521895" cy="9625009"/>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304659201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6" y="3120407"/>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279F553-21CE-294B-AEC6-45ABDBAE9CB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37896642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3"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42058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20"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99FF32-6DA4-5B4B-BD5C-276325EBDD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12018" y="1"/>
            <a:ext cx="3575982" cy="1750829"/>
          </a:xfrm>
          <a:prstGeom prst="rect">
            <a:avLst/>
          </a:prstGeom>
        </p:spPr>
      </p:pic>
    </p:spTree>
    <p:extLst>
      <p:ext uri="{BB962C8B-B14F-4D97-AF65-F5344CB8AC3E}">
        <p14:creationId xmlns:p14="http://schemas.microsoft.com/office/powerpoint/2010/main" val="380105451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2"/>
            <a:ext cx="16734972" cy="5379494"/>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D8E2BF9-8240-DB47-AA17-0A624C8707A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2"/>
            <a:ext cx="3265715" cy="1598918"/>
          </a:xfrm>
          <a:prstGeom prst="rect">
            <a:avLst/>
          </a:prstGeom>
        </p:spPr>
      </p:pic>
    </p:spTree>
    <p:extLst>
      <p:ext uri="{BB962C8B-B14F-4D97-AF65-F5344CB8AC3E}">
        <p14:creationId xmlns:p14="http://schemas.microsoft.com/office/powerpoint/2010/main" val="414641747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248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16 November 2025</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6251533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 y="1"/>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4279193" y="4287010"/>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403986462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9" name="Picture Placeholder 2"/>
          <p:cNvSpPr>
            <a:spLocks noGrp="1"/>
          </p:cNvSpPr>
          <p:nvPr>
            <p:ph type="pic" sz="quarter" idx="11"/>
          </p:nvPr>
        </p:nvSpPr>
        <p:spPr>
          <a:xfrm>
            <a:off x="-24384" y="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4" name="Picture Placeholder 2"/>
          <p:cNvSpPr>
            <a:spLocks noGrp="1"/>
          </p:cNvSpPr>
          <p:nvPr>
            <p:ph type="pic" sz="quarter" idx="13"/>
          </p:nvPr>
        </p:nvSpPr>
        <p:spPr>
          <a:xfrm>
            <a:off x="3441659"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5" name="Picture Placeholder 2"/>
          <p:cNvSpPr>
            <a:spLocks noGrp="1"/>
          </p:cNvSpPr>
          <p:nvPr>
            <p:ph type="pic" sz="quarter" idx="14"/>
          </p:nvPr>
        </p:nvSpPr>
        <p:spPr>
          <a:xfrm>
            <a:off x="-24384" y="3429530"/>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6" name="Picture Placeholder 2"/>
          <p:cNvSpPr>
            <a:spLocks noGrp="1"/>
          </p:cNvSpPr>
          <p:nvPr>
            <p:ph type="pic" sz="quarter" idx="15"/>
          </p:nvPr>
        </p:nvSpPr>
        <p:spPr>
          <a:xfrm>
            <a:off x="3441659" y="6859059"/>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7" name="Picture Placeholder 2"/>
          <p:cNvSpPr>
            <a:spLocks noGrp="1"/>
          </p:cNvSpPr>
          <p:nvPr>
            <p:ph type="pic" sz="quarter" idx="16"/>
          </p:nvPr>
        </p:nvSpPr>
        <p:spPr>
          <a:xfrm>
            <a:off x="-24384" y="6859059"/>
            <a:ext cx="3466043"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68931325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3" name="Picture Placeholder 2"/>
          <p:cNvSpPr>
            <a:spLocks noGrp="1"/>
          </p:cNvSpPr>
          <p:nvPr>
            <p:ph type="pic" sz="quarter" idx="13"/>
          </p:nvPr>
        </p:nvSpPr>
        <p:spPr>
          <a:xfrm>
            <a:off x="9087336"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4" name="Picture Placeholder 2"/>
          <p:cNvSpPr>
            <a:spLocks noGrp="1"/>
          </p:cNvSpPr>
          <p:nvPr>
            <p:ph type="pic" sz="quarter" idx="14"/>
          </p:nvPr>
        </p:nvSpPr>
        <p:spPr>
          <a:xfrm>
            <a:off x="6815502"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5" name="Picture Placeholder 2"/>
          <p:cNvSpPr>
            <a:spLocks noGrp="1"/>
          </p:cNvSpPr>
          <p:nvPr>
            <p:ph type="pic" sz="quarter" idx="15"/>
          </p:nvPr>
        </p:nvSpPr>
        <p:spPr>
          <a:xfrm>
            <a:off x="4543668"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6" name="Picture Placeholder 2"/>
          <p:cNvSpPr>
            <a:spLocks noGrp="1"/>
          </p:cNvSpPr>
          <p:nvPr>
            <p:ph type="pic" sz="quarter" idx="16"/>
          </p:nvPr>
        </p:nvSpPr>
        <p:spPr>
          <a:xfrm>
            <a:off x="2271834"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7" name="Picture Placeholder 2"/>
          <p:cNvSpPr>
            <a:spLocks noGrp="1"/>
          </p:cNvSpPr>
          <p:nvPr>
            <p:ph type="pic" sz="quarter" idx="17"/>
          </p:nvPr>
        </p:nvSpPr>
        <p:spPr>
          <a:xfrm>
            <a:off x="0" y="2"/>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0" name="Picture Placeholder 2"/>
          <p:cNvSpPr>
            <a:spLocks noGrp="1"/>
          </p:cNvSpPr>
          <p:nvPr>
            <p:ph type="pic" sz="quarter" idx="19"/>
          </p:nvPr>
        </p:nvSpPr>
        <p:spPr>
          <a:xfrm>
            <a:off x="9087336"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1" name="Picture Placeholder 2"/>
          <p:cNvSpPr>
            <a:spLocks noGrp="1"/>
          </p:cNvSpPr>
          <p:nvPr>
            <p:ph type="pic" sz="quarter" idx="20"/>
          </p:nvPr>
        </p:nvSpPr>
        <p:spPr>
          <a:xfrm>
            <a:off x="6815502"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2" name="Picture Placeholder 2"/>
          <p:cNvSpPr>
            <a:spLocks noGrp="1"/>
          </p:cNvSpPr>
          <p:nvPr>
            <p:ph type="pic" sz="quarter" idx="21"/>
          </p:nvPr>
        </p:nvSpPr>
        <p:spPr>
          <a:xfrm>
            <a:off x="4543668"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3" name="Picture Placeholder 2"/>
          <p:cNvSpPr>
            <a:spLocks noGrp="1"/>
          </p:cNvSpPr>
          <p:nvPr>
            <p:ph type="pic" sz="quarter" idx="22"/>
          </p:nvPr>
        </p:nvSpPr>
        <p:spPr>
          <a:xfrm>
            <a:off x="2271834"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4" name="Picture Placeholder 2"/>
          <p:cNvSpPr>
            <a:spLocks noGrp="1"/>
          </p:cNvSpPr>
          <p:nvPr>
            <p:ph type="pic" sz="quarter" idx="23"/>
          </p:nvPr>
        </p:nvSpPr>
        <p:spPr>
          <a:xfrm>
            <a:off x="0" y="22479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7" name="Picture Placeholder 2"/>
          <p:cNvSpPr>
            <a:spLocks noGrp="1"/>
          </p:cNvSpPr>
          <p:nvPr>
            <p:ph type="pic" sz="quarter" idx="25"/>
          </p:nvPr>
        </p:nvSpPr>
        <p:spPr>
          <a:xfrm>
            <a:off x="4543668"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8" name="Picture Placeholder 2"/>
          <p:cNvSpPr>
            <a:spLocks noGrp="1"/>
          </p:cNvSpPr>
          <p:nvPr>
            <p:ph type="pic" sz="quarter" idx="26"/>
          </p:nvPr>
        </p:nvSpPr>
        <p:spPr>
          <a:xfrm>
            <a:off x="2271834"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9" name="Picture Placeholder 2"/>
          <p:cNvSpPr>
            <a:spLocks noGrp="1"/>
          </p:cNvSpPr>
          <p:nvPr>
            <p:ph type="pic" sz="quarter" idx="27"/>
          </p:nvPr>
        </p:nvSpPr>
        <p:spPr>
          <a:xfrm>
            <a:off x="0" y="4495803"/>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0" name="Picture Placeholder 2"/>
          <p:cNvSpPr>
            <a:spLocks noGrp="1"/>
          </p:cNvSpPr>
          <p:nvPr>
            <p:ph type="pic" sz="quarter" idx="28"/>
          </p:nvPr>
        </p:nvSpPr>
        <p:spPr>
          <a:xfrm>
            <a:off x="0" y="6743705"/>
            <a:ext cx="2271834" cy="22479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98410951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9"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6052355" y="0"/>
            <a:ext cx="397590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49057992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Picture Placeholder 2"/>
          <p:cNvSpPr>
            <a:spLocks noGrp="1"/>
          </p:cNvSpPr>
          <p:nvPr>
            <p:ph type="pic" sz="quarter" idx="11"/>
          </p:nvPr>
        </p:nvSpPr>
        <p:spPr>
          <a:xfrm>
            <a:off x="1" y="0"/>
            <a:ext cx="2457449"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1919546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00767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Tree>
    <p:extLst>
      <p:ext uri="{BB962C8B-B14F-4D97-AF65-F5344CB8AC3E}">
        <p14:creationId xmlns:p14="http://schemas.microsoft.com/office/powerpoint/2010/main" val="275524847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5"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pic>
        <p:nvPicPr>
          <p:cNvPr id="5" name="Picture 4">
            <a:extLst>
              <a:ext uri="{FF2B5EF4-FFF2-40B4-BE49-F238E27FC236}">
                <a16:creationId xmlns:a16="http://schemas.microsoft.com/office/drawing/2014/main" id="{B39A296B-DE5D-8C4E-9ED2-34C3FAA8977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37766984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B35CE3A5-B1FA-7E40-A19A-1B5095B368A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956971" y="2"/>
            <a:ext cx="3331029" cy="1630897"/>
          </a:xfrm>
          <a:prstGeom prst="rect">
            <a:avLst/>
          </a:prstGeom>
        </p:spPr>
      </p:pic>
    </p:spTree>
    <p:extLst>
      <p:ext uri="{BB962C8B-B14F-4D97-AF65-F5344CB8AC3E}">
        <p14:creationId xmlns:p14="http://schemas.microsoft.com/office/powerpoint/2010/main" val="301955262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41DFCE65-1D6F-B842-AE7F-259A0BC0B4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1094033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pic>
        <p:nvPicPr>
          <p:cNvPr id="10" name="Picture 9">
            <a:extLst>
              <a:ext uri="{FF2B5EF4-FFF2-40B4-BE49-F238E27FC236}">
                <a16:creationId xmlns:a16="http://schemas.microsoft.com/office/drawing/2014/main" id="{C6B9EB27-5FAE-704E-85DD-7BEE4DA00E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3440624" cy="1684556"/>
          </a:xfrm>
          <a:prstGeom prst="rect">
            <a:avLst/>
          </a:prstGeom>
        </p:spPr>
      </p:pic>
    </p:spTree>
    <p:extLst>
      <p:ext uri="{BB962C8B-B14F-4D97-AF65-F5344CB8AC3E}">
        <p14:creationId xmlns:p14="http://schemas.microsoft.com/office/powerpoint/2010/main" val="351806589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8"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50092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2" y="1700377"/>
            <a:ext cx="8717279" cy="8588211"/>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449039FF-1135-874C-BF2C-B0B2AD8F616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2"/>
            <a:ext cx="3843131" cy="1881626"/>
          </a:xfrm>
          <a:prstGeom prst="rect">
            <a:avLst/>
          </a:prstGeom>
        </p:spPr>
      </p:pic>
    </p:spTree>
    <p:extLst>
      <p:ext uri="{BB962C8B-B14F-4D97-AF65-F5344CB8AC3E}">
        <p14:creationId xmlns:p14="http://schemas.microsoft.com/office/powerpoint/2010/main" val="44718152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70" y="3482293"/>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9506993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Freeform 10"/>
          <p:cNvSpPr>
            <a:spLocks noGrp="1"/>
          </p:cNvSpPr>
          <p:nvPr>
            <p:ph type="pic" sz="quarter" idx="11"/>
          </p:nvPr>
        </p:nvSpPr>
        <p:spPr bwMode="auto">
          <a:xfrm>
            <a:off x="8937818" y="3459679"/>
            <a:ext cx="5212136" cy="5845279"/>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04895248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639847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10"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6B9D86F1-18D2-7B4B-8528-AAD7F5F271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0"/>
            <a:ext cx="3843131" cy="1881626"/>
          </a:xfrm>
          <a:prstGeom prst="rect">
            <a:avLst/>
          </a:prstGeom>
        </p:spPr>
      </p:pic>
    </p:spTree>
    <p:extLst>
      <p:ext uri="{BB962C8B-B14F-4D97-AF65-F5344CB8AC3E}">
        <p14:creationId xmlns:p14="http://schemas.microsoft.com/office/powerpoint/2010/main" val="27555836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84228966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7"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20316392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6" y="0"/>
            <a:ext cx="6662003"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190570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5" y="1307394"/>
            <a:ext cx="7696541"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5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7"/>
            <a:ext cx="660401" cy="338682"/>
          </a:xfrm>
          <a:prstGeom prst="rect">
            <a:avLst/>
          </a:prstGeom>
          <a:noFill/>
        </p:spPr>
        <p:txBody>
          <a:bodyPr wrap="square" rtlCol="0">
            <a:spAutoFit/>
          </a:bodyPr>
          <a:lstStyle/>
          <a:p>
            <a:pPr algn="r"/>
            <a:fld id="{293ABEDF-2FD4-CE41-BE6E-C03412F0A819}" type="slidenum">
              <a:rPr lang="en-US" sz="1601"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1"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6523442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10.jpeg"/><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2.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Layout" Target="../slideLayouts/slideLayout61.xml"/><Relationship Id="rId7" Type="http://schemas.openxmlformats.org/officeDocument/2006/relationships/theme" Target="../theme/theme3.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5" Type="http://schemas.openxmlformats.org/officeDocument/2006/relationships/slideLayout" Target="../slideLayouts/slideLayout63.xml"/><Relationship Id="rId4" Type="http://schemas.openxmlformats.org/officeDocument/2006/relationships/slideLayout" Target="../slideLayouts/slideLayout62.xml"/><Relationship Id="rId9" Type="http://schemas.openxmlformats.org/officeDocument/2006/relationships/image" Target="../media/image12.jpeg"/></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77.xml"/><Relationship Id="rId18" Type="http://schemas.openxmlformats.org/officeDocument/2006/relationships/slideLayout" Target="../slideLayouts/slideLayout82.xml"/><Relationship Id="rId26" Type="http://schemas.openxmlformats.org/officeDocument/2006/relationships/slideLayout" Target="../slideLayouts/slideLayout90.xml"/><Relationship Id="rId39" Type="http://schemas.openxmlformats.org/officeDocument/2006/relationships/slideLayout" Target="../slideLayouts/slideLayout103.xml"/><Relationship Id="rId21" Type="http://schemas.openxmlformats.org/officeDocument/2006/relationships/slideLayout" Target="../slideLayouts/slideLayout85.xml"/><Relationship Id="rId34" Type="http://schemas.openxmlformats.org/officeDocument/2006/relationships/slideLayout" Target="../slideLayouts/slideLayout98.xml"/><Relationship Id="rId42" Type="http://schemas.openxmlformats.org/officeDocument/2006/relationships/slideLayout" Target="../slideLayouts/slideLayout106.xml"/><Relationship Id="rId47" Type="http://schemas.openxmlformats.org/officeDocument/2006/relationships/slideLayout" Target="../slideLayouts/slideLayout111.xml"/><Relationship Id="rId50" Type="http://schemas.openxmlformats.org/officeDocument/2006/relationships/theme" Target="../theme/theme4.xml"/><Relationship Id="rId7" Type="http://schemas.openxmlformats.org/officeDocument/2006/relationships/slideLayout" Target="../slideLayouts/slideLayout71.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9" Type="http://schemas.openxmlformats.org/officeDocument/2006/relationships/slideLayout" Target="../slideLayouts/slideLayout93.xml"/><Relationship Id="rId11" Type="http://schemas.openxmlformats.org/officeDocument/2006/relationships/slideLayout" Target="../slideLayouts/slideLayout75.xml"/><Relationship Id="rId24" Type="http://schemas.openxmlformats.org/officeDocument/2006/relationships/slideLayout" Target="../slideLayouts/slideLayout88.xml"/><Relationship Id="rId32" Type="http://schemas.openxmlformats.org/officeDocument/2006/relationships/slideLayout" Target="../slideLayouts/slideLayout96.xml"/><Relationship Id="rId37" Type="http://schemas.openxmlformats.org/officeDocument/2006/relationships/slideLayout" Target="../slideLayouts/slideLayout101.xml"/><Relationship Id="rId40" Type="http://schemas.openxmlformats.org/officeDocument/2006/relationships/slideLayout" Target="../slideLayouts/slideLayout104.xml"/><Relationship Id="rId45" Type="http://schemas.openxmlformats.org/officeDocument/2006/relationships/slideLayout" Target="../slideLayouts/slideLayout109.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28" Type="http://schemas.openxmlformats.org/officeDocument/2006/relationships/slideLayout" Target="../slideLayouts/slideLayout92.xml"/><Relationship Id="rId36" Type="http://schemas.openxmlformats.org/officeDocument/2006/relationships/slideLayout" Target="../slideLayouts/slideLayout100.xml"/><Relationship Id="rId49" Type="http://schemas.openxmlformats.org/officeDocument/2006/relationships/slideLayout" Target="../slideLayouts/slideLayout113.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31" Type="http://schemas.openxmlformats.org/officeDocument/2006/relationships/slideLayout" Target="../slideLayouts/slideLayout95.xml"/><Relationship Id="rId44" Type="http://schemas.openxmlformats.org/officeDocument/2006/relationships/slideLayout" Target="../slideLayouts/slideLayout108.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 Id="rId27" Type="http://schemas.openxmlformats.org/officeDocument/2006/relationships/slideLayout" Target="../slideLayouts/slideLayout91.xml"/><Relationship Id="rId30" Type="http://schemas.openxmlformats.org/officeDocument/2006/relationships/slideLayout" Target="../slideLayouts/slideLayout94.xml"/><Relationship Id="rId35" Type="http://schemas.openxmlformats.org/officeDocument/2006/relationships/slideLayout" Target="../slideLayouts/slideLayout99.xml"/><Relationship Id="rId43" Type="http://schemas.openxmlformats.org/officeDocument/2006/relationships/slideLayout" Target="../slideLayouts/slideLayout107.xml"/><Relationship Id="rId48" Type="http://schemas.openxmlformats.org/officeDocument/2006/relationships/slideLayout" Target="../slideLayouts/slideLayout112.xml"/><Relationship Id="rId8" Type="http://schemas.openxmlformats.org/officeDocument/2006/relationships/slideLayout" Target="../slideLayouts/slideLayout72.xml"/><Relationship Id="rId3" Type="http://schemas.openxmlformats.org/officeDocument/2006/relationships/slideLayout" Target="../slideLayouts/slideLayout67.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slideLayout" Target="../slideLayouts/slideLayout89.xml"/><Relationship Id="rId33" Type="http://schemas.openxmlformats.org/officeDocument/2006/relationships/slideLayout" Target="../slideLayouts/slideLayout97.xml"/><Relationship Id="rId38" Type="http://schemas.openxmlformats.org/officeDocument/2006/relationships/slideLayout" Target="../slideLayouts/slideLayout102.xml"/><Relationship Id="rId46" Type="http://schemas.openxmlformats.org/officeDocument/2006/relationships/slideLayout" Target="../slideLayouts/slideLayout110.xml"/><Relationship Id="rId20" Type="http://schemas.openxmlformats.org/officeDocument/2006/relationships/slideLayout" Target="../slideLayouts/slideLayout84.xml"/><Relationship Id="rId41" Type="http://schemas.openxmlformats.org/officeDocument/2006/relationships/slideLayout" Target="../slideLayouts/slideLayout105.xml"/><Relationship Id="rId1" Type="http://schemas.openxmlformats.org/officeDocument/2006/relationships/slideLayout" Target="../slideLayouts/slideLayout65.xml"/><Relationship Id="rId6" Type="http://schemas.openxmlformats.org/officeDocument/2006/relationships/slideLayout" Target="../slideLayouts/slideLayout70.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26.xml"/><Relationship Id="rId18" Type="http://schemas.openxmlformats.org/officeDocument/2006/relationships/slideLayout" Target="../slideLayouts/slideLayout131.xml"/><Relationship Id="rId26" Type="http://schemas.openxmlformats.org/officeDocument/2006/relationships/slideLayout" Target="../slideLayouts/slideLayout139.xml"/><Relationship Id="rId3" Type="http://schemas.openxmlformats.org/officeDocument/2006/relationships/slideLayout" Target="../slideLayouts/slideLayout116.xml"/><Relationship Id="rId21" Type="http://schemas.openxmlformats.org/officeDocument/2006/relationships/slideLayout" Target="../slideLayouts/slideLayout134.xml"/><Relationship Id="rId34" Type="http://schemas.openxmlformats.org/officeDocument/2006/relationships/slideLayout" Target="../slideLayouts/slideLayout147.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slideLayout" Target="../slideLayouts/slideLayout130.xml"/><Relationship Id="rId25" Type="http://schemas.openxmlformats.org/officeDocument/2006/relationships/slideLayout" Target="../slideLayouts/slideLayout138.xml"/><Relationship Id="rId33" Type="http://schemas.openxmlformats.org/officeDocument/2006/relationships/slideLayout" Target="../slideLayouts/slideLayout146.xml"/><Relationship Id="rId2" Type="http://schemas.openxmlformats.org/officeDocument/2006/relationships/slideLayout" Target="../slideLayouts/slideLayout115.xml"/><Relationship Id="rId16" Type="http://schemas.openxmlformats.org/officeDocument/2006/relationships/slideLayout" Target="../slideLayouts/slideLayout129.xml"/><Relationship Id="rId20" Type="http://schemas.openxmlformats.org/officeDocument/2006/relationships/slideLayout" Target="../slideLayouts/slideLayout133.xml"/><Relationship Id="rId29" Type="http://schemas.openxmlformats.org/officeDocument/2006/relationships/slideLayout" Target="../slideLayouts/slideLayout142.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24" Type="http://schemas.openxmlformats.org/officeDocument/2006/relationships/slideLayout" Target="../slideLayouts/slideLayout137.xml"/><Relationship Id="rId32" Type="http://schemas.openxmlformats.org/officeDocument/2006/relationships/slideLayout" Target="../slideLayouts/slideLayout145.xml"/><Relationship Id="rId5" Type="http://schemas.openxmlformats.org/officeDocument/2006/relationships/slideLayout" Target="../slideLayouts/slideLayout118.xml"/><Relationship Id="rId15" Type="http://schemas.openxmlformats.org/officeDocument/2006/relationships/slideLayout" Target="../slideLayouts/slideLayout128.xml"/><Relationship Id="rId23" Type="http://schemas.openxmlformats.org/officeDocument/2006/relationships/slideLayout" Target="../slideLayouts/slideLayout136.xml"/><Relationship Id="rId28" Type="http://schemas.openxmlformats.org/officeDocument/2006/relationships/slideLayout" Target="../slideLayouts/slideLayout141.xml"/><Relationship Id="rId36" Type="http://schemas.openxmlformats.org/officeDocument/2006/relationships/theme" Target="../theme/theme5.xml"/><Relationship Id="rId10" Type="http://schemas.openxmlformats.org/officeDocument/2006/relationships/slideLayout" Target="../slideLayouts/slideLayout123.xml"/><Relationship Id="rId19" Type="http://schemas.openxmlformats.org/officeDocument/2006/relationships/slideLayout" Target="../slideLayouts/slideLayout132.xml"/><Relationship Id="rId31" Type="http://schemas.openxmlformats.org/officeDocument/2006/relationships/slideLayout" Target="../slideLayouts/slideLayout144.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 Id="rId22" Type="http://schemas.openxmlformats.org/officeDocument/2006/relationships/slideLayout" Target="../slideLayouts/slideLayout135.xml"/><Relationship Id="rId27" Type="http://schemas.openxmlformats.org/officeDocument/2006/relationships/slideLayout" Target="../slideLayouts/slideLayout140.xml"/><Relationship Id="rId30" Type="http://schemas.openxmlformats.org/officeDocument/2006/relationships/slideLayout" Target="../slideLayouts/slideLayout143.xml"/><Relationship Id="rId35" Type="http://schemas.openxmlformats.org/officeDocument/2006/relationships/slideLayout" Target="../slideLayouts/slideLayout148.xml"/><Relationship Id="rId8" Type="http://schemas.openxmlformats.org/officeDocument/2006/relationships/slideLayout" Target="../slideLayouts/slideLayout121.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61.xml"/><Relationship Id="rId18" Type="http://schemas.openxmlformats.org/officeDocument/2006/relationships/slideLayout" Target="../slideLayouts/slideLayout166.xml"/><Relationship Id="rId26" Type="http://schemas.openxmlformats.org/officeDocument/2006/relationships/slideLayout" Target="../slideLayouts/slideLayout174.xml"/><Relationship Id="rId39" Type="http://schemas.openxmlformats.org/officeDocument/2006/relationships/slideLayout" Target="../slideLayouts/slideLayout187.xml"/><Relationship Id="rId21" Type="http://schemas.openxmlformats.org/officeDocument/2006/relationships/slideLayout" Target="../slideLayouts/slideLayout169.xml"/><Relationship Id="rId34" Type="http://schemas.openxmlformats.org/officeDocument/2006/relationships/slideLayout" Target="../slideLayouts/slideLayout182.xml"/><Relationship Id="rId42" Type="http://schemas.openxmlformats.org/officeDocument/2006/relationships/slideLayout" Target="../slideLayouts/slideLayout190.xml"/><Relationship Id="rId7" Type="http://schemas.openxmlformats.org/officeDocument/2006/relationships/slideLayout" Target="../slideLayouts/slideLayout155.xml"/><Relationship Id="rId2" Type="http://schemas.openxmlformats.org/officeDocument/2006/relationships/slideLayout" Target="../slideLayouts/slideLayout150.xml"/><Relationship Id="rId16" Type="http://schemas.openxmlformats.org/officeDocument/2006/relationships/slideLayout" Target="../slideLayouts/slideLayout164.xml"/><Relationship Id="rId20" Type="http://schemas.openxmlformats.org/officeDocument/2006/relationships/slideLayout" Target="../slideLayouts/slideLayout168.xml"/><Relationship Id="rId29" Type="http://schemas.openxmlformats.org/officeDocument/2006/relationships/slideLayout" Target="../slideLayouts/slideLayout177.xml"/><Relationship Id="rId41" Type="http://schemas.openxmlformats.org/officeDocument/2006/relationships/slideLayout" Target="../slideLayouts/slideLayout189.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24" Type="http://schemas.openxmlformats.org/officeDocument/2006/relationships/slideLayout" Target="../slideLayouts/slideLayout172.xml"/><Relationship Id="rId32" Type="http://schemas.openxmlformats.org/officeDocument/2006/relationships/slideLayout" Target="../slideLayouts/slideLayout180.xml"/><Relationship Id="rId37" Type="http://schemas.openxmlformats.org/officeDocument/2006/relationships/slideLayout" Target="../slideLayouts/slideLayout185.xml"/><Relationship Id="rId40" Type="http://schemas.openxmlformats.org/officeDocument/2006/relationships/slideLayout" Target="../slideLayouts/slideLayout188.xml"/><Relationship Id="rId5" Type="http://schemas.openxmlformats.org/officeDocument/2006/relationships/slideLayout" Target="../slideLayouts/slideLayout153.xml"/><Relationship Id="rId15" Type="http://schemas.openxmlformats.org/officeDocument/2006/relationships/slideLayout" Target="../slideLayouts/slideLayout163.xml"/><Relationship Id="rId23" Type="http://schemas.openxmlformats.org/officeDocument/2006/relationships/slideLayout" Target="../slideLayouts/slideLayout171.xml"/><Relationship Id="rId28" Type="http://schemas.openxmlformats.org/officeDocument/2006/relationships/slideLayout" Target="../slideLayouts/slideLayout176.xml"/><Relationship Id="rId36" Type="http://schemas.openxmlformats.org/officeDocument/2006/relationships/slideLayout" Target="../slideLayouts/slideLayout184.xml"/><Relationship Id="rId10" Type="http://schemas.openxmlformats.org/officeDocument/2006/relationships/slideLayout" Target="../slideLayouts/slideLayout158.xml"/><Relationship Id="rId19" Type="http://schemas.openxmlformats.org/officeDocument/2006/relationships/slideLayout" Target="../slideLayouts/slideLayout167.xml"/><Relationship Id="rId31" Type="http://schemas.openxmlformats.org/officeDocument/2006/relationships/slideLayout" Target="../slideLayouts/slideLayout179.xml"/><Relationship Id="rId4" Type="http://schemas.openxmlformats.org/officeDocument/2006/relationships/slideLayout" Target="../slideLayouts/slideLayout152.xml"/><Relationship Id="rId9" Type="http://schemas.openxmlformats.org/officeDocument/2006/relationships/slideLayout" Target="../slideLayouts/slideLayout157.xml"/><Relationship Id="rId14" Type="http://schemas.openxmlformats.org/officeDocument/2006/relationships/slideLayout" Target="../slideLayouts/slideLayout162.xml"/><Relationship Id="rId22" Type="http://schemas.openxmlformats.org/officeDocument/2006/relationships/slideLayout" Target="../slideLayouts/slideLayout170.xml"/><Relationship Id="rId27" Type="http://schemas.openxmlformats.org/officeDocument/2006/relationships/slideLayout" Target="../slideLayouts/slideLayout175.xml"/><Relationship Id="rId30" Type="http://schemas.openxmlformats.org/officeDocument/2006/relationships/slideLayout" Target="../slideLayouts/slideLayout178.xml"/><Relationship Id="rId35" Type="http://schemas.openxmlformats.org/officeDocument/2006/relationships/slideLayout" Target="../slideLayouts/slideLayout183.xml"/><Relationship Id="rId43" Type="http://schemas.openxmlformats.org/officeDocument/2006/relationships/theme" Target="../theme/theme6.xml"/><Relationship Id="rId8" Type="http://schemas.openxmlformats.org/officeDocument/2006/relationships/slideLayout" Target="../slideLayouts/slideLayout156.xml"/><Relationship Id="rId3" Type="http://schemas.openxmlformats.org/officeDocument/2006/relationships/slideLayout" Target="../slideLayouts/slideLayout151.xml"/><Relationship Id="rId12" Type="http://schemas.openxmlformats.org/officeDocument/2006/relationships/slideLayout" Target="../slideLayouts/slideLayout160.xml"/><Relationship Id="rId17" Type="http://schemas.openxmlformats.org/officeDocument/2006/relationships/slideLayout" Target="../slideLayouts/slideLayout165.xml"/><Relationship Id="rId25" Type="http://schemas.openxmlformats.org/officeDocument/2006/relationships/slideLayout" Target="../slideLayouts/slideLayout173.xml"/><Relationship Id="rId33" Type="http://schemas.openxmlformats.org/officeDocument/2006/relationships/slideLayout" Target="../slideLayouts/slideLayout181.xml"/><Relationship Id="rId38" Type="http://schemas.openxmlformats.org/officeDocument/2006/relationships/slideLayout" Target="../slideLayouts/slideLayout18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98.xml"/><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theme" Target="../theme/theme7.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605" r:id="rId2"/>
    <p:sldLayoutId id="2147484599" r:id="rId3"/>
    <p:sldLayoutId id="2147484603" r:id="rId4"/>
    <p:sldLayoutId id="2147484601" r:id="rId5"/>
    <p:sldLayoutId id="2147484602" r:id="rId6"/>
    <p:sldLayoutId id="2147484467" r:id="rId7"/>
    <p:sldLayoutId id="2147484598" r:id="rId8"/>
    <p:sldLayoutId id="2147484600" r:id="rId9"/>
    <p:sldLayoutId id="2147484496" r:id="rId10"/>
    <p:sldLayoutId id="2147484470" r:id="rId11"/>
    <p:sldLayoutId id="2147484469" r:id="rId12"/>
    <p:sldLayoutId id="2147484471" r:id="rId13"/>
    <p:sldLayoutId id="2147484472" r:id="rId14"/>
    <p:sldLayoutId id="2147484473" r:id="rId15"/>
    <p:sldLayoutId id="2147484474" r:id="rId16"/>
    <p:sldLayoutId id="2147484475" r:id="rId17"/>
    <p:sldLayoutId id="2147484476" r:id="rId18"/>
    <p:sldLayoutId id="2147484477" r:id="rId19"/>
    <p:sldLayoutId id="2147484478" r:id="rId20"/>
    <p:sldLayoutId id="2147484604" r:id="rId21"/>
    <p:sldLayoutId id="2147484479" r:id="rId22"/>
    <p:sldLayoutId id="2147484480" r:id="rId23"/>
    <p:sldLayoutId id="2147484481" r:id="rId24"/>
    <p:sldLayoutId id="2147484482" r:id="rId25"/>
    <p:sldLayoutId id="2147484483" r:id="rId26"/>
    <p:sldLayoutId id="2147484484" r:id="rId27"/>
    <p:sldLayoutId id="2147484485" r:id="rId28"/>
    <p:sldLayoutId id="2147484486" r:id="rId29"/>
    <p:sldLayoutId id="2147484487" r:id="rId30"/>
    <p:sldLayoutId id="2147484488" r:id="rId31"/>
    <p:sldLayoutId id="2147484489" r:id="rId32"/>
    <p:sldLayoutId id="2147484490" r:id="rId33"/>
    <p:sldLayoutId id="2147484491" r:id="rId34"/>
    <p:sldLayoutId id="2147484492" r:id="rId35"/>
    <p:sldLayoutId id="2147484493" r:id="rId36"/>
    <p:sldLayoutId id="2147484494" r:id="rId37"/>
    <p:sldLayoutId id="2147484495" r:id="rId38"/>
    <p:sldLayoutId id="2147484594" r:id="rId39"/>
    <p:sldLayoutId id="2147484597" r:id="rId40"/>
    <p:sldLayoutId id="2147484609" r:id="rId41"/>
    <p:sldLayoutId id="2147484610" r:id="rId42"/>
    <p:sldLayoutId id="2147484625" r:id="rId43"/>
    <p:sldLayoutId id="2147484626" r:id="rId44"/>
    <p:sldLayoutId id="2147484786" r:id="rId45"/>
    <p:sldLayoutId id="2147484867" r:id="rId46"/>
    <p:sldLayoutId id="2147484868" r:id="rId47"/>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A1E56BE-CE13-4FDF-A211-62F804076DAE}"/>
              </a:ext>
            </a:extLst>
          </p:cNvPr>
          <p:cNvSpPr>
            <a:spLocks noGrp="1" noChangeArrowheads="1"/>
          </p:cNvSpPr>
          <p:nvPr>
            <p:ph type="title"/>
          </p:nvPr>
        </p:nvSpPr>
        <p:spPr bwMode="auto">
          <a:xfrm>
            <a:off x="457200" y="290560"/>
            <a:ext cx="14935200" cy="141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5D951BED-6416-4477-916A-48BF63BE34E8}"/>
              </a:ext>
            </a:extLst>
          </p:cNvPr>
          <p:cNvSpPr>
            <a:spLocks noGrp="1" noChangeArrowheads="1"/>
          </p:cNvSpPr>
          <p:nvPr>
            <p:ph type="body" idx="1"/>
          </p:nvPr>
        </p:nvSpPr>
        <p:spPr bwMode="auto">
          <a:xfrm>
            <a:off x="457200" y="1943400"/>
            <a:ext cx="17373600" cy="811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Line 5">
            <a:extLst>
              <a:ext uri="{FF2B5EF4-FFF2-40B4-BE49-F238E27FC236}">
                <a16:creationId xmlns:a16="http://schemas.microsoft.com/office/drawing/2014/main" id="{33F09BEB-646E-451C-AE69-39E20CBAB94B}"/>
              </a:ext>
            </a:extLst>
          </p:cNvPr>
          <p:cNvSpPr>
            <a:spLocks noChangeShapeType="1"/>
          </p:cNvSpPr>
          <p:nvPr/>
        </p:nvSpPr>
        <p:spPr bwMode="auto">
          <a:xfrm>
            <a:off x="0" y="1729054"/>
            <a:ext cx="18288000" cy="0"/>
          </a:xfrm>
          <a:prstGeom prst="line">
            <a:avLst/>
          </a:prstGeom>
          <a:noFill/>
          <a:ln w="38100">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sp>
        <p:nvSpPr>
          <p:cNvPr id="1030" name="Line 6">
            <a:extLst>
              <a:ext uri="{FF2B5EF4-FFF2-40B4-BE49-F238E27FC236}">
                <a16:creationId xmlns:a16="http://schemas.microsoft.com/office/drawing/2014/main" id="{D588D5C2-D02C-4369-AB88-F83575A3984D}"/>
              </a:ext>
            </a:extLst>
          </p:cNvPr>
          <p:cNvSpPr>
            <a:spLocks noChangeShapeType="1"/>
          </p:cNvSpPr>
          <p:nvPr/>
        </p:nvSpPr>
        <p:spPr bwMode="auto">
          <a:xfrm>
            <a:off x="0" y="10124257"/>
            <a:ext cx="18288000" cy="0"/>
          </a:xfrm>
          <a:prstGeom prst="line">
            <a:avLst/>
          </a:prstGeom>
          <a:noFill/>
          <a:ln w="28575">
            <a:solidFill>
              <a:srgbClr val="F60000"/>
            </a:solidFill>
            <a:round/>
            <a:headEnd/>
            <a:tailEnd/>
          </a:ln>
          <a:extLst>
            <a:ext uri="{909E8E84-426E-40DD-AFC4-6F175D3DCCD1}">
              <a14:hiddenFill xmlns:a14="http://schemas.microsoft.com/office/drawing/2010/main">
                <a:noFill/>
              </a14:hiddenFill>
            </a:ext>
          </a:extLst>
        </p:spPr>
        <p:txBody>
          <a:bodyPr/>
          <a:lstStyle/>
          <a:p>
            <a:endParaRPr lang="en-GB" sz="5401"/>
          </a:p>
        </p:txBody>
      </p:sp>
      <p:pic>
        <p:nvPicPr>
          <p:cNvPr id="7" name="Picture 4" descr="Kenya Red Cross Society Logo_small">
            <a:extLst>
              <a:ext uri="{FF2B5EF4-FFF2-40B4-BE49-F238E27FC236}">
                <a16:creationId xmlns:a16="http://schemas.microsoft.com/office/drawing/2014/main" id="{76C47401-C5B3-F94D-BF6F-9FB1F7E709C6}"/>
              </a:ext>
            </a:extLst>
          </p:cNvPr>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15540227" y="290560"/>
            <a:ext cx="2392065" cy="1247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spTree>
    <p:extLst>
      <p:ext uri="{BB962C8B-B14F-4D97-AF65-F5344CB8AC3E}">
        <p14:creationId xmlns:p14="http://schemas.microsoft.com/office/powerpoint/2010/main" val="4238174051"/>
      </p:ext>
    </p:extLst>
  </p:cSld>
  <p:clrMap bg1="lt1" tx1="dk1" bg2="lt2" tx2="dk2" accent1="accent1" accent2="accent2" accent3="accent3" accent4="accent4" accent5="accent5" accent6="accent6" hlink="hlink" folHlink="folHlink"/>
  <p:sldLayoutIdLst>
    <p:sldLayoutId id="2147484614" r:id="rId1"/>
    <p:sldLayoutId id="2147484615" r:id="rId2"/>
    <p:sldLayoutId id="2147484616" r:id="rId3"/>
    <p:sldLayoutId id="2147484617" r:id="rId4"/>
    <p:sldLayoutId id="2147484618" r:id="rId5"/>
    <p:sldLayoutId id="2147484619" r:id="rId6"/>
    <p:sldLayoutId id="2147484620" r:id="rId7"/>
    <p:sldLayoutId id="2147484621" r:id="rId8"/>
    <p:sldLayoutId id="2147484622" r:id="rId9"/>
    <p:sldLayoutId id="2147484623" r:id="rId10"/>
    <p:sldLayoutId id="2147484624" r:id="rId11"/>
  </p:sldLayoutIdLst>
  <p:transition spd="slow">
    <p:fade/>
  </p:transition>
  <p:txStyles>
    <p:titleStyle>
      <a:lvl1pPr algn="l" rtl="0" eaLnBrk="0" fontAlgn="base" hangingPunct="0">
        <a:spcBef>
          <a:spcPct val="0"/>
        </a:spcBef>
        <a:spcAft>
          <a:spcPct val="0"/>
        </a:spcAft>
        <a:defRPr sz="5401" b="1">
          <a:solidFill>
            <a:schemeClr val="tx2"/>
          </a:solidFill>
          <a:latin typeface="+mj-lt"/>
          <a:ea typeface="+mj-ea"/>
          <a:cs typeface="+mj-cs"/>
        </a:defRPr>
      </a:lvl1pPr>
      <a:lvl2pPr algn="l" rtl="0" eaLnBrk="0" fontAlgn="base" hangingPunct="0">
        <a:spcBef>
          <a:spcPct val="0"/>
        </a:spcBef>
        <a:spcAft>
          <a:spcPct val="0"/>
        </a:spcAft>
        <a:defRPr sz="5401" b="1">
          <a:solidFill>
            <a:schemeClr val="tx2"/>
          </a:solidFill>
          <a:latin typeface="Calibri" pitchFamily="34" charset="0"/>
        </a:defRPr>
      </a:lvl2pPr>
      <a:lvl3pPr algn="l" rtl="0" eaLnBrk="0" fontAlgn="base" hangingPunct="0">
        <a:spcBef>
          <a:spcPct val="0"/>
        </a:spcBef>
        <a:spcAft>
          <a:spcPct val="0"/>
        </a:spcAft>
        <a:defRPr sz="5401" b="1">
          <a:solidFill>
            <a:schemeClr val="tx2"/>
          </a:solidFill>
          <a:latin typeface="Calibri" pitchFamily="34" charset="0"/>
        </a:defRPr>
      </a:lvl3pPr>
      <a:lvl4pPr algn="l" rtl="0" eaLnBrk="0" fontAlgn="base" hangingPunct="0">
        <a:spcBef>
          <a:spcPct val="0"/>
        </a:spcBef>
        <a:spcAft>
          <a:spcPct val="0"/>
        </a:spcAft>
        <a:defRPr sz="5401" b="1">
          <a:solidFill>
            <a:schemeClr val="tx2"/>
          </a:solidFill>
          <a:latin typeface="Calibri" pitchFamily="34" charset="0"/>
        </a:defRPr>
      </a:lvl4pPr>
      <a:lvl5pPr algn="l" rtl="0" eaLnBrk="0" fontAlgn="base" hangingPunct="0">
        <a:spcBef>
          <a:spcPct val="0"/>
        </a:spcBef>
        <a:spcAft>
          <a:spcPct val="0"/>
        </a:spcAft>
        <a:defRPr sz="5401" b="1">
          <a:solidFill>
            <a:schemeClr val="tx2"/>
          </a:solidFill>
          <a:latin typeface="Calibri" pitchFamily="34" charset="0"/>
        </a:defRPr>
      </a:lvl5pPr>
      <a:lvl6pPr marL="685891" algn="l" rtl="0" fontAlgn="base">
        <a:spcBef>
          <a:spcPct val="0"/>
        </a:spcBef>
        <a:spcAft>
          <a:spcPct val="0"/>
        </a:spcAft>
        <a:defRPr sz="5401" b="1">
          <a:solidFill>
            <a:schemeClr val="tx2"/>
          </a:solidFill>
          <a:latin typeface="Calibri" pitchFamily="34" charset="0"/>
        </a:defRPr>
      </a:lvl6pPr>
      <a:lvl7pPr marL="1371783" algn="l" rtl="0" fontAlgn="base">
        <a:spcBef>
          <a:spcPct val="0"/>
        </a:spcBef>
        <a:spcAft>
          <a:spcPct val="0"/>
        </a:spcAft>
        <a:defRPr sz="5401" b="1">
          <a:solidFill>
            <a:schemeClr val="tx2"/>
          </a:solidFill>
          <a:latin typeface="Calibri" pitchFamily="34" charset="0"/>
        </a:defRPr>
      </a:lvl7pPr>
      <a:lvl8pPr marL="2057674" algn="l" rtl="0" fontAlgn="base">
        <a:spcBef>
          <a:spcPct val="0"/>
        </a:spcBef>
        <a:spcAft>
          <a:spcPct val="0"/>
        </a:spcAft>
        <a:defRPr sz="5401" b="1">
          <a:solidFill>
            <a:schemeClr val="tx2"/>
          </a:solidFill>
          <a:latin typeface="Calibri" pitchFamily="34" charset="0"/>
        </a:defRPr>
      </a:lvl8pPr>
      <a:lvl9pPr marL="2743566" algn="l" rtl="0" fontAlgn="base">
        <a:spcBef>
          <a:spcPct val="0"/>
        </a:spcBef>
        <a:spcAft>
          <a:spcPct val="0"/>
        </a:spcAft>
        <a:defRPr sz="5401" b="1">
          <a:solidFill>
            <a:schemeClr val="tx2"/>
          </a:solidFill>
          <a:latin typeface="Calibri" pitchFamily="34" charset="0"/>
        </a:defRPr>
      </a:lvl9pPr>
    </p:titleStyle>
    <p:bodyStyle>
      <a:lvl1pPr marL="514419" indent="-514419" algn="l" rtl="0" eaLnBrk="0" fontAlgn="base" hangingPunct="0">
        <a:spcBef>
          <a:spcPct val="35000"/>
        </a:spcBef>
        <a:spcAft>
          <a:spcPct val="35000"/>
        </a:spcAft>
        <a:buClr>
          <a:schemeClr val="tx2"/>
        </a:buClr>
        <a:buSzPct val="70000"/>
        <a:buFont typeface="Wingdings" panose="05000000000000000000" pitchFamily="2" charset="2"/>
        <a:buChar char="l"/>
        <a:defRPr sz="3600">
          <a:solidFill>
            <a:schemeClr val="tx1"/>
          </a:solidFill>
          <a:latin typeface="+mn-lt"/>
          <a:ea typeface="+mn-ea"/>
          <a:cs typeface="+mn-cs"/>
        </a:defRPr>
      </a:lvl1pPr>
      <a:lvl2pPr marL="1038363" indent="-521564" algn="l" rtl="0" eaLnBrk="0" fontAlgn="base" hangingPunct="0">
        <a:spcBef>
          <a:spcPct val="35000"/>
        </a:spcBef>
        <a:spcAft>
          <a:spcPct val="35000"/>
        </a:spcAft>
        <a:buClr>
          <a:schemeClr val="accent2"/>
        </a:buClr>
        <a:buSzPct val="70000"/>
        <a:buFont typeface="Wingdings" panose="05000000000000000000" pitchFamily="2" charset="2"/>
        <a:buChar char="l"/>
        <a:defRPr sz="3150">
          <a:solidFill>
            <a:schemeClr val="tx1"/>
          </a:solidFill>
          <a:latin typeface="+mn-lt"/>
        </a:defRPr>
      </a:lvl2pPr>
      <a:lvl3pPr marL="1481335" indent="-440591" algn="l" rtl="0" eaLnBrk="0" fontAlgn="base" hangingPunct="0">
        <a:spcBef>
          <a:spcPct val="20000"/>
        </a:spcBef>
        <a:spcAft>
          <a:spcPct val="0"/>
        </a:spcAft>
        <a:buClr>
          <a:schemeClr val="accent1"/>
        </a:buClr>
        <a:buSzPct val="70000"/>
        <a:buFont typeface="Wingdings" panose="05000000000000000000" pitchFamily="2" charset="2"/>
        <a:buChar char="l"/>
        <a:defRPr sz="2850">
          <a:solidFill>
            <a:schemeClr val="tx1"/>
          </a:solidFill>
          <a:latin typeface="+mn-lt"/>
        </a:defRPr>
      </a:lvl3pPr>
      <a:lvl4pPr marL="1921926" indent="-438208" algn="l" rtl="0" eaLnBrk="0" fontAlgn="base" hangingPunct="0">
        <a:spcBef>
          <a:spcPct val="20000"/>
        </a:spcBef>
        <a:spcAft>
          <a:spcPct val="0"/>
        </a:spcAft>
        <a:buClr>
          <a:schemeClr val="tx2"/>
        </a:buClr>
        <a:buSzPct val="75000"/>
        <a:buFont typeface="Wingdings" panose="05000000000000000000" pitchFamily="2" charset="2"/>
        <a:buChar char="§"/>
        <a:defRPr sz="2400">
          <a:solidFill>
            <a:schemeClr val="tx1"/>
          </a:solidFill>
          <a:latin typeface="+mn-lt"/>
        </a:defRPr>
      </a:lvl4pPr>
      <a:lvl5pPr marL="2398239" indent="-473933" algn="l" rtl="0" eaLnBrk="0" fontAlgn="base" hangingPunct="0">
        <a:spcBef>
          <a:spcPct val="20000"/>
        </a:spcBef>
        <a:spcAft>
          <a:spcPct val="0"/>
        </a:spcAft>
        <a:buClr>
          <a:schemeClr val="folHlink"/>
        </a:buClr>
        <a:buSzPct val="80000"/>
        <a:buFont typeface="Wingdings" panose="05000000000000000000" pitchFamily="2" charset="2"/>
        <a:buChar char="§"/>
        <a:defRPr sz="2400">
          <a:solidFill>
            <a:schemeClr val="tx1"/>
          </a:solidFill>
          <a:latin typeface="+mn-lt"/>
        </a:defRPr>
      </a:lvl5pPr>
      <a:lvl6pPr marL="3084131"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6pPr>
      <a:lvl7pPr marL="3770022"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7pPr>
      <a:lvl8pPr marL="4455914"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8pPr>
      <a:lvl9pPr marL="5141805" indent="-473933" algn="l" rtl="0" fontAlgn="base">
        <a:spcBef>
          <a:spcPct val="20000"/>
        </a:spcBef>
        <a:spcAft>
          <a:spcPct val="0"/>
        </a:spcAft>
        <a:buClr>
          <a:schemeClr val="folHlink"/>
        </a:buClr>
        <a:buSzPct val="80000"/>
        <a:buFont typeface="Wingdings" pitchFamily="2" charset="2"/>
        <a:buChar char="§"/>
        <a:defRPr sz="2400">
          <a:solidFill>
            <a:schemeClr val="tx1"/>
          </a:solidFill>
          <a:latin typeface="+mn-lt"/>
        </a:defRPr>
      </a:lvl9pPr>
    </p:bodyStyle>
    <p:otherStyle>
      <a:defPPr>
        <a:defRPr lang="en-US"/>
      </a:defPPr>
      <a:lvl1pPr marL="0" algn="l" defTabSz="1371783" rtl="0" eaLnBrk="1" latinLnBrk="0" hangingPunct="1">
        <a:defRPr sz="2700" kern="1200">
          <a:solidFill>
            <a:schemeClr val="tx1"/>
          </a:solidFill>
          <a:latin typeface="+mn-lt"/>
          <a:ea typeface="+mn-ea"/>
          <a:cs typeface="+mn-cs"/>
        </a:defRPr>
      </a:lvl1pPr>
      <a:lvl2pPr marL="685891" algn="l" defTabSz="1371783" rtl="0" eaLnBrk="1" latinLnBrk="0" hangingPunct="1">
        <a:defRPr sz="2700" kern="1200">
          <a:solidFill>
            <a:schemeClr val="tx1"/>
          </a:solidFill>
          <a:latin typeface="+mn-lt"/>
          <a:ea typeface="+mn-ea"/>
          <a:cs typeface="+mn-cs"/>
        </a:defRPr>
      </a:lvl2pPr>
      <a:lvl3pPr marL="1371783" algn="l" defTabSz="1371783" rtl="0" eaLnBrk="1" latinLnBrk="0" hangingPunct="1">
        <a:defRPr sz="2700" kern="1200">
          <a:solidFill>
            <a:schemeClr val="tx1"/>
          </a:solidFill>
          <a:latin typeface="+mn-lt"/>
          <a:ea typeface="+mn-ea"/>
          <a:cs typeface="+mn-cs"/>
        </a:defRPr>
      </a:lvl3pPr>
      <a:lvl4pPr marL="2057674" algn="l" defTabSz="1371783" rtl="0" eaLnBrk="1" latinLnBrk="0" hangingPunct="1">
        <a:defRPr sz="2700" kern="1200">
          <a:solidFill>
            <a:schemeClr val="tx1"/>
          </a:solidFill>
          <a:latin typeface="+mn-lt"/>
          <a:ea typeface="+mn-ea"/>
          <a:cs typeface="+mn-cs"/>
        </a:defRPr>
      </a:lvl4pPr>
      <a:lvl5pPr marL="2743566" algn="l" defTabSz="1371783" rtl="0" eaLnBrk="1" latinLnBrk="0" hangingPunct="1">
        <a:defRPr sz="2700" kern="1200">
          <a:solidFill>
            <a:schemeClr val="tx1"/>
          </a:solidFill>
          <a:latin typeface="+mn-lt"/>
          <a:ea typeface="+mn-ea"/>
          <a:cs typeface="+mn-cs"/>
        </a:defRPr>
      </a:lvl5pPr>
      <a:lvl6pPr marL="3429457" algn="l" defTabSz="1371783" rtl="0" eaLnBrk="1" latinLnBrk="0" hangingPunct="1">
        <a:defRPr sz="2700" kern="1200">
          <a:solidFill>
            <a:schemeClr val="tx1"/>
          </a:solidFill>
          <a:latin typeface="+mn-lt"/>
          <a:ea typeface="+mn-ea"/>
          <a:cs typeface="+mn-cs"/>
        </a:defRPr>
      </a:lvl6pPr>
      <a:lvl7pPr marL="4115349" algn="l" defTabSz="1371783" rtl="0" eaLnBrk="1" latinLnBrk="0" hangingPunct="1">
        <a:defRPr sz="2700" kern="1200">
          <a:solidFill>
            <a:schemeClr val="tx1"/>
          </a:solidFill>
          <a:latin typeface="+mn-lt"/>
          <a:ea typeface="+mn-ea"/>
          <a:cs typeface="+mn-cs"/>
        </a:defRPr>
      </a:lvl7pPr>
      <a:lvl8pPr marL="4801240" algn="l" defTabSz="1371783" rtl="0" eaLnBrk="1" latinLnBrk="0" hangingPunct="1">
        <a:defRPr sz="2700" kern="1200">
          <a:solidFill>
            <a:schemeClr val="tx1"/>
          </a:solidFill>
          <a:latin typeface="+mn-lt"/>
          <a:ea typeface="+mn-ea"/>
          <a:cs typeface="+mn-cs"/>
        </a:defRPr>
      </a:lvl8pPr>
      <a:lvl9pPr marL="5487132" algn="l" defTabSz="1371783"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Title Placeholder 1"/>
          <p:cNvSpPr>
            <a:spLocks noGrp="1"/>
          </p:cNvSpPr>
          <p:nvPr>
            <p:ph type="title"/>
          </p:nvPr>
        </p:nvSpPr>
        <p:spPr bwMode="auto">
          <a:xfrm>
            <a:off x="791072" y="1363290"/>
            <a:ext cx="16561840" cy="17147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endParaRPr lang="en-GB" dirty="0"/>
          </a:p>
        </p:txBody>
      </p:sp>
      <p:sp>
        <p:nvSpPr>
          <p:cNvPr id="18" name="Text Placeholder 2"/>
          <p:cNvSpPr>
            <a:spLocks noGrp="1"/>
          </p:cNvSpPr>
          <p:nvPr>
            <p:ph type="body" idx="1"/>
          </p:nvPr>
        </p:nvSpPr>
        <p:spPr bwMode="auto">
          <a:xfrm>
            <a:off x="3657600" y="3351941"/>
            <a:ext cx="13716000" cy="628747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1" name="TextBox 18"/>
          <p:cNvSpPr txBox="1"/>
          <p:nvPr userDrawn="1"/>
        </p:nvSpPr>
        <p:spPr bwMode="auto">
          <a:xfrm>
            <a:off x="791072" y="607090"/>
            <a:ext cx="9217024" cy="276999"/>
          </a:xfrm>
          <a:prstGeom prst="rect">
            <a:avLst/>
          </a:prstGeom>
          <a:noFill/>
        </p:spPr>
        <p:txBody>
          <a:bodyPr wrap="square" lIns="0" tIns="0" rIns="0" bIns="0">
            <a:spAutoFit/>
          </a:bodyPr>
          <a:lstStyle/>
          <a:p>
            <a:pPr algn="l" fontAlgn="auto">
              <a:spcBef>
                <a:spcPts val="0"/>
              </a:spcBef>
              <a:spcAft>
                <a:spcPts val="0"/>
              </a:spcAft>
              <a:defRPr/>
            </a:pPr>
            <a:r>
              <a:rPr lang="en-US" sz="1800" b="1">
                <a:solidFill>
                  <a:schemeClr val="tx1"/>
                </a:solidFill>
                <a:latin typeface="Arial" pitchFamily="34" charset="0"/>
                <a:cs typeface="Arial" pitchFamily="34" charset="0"/>
              </a:rPr>
              <a:t>Recovery to Resilience</a:t>
            </a:r>
          </a:p>
        </p:txBody>
      </p:sp>
      <p:cxnSp>
        <p:nvCxnSpPr>
          <p:cNvPr id="3" name="Connecteur droit 2"/>
          <p:cNvCxnSpPr/>
          <p:nvPr userDrawn="1"/>
        </p:nvCxnSpPr>
        <p:spPr>
          <a:xfrm>
            <a:off x="791072" y="499061"/>
            <a:ext cx="6912768" cy="0"/>
          </a:xfrm>
          <a:prstGeom prst="line">
            <a:avLst/>
          </a:prstGeom>
          <a:ln w="381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ECFEE2D8-1259-469D-861F-36CC95C4F9B2}"/>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13549344" y="-372"/>
            <a:ext cx="1934772" cy="1451305"/>
          </a:xfrm>
          <a:prstGeom prst="rect">
            <a:avLst/>
          </a:prstGeom>
        </p:spPr>
      </p:pic>
      <p:pic>
        <p:nvPicPr>
          <p:cNvPr id="6" name="Picture 5">
            <a:extLst>
              <a:ext uri="{FF2B5EF4-FFF2-40B4-BE49-F238E27FC236}">
                <a16:creationId xmlns:a16="http://schemas.microsoft.com/office/drawing/2014/main" id="{D75E9BD0-9A5B-4FA2-AFBD-94EB5A289486}"/>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6299510" y="50749"/>
            <a:ext cx="1868796" cy="1401813"/>
          </a:xfrm>
          <a:prstGeom prst="rect">
            <a:avLst/>
          </a:prstGeom>
        </p:spPr>
      </p:pic>
    </p:spTree>
    <p:extLst>
      <p:ext uri="{BB962C8B-B14F-4D97-AF65-F5344CB8AC3E}">
        <p14:creationId xmlns:p14="http://schemas.microsoft.com/office/powerpoint/2010/main" val="3812809095"/>
      </p:ext>
    </p:extLst>
  </p:cSld>
  <p:clrMap bg1="lt1" tx1="dk1" bg2="lt2" tx2="dk2" accent1="accent1" accent2="accent2" accent3="accent3" accent4="accent4" accent5="accent5" accent6="accent6" hlink="hlink" folHlink="folHlink"/>
  <p:sldLayoutIdLst>
    <p:sldLayoutId id="2147484644" r:id="rId1"/>
    <p:sldLayoutId id="2147484645" r:id="rId2"/>
    <p:sldLayoutId id="2147484646" r:id="rId3"/>
    <p:sldLayoutId id="2147484647" r:id="rId4"/>
    <p:sldLayoutId id="2147484648" r:id="rId5"/>
    <p:sldLayoutId id="2147484653" r:id="rId6"/>
  </p:sldLayoutIdLst>
  <p:txStyles>
    <p:titleStyle>
      <a:lvl1pPr algn="l" rtl="0" eaLnBrk="1" fontAlgn="base" hangingPunct="1">
        <a:spcBef>
          <a:spcPct val="0"/>
        </a:spcBef>
        <a:spcAft>
          <a:spcPct val="0"/>
        </a:spcAft>
        <a:defRPr sz="3901" b="1" i="1" kern="1200">
          <a:solidFill>
            <a:schemeClr val="tx1"/>
          </a:solidFill>
          <a:latin typeface="Arial" pitchFamily="34" charset="0"/>
          <a:ea typeface="+mj-ea"/>
          <a:cs typeface="Arial" pitchFamily="34" charset="0"/>
        </a:defRPr>
      </a:lvl1pPr>
      <a:lvl2pPr algn="l" rtl="0" eaLnBrk="1" fontAlgn="base" hangingPunct="1">
        <a:spcBef>
          <a:spcPct val="0"/>
        </a:spcBef>
        <a:spcAft>
          <a:spcPct val="0"/>
        </a:spcAft>
        <a:defRPr sz="3901" b="1" i="1">
          <a:solidFill>
            <a:schemeClr val="tx1"/>
          </a:solidFill>
          <a:latin typeface="Arial" pitchFamily="34" charset="0"/>
          <a:cs typeface="Arial" pitchFamily="34" charset="0"/>
        </a:defRPr>
      </a:lvl2pPr>
      <a:lvl3pPr algn="l" rtl="0" eaLnBrk="1" fontAlgn="base" hangingPunct="1">
        <a:spcBef>
          <a:spcPct val="0"/>
        </a:spcBef>
        <a:spcAft>
          <a:spcPct val="0"/>
        </a:spcAft>
        <a:defRPr sz="3901" b="1" i="1">
          <a:solidFill>
            <a:schemeClr val="tx1"/>
          </a:solidFill>
          <a:latin typeface="Arial" pitchFamily="34" charset="0"/>
          <a:cs typeface="Arial" pitchFamily="34" charset="0"/>
        </a:defRPr>
      </a:lvl3pPr>
      <a:lvl4pPr algn="l" rtl="0" eaLnBrk="1" fontAlgn="base" hangingPunct="1">
        <a:spcBef>
          <a:spcPct val="0"/>
        </a:spcBef>
        <a:spcAft>
          <a:spcPct val="0"/>
        </a:spcAft>
        <a:defRPr sz="3901" b="1" i="1">
          <a:solidFill>
            <a:schemeClr val="tx1"/>
          </a:solidFill>
          <a:latin typeface="Arial" pitchFamily="34" charset="0"/>
          <a:cs typeface="Arial" pitchFamily="34" charset="0"/>
        </a:defRPr>
      </a:lvl4pPr>
      <a:lvl5pPr algn="l" rtl="0" eaLnBrk="1" fontAlgn="base" hangingPunct="1">
        <a:spcBef>
          <a:spcPct val="0"/>
        </a:spcBef>
        <a:spcAft>
          <a:spcPct val="0"/>
        </a:spcAft>
        <a:defRPr sz="3901" b="1" i="1">
          <a:solidFill>
            <a:schemeClr val="tx1"/>
          </a:solidFill>
          <a:latin typeface="Arial" pitchFamily="34" charset="0"/>
          <a:cs typeface="Arial" pitchFamily="34" charset="0"/>
        </a:defRPr>
      </a:lvl5pPr>
      <a:lvl6pPr marL="685891" algn="l" rtl="0" eaLnBrk="1" fontAlgn="base" hangingPunct="1">
        <a:spcBef>
          <a:spcPct val="0"/>
        </a:spcBef>
        <a:spcAft>
          <a:spcPct val="0"/>
        </a:spcAft>
        <a:defRPr sz="3901" b="1" i="1">
          <a:solidFill>
            <a:schemeClr val="tx1"/>
          </a:solidFill>
          <a:latin typeface="Arial" pitchFamily="34" charset="0"/>
          <a:cs typeface="Arial" pitchFamily="34" charset="0"/>
        </a:defRPr>
      </a:lvl6pPr>
      <a:lvl7pPr marL="1371783" algn="l" rtl="0" eaLnBrk="1" fontAlgn="base" hangingPunct="1">
        <a:spcBef>
          <a:spcPct val="0"/>
        </a:spcBef>
        <a:spcAft>
          <a:spcPct val="0"/>
        </a:spcAft>
        <a:defRPr sz="3901" b="1" i="1">
          <a:solidFill>
            <a:schemeClr val="tx1"/>
          </a:solidFill>
          <a:latin typeface="Arial" pitchFamily="34" charset="0"/>
          <a:cs typeface="Arial" pitchFamily="34" charset="0"/>
        </a:defRPr>
      </a:lvl7pPr>
      <a:lvl8pPr marL="2057674" algn="l" rtl="0" eaLnBrk="1" fontAlgn="base" hangingPunct="1">
        <a:spcBef>
          <a:spcPct val="0"/>
        </a:spcBef>
        <a:spcAft>
          <a:spcPct val="0"/>
        </a:spcAft>
        <a:defRPr sz="3901" b="1" i="1">
          <a:solidFill>
            <a:schemeClr val="tx1"/>
          </a:solidFill>
          <a:latin typeface="Arial" pitchFamily="34" charset="0"/>
          <a:cs typeface="Arial" pitchFamily="34" charset="0"/>
        </a:defRPr>
      </a:lvl8pPr>
      <a:lvl9pPr marL="2743566" algn="l" rtl="0" eaLnBrk="1" fontAlgn="base" hangingPunct="1">
        <a:spcBef>
          <a:spcPct val="0"/>
        </a:spcBef>
        <a:spcAft>
          <a:spcPct val="0"/>
        </a:spcAft>
        <a:defRPr sz="3901" b="1" i="1">
          <a:solidFill>
            <a:schemeClr val="tx1"/>
          </a:solidFill>
          <a:latin typeface="Arial" pitchFamily="34" charset="0"/>
          <a:cs typeface="Arial" pitchFamily="34" charset="0"/>
        </a:defRPr>
      </a:lvl9pPr>
    </p:titleStyle>
    <p:bodyStyle>
      <a:lvl1pPr marL="409630" indent="-409630" algn="l" rtl="0" eaLnBrk="1" fontAlgn="base" hangingPunct="1">
        <a:spcBef>
          <a:spcPct val="20000"/>
        </a:spcBef>
        <a:spcAft>
          <a:spcPct val="0"/>
        </a:spcAft>
        <a:buClr>
          <a:srgbClr val="CF1C21"/>
        </a:buClr>
        <a:buSzPct val="80000"/>
        <a:buFont typeface="Wingdings" pitchFamily="2" charset="2"/>
        <a:buChar char="§"/>
        <a:defRPr sz="3300" kern="1200">
          <a:solidFill>
            <a:schemeClr val="tx1"/>
          </a:solidFill>
          <a:latin typeface="Arial" pitchFamily="34" charset="0"/>
          <a:ea typeface="+mn-ea"/>
          <a:cs typeface="Arial" pitchFamily="34" charset="0"/>
        </a:defRPr>
      </a:lvl1pPr>
      <a:lvl2pPr marL="676365" indent="-266736"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2pPr>
      <a:lvl3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3pPr>
      <a:lvl4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4pPr>
      <a:lvl5pPr marL="940720" indent="-264355" algn="l" rtl="0" eaLnBrk="1" fontAlgn="base" hangingPunct="1">
        <a:spcBef>
          <a:spcPct val="20000"/>
        </a:spcBef>
        <a:spcAft>
          <a:spcPct val="0"/>
        </a:spcAft>
        <a:buClr>
          <a:srgbClr val="CF1C21"/>
        </a:buClr>
        <a:buSzPct val="80000"/>
        <a:buFont typeface="Wingdings" pitchFamily="2" charset="2"/>
        <a:buChar char="§"/>
        <a:defRPr sz="3000" kern="1200">
          <a:solidFill>
            <a:schemeClr val="tx1"/>
          </a:solidFill>
          <a:latin typeface="Arial" pitchFamily="34" charset="0"/>
          <a:ea typeface="+mn-ea"/>
          <a:cs typeface="Arial" pitchFamily="34" charset="0"/>
        </a:defRPr>
      </a:lvl5pPr>
      <a:lvl6pPr marL="3772403"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6pPr>
      <a:lvl7pPr marL="4458294"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7pPr>
      <a:lvl8pPr marL="5144186"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8pPr>
      <a:lvl9pPr marL="5830077" indent="-342946" algn="l" defTabSz="1371783" rtl="0" eaLnBrk="1" latinLnBrk="0" hangingPunct="1">
        <a:spcBef>
          <a:spcPct val="20000"/>
        </a:spcBef>
        <a:buFont typeface="Arial" pitchFamily="34" charset="0"/>
        <a:buChar char="•"/>
        <a:defRPr sz="3000" kern="1200">
          <a:solidFill>
            <a:schemeClr val="tx1"/>
          </a:solidFill>
          <a:latin typeface="+mn-lt"/>
          <a:ea typeface="+mn-ea"/>
          <a:cs typeface="+mn-cs"/>
        </a:defRPr>
      </a:lvl9pPr>
    </p:bodyStyle>
    <p:otherStyle>
      <a:defPPr>
        <a:defRPr lang="en-US"/>
      </a:defPPr>
      <a:lvl1pPr marL="0" algn="l" defTabSz="1371783" rtl="0" eaLnBrk="1" latinLnBrk="0" hangingPunct="1">
        <a:defRPr sz="2700" kern="1200">
          <a:solidFill>
            <a:schemeClr val="tx1"/>
          </a:solidFill>
          <a:latin typeface="+mn-lt"/>
          <a:ea typeface="+mn-ea"/>
          <a:cs typeface="+mn-cs"/>
        </a:defRPr>
      </a:lvl1pPr>
      <a:lvl2pPr marL="685891" algn="l" defTabSz="1371783" rtl="0" eaLnBrk="1" latinLnBrk="0" hangingPunct="1">
        <a:defRPr sz="2700" kern="1200">
          <a:solidFill>
            <a:schemeClr val="tx1"/>
          </a:solidFill>
          <a:latin typeface="+mn-lt"/>
          <a:ea typeface="+mn-ea"/>
          <a:cs typeface="+mn-cs"/>
        </a:defRPr>
      </a:lvl2pPr>
      <a:lvl3pPr marL="1371783" algn="l" defTabSz="1371783" rtl="0" eaLnBrk="1" latinLnBrk="0" hangingPunct="1">
        <a:defRPr sz="2700" kern="1200">
          <a:solidFill>
            <a:schemeClr val="tx1"/>
          </a:solidFill>
          <a:latin typeface="+mn-lt"/>
          <a:ea typeface="+mn-ea"/>
          <a:cs typeface="+mn-cs"/>
        </a:defRPr>
      </a:lvl3pPr>
      <a:lvl4pPr marL="2057674" algn="l" defTabSz="1371783" rtl="0" eaLnBrk="1" latinLnBrk="0" hangingPunct="1">
        <a:defRPr sz="2700" kern="1200">
          <a:solidFill>
            <a:schemeClr val="tx1"/>
          </a:solidFill>
          <a:latin typeface="+mn-lt"/>
          <a:ea typeface="+mn-ea"/>
          <a:cs typeface="+mn-cs"/>
        </a:defRPr>
      </a:lvl4pPr>
      <a:lvl5pPr marL="2743566" algn="l" defTabSz="1371783" rtl="0" eaLnBrk="1" latinLnBrk="0" hangingPunct="1">
        <a:defRPr sz="2700" kern="1200">
          <a:solidFill>
            <a:schemeClr val="tx1"/>
          </a:solidFill>
          <a:latin typeface="+mn-lt"/>
          <a:ea typeface="+mn-ea"/>
          <a:cs typeface="+mn-cs"/>
        </a:defRPr>
      </a:lvl5pPr>
      <a:lvl6pPr marL="3429457" algn="l" defTabSz="1371783" rtl="0" eaLnBrk="1" latinLnBrk="0" hangingPunct="1">
        <a:defRPr sz="2700" kern="1200">
          <a:solidFill>
            <a:schemeClr val="tx1"/>
          </a:solidFill>
          <a:latin typeface="+mn-lt"/>
          <a:ea typeface="+mn-ea"/>
          <a:cs typeface="+mn-cs"/>
        </a:defRPr>
      </a:lvl6pPr>
      <a:lvl7pPr marL="4115349" algn="l" defTabSz="1371783" rtl="0" eaLnBrk="1" latinLnBrk="0" hangingPunct="1">
        <a:defRPr sz="2700" kern="1200">
          <a:solidFill>
            <a:schemeClr val="tx1"/>
          </a:solidFill>
          <a:latin typeface="+mn-lt"/>
          <a:ea typeface="+mn-ea"/>
          <a:cs typeface="+mn-cs"/>
        </a:defRPr>
      </a:lvl7pPr>
      <a:lvl8pPr marL="4801240" algn="l" defTabSz="1371783" rtl="0" eaLnBrk="1" latinLnBrk="0" hangingPunct="1">
        <a:defRPr sz="2700" kern="1200">
          <a:solidFill>
            <a:schemeClr val="tx1"/>
          </a:solidFill>
          <a:latin typeface="+mn-lt"/>
          <a:ea typeface="+mn-ea"/>
          <a:cs typeface="+mn-cs"/>
        </a:defRPr>
      </a:lvl8pPr>
      <a:lvl9pPr marL="5487132" algn="l" defTabSz="1371783"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1" y="10136189"/>
            <a:ext cx="338138" cy="154017"/>
          </a:xfrm>
          <a:prstGeom prst="rect">
            <a:avLst/>
          </a:prstGeom>
        </p:spPr>
        <p:txBody>
          <a:bodyPr horzOverflow="overflow" lIns="0" tIns="0" rIns="0" bIns="0">
            <a:spAutoFit/>
          </a:bodyPr>
          <a:lstStyle/>
          <a:p>
            <a:pPr algn="l"/>
            <a:r>
              <a:rPr lang="en-FR" sz="1001">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3110577887"/>
      </p:ext>
    </p:extLst>
  </p:cSld>
  <p:clrMap bg1="lt1" tx1="dk1" bg2="lt2" tx2="dk2" accent1="accent1" accent2="accent2" accent3="accent3" accent4="accent4" accent5="accent5" accent6="accent6" hlink="hlink" folHlink="folHlink"/>
  <p:sldLayoutIdLst>
    <p:sldLayoutId id="2147484697" r:id="rId1"/>
    <p:sldLayoutId id="2147484698" r:id="rId2"/>
    <p:sldLayoutId id="2147484699" r:id="rId3"/>
    <p:sldLayoutId id="2147484700" r:id="rId4"/>
    <p:sldLayoutId id="2147484701" r:id="rId5"/>
    <p:sldLayoutId id="2147484702" r:id="rId6"/>
    <p:sldLayoutId id="2147484703" r:id="rId7"/>
    <p:sldLayoutId id="2147484704" r:id="rId8"/>
    <p:sldLayoutId id="2147484705" r:id="rId9"/>
    <p:sldLayoutId id="2147484706" r:id="rId10"/>
    <p:sldLayoutId id="2147484707" r:id="rId11"/>
    <p:sldLayoutId id="2147484708" r:id="rId12"/>
    <p:sldLayoutId id="2147484709" r:id="rId13"/>
    <p:sldLayoutId id="2147484710" r:id="rId14"/>
    <p:sldLayoutId id="2147484711" r:id="rId15"/>
    <p:sldLayoutId id="2147484712" r:id="rId16"/>
    <p:sldLayoutId id="2147484713" r:id="rId17"/>
    <p:sldLayoutId id="2147484714" r:id="rId18"/>
    <p:sldLayoutId id="2147484715" r:id="rId19"/>
    <p:sldLayoutId id="2147484716" r:id="rId20"/>
    <p:sldLayoutId id="2147484717" r:id="rId21"/>
    <p:sldLayoutId id="2147484718" r:id="rId22"/>
    <p:sldLayoutId id="2147484719" r:id="rId23"/>
    <p:sldLayoutId id="2147484720" r:id="rId24"/>
    <p:sldLayoutId id="2147484721" r:id="rId25"/>
    <p:sldLayoutId id="2147484722" r:id="rId26"/>
    <p:sldLayoutId id="2147484723" r:id="rId27"/>
    <p:sldLayoutId id="2147484724" r:id="rId28"/>
    <p:sldLayoutId id="2147484725" r:id="rId29"/>
    <p:sldLayoutId id="2147484726" r:id="rId30"/>
    <p:sldLayoutId id="2147484727" r:id="rId31"/>
    <p:sldLayoutId id="2147484728" r:id="rId32"/>
    <p:sldLayoutId id="2147484729" r:id="rId33"/>
    <p:sldLayoutId id="2147484730" r:id="rId34"/>
    <p:sldLayoutId id="2147484731" r:id="rId35"/>
    <p:sldLayoutId id="2147484732" r:id="rId36"/>
    <p:sldLayoutId id="2147484733" r:id="rId37"/>
    <p:sldLayoutId id="2147484734" r:id="rId38"/>
    <p:sldLayoutId id="2147484735" r:id="rId39"/>
    <p:sldLayoutId id="2147484736" r:id="rId40"/>
    <p:sldLayoutId id="2147484737" r:id="rId41"/>
    <p:sldLayoutId id="2147484738" r:id="rId42"/>
    <p:sldLayoutId id="2147484739" r:id="rId43"/>
    <p:sldLayoutId id="2147484740" r:id="rId44"/>
    <p:sldLayoutId id="2147484741" r:id="rId45"/>
    <p:sldLayoutId id="2147484742" r:id="rId46"/>
    <p:sldLayoutId id="2147484743" r:id="rId47"/>
    <p:sldLayoutId id="2147484744" r:id="rId48"/>
    <p:sldLayoutId id="2147484787" r:id="rId49"/>
  </p:sldLayoutIdLst>
  <p:hf sldNum="0" hdr="0" ftr="0"/>
  <p:txStyles>
    <p:titleStyle>
      <a:lvl1pPr algn="l" defTabSz="1371464"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66" indent="-342866" algn="l" defTabSz="1371464"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597" indent="-342866" algn="l" defTabSz="1371464"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329" indent="-342866" algn="l" defTabSz="1371464"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060"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5791"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524"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255"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986"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717" indent="-342866" algn="l" defTabSz="1371464"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64" rtl="0" eaLnBrk="1" latinLnBrk="0" hangingPunct="1">
        <a:defRPr sz="2700" kern="1200">
          <a:solidFill>
            <a:schemeClr val="tx1"/>
          </a:solidFill>
          <a:latin typeface="+mn-lt"/>
          <a:ea typeface="+mn-ea"/>
          <a:cs typeface="+mn-cs"/>
        </a:defRPr>
      </a:lvl1pPr>
      <a:lvl2pPr marL="685731" algn="l" defTabSz="1371464" rtl="0" eaLnBrk="1" latinLnBrk="0" hangingPunct="1">
        <a:defRPr sz="2700" kern="1200">
          <a:solidFill>
            <a:schemeClr val="tx1"/>
          </a:solidFill>
          <a:latin typeface="+mn-lt"/>
          <a:ea typeface="+mn-ea"/>
          <a:cs typeface="+mn-cs"/>
        </a:defRPr>
      </a:lvl2pPr>
      <a:lvl3pPr marL="1371464" algn="l" defTabSz="1371464" rtl="0" eaLnBrk="1" latinLnBrk="0" hangingPunct="1">
        <a:defRPr sz="2700" kern="1200">
          <a:solidFill>
            <a:schemeClr val="tx1"/>
          </a:solidFill>
          <a:latin typeface="+mn-lt"/>
          <a:ea typeface="+mn-ea"/>
          <a:cs typeface="+mn-cs"/>
        </a:defRPr>
      </a:lvl3pPr>
      <a:lvl4pPr marL="2057195" algn="l" defTabSz="1371464" rtl="0" eaLnBrk="1" latinLnBrk="0" hangingPunct="1">
        <a:defRPr sz="2700" kern="1200">
          <a:solidFill>
            <a:schemeClr val="tx1"/>
          </a:solidFill>
          <a:latin typeface="+mn-lt"/>
          <a:ea typeface="+mn-ea"/>
          <a:cs typeface="+mn-cs"/>
        </a:defRPr>
      </a:lvl4pPr>
      <a:lvl5pPr marL="2742926" algn="l" defTabSz="1371464" rtl="0" eaLnBrk="1" latinLnBrk="0" hangingPunct="1">
        <a:defRPr sz="2700" kern="1200">
          <a:solidFill>
            <a:schemeClr val="tx1"/>
          </a:solidFill>
          <a:latin typeface="+mn-lt"/>
          <a:ea typeface="+mn-ea"/>
          <a:cs typeface="+mn-cs"/>
        </a:defRPr>
      </a:lvl5pPr>
      <a:lvl6pPr marL="3428657" algn="l" defTabSz="1371464" rtl="0" eaLnBrk="1" latinLnBrk="0" hangingPunct="1">
        <a:defRPr sz="2700" kern="1200">
          <a:solidFill>
            <a:schemeClr val="tx1"/>
          </a:solidFill>
          <a:latin typeface="+mn-lt"/>
          <a:ea typeface="+mn-ea"/>
          <a:cs typeface="+mn-cs"/>
        </a:defRPr>
      </a:lvl6pPr>
      <a:lvl7pPr marL="4114389" algn="l" defTabSz="1371464" rtl="0" eaLnBrk="1" latinLnBrk="0" hangingPunct="1">
        <a:defRPr sz="2700" kern="1200">
          <a:solidFill>
            <a:schemeClr val="tx1"/>
          </a:solidFill>
          <a:latin typeface="+mn-lt"/>
          <a:ea typeface="+mn-ea"/>
          <a:cs typeface="+mn-cs"/>
        </a:defRPr>
      </a:lvl7pPr>
      <a:lvl8pPr marL="4800120" algn="l" defTabSz="1371464" rtl="0" eaLnBrk="1" latinLnBrk="0" hangingPunct="1">
        <a:defRPr sz="2700" kern="1200">
          <a:solidFill>
            <a:schemeClr val="tx1"/>
          </a:solidFill>
          <a:latin typeface="+mn-lt"/>
          <a:ea typeface="+mn-ea"/>
          <a:cs typeface="+mn-cs"/>
        </a:defRPr>
      </a:lvl8pPr>
      <a:lvl9pPr marL="5485851" algn="l" defTabSz="1371464" rtl="0" eaLnBrk="1" latinLnBrk="0" hangingPunct="1">
        <a:defRPr sz="2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C57343B-ACD9-2743-882F-390F8F4C18B4}"/>
              </a:ext>
            </a:extLst>
          </p:cNvPr>
          <p:cNvCxnSpPr>
            <a:cxnSpLocks/>
          </p:cNvCxnSpPr>
          <p:nvPr userDrawn="1"/>
        </p:nvCxnSpPr>
        <p:spPr>
          <a:xfrm flipV="1">
            <a:off x="17568335" y="9352285"/>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59E7FDC-D3AA-FD40-B61A-FC99FE13EEB5}"/>
              </a:ext>
            </a:extLst>
          </p:cNvPr>
          <p:cNvSpPr txBox="1"/>
          <p:nvPr userDrawn="1"/>
        </p:nvSpPr>
        <p:spPr>
          <a:xfrm>
            <a:off x="16859165" y="9198397"/>
            <a:ext cx="660401" cy="312843"/>
          </a:xfrm>
          <a:prstGeom prst="rect">
            <a:avLst/>
          </a:prstGeom>
          <a:noFill/>
        </p:spPr>
        <p:txBody>
          <a:bodyPr wrap="square" rtlCol="0">
            <a:spAutoFit/>
          </a:bodyPr>
          <a:lstStyle/>
          <a:p>
            <a:pPr algn="r"/>
            <a:fld id="{293ABEDF-2FD4-CE41-BE6E-C03412F0A819}" type="slidenum">
              <a:rPr lang="en-US" sz="1433" b="0" smtClean="0">
                <a:latin typeface="Montserrat" pitchFamily="2" charset="77"/>
                <a:ea typeface="Open Sans" panose="020B0606030504020204" pitchFamily="34" charset="0"/>
                <a:cs typeface="Open Sans" panose="020B0606030504020204" pitchFamily="34" charset="0"/>
              </a:rPr>
              <a:pPr algn="r"/>
              <a:t>‹#›</a:t>
            </a:fld>
            <a:endParaRPr lang="en-US" sz="1433" b="0">
              <a:latin typeface="Montserrat" pitchFamily="2" charset="77"/>
              <a:ea typeface="Open Sans" panose="020B0606030504020204" pitchFamily="34" charset="0"/>
              <a:cs typeface="Open Sans" panose="020B0606030504020204" pitchFamily="34" charset="0"/>
            </a:endParaRPr>
          </a:p>
        </p:txBody>
      </p:sp>
      <p:sp>
        <p:nvSpPr>
          <p:cNvPr id="4" name="MSIPCMContentMarking" descr="{&quot;HashCode&quot;:-45436510,&quot;Placement&quot;:&quot;Footer&quot;,&quot;Top&quot;:645.343,&quot;Left&quot;:0.0,&quot;SlideWidth&quot;:1185,&quot;SlideHeight&quot;:666}">
            <a:extLst>
              <a:ext uri="{FF2B5EF4-FFF2-40B4-BE49-F238E27FC236}">
                <a16:creationId xmlns:a16="http://schemas.microsoft.com/office/drawing/2014/main" id="{B5F61B85-CC89-4277-8199-06E2A1A5D5DB}"/>
              </a:ext>
            </a:extLst>
          </p:cNvPr>
          <p:cNvSpPr txBox="1"/>
          <p:nvPr userDrawn="1"/>
        </p:nvSpPr>
        <p:spPr>
          <a:xfrm>
            <a:off x="1" y="10035544"/>
            <a:ext cx="706178" cy="186974"/>
          </a:xfrm>
          <a:prstGeom prst="rect">
            <a:avLst/>
          </a:prstGeom>
          <a:noFill/>
        </p:spPr>
        <p:txBody>
          <a:bodyPr vert="horz" wrap="square" lIns="0" tIns="0" rIns="0" bIns="0" rtlCol="0" anchor="ctr" anchorCtr="1">
            <a:spAutoFit/>
          </a:bodyPr>
          <a:lstStyle/>
          <a:p>
            <a:pPr algn="l">
              <a:spcBef>
                <a:spcPts val="0"/>
              </a:spcBef>
              <a:spcAft>
                <a:spcPts val="0"/>
              </a:spcAft>
            </a:pPr>
            <a:r>
              <a:rPr lang="en-GB" sz="1215">
                <a:solidFill>
                  <a:srgbClr val="000000"/>
                </a:solidFill>
                <a:latin typeface="Calibri" panose="020F0502020204030204" pitchFamily="34" charset="0"/>
              </a:rPr>
              <a:t>Public</a:t>
            </a:r>
          </a:p>
        </p:txBody>
      </p:sp>
    </p:spTree>
    <p:extLst>
      <p:ext uri="{BB962C8B-B14F-4D97-AF65-F5344CB8AC3E}">
        <p14:creationId xmlns:p14="http://schemas.microsoft.com/office/powerpoint/2010/main" val="4111446141"/>
      </p:ext>
    </p:extLst>
  </p:cSld>
  <p:clrMap bg1="lt1" tx1="dk1" bg2="lt2" tx2="dk2" accent1="accent1" accent2="accent2" accent3="accent3" accent4="accent4" accent5="accent5" accent6="accent6" hlink="hlink" folHlink="folHlink"/>
  <p:sldLayoutIdLst>
    <p:sldLayoutId id="2147484789" r:id="rId1"/>
    <p:sldLayoutId id="2147484790" r:id="rId2"/>
    <p:sldLayoutId id="2147484791" r:id="rId3"/>
    <p:sldLayoutId id="2147484792" r:id="rId4"/>
    <p:sldLayoutId id="2147484793" r:id="rId5"/>
    <p:sldLayoutId id="2147484794" r:id="rId6"/>
    <p:sldLayoutId id="2147484795" r:id="rId7"/>
    <p:sldLayoutId id="2147484796" r:id="rId8"/>
    <p:sldLayoutId id="2147484797" r:id="rId9"/>
    <p:sldLayoutId id="2147484798" r:id="rId10"/>
    <p:sldLayoutId id="2147484799" r:id="rId11"/>
    <p:sldLayoutId id="2147484800" r:id="rId12"/>
    <p:sldLayoutId id="2147484801" r:id="rId13"/>
    <p:sldLayoutId id="2147484802" r:id="rId14"/>
    <p:sldLayoutId id="2147484803" r:id="rId15"/>
    <p:sldLayoutId id="2147484804" r:id="rId16"/>
    <p:sldLayoutId id="2147484805" r:id="rId17"/>
    <p:sldLayoutId id="2147484806" r:id="rId18"/>
    <p:sldLayoutId id="2147484807" r:id="rId19"/>
    <p:sldLayoutId id="2147484808" r:id="rId20"/>
    <p:sldLayoutId id="2147484809" r:id="rId21"/>
    <p:sldLayoutId id="2147484810" r:id="rId22"/>
    <p:sldLayoutId id="2147484811" r:id="rId23"/>
    <p:sldLayoutId id="2147484812" r:id="rId24"/>
    <p:sldLayoutId id="2147484813" r:id="rId25"/>
    <p:sldLayoutId id="2147484814" r:id="rId26"/>
    <p:sldLayoutId id="2147484815" r:id="rId27"/>
    <p:sldLayoutId id="2147484816" r:id="rId28"/>
    <p:sldLayoutId id="2147484817" r:id="rId29"/>
    <p:sldLayoutId id="2147484818" r:id="rId30"/>
    <p:sldLayoutId id="2147484819" r:id="rId31"/>
    <p:sldLayoutId id="2147484820" r:id="rId32"/>
    <p:sldLayoutId id="2147484821" r:id="rId33"/>
    <p:sldLayoutId id="2147484822" r:id="rId34"/>
    <p:sldLayoutId id="2147484823" r:id="rId35"/>
  </p:sldLayoutIdLst>
  <p:hf sldNum="0" hdr="0" ftr="0"/>
  <p:txStyles>
    <p:titleStyle>
      <a:lvl1pPr algn="l" defTabSz="1226838" rtl="0" eaLnBrk="1" latinLnBrk="0" hangingPunct="1">
        <a:lnSpc>
          <a:spcPct val="90000"/>
        </a:lnSpc>
        <a:spcBef>
          <a:spcPct val="0"/>
        </a:spcBef>
        <a:buNone/>
        <a:defRPr sz="5904" kern="1200">
          <a:solidFill>
            <a:schemeClr val="tx1"/>
          </a:solidFill>
          <a:latin typeface="+mj-lt"/>
          <a:ea typeface="+mj-ea"/>
          <a:cs typeface="+mj-cs"/>
        </a:defRPr>
      </a:lvl1pPr>
    </p:titleStyle>
    <p:bodyStyle>
      <a:lvl1pPr marL="306710" indent="-306710" algn="l" defTabSz="1226838" rtl="0" eaLnBrk="1" latinLnBrk="0" hangingPunct="1">
        <a:lnSpc>
          <a:spcPct val="90000"/>
        </a:lnSpc>
        <a:spcBef>
          <a:spcPts val="1343"/>
        </a:spcBef>
        <a:buFont typeface="Arial" panose="020B0604020202020204" pitchFamily="34" charset="0"/>
        <a:buChar char="•"/>
        <a:defRPr sz="3756" kern="1200">
          <a:solidFill>
            <a:schemeClr val="tx1"/>
          </a:solidFill>
          <a:latin typeface="+mn-lt"/>
          <a:ea typeface="+mn-ea"/>
          <a:cs typeface="+mn-cs"/>
        </a:defRPr>
      </a:lvl1pPr>
      <a:lvl2pPr marL="920129" indent="-306710" algn="l" defTabSz="1226838" rtl="0" eaLnBrk="1" latinLnBrk="0" hangingPunct="1">
        <a:lnSpc>
          <a:spcPct val="90000"/>
        </a:lnSpc>
        <a:spcBef>
          <a:spcPts val="671"/>
        </a:spcBef>
        <a:buFont typeface="Arial" panose="020B0604020202020204" pitchFamily="34" charset="0"/>
        <a:buChar char="•"/>
        <a:defRPr sz="3219" kern="1200">
          <a:solidFill>
            <a:schemeClr val="tx1"/>
          </a:solidFill>
          <a:latin typeface="+mn-lt"/>
          <a:ea typeface="+mn-ea"/>
          <a:cs typeface="+mn-cs"/>
        </a:defRPr>
      </a:lvl2pPr>
      <a:lvl3pPr marL="1533546" indent="-306710" algn="l" defTabSz="1226838" rtl="0" eaLnBrk="1" latinLnBrk="0" hangingPunct="1">
        <a:lnSpc>
          <a:spcPct val="90000"/>
        </a:lnSpc>
        <a:spcBef>
          <a:spcPts val="671"/>
        </a:spcBef>
        <a:buFont typeface="Arial" panose="020B0604020202020204" pitchFamily="34" charset="0"/>
        <a:buChar char="•"/>
        <a:defRPr sz="2682" kern="1200">
          <a:solidFill>
            <a:schemeClr val="tx1"/>
          </a:solidFill>
          <a:latin typeface="+mn-lt"/>
          <a:ea typeface="+mn-ea"/>
          <a:cs typeface="+mn-cs"/>
        </a:defRPr>
      </a:lvl3pPr>
      <a:lvl4pPr marL="2146968"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4pPr>
      <a:lvl5pPr marL="276038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5pPr>
      <a:lvl6pPr marL="3373806"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6pPr>
      <a:lvl7pPr marL="3987224"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7pPr>
      <a:lvl8pPr marL="4600643"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8pPr>
      <a:lvl9pPr marL="5214060" indent="-306710" algn="l" defTabSz="1226838" rtl="0" eaLnBrk="1" latinLnBrk="0" hangingPunct="1">
        <a:lnSpc>
          <a:spcPct val="90000"/>
        </a:lnSpc>
        <a:spcBef>
          <a:spcPts val="671"/>
        </a:spcBef>
        <a:buFont typeface="Arial" panose="020B0604020202020204" pitchFamily="34" charset="0"/>
        <a:buChar char="•"/>
        <a:defRPr sz="2415" kern="1200">
          <a:solidFill>
            <a:schemeClr val="tx1"/>
          </a:solidFill>
          <a:latin typeface="+mn-lt"/>
          <a:ea typeface="+mn-ea"/>
          <a:cs typeface="+mn-cs"/>
        </a:defRPr>
      </a:lvl9pPr>
    </p:bodyStyle>
    <p:otherStyle>
      <a:defPPr>
        <a:defRPr lang="en-US"/>
      </a:defPPr>
      <a:lvl1pPr marL="0" algn="l" defTabSz="1226838" rtl="0" eaLnBrk="1" latinLnBrk="0" hangingPunct="1">
        <a:defRPr sz="2415" kern="1200">
          <a:solidFill>
            <a:schemeClr val="tx1"/>
          </a:solidFill>
          <a:latin typeface="+mn-lt"/>
          <a:ea typeface="+mn-ea"/>
          <a:cs typeface="+mn-cs"/>
        </a:defRPr>
      </a:lvl1pPr>
      <a:lvl2pPr marL="613419" algn="l" defTabSz="1226838" rtl="0" eaLnBrk="1" latinLnBrk="0" hangingPunct="1">
        <a:defRPr sz="2415" kern="1200">
          <a:solidFill>
            <a:schemeClr val="tx1"/>
          </a:solidFill>
          <a:latin typeface="+mn-lt"/>
          <a:ea typeface="+mn-ea"/>
          <a:cs typeface="+mn-cs"/>
        </a:defRPr>
      </a:lvl2pPr>
      <a:lvl3pPr marL="1226838" algn="l" defTabSz="1226838" rtl="0" eaLnBrk="1" latinLnBrk="0" hangingPunct="1">
        <a:defRPr sz="2415" kern="1200">
          <a:solidFill>
            <a:schemeClr val="tx1"/>
          </a:solidFill>
          <a:latin typeface="+mn-lt"/>
          <a:ea typeface="+mn-ea"/>
          <a:cs typeface="+mn-cs"/>
        </a:defRPr>
      </a:lvl3pPr>
      <a:lvl4pPr marL="1840257" algn="l" defTabSz="1226838" rtl="0" eaLnBrk="1" latinLnBrk="0" hangingPunct="1">
        <a:defRPr sz="2415" kern="1200">
          <a:solidFill>
            <a:schemeClr val="tx1"/>
          </a:solidFill>
          <a:latin typeface="+mn-lt"/>
          <a:ea typeface="+mn-ea"/>
          <a:cs typeface="+mn-cs"/>
        </a:defRPr>
      </a:lvl4pPr>
      <a:lvl5pPr marL="2453676" algn="l" defTabSz="1226838" rtl="0" eaLnBrk="1" latinLnBrk="0" hangingPunct="1">
        <a:defRPr sz="2415" kern="1200">
          <a:solidFill>
            <a:schemeClr val="tx1"/>
          </a:solidFill>
          <a:latin typeface="+mn-lt"/>
          <a:ea typeface="+mn-ea"/>
          <a:cs typeface="+mn-cs"/>
        </a:defRPr>
      </a:lvl5pPr>
      <a:lvl6pPr marL="3067095" algn="l" defTabSz="1226838" rtl="0" eaLnBrk="1" latinLnBrk="0" hangingPunct="1">
        <a:defRPr sz="2415" kern="1200">
          <a:solidFill>
            <a:schemeClr val="tx1"/>
          </a:solidFill>
          <a:latin typeface="+mn-lt"/>
          <a:ea typeface="+mn-ea"/>
          <a:cs typeface="+mn-cs"/>
        </a:defRPr>
      </a:lvl6pPr>
      <a:lvl7pPr marL="3680514" algn="l" defTabSz="1226838" rtl="0" eaLnBrk="1" latinLnBrk="0" hangingPunct="1">
        <a:defRPr sz="2415" kern="1200">
          <a:solidFill>
            <a:schemeClr val="tx1"/>
          </a:solidFill>
          <a:latin typeface="+mn-lt"/>
          <a:ea typeface="+mn-ea"/>
          <a:cs typeface="+mn-cs"/>
        </a:defRPr>
      </a:lvl7pPr>
      <a:lvl8pPr marL="4293933" algn="l" defTabSz="1226838" rtl="0" eaLnBrk="1" latinLnBrk="0" hangingPunct="1">
        <a:defRPr sz="2415" kern="1200">
          <a:solidFill>
            <a:schemeClr val="tx1"/>
          </a:solidFill>
          <a:latin typeface="+mn-lt"/>
          <a:ea typeface="+mn-ea"/>
          <a:cs typeface="+mn-cs"/>
        </a:defRPr>
      </a:lvl8pPr>
      <a:lvl9pPr marL="4907352" algn="l" defTabSz="1226838" rtl="0" eaLnBrk="1" latinLnBrk="0" hangingPunct="1">
        <a:defRPr sz="241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1275224902"/>
      </p:ext>
    </p:extLst>
  </p:cSld>
  <p:clrMap bg1="lt1" tx1="dk1" bg2="dk2" tx2="lt2" accent1="accent1" accent2="accent2" accent3="accent3" accent4="accent4" accent5="accent5" accent6="accent6" hlink="hlink" folHlink="folHlink"/>
  <p:sldLayoutIdLst>
    <p:sldLayoutId id="2147484825" r:id="rId1"/>
    <p:sldLayoutId id="2147484826" r:id="rId2"/>
    <p:sldLayoutId id="2147484827" r:id="rId3"/>
    <p:sldLayoutId id="2147484828" r:id="rId4"/>
    <p:sldLayoutId id="2147484829" r:id="rId5"/>
    <p:sldLayoutId id="2147484830" r:id="rId6"/>
    <p:sldLayoutId id="2147484831" r:id="rId7"/>
    <p:sldLayoutId id="2147484832" r:id="rId8"/>
    <p:sldLayoutId id="2147484833" r:id="rId9"/>
    <p:sldLayoutId id="2147484834" r:id="rId10"/>
    <p:sldLayoutId id="2147484835" r:id="rId11"/>
    <p:sldLayoutId id="2147484836" r:id="rId12"/>
    <p:sldLayoutId id="2147484837" r:id="rId13"/>
    <p:sldLayoutId id="2147484838" r:id="rId14"/>
    <p:sldLayoutId id="2147484839" r:id="rId15"/>
    <p:sldLayoutId id="2147484840" r:id="rId16"/>
    <p:sldLayoutId id="2147484841" r:id="rId17"/>
    <p:sldLayoutId id="2147484842" r:id="rId18"/>
    <p:sldLayoutId id="2147484843" r:id="rId19"/>
    <p:sldLayoutId id="2147484844" r:id="rId20"/>
    <p:sldLayoutId id="2147484845" r:id="rId21"/>
    <p:sldLayoutId id="2147484846" r:id="rId22"/>
    <p:sldLayoutId id="2147484847" r:id="rId23"/>
    <p:sldLayoutId id="2147484848" r:id="rId24"/>
    <p:sldLayoutId id="2147484849" r:id="rId25"/>
    <p:sldLayoutId id="2147484850" r:id="rId26"/>
    <p:sldLayoutId id="2147484851" r:id="rId27"/>
    <p:sldLayoutId id="2147484852" r:id="rId28"/>
    <p:sldLayoutId id="2147484853" r:id="rId29"/>
    <p:sldLayoutId id="2147484854" r:id="rId30"/>
    <p:sldLayoutId id="2147484855" r:id="rId31"/>
    <p:sldLayoutId id="2147484856" r:id="rId32"/>
    <p:sldLayoutId id="2147484857" r:id="rId33"/>
    <p:sldLayoutId id="2147484858" r:id="rId34"/>
    <p:sldLayoutId id="2147484859" r:id="rId35"/>
    <p:sldLayoutId id="2147484860" r:id="rId36"/>
    <p:sldLayoutId id="2147484861" r:id="rId37"/>
    <p:sldLayoutId id="2147484862" r:id="rId38"/>
    <p:sldLayoutId id="2147484863" r:id="rId39"/>
    <p:sldLayoutId id="2147484864" r:id="rId40"/>
    <p:sldLayoutId id="2147484865" r:id="rId41"/>
    <p:sldLayoutId id="2147484866" r:id="rId4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1257300" y="2738861"/>
            <a:ext cx="15773400" cy="652801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1257300" y="9535999"/>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0D79CCE1-2B2F-994A-B8C1-C7E3FDAF76D3}" type="datetimeFigureOut">
              <a:rPr lang="en-US" smtClean="0"/>
              <a:t>11/16/2025</a:t>
            </a:fld>
            <a:endParaRPr lang="en-US"/>
          </a:p>
        </p:txBody>
      </p:sp>
      <p:sp>
        <p:nvSpPr>
          <p:cNvPr id="5" name="Footer Placeholder 4"/>
          <p:cNvSpPr>
            <a:spLocks noGrp="1"/>
          </p:cNvSpPr>
          <p:nvPr>
            <p:ph type="ftr" sz="quarter" idx="3"/>
          </p:nvPr>
        </p:nvSpPr>
        <p:spPr>
          <a:xfrm>
            <a:off x="6057900" y="9535999"/>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9"/>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8A9545E5-D6A7-8148-9FF5-E4C81F40FF87}" type="slidenum">
              <a:rPr lang="en-US" smtClean="0"/>
              <a:t>‹#›</a:t>
            </a:fld>
            <a:endParaRPr lang="en-US"/>
          </a:p>
        </p:txBody>
      </p:sp>
    </p:spTree>
    <p:extLst>
      <p:ext uri="{BB962C8B-B14F-4D97-AF65-F5344CB8AC3E}">
        <p14:creationId xmlns:p14="http://schemas.microsoft.com/office/powerpoint/2010/main" val="2965179850"/>
      </p:ext>
    </p:extLst>
  </p:cSld>
  <p:clrMap bg1="lt1" tx1="dk1" bg2="lt2" tx2="dk2" accent1="accent1" accent2="accent2" accent3="accent3" accent4="accent4" accent5="accent5" accent6="accent6" hlink="hlink" folHlink="folHlink"/>
  <p:sldLayoutIdLst>
    <p:sldLayoutId id="2147484870" r:id="rId1"/>
    <p:sldLayoutId id="2147484871" r:id="rId2"/>
    <p:sldLayoutId id="2147484872" r:id="rId3"/>
    <p:sldLayoutId id="2147484873" r:id="rId4"/>
    <p:sldLayoutId id="2147484874" r:id="rId5"/>
    <p:sldLayoutId id="2147484875" r:id="rId6"/>
    <p:sldLayoutId id="2147484876" r:id="rId7"/>
    <p:sldLayoutId id="2147484877" r:id="rId8"/>
    <p:sldLayoutId id="2147484878" r:id="rId9"/>
    <p:sldLayoutId id="2147484879" r:id="rId10"/>
    <p:sldLayoutId id="2147484880" r:id="rId11"/>
  </p:sldLayoutIdLst>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2.xml"/><Relationship Id="rId1" Type="http://schemas.openxmlformats.org/officeDocument/2006/relationships/slideLayout" Target="../slideLayouts/slideLayout3.xml"/><Relationship Id="rId5" Type="http://schemas.openxmlformats.org/officeDocument/2006/relationships/image" Target="../media/image125.png"/><Relationship Id="rId4" Type="http://schemas.openxmlformats.org/officeDocument/2006/relationships/image" Target="../media/image110.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94.xml"/><Relationship Id="rId1" Type="http://schemas.openxmlformats.org/officeDocument/2006/relationships/slideLayout" Target="../slideLayouts/slideLayout21.xml"/></Relationships>
</file>

<file path=ppt/slides/_rels/slide10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95.xml"/><Relationship Id="rId1" Type="http://schemas.openxmlformats.org/officeDocument/2006/relationships/slideLayout" Target="../slideLayouts/slideLayout46.xml"/></Relationships>
</file>

<file path=ppt/slides/_rels/slide105.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96.xml"/><Relationship Id="rId1" Type="http://schemas.openxmlformats.org/officeDocument/2006/relationships/slideLayout" Target="../slideLayouts/slideLayout4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3.xml"/><Relationship Id="rId1" Type="http://schemas.openxmlformats.org/officeDocument/2006/relationships/slideLayout" Target="../slideLayouts/slideLayout158.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159.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15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44.xml"/><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13.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2.xml"/><Relationship Id="rId1" Type="http://schemas.openxmlformats.org/officeDocument/2006/relationships/slideLayout" Target="../slideLayouts/slideLayout118.xml"/><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45.xml"/><Relationship Id="rId5" Type="http://schemas.openxmlformats.org/officeDocument/2006/relationships/hyperlink" Target="https://communityengagementhub.org/" TargetMode="External"/><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jpeg"/><Relationship Id="rId3" Type="http://schemas.openxmlformats.org/officeDocument/2006/relationships/image" Target="../media/image44.jpeg"/><Relationship Id="rId7" Type="http://schemas.openxmlformats.org/officeDocument/2006/relationships/image" Target="../media/image48.jpeg"/><Relationship Id="rId12" Type="http://schemas.openxmlformats.org/officeDocument/2006/relationships/image" Target="../media/image53.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7.jpeg"/><Relationship Id="rId11" Type="http://schemas.openxmlformats.org/officeDocument/2006/relationships/image" Target="../media/image52.jpeg"/><Relationship Id="rId5" Type="http://schemas.openxmlformats.org/officeDocument/2006/relationships/image" Target="../media/image46.jpeg"/><Relationship Id="rId10" Type="http://schemas.openxmlformats.org/officeDocument/2006/relationships/image" Target="../media/image51.jpeg"/><Relationship Id="rId4" Type="http://schemas.openxmlformats.org/officeDocument/2006/relationships/image" Target="../media/image45.jpeg"/><Relationship Id="rId9" Type="http://schemas.openxmlformats.org/officeDocument/2006/relationships/image" Target="../media/image50.jpeg"/><Relationship Id="rId14" Type="http://schemas.openxmlformats.org/officeDocument/2006/relationships/image" Target="../media/image5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_rels/slide3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7.xml"/><Relationship Id="rId1" Type="http://schemas.openxmlformats.org/officeDocument/2006/relationships/slideLayout" Target="../slideLayouts/slideLayout21.xml"/><Relationship Id="rId4" Type="http://schemas.openxmlformats.org/officeDocument/2006/relationships/image" Target="../media/image68.jpeg"/></Relationships>
</file>

<file path=ppt/slides/_rels/slide39.xml.rels><?xml version="1.0" encoding="UTF-8" standalone="yes"?>
<Relationships xmlns="http://schemas.openxmlformats.org/package/2006/relationships"><Relationship Id="rId8" Type="http://schemas.openxmlformats.org/officeDocument/2006/relationships/hyperlink" Target="https://aap-inclusion-psea.alnap.org/resources-iasc" TargetMode="External"/><Relationship Id="rId13" Type="http://schemas.openxmlformats.org/officeDocument/2006/relationships/image" Target="../media/image70.png"/><Relationship Id="rId18" Type="http://schemas.openxmlformats.org/officeDocument/2006/relationships/image" Target="../media/image75.jpeg"/><Relationship Id="rId3" Type="http://schemas.openxmlformats.org/officeDocument/2006/relationships/hyperlink" Target="https://go.ifrc.org/" TargetMode="External"/><Relationship Id="rId7" Type="http://schemas.openxmlformats.org/officeDocument/2006/relationships/hyperlink" Target="https://www.cdacnetwork.org/media-landscape-guides" TargetMode="External"/><Relationship Id="rId12" Type="http://schemas.openxmlformats.org/officeDocument/2006/relationships/image" Target="../media/image69.png"/><Relationship Id="rId17" Type="http://schemas.openxmlformats.org/officeDocument/2006/relationships/image" Target="../media/image74.jpeg"/><Relationship Id="rId2" Type="http://schemas.openxmlformats.org/officeDocument/2006/relationships/notesSlide" Target="../notesSlides/notesSlide38.xml"/><Relationship Id="rId16" Type="http://schemas.openxmlformats.org/officeDocument/2006/relationships/image" Target="../media/image73.jpeg"/><Relationship Id="rId1" Type="http://schemas.openxmlformats.org/officeDocument/2006/relationships/slideLayout" Target="../slideLayouts/slideLayout3.xml"/><Relationship Id="rId6" Type="http://schemas.openxmlformats.org/officeDocument/2006/relationships/hyperlink" Target="https://www.communityengagementhub.org/" TargetMode="External"/><Relationship Id="rId11" Type="http://schemas.openxmlformats.org/officeDocument/2006/relationships/hyperlink" Target="https://www.dhsprogram.com/" TargetMode="External"/><Relationship Id="rId5" Type="http://schemas.openxmlformats.org/officeDocument/2006/relationships/hyperlink" Target="https://www.ifrc.org/documents/all" TargetMode="External"/><Relationship Id="rId15" Type="http://schemas.openxmlformats.org/officeDocument/2006/relationships/image" Target="../media/image72.jpeg"/><Relationship Id="rId10" Type="http://schemas.openxmlformats.org/officeDocument/2006/relationships/hyperlink" Target="https://reliefweb.int/" TargetMode="External"/><Relationship Id="rId19" Type="http://schemas.openxmlformats.org/officeDocument/2006/relationships/image" Target="../media/image76.jpeg"/><Relationship Id="rId4" Type="http://schemas.openxmlformats.org/officeDocument/2006/relationships/hyperlink" Target="https://go.ifrc.org/preparedness#operational-learning" TargetMode="External"/><Relationship Id="rId9" Type="http://schemas.openxmlformats.org/officeDocument/2006/relationships/hyperlink" Target="https://www.acaps.org/" TargetMode="External"/><Relationship Id="rId14" Type="http://schemas.openxmlformats.org/officeDocument/2006/relationships/image" Target="../media/image71.jpeg"/></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44.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7.xml"/></Relationships>
</file>

<file path=ppt/slides/_rels/slide4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80.png"/><Relationship Id="rId4" Type="http://schemas.openxmlformats.org/officeDocument/2006/relationships/image" Target="../media/image79.png"/></Relationships>
</file>

<file path=ppt/slides/_rels/slide4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5.xml"/><Relationship Id="rId1" Type="http://schemas.openxmlformats.org/officeDocument/2006/relationships/slideLayout" Target="../slideLayouts/slideLayout22.xml"/><Relationship Id="rId6" Type="http://schemas.openxmlformats.org/officeDocument/2006/relationships/image" Target="../media/image86.jpeg"/><Relationship Id="rId5" Type="http://schemas.openxmlformats.org/officeDocument/2006/relationships/image" Target="../media/image68.jpeg"/><Relationship Id="rId4" Type="http://schemas.openxmlformats.org/officeDocument/2006/relationships/image" Target="../media/image64.jpeg"/></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68.jpe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89.jpeg"/><Relationship Id="rId7" Type="http://schemas.openxmlformats.org/officeDocument/2006/relationships/image" Target="../media/image92.jpeg"/><Relationship Id="rId2" Type="http://schemas.openxmlformats.org/officeDocument/2006/relationships/notesSlide" Target="../notesSlides/notesSlide51.xml"/><Relationship Id="rId1" Type="http://schemas.openxmlformats.org/officeDocument/2006/relationships/slideLayout" Target="../slideLayouts/slideLayout36.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7.jpeg"/></Relationships>
</file>

<file path=ppt/slides/_rels/slide5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2.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95.jpeg"/></Relationships>
</file>

<file path=ppt/slides/_rels/slide5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62.jpeg"/><Relationship Id="rId2" Type="http://schemas.openxmlformats.org/officeDocument/2006/relationships/notesSlide" Target="../notesSlides/notesSlide56.xml"/><Relationship Id="rId1" Type="http://schemas.openxmlformats.org/officeDocument/2006/relationships/slideLayout" Target="../slideLayouts/slideLayout3.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58.xml"/><Relationship Id="rId1" Type="http://schemas.openxmlformats.org/officeDocument/2006/relationships/slideLayout" Target="../slideLayouts/slideLayout26.xml"/><Relationship Id="rId6" Type="http://schemas.openxmlformats.org/officeDocument/2006/relationships/image" Target="../media/image99.jpeg"/><Relationship Id="rId5" Type="http://schemas.openxmlformats.org/officeDocument/2006/relationships/image" Target="../media/image92.jpeg"/><Relationship Id="rId4" Type="http://schemas.openxmlformats.org/officeDocument/2006/relationships/image" Target="../media/image98.jpeg"/></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9.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microsoft.com/office/2007/relationships/hdphoto" Target="../media/hdphoto1.wdp"/></Relationships>
</file>

<file path=ppt/slides/_rels/slide6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62.xml"/><Relationship Id="rId1" Type="http://schemas.openxmlformats.org/officeDocument/2006/relationships/slideLayout" Target="../slideLayouts/slideLayout3.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62.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4.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5.xml"/><Relationship Id="rId1" Type="http://schemas.openxmlformats.org/officeDocument/2006/relationships/slideLayout" Target="../slideLayouts/slideLayout3.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69.xml"/><Relationship Id="rId1" Type="http://schemas.openxmlformats.org/officeDocument/2006/relationships/slideLayout" Target="../slideLayouts/slideLayout44.xml"/><Relationship Id="rId5" Type="http://schemas.openxmlformats.org/officeDocument/2006/relationships/image" Target="../media/image86.jpeg"/><Relationship Id="rId4" Type="http://schemas.openxmlformats.org/officeDocument/2006/relationships/image" Target="../media/image90.jpeg"/></Relationships>
</file>

<file path=ppt/slides/_rels/slide7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71.xml"/><Relationship Id="rId1" Type="http://schemas.openxmlformats.org/officeDocument/2006/relationships/slideLayout" Target="../slideLayouts/slideLayout27.xml"/></Relationships>
</file>

<file path=ppt/slides/_rels/slide7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72.xml"/><Relationship Id="rId1" Type="http://schemas.openxmlformats.org/officeDocument/2006/relationships/slideLayout" Target="../slideLayouts/slideLayout1.xml"/><Relationship Id="rId4" Type="http://schemas.openxmlformats.org/officeDocument/2006/relationships/image" Target="../media/image109.jpeg"/></Relationships>
</file>

<file path=ppt/slides/_rels/slide7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73.xml"/><Relationship Id="rId1" Type="http://schemas.openxmlformats.org/officeDocument/2006/relationships/slideLayout" Target="../slideLayouts/slideLayout3.xml"/><Relationship Id="rId6" Type="http://schemas.openxmlformats.org/officeDocument/2006/relationships/image" Target="../media/image110.jpeg"/><Relationship Id="rId5" Type="http://schemas.openxmlformats.org/officeDocument/2006/relationships/image" Target="../media/image86.jpeg"/><Relationship Id="rId4" Type="http://schemas.openxmlformats.org/officeDocument/2006/relationships/image" Target="../media/image90.jpe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4.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75.xml"/><Relationship Id="rId1" Type="http://schemas.openxmlformats.org/officeDocument/2006/relationships/slideLayout" Target="../slideLayouts/slideLayout37.xml"/></Relationships>
</file>

<file path=ppt/slides/_rels/slide8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76.xml"/><Relationship Id="rId1" Type="http://schemas.openxmlformats.org/officeDocument/2006/relationships/slideLayout" Target="../slideLayouts/slideLayout3.xml"/><Relationship Id="rId5" Type="http://schemas.openxmlformats.org/officeDocument/2006/relationships/image" Target="../media/image91.jpeg"/><Relationship Id="rId4" Type="http://schemas.openxmlformats.org/officeDocument/2006/relationships/image" Target="../media/image90.jpe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112.png"/><Relationship Id="rId7" Type="http://schemas.openxmlformats.org/officeDocument/2006/relationships/image" Target="../media/image116.png"/><Relationship Id="rId2" Type="http://schemas.openxmlformats.org/officeDocument/2006/relationships/notesSlide" Target="../notesSlides/notesSlide79.xml"/><Relationship Id="rId1" Type="http://schemas.openxmlformats.org/officeDocument/2006/relationships/slideLayout" Target="../slideLayouts/slideLayout1.xml"/><Relationship Id="rId6" Type="http://schemas.openxmlformats.org/officeDocument/2006/relationships/image" Target="../media/image115.jpeg"/><Relationship Id="rId5" Type="http://schemas.openxmlformats.org/officeDocument/2006/relationships/image" Target="../media/image114.png"/><Relationship Id="rId4" Type="http://schemas.openxmlformats.org/officeDocument/2006/relationships/image" Target="../media/image113.jpeg"/></Relationships>
</file>

<file path=ppt/slides/_rels/slide8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80.xml"/><Relationship Id="rId1" Type="http://schemas.openxmlformats.org/officeDocument/2006/relationships/slideLayout" Target="../slideLayouts/slideLayout22.xml"/><Relationship Id="rId5" Type="http://schemas.openxmlformats.org/officeDocument/2006/relationships/image" Target="../media/image91.jpeg"/><Relationship Id="rId4" Type="http://schemas.openxmlformats.org/officeDocument/2006/relationships/image" Target="../media/image92.jpeg"/></Relationships>
</file>

<file path=ppt/slides/_rels/slide8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1.xml"/><Relationship Id="rId1" Type="http://schemas.openxmlformats.org/officeDocument/2006/relationships/slideLayout" Target="../slideLayouts/slideLayout46.xml"/><Relationship Id="rId4" Type="http://schemas.openxmlformats.org/officeDocument/2006/relationships/image" Target="../media/image118.jpeg"/></Relationships>
</file>

<file path=ppt/slides/_rels/slide8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91.xml"/></Relationships>
</file>

<file path=ppt/slides/_rels/slide90.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91.jpeg"/><Relationship Id="rId7" Type="http://schemas.openxmlformats.org/officeDocument/2006/relationships/image" Target="../media/image122.jpeg"/><Relationship Id="rId2" Type="http://schemas.openxmlformats.org/officeDocument/2006/relationships/notesSlide" Target="../notesSlides/notesSlide85.xml"/><Relationship Id="rId1" Type="http://schemas.openxmlformats.org/officeDocument/2006/relationships/slideLayout" Target="../slideLayouts/slideLayout3.xml"/><Relationship Id="rId6" Type="http://schemas.openxmlformats.org/officeDocument/2006/relationships/image" Target="../media/image62.jpeg"/><Relationship Id="rId5" Type="http://schemas.openxmlformats.org/officeDocument/2006/relationships/image" Target="../media/image92.jpeg"/><Relationship Id="rId4" Type="http://schemas.openxmlformats.org/officeDocument/2006/relationships/image" Target="../media/image110.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89.xml"/><Relationship Id="rId1" Type="http://schemas.openxmlformats.org/officeDocument/2006/relationships/slideLayout" Target="../slideLayouts/slideLayout34.xml"/><Relationship Id="rId5" Type="http://schemas.openxmlformats.org/officeDocument/2006/relationships/image" Target="../media/image110.jpeg"/><Relationship Id="rId4" Type="http://schemas.openxmlformats.org/officeDocument/2006/relationships/image" Target="../media/image91.jpeg"/></Relationships>
</file>

<file path=ppt/slides/_rels/slide98.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90.xml"/><Relationship Id="rId1" Type="http://schemas.openxmlformats.org/officeDocument/2006/relationships/slideLayout" Target="../slideLayouts/slideLayout22.xml"/></Relationships>
</file>

<file path=ppt/slides/_rels/slide99.xml.rels><?xml version="1.0" encoding="UTF-8" standalone="yes"?>
<Relationships xmlns="http://schemas.openxmlformats.org/package/2006/relationships"><Relationship Id="rId3" Type="http://schemas.openxmlformats.org/officeDocument/2006/relationships/hyperlink" Target="https://www.youtube.com/watch?v=KUh6WJ87a44" TargetMode="External"/><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8CF5D7-931A-E34A-8DFA-F704EDEFB466}"/>
              </a:ext>
            </a:extLst>
          </p:cNvPr>
          <p:cNvPicPr>
            <a:picLocks noChangeAspect="1"/>
          </p:cNvPicPr>
          <p:nvPr/>
        </p:nvPicPr>
        <p:blipFill>
          <a:blip r:embed="rId3"/>
          <a:stretch>
            <a:fillRect/>
          </a:stretch>
        </p:blipFill>
        <p:spPr>
          <a:xfrm>
            <a:off x="0" y="0"/>
            <a:ext cx="10288588" cy="10288588"/>
          </a:xfrm>
          <a:prstGeom prst="rect">
            <a:avLst/>
          </a:prstGeom>
        </p:spPr>
      </p:pic>
      <p:sp>
        <p:nvSpPr>
          <p:cNvPr id="5" name="Google Shape;278;p1">
            <a:extLst>
              <a:ext uri="{FF2B5EF4-FFF2-40B4-BE49-F238E27FC236}">
                <a16:creationId xmlns:a16="http://schemas.microsoft.com/office/drawing/2014/main" id="{5C16D500-E3B0-A149-A45C-A50B29AEA9CC}"/>
              </a:ext>
            </a:extLst>
          </p:cNvPr>
          <p:cNvSpPr/>
          <p:nvPr/>
        </p:nvSpPr>
        <p:spPr>
          <a:xfrm>
            <a:off x="12182167" y="2672742"/>
            <a:ext cx="5044099" cy="4124166"/>
          </a:xfrm>
          <a:prstGeom prst="rect">
            <a:avLst/>
          </a:prstGeom>
          <a:noFill/>
          <a:ln>
            <a:noFill/>
          </a:ln>
        </p:spPr>
        <p:txBody>
          <a:bodyPr spcFirstLastPara="1" wrap="square" lIns="91425" tIns="45700" rIns="91425" bIns="45700" anchor="t" anchorCtr="0">
            <a:spAutoFit/>
          </a:bodyPr>
          <a:lstStyle/>
          <a:p>
            <a:pPr marL="0" marR="0" lvl="0" indent="0" algn="just" rtl="1">
              <a:spcBef>
                <a:spcPts val="0"/>
              </a:spcBef>
              <a:spcAft>
                <a:spcPts val="0"/>
              </a:spcAft>
              <a:buNone/>
            </a:pPr>
            <a:r>
              <a:rPr lang="ar-JO" sz="5400" b="1" dirty="0">
                <a:solidFill>
                  <a:srgbClr val="F5333F"/>
                </a:solidFill>
                <a:ea typeface="Calibri" panose="020F0502020204030204" pitchFamily="34" charset="0"/>
                <a:cs typeface="Calibri" panose="020F0502020204030204" pitchFamily="34" charset="0"/>
                <a:sym typeface="Montserrat"/>
              </a:rPr>
              <a:t>المشاركة المجتمعية والمساءلة في حالات الطوارئ</a:t>
            </a:r>
            <a:endParaRPr sz="3600" b="1" dirty="0">
              <a:solidFill>
                <a:schemeClr val="dk1"/>
              </a:solidFill>
              <a:ea typeface="Calibri" panose="020F0502020204030204" pitchFamily="34" charset="0"/>
              <a:cs typeface="Calibri" panose="020F0502020204030204" pitchFamily="34" charset="0"/>
              <a:sym typeface="Montserrat"/>
            </a:endParaRPr>
          </a:p>
          <a:p>
            <a:pPr marL="0" marR="0" lvl="0" indent="0" algn="just" rtl="1">
              <a:spcBef>
                <a:spcPts val="0"/>
              </a:spcBef>
              <a:spcAft>
                <a:spcPts val="0"/>
              </a:spcAft>
              <a:buNone/>
            </a:pPr>
            <a:r>
              <a:rPr lang="ar-JO" sz="3600" b="1" dirty="0">
                <a:solidFill>
                  <a:srgbClr val="0F2042"/>
                </a:solidFill>
                <a:ea typeface="Calibri" panose="020F0502020204030204" pitchFamily="34" charset="0"/>
                <a:cs typeface="Calibri" panose="020F0502020204030204" pitchFamily="34" charset="0"/>
                <a:sym typeface="Montserrat"/>
              </a:rPr>
              <a:t>يوم تدريبي</a:t>
            </a:r>
            <a:endParaRPr lang="en-GB" sz="3600" dirty="0">
              <a:solidFill>
                <a:srgbClr val="0F2042"/>
              </a:solidFill>
              <a:ea typeface="Calibri" panose="020F0502020204030204" pitchFamily="34" charset="0"/>
              <a:cs typeface="Calibri" panose="020F0502020204030204" pitchFamily="34" charset="0"/>
              <a:sym typeface="Montserrat"/>
            </a:endParaRPr>
          </a:p>
          <a:p>
            <a:pPr marL="0" marR="0" lvl="0" indent="0" algn="just" rtl="1">
              <a:spcBef>
                <a:spcPts val="0"/>
              </a:spcBef>
              <a:spcAft>
                <a:spcPts val="0"/>
              </a:spcAft>
              <a:buNone/>
            </a:pPr>
            <a:endParaRPr lang="en-GB" sz="3600" dirty="0">
              <a:solidFill>
                <a:srgbClr val="0F2042"/>
              </a:solidFill>
              <a:ea typeface="Calibri" panose="020F0502020204030204" pitchFamily="34" charset="0"/>
              <a:cs typeface="Calibri" panose="020F0502020204030204" pitchFamily="34" charset="0"/>
              <a:sym typeface="Montserrat"/>
            </a:endParaRPr>
          </a:p>
          <a:p>
            <a:pPr marL="0" marR="0" lvl="0" indent="0" algn="just" rtl="1">
              <a:spcBef>
                <a:spcPts val="0"/>
              </a:spcBef>
              <a:spcAft>
                <a:spcPts val="0"/>
              </a:spcAft>
              <a:buNone/>
            </a:pPr>
            <a:r>
              <a:rPr lang="ar-JO" sz="2800" dirty="0">
                <a:solidFill>
                  <a:srgbClr val="0F2042"/>
                </a:solidFill>
                <a:ea typeface="Calibri" panose="020F0502020204030204" pitchFamily="34" charset="0"/>
                <a:cs typeface="Calibri" panose="020F0502020204030204" pitchFamily="34" charset="0"/>
                <a:sym typeface="Montserrat"/>
              </a:rPr>
              <a:t>وجاهي</a:t>
            </a:r>
            <a:endParaRPr sz="2800" dirty="0">
              <a:solidFill>
                <a:srgbClr val="0F2042"/>
              </a:solidFill>
              <a:ea typeface="Calibri" panose="020F0502020204030204" pitchFamily="34" charset="0"/>
              <a:cs typeface="Calibri" panose="020F0502020204030204" pitchFamily="34" charset="0"/>
              <a:sym typeface="Montserrat"/>
            </a:endParaRPr>
          </a:p>
        </p:txBody>
      </p:sp>
    </p:spTree>
    <p:extLst>
      <p:ext uri="{BB962C8B-B14F-4D97-AF65-F5344CB8AC3E}">
        <p14:creationId xmlns:p14="http://schemas.microsoft.com/office/powerpoint/2010/main" val="2818073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
          <p:cNvSpPr txBox="1">
            <a:spLocks noGrp="1"/>
          </p:cNvSpPr>
          <p:nvPr>
            <p:ph type="title"/>
          </p:nvPr>
        </p:nvSpPr>
        <p:spPr>
          <a:xfrm>
            <a:off x="525086" y="704001"/>
            <a:ext cx="17237075" cy="1501775"/>
          </a:xfrm>
          <a:prstGeom prst="rect">
            <a:avLst/>
          </a:prstGeom>
          <a:noFill/>
          <a:ln>
            <a:noFill/>
          </a:ln>
        </p:spPr>
        <p:txBody>
          <a:bodyPr spcFirstLastPara="1" wrap="square" lIns="91425" tIns="45700" rIns="91425" bIns="45700" anchor="t" anchorCtr="0">
            <a:noAutofit/>
          </a:bodyPr>
          <a:lstStyle/>
          <a:p>
            <a:pPr marL="0" marR="0" lvl="0" indent="0" algn="r" rtl="1">
              <a:lnSpc>
                <a:spcPct val="90000"/>
              </a:lnSpc>
              <a:spcBef>
                <a:spcPts val="0"/>
              </a:spcBef>
              <a:spcAft>
                <a:spcPts val="0"/>
              </a:spcAft>
              <a:buClr>
                <a:schemeClr val="lt2"/>
              </a:buClr>
              <a:buSzPts val="4800"/>
              <a:buFont typeface="Montserrat"/>
              <a:buNone/>
            </a:pPr>
            <a:r>
              <a:rPr lang="ar-JO" sz="4800" b="1" i="0" u="none" strike="noStrike" cap="none" dirty="0">
                <a:solidFill>
                  <a:schemeClr val="lt2"/>
                </a:solidFill>
                <a:latin typeface="Calibri" panose="020F0502020204030204" pitchFamily="34" charset="0"/>
                <a:ea typeface="Calibri" panose="020F0502020204030204" pitchFamily="34" charset="0"/>
                <a:cs typeface="Calibri" panose="020F0502020204030204" pitchFamily="34" charset="0"/>
                <a:sym typeface="Montserrat"/>
              </a:rPr>
              <a:t>أسماء مختلفة - أهداف متشابهة</a:t>
            </a:r>
            <a:endParaRPr sz="1400" b="0" i="0" u="none" strike="noStrike" cap="none" dirty="0">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520" name="Google Shape;520;p7"/>
          <p:cNvSpPr txBox="1"/>
          <p:nvPr/>
        </p:nvSpPr>
        <p:spPr>
          <a:xfrm>
            <a:off x="9113414" y="2604494"/>
            <a:ext cx="8433719"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rgbClr val="01C8C3"/>
                </a:solidFill>
                <a:ea typeface="Calibri" panose="020F0502020204030204" pitchFamily="34" charset="0"/>
                <a:cs typeface="Calibri" panose="020F0502020204030204" pitchFamily="34" charset="0"/>
                <a:sym typeface="Open Sans"/>
              </a:rPr>
              <a:t>المشاركة المجتمعية والمساءلة</a:t>
            </a:r>
            <a:endParaRPr sz="2600" b="0" i="0" u="none" strike="noStrike" cap="none" dirty="0">
              <a:solidFill>
                <a:srgbClr val="01C8C3"/>
              </a:solidFill>
              <a:ea typeface="Calibri" panose="020F0502020204030204" pitchFamily="34" charset="0"/>
              <a:cs typeface="Calibri" panose="020F0502020204030204" pitchFamily="34" charset="0"/>
              <a:sym typeface="Open Sans"/>
            </a:endParaRPr>
          </a:p>
        </p:txBody>
      </p:sp>
      <p:sp>
        <p:nvSpPr>
          <p:cNvPr id="521" name="Google Shape;521;p7"/>
          <p:cNvSpPr txBox="1"/>
          <p:nvPr/>
        </p:nvSpPr>
        <p:spPr>
          <a:xfrm>
            <a:off x="8928973" y="4027771"/>
            <a:ext cx="8618160" cy="492402"/>
          </a:xfrm>
          <a:prstGeom prst="rect">
            <a:avLst/>
          </a:prstGeom>
          <a:noFill/>
          <a:ln>
            <a:noFill/>
          </a:ln>
        </p:spPr>
        <p:txBody>
          <a:bodyPr spcFirstLastPara="1" wrap="square" lIns="91425" tIns="45700" rIns="91425" bIns="45700" anchor="ctr" anchorCtr="0">
            <a:spAutoFit/>
          </a:bodyPr>
          <a:lstStyle/>
          <a:p>
            <a:pPr marL="0" marR="0" lvl="0" indent="0" algn="r" rtl="1">
              <a:lnSpc>
                <a:spcPct val="100000"/>
              </a:lnSpc>
              <a:spcBef>
                <a:spcPts val="0"/>
              </a:spcBef>
              <a:spcAft>
                <a:spcPts val="0"/>
              </a:spcAft>
              <a:buClr>
                <a:srgbClr val="000000"/>
              </a:buClr>
              <a:buSzPts val="2600"/>
              <a:buFont typeface="Arial"/>
              <a:buNone/>
            </a:pPr>
            <a:r>
              <a:rPr lang="ar-JO" sz="2600" b="1" i="0" u="none" strike="noStrike" cap="none" dirty="0">
                <a:solidFill>
                  <a:srgbClr val="01C8C3"/>
                </a:solidFill>
                <a:ea typeface="Calibri" panose="020F0502020204030204" pitchFamily="34" charset="0"/>
                <a:cs typeface="Calibri" panose="020F0502020204030204" pitchFamily="34" charset="0"/>
                <a:sym typeface="Open Sans"/>
              </a:rPr>
              <a:t>المساءلة أمام السكان المتضررين </a:t>
            </a:r>
            <a:endParaRPr sz="2600" b="0" i="0" u="none" strike="noStrike" cap="none" dirty="0">
              <a:solidFill>
                <a:srgbClr val="01C8C3"/>
              </a:solidFill>
              <a:ea typeface="Calibri" panose="020F0502020204030204" pitchFamily="34" charset="0"/>
              <a:cs typeface="Calibri" panose="020F0502020204030204" pitchFamily="34" charset="0"/>
              <a:sym typeface="Open Sans"/>
            </a:endParaRPr>
          </a:p>
        </p:txBody>
      </p:sp>
      <p:sp>
        <p:nvSpPr>
          <p:cNvPr id="522" name="Google Shape;522;p7"/>
          <p:cNvSpPr txBox="1"/>
          <p:nvPr/>
        </p:nvSpPr>
        <p:spPr>
          <a:xfrm>
            <a:off x="9968748" y="8098523"/>
            <a:ext cx="7480301"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chemeClr val="accent3"/>
                </a:solidFill>
                <a:ea typeface="Calibri" panose="020F0502020204030204" pitchFamily="34" charset="0"/>
                <a:cs typeface="Calibri" panose="020F0502020204030204" pitchFamily="34" charset="0"/>
                <a:sym typeface="Open Sans"/>
              </a:rPr>
              <a:t>الاتصال من أجل التنمية.</a:t>
            </a:r>
            <a:endParaRPr sz="2600" b="0" i="0" u="none" strike="noStrike" cap="none" dirty="0">
              <a:solidFill>
                <a:schemeClr val="accent3"/>
              </a:solidFill>
              <a:ea typeface="Calibri" panose="020F0502020204030204" pitchFamily="34" charset="0"/>
              <a:cs typeface="Calibri" panose="020F0502020204030204" pitchFamily="34" charset="0"/>
              <a:sym typeface="Open Sans"/>
            </a:endParaRPr>
          </a:p>
        </p:txBody>
      </p:sp>
      <p:sp>
        <p:nvSpPr>
          <p:cNvPr id="523" name="Google Shape;523;p7"/>
          <p:cNvSpPr txBox="1"/>
          <p:nvPr/>
        </p:nvSpPr>
        <p:spPr>
          <a:xfrm>
            <a:off x="8530133" y="6627979"/>
            <a:ext cx="9017000"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chemeClr val="accent3"/>
                </a:solidFill>
                <a:ea typeface="Calibri" panose="020F0502020204030204" pitchFamily="34" charset="0"/>
                <a:cs typeface="Calibri" panose="020F0502020204030204" pitchFamily="34" charset="0"/>
                <a:sym typeface="Open Sans"/>
              </a:rPr>
              <a:t>تبليغ المخاطر والمشاركة المجتمعية.</a:t>
            </a:r>
            <a:endParaRPr sz="2600" b="0" i="0" u="none" strike="noStrike" cap="none" dirty="0">
              <a:solidFill>
                <a:schemeClr val="accent3"/>
              </a:solidFill>
              <a:ea typeface="Calibri" panose="020F0502020204030204" pitchFamily="34" charset="0"/>
              <a:cs typeface="Calibri" panose="020F0502020204030204" pitchFamily="34" charset="0"/>
              <a:sym typeface="Open Sans"/>
            </a:endParaRPr>
          </a:p>
        </p:txBody>
      </p:sp>
      <p:sp>
        <p:nvSpPr>
          <p:cNvPr id="524" name="Google Shape;524;p7"/>
          <p:cNvSpPr txBox="1"/>
          <p:nvPr/>
        </p:nvSpPr>
        <p:spPr>
          <a:xfrm>
            <a:off x="8530133" y="5029049"/>
            <a:ext cx="9017000" cy="492402"/>
          </a:xfrm>
          <a:prstGeom prst="rect">
            <a:avLst/>
          </a:prstGeom>
          <a:noFill/>
          <a:ln>
            <a:noFill/>
          </a:ln>
        </p:spPr>
        <p:txBody>
          <a:bodyPr spcFirstLastPara="1" wrap="square" lIns="91425" tIns="45700" rIns="91425" bIns="45700" anchor="ctr" anchorCtr="0">
            <a:spAutoFit/>
          </a:bodyPr>
          <a:lstStyle/>
          <a:p>
            <a:pPr lvl="0" algn="r" rtl="1">
              <a:spcBef>
                <a:spcPts val="0"/>
              </a:spcBef>
              <a:spcAft>
                <a:spcPts val="0"/>
              </a:spcAft>
              <a:buClr>
                <a:srgbClr val="000000"/>
              </a:buClr>
              <a:buSzPts val="2600"/>
            </a:pPr>
            <a:r>
              <a:rPr lang="ar-JO" sz="2600" b="1" dirty="0">
                <a:solidFill>
                  <a:srgbClr val="01C8C3"/>
                </a:solidFill>
                <a:ea typeface="Calibri" panose="020F0502020204030204" pitchFamily="34" charset="0"/>
                <a:cs typeface="Calibri" panose="020F0502020204030204" pitchFamily="34" charset="0"/>
                <a:sym typeface="Open Sans"/>
              </a:rPr>
              <a:t>التواصل مع المجتمعات.</a:t>
            </a:r>
            <a:endParaRPr sz="2600" b="0" i="0" u="none" strike="noStrike" cap="none" dirty="0">
              <a:solidFill>
                <a:srgbClr val="01C8C3"/>
              </a:solidFill>
              <a:ea typeface="Calibri" panose="020F0502020204030204" pitchFamily="34" charset="0"/>
              <a:cs typeface="Calibri" panose="020F0502020204030204" pitchFamily="34" charset="0"/>
              <a:sym typeface="Open Sans"/>
            </a:endParaRPr>
          </a:p>
        </p:txBody>
      </p:sp>
      <p:sp>
        <p:nvSpPr>
          <p:cNvPr id="525" name="Google Shape;525;p7"/>
          <p:cNvSpPr/>
          <p:nvPr/>
        </p:nvSpPr>
        <p:spPr>
          <a:xfrm rot="10800000">
            <a:off x="11597389" y="2850695"/>
            <a:ext cx="431800" cy="6059862"/>
          </a:xfrm>
          <a:prstGeom prst="rightBrace">
            <a:avLst>
              <a:gd name="adj1" fmla="val 8333"/>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ea typeface="Calibri" panose="020F0502020204030204" pitchFamily="34" charset="0"/>
              <a:cs typeface="Calibri" panose="020F0502020204030204" pitchFamily="34" charset="0"/>
              <a:sym typeface="Open Sans"/>
            </a:endParaRPr>
          </a:p>
        </p:txBody>
      </p:sp>
      <p:sp>
        <p:nvSpPr>
          <p:cNvPr id="526" name="Google Shape;526;p7"/>
          <p:cNvSpPr txBox="1"/>
          <p:nvPr/>
        </p:nvSpPr>
        <p:spPr>
          <a:xfrm>
            <a:off x="4822377" y="3547897"/>
            <a:ext cx="6110867" cy="1692731"/>
          </a:xfrm>
          <a:prstGeom prst="rect">
            <a:avLst/>
          </a:prstGeom>
          <a:noFill/>
          <a:ln>
            <a:noFill/>
          </a:ln>
        </p:spPr>
        <p:txBody>
          <a:bodyPr spcFirstLastPara="1" wrap="square" lIns="91425" tIns="45700" rIns="91425" bIns="45700" anchor="ctr" anchorCtr="0">
            <a:spAutoFit/>
          </a:bodyPr>
          <a:lstStyle/>
          <a:p>
            <a:pPr marL="0" marR="0" lvl="0" indent="0" algn="just" rtl="1">
              <a:lnSpc>
                <a:spcPct val="100000"/>
              </a:lnSpc>
              <a:spcBef>
                <a:spcPts val="0"/>
              </a:spcBef>
              <a:spcAft>
                <a:spcPts val="0"/>
              </a:spcAft>
              <a:buClr>
                <a:srgbClr val="000000"/>
              </a:buClr>
              <a:buSzPts val="2600"/>
              <a:buFont typeface="Arial"/>
              <a:buNone/>
            </a:pPr>
            <a:r>
              <a:rPr lang="ar-JO" sz="2600" b="0" i="0" u="none" strike="noStrike" cap="none" dirty="0">
                <a:solidFill>
                  <a:srgbClr val="01C8C3"/>
                </a:solidFill>
                <a:ea typeface="Calibri" panose="020F0502020204030204" pitchFamily="34" charset="0"/>
                <a:cs typeface="Calibri" panose="020F0502020204030204" pitchFamily="34" charset="0"/>
                <a:sym typeface="Open Sans"/>
              </a:rPr>
              <a:t>استخدام المشاركة المجتمعية الهادفة والتواصل المفتوح والصادق وآليات للاستماع والتفاعل مع الملاحظات لتعزيز المساءلة تجاه الأشخاص الذين نساعدهم.</a:t>
            </a:r>
          </a:p>
        </p:txBody>
      </p:sp>
      <p:sp>
        <p:nvSpPr>
          <p:cNvPr id="527" name="Google Shape;527;p7"/>
          <p:cNvSpPr/>
          <p:nvPr/>
        </p:nvSpPr>
        <p:spPr>
          <a:xfrm rot="10800000">
            <a:off x="10933245" y="6240147"/>
            <a:ext cx="431800" cy="2670410"/>
          </a:xfrm>
          <a:prstGeom prst="rightBrace">
            <a:avLst>
              <a:gd name="adj1" fmla="val 0"/>
              <a:gd name="adj2" fmla="val 50000"/>
            </a:avLst>
          </a:prstGeom>
          <a:noFill/>
          <a:ln w="190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600"/>
              <a:buFont typeface="Arial"/>
              <a:buNone/>
            </a:pPr>
            <a:endParaRPr sz="2600" b="0" i="0" u="none" strike="noStrike" cap="none">
              <a:solidFill>
                <a:schemeClr val="dk1"/>
              </a:solidFill>
              <a:ea typeface="Calibri" panose="020F0502020204030204" pitchFamily="34" charset="0"/>
              <a:cs typeface="Calibri" panose="020F0502020204030204" pitchFamily="34" charset="0"/>
              <a:sym typeface="Open Sans"/>
            </a:endParaRPr>
          </a:p>
        </p:txBody>
      </p:sp>
      <p:sp>
        <p:nvSpPr>
          <p:cNvPr id="528" name="Google Shape;528;p7"/>
          <p:cNvSpPr txBox="1"/>
          <p:nvPr/>
        </p:nvSpPr>
        <p:spPr>
          <a:xfrm>
            <a:off x="4244534" y="7120381"/>
            <a:ext cx="6110867" cy="1292621"/>
          </a:xfrm>
          <a:prstGeom prst="rect">
            <a:avLst/>
          </a:prstGeom>
          <a:noFill/>
          <a:ln>
            <a:noFill/>
          </a:ln>
        </p:spPr>
        <p:txBody>
          <a:bodyPr spcFirstLastPara="1" wrap="square" lIns="91425" tIns="45700" rIns="91425" bIns="45700" anchor="ctr" anchorCtr="0">
            <a:spAutoFit/>
          </a:bodyPr>
          <a:lstStyle/>
          <a:p>
            <a:pPr lvl="0" algn="just" rtl="1">
              <a:spcBef>
                <a:spcPts val="0"/>
              </a:spcBef>
              <a:spcAft>
                <a:spcPts val="0"/>
              </a:spcAft>
              <a:buClr>
                <a:srgbClr val="000000"/>
              </a:buClr>
              <a:buSzPts val="2600"/>
            </a:pPr>
            <a:r>
              <a:rPr lang="ar-JO" sz="2600" dirty="0">
                <a:solidFill>
                  <a:schemeClr val="accent3"/>
                </a:solidFill>
                <a:ea typeface="Calibri" panose="020F0502020204030204" pitchFamily="34" charset="0"/>
                <a:cs typeface="Calibri" panose="020F0502020204030204" pitchFamily="34" charset="0"/>
                <a:sym typeface="Open Sans"/>
              </a:rPr>
              <a:t>على النحو الوارد أعلاه، مع التركيز على استخدام النهج التشاركي لتعزيز السلوكيات الإيجابية والصحية في برامج الصحة أو مكافحة الأوبئة.</a:t>
            </a:r>
            <a:endParaRPr sz="1400" b="0" i="0" u="none" strike="noStrike" cap="none" dirty="0">
              <a:solidFill>
                <a:srgbClr val="000000"/>
              </a:solidFill>
              <a:ea typeface="Calibri" panose="020F0502020204030204" pitchFamily="34" charset="0"/>
              <a:cs typeface="Calibri" panose="020F0502020204030204" pitchFamily="34"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 grpId="0"/>
      <p:bldP spid="523" grpId="0"/>
      <p:bldP spid="527" grpId="0" animBg="1"/>
      <p:bldP spid="52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DFB46776-0946-CC4C-966A-9EB805AA581E}"/>
              </a:ext>
            </a:extLst>
          </p:cNvPr>
          <p:cNvSpPr txBox="1"/>
          <p:nvPr/>
        </p:nvSpPr>
        <p:spPr>
          <a:xfrm>
            <a:off x="1557286" y="6862897"/>
            <a:ext cx="4377083" cy="1390573"/>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الأسئلة المتعلقة بالمشاركة المجتمعية والمساءلة والتي يمكن طرحها مع  خلال حلقات النقاش المركزة في التقييمات</a:t>
            </a:r>
          </a:p>
        </p:txBody>
      </p:sp>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1366" y="6069154"/>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811365" y="606277"/>
            <a:ext cx="13495038" cy="1485022"/>
          </a:xfrm>
          <a:prstGeom prst="rect">
            <a:avLst/>
          </a:prstGeom>
          <a:noFill/>
        </p:spPr>
        <p:txBody>
          <a:bodyPr wrap="square" rtlCol="0">
            <a:spAutoFit/>
          </a:bodyPr>
          <a:lstStyle/>
          <a:p>
            <a:pPr algn="r"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10</a:t>
            </a:r>
            <a:endParaRPr lang="en-US" sz="4400" b="1" dirty="0">
              <a:solidFill>
                <a:srgbClr val="33394B"/>
              </a:solidFill>
              <a:ea typeface="Calibri" panose="020F0502020204030204" pitchFamily="34" charset="0"/>
              <a:cs typeface="Calibri" panose="020F0502020204030204" pitchFamily="34" charset="0"/>
            </a:endParaRPr>
          </a:p>
          <a:p>
            <a:pPr algn="r"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إشراك المجتمع في عملية التقييم</a:t>
            </a:r>
            <a:endParaRPr lang="ru-RU" sz="4400" b="1" dirty="0">
              <a:solidFill>
                <a:srgbClr val="FF0000"/>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A2127D5B-C17E-334B-BD10-92E17859A84F}"/>
              </a:ext>
            </a:extLst>
          </p:cNvPr>
          <p:cNvSpPr txBox="1"/>
          <p:nvPr/>
        </p:nvSpPr>
        <p:spPr>
          <a:xfrm>
            <a:off x="1557286" y="4338010"/>
            <a:ext cx="4489609" cy="505972"/>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تضمين أسئلة لطرحها في التقييمات.</a:t>
            </a:r>
            <a:endParaRPr lang="en-GB" sz="2400" dirty="0">
              <a:solidFill>
                <a:srgbClr val="3F3F3F"/>
              </a:solidFill>
              <a:ea typeface="Calibri" panose="020F0502020204030204" pitchFamily="34" charset="0"/>
              <a:cs typeface="Calibri" panose="020F0502020204030204" pitchFamily="34" charset="0"/>
            </a:endParaRPr>
          </a:p>
        </p:txBody>
      </p:sp>
      <p:pic>
        <p:nvPicPr>
          <p:cNvPr id="12" name="Picture 11" descr="A picture containing text&#10;&#10;Description automatically generated">
            <a:extLst>
              <a:ext uri="{FF2B5EF4-FFF2-40B4-BE49-F238E27FC236}">
                <a16:creationId xmlns:a16="http://schemas.microsoft.com/office/drawing/2014/main" id="{79C11794-90D7-CC4F-A5E1-DE8DAF3312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1365" y="3535702"/>
            <a:ext cx="3377679" cy="876165"/>
          </a:xfrm>
          <a:prstGeom prst="rect">
            <a:avLst/>
          </a:prstGeom>
        </p:spPr>
      </p:pic>
      <p:pic>
        <p:nvPicPr>
          <p:cNvPr id="8" name="Picture 7" descr="Table&#10;&#10;Description automatically generated">
            <a:extLst>
              <a:ext uri="{FF2B5EF4-FFF2-40B4-BE49-F238E27FC236}">
                <a16:creationId xmlns:a16="http://schemas.microsoft.com/office/drawing/2014/main" id="{9C527394-B2EB-DB42-81CD-8976F8ECC7E9}"/>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38510" y="2833890"/>
            <a:ext cx="11830246" cy="7091394"/>
          </a:xfrm>
          <a:prstGeom prst="rect">
            <a:avLst/>
          </a:prstGeom>
        </p:spPr>
      </p:pic>
      <p:sp>
        <p:nvSpPr>
          <p:cNvPr id="2" name="TextBox 1">
            <a:extLst>
              <a:ext uri="{FF2B5EF4-FFF2-40B4-BE49-F238E27FC236}">
                <a16:creationId xmlns:a16="http://schemas.microsoft.com/office/drawing/2014/main" id="{6F5B1956-4BBC-B1EF-6FCC-F316756A0DE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A11FB2BA-B07D-ACB1-3306-A4C8A7B86858}"/>
              </a:ext>
            </a:extLst>
          </p:cNvPr>
          <p:cNvSpPr txBox="1"/>
          <p:nvPr/>
        </p:nvSpPr>
        <p:spPr>
          <a:xfrm>
            <a:off x="1558850" y="3748586"/>
            <a:ext cx="4879660"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ADF03274-3183-A062-B640-20A97DC6CF4B}"/>
              </a:ext>
            </a:extLst>
          </p:cNvPr>
          <p:cNvSpPr txBox="1"/>
          <p:nvPr/>
        </p:nvSpPr>
        <p:spPr>
          <a:xfrm>
            <a:off x="1598074" y="6188485"/>
            <a:ext cx="3715703"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B7FDEEBC-C463-C0FD-637A-5F31F3FA812E}"/>
              </a:ext>
            </a:extLst>
          </p:cNvPr>
          <p:cNvSpPr txBox="1"/>
          <p:nvPr/>
        </p:nvSpPr>
        <p:spPr>
          <a:xfrm>
            <a:off x="6438510" y="2703426"/>
            <a:ext cx="11830246" cy="7221857"/>
          </a:xfrm>
          <a:prstGeom prst="rect">
            <a:avLst/>
          </a:prstGeom>
          <a:solidFill>
            <a:schemeClr val="bg2"/>
          </a:solidFill>
        </p:spPr>
        <p:txBody>
          <a:bodyPr wrap="square" rtlCol="0">
            <a:spAutoFit/>
          </a:bodyPr>
          <a:lstStyle/>
          <a:p>
            <a:endParaRPr lang="en-US" dirty="0"/>
          </a:p>
        </p:txBody>
      </p:sp>
      <p:graphicFrame>
        <p:nvGraphicFramePr>
          <p:cNvPr id="16" name="Table 15">
            <a:extLst>
              <a:ext uri="{FF2B5EF4-FFF2-40B4-BE49-F238E27FC236}">
                <a16:creationId xmlns:a16="http://schemas.microsoft.com/office/drawing/2014/main" id="{B34D89B4-4AB4-4707-67BC-0A35DD7A2A68}"/>
              </a:ext>
            </a:extLst>
          </p:cNvPr>
          <p:cNvGraphicFramePr>
            <a:graphicFrameLocks noGrp="1"/>
          </p:cNvGraphicFramePr>
          <p:nvPr>
            <p:extLst>
              <p:ext uri="{D42A27DB-BD31-4B8C-83A1-F6EECF244321}">
                <p14:modId xmlns:p14="http://schemas.microsoft.com/office/powerpoint/2010/main" val="858416349"/>
              </p:ext>
            </p:extLst>
          </p:nvPr>
        </p:nvGraphicFramePr>
        <p:xfrm>
          <a:off x="6942651" y="2833889"/>
          <a:ext cx="11326105" cy="7091394"/>
        </p:xfrm>
        <a:graphic>
          <a:graphicData uri="http://schemas.openxmlformats.org/drawingml/2006/table">
            <a:tbl>
              <a:tblPr firstRow="1" firstCol="1" bandRow="1"/>
              <a:tblGrid>
                <a:gridCol w="4094943">
                  <a:extLst>
                    <a:ext uri="{9D8B030D-6E8A-4147-A177-3AD203B41FA5}">
                      <a16:colId xmlns:a16="http://schemas.microsoft.com/office/drawing/2014/main" val="1260355035"/>
                    </a:ext>
                  </a:extLst>
                </a:gridCol>
                <a:gridCol w="3238078">
                  <a:extLst>
                    <a:ext uri="{9D8B030D-6E8A-4147-A177-3AD203B41FA5}">
                      <a16:colId xmlns:a16="http://schemas.microsoft.com/office/drawing/2014/main" val="1408987642"/>
                    </a:ext>
                  </a:extLst>
                </a:gridCol>
                <a:gridCol w="155820">
                  <a:extLst>
                    <a:ext uri="{9D8B030D-6E8A-4147-A177-3AD203B41FA5}">
                      <a16:colId xmlns:a16="http://schemas.microsoft.com/office/drawing/2014/main" val="198151145"/>
                    </a:ext>
                  </a:extLst>
                </a:gridCol>
                <a:gridCol w="3837264">
                  <a:extLst>
                    <a:ext uri="{9D8B030D-6E8A-4147-A177-3AD203B41FA5}">
                      <a16:colId xmlns:a16="http://schemas.microsoft.com/office/drawing/2014/main" val="1383045788"/>
                    </a:ext>
                  </a:extLst>
                </a:gridCol>
              </a:tblGrid>
              <a:tr h="936599">
                <a:tc gridSpan="4">
                  <a:txBody>
                    <a:bodyPr/>
                    <a:lstStyle/>
                    <a:p>
                      <a:pPr marL="0" marR="0" algn="just" rtl="1">
                        <a:lnSpc>
                          <a:spcPct val="107000"/>
                        </a:lnSpc>
                        <a:spcBef>
                          <a:spcPts val="0"/>
                        </a:spcBef>
                        <a:spcAft>
                          <a:spcPts val="0"/>
                        </a:spcAft>
                      </a:pPr>
                      <a:r>
                        <a:rPr lang="ar-JO"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اسئلة التقييم</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JO"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ليس من الضروري استخدام جميع الأسئلة، ولكن من المهم تضمين بعض الأسئلة التي تراقب النجاح من خلال أفراد المجتمع أنفسهم، كما ويجب أن تكون البيانات المجمعة من أفراد المجتمع مصنفة حسب الجنس والعمر والإعاقة حتى يمكننا تحديد أي ثغرات في إشراك مجموعات محددة، ومن الممكن أيضًا جمع البيانات من خلال استطلاع أسري أو حلقات نقاشية مركزة، أو مزيج من الاثنين معًا، فعلى سبيل المثال، يمكن طرح الجزء الأول من السؤال على شكل استطلاع ثم اعتمادًا على النتائج، يمكن طرح أسئلة لاحقة مفتوحة من خلال حلقات النقاش المركزة</a:t>
                      </a:r>
                      <a:r>
                        <a:rPr lang="en-US"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5EE"/>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31540862"/>
                  </a:ext>
                </a:extLst>
              </a:tr>
              <a:tr h="185721">
                <a:tc>
                  <a:txBody>
                    <a:bodyPr/>
                    <a:lstStyle/>
                    <a:p>
                      <a:pPr marL="0" marR="0" algn="ct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خيارات الإجابات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gridSpan="2">
                  <a:txBody>
                    <a:bodyPr/>
                    <a:lstStyle/>
                    <a:p>
                      <a:pPr marL="0" marR="0" algn="ct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الغرض</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hMerge="1">
                  <a:txBody>
                    <a:bodyPr/>
                    <a:lstStyle/>
                    <a:p>
                      <a:endParaRPr lang="en-US"/>
                    </a:p>
                  </a:txBody>
                  <a:tcPr/>
                </a:tc>
                <a:tc>
                  <a:txBody>
                    <a:bodyPr/>
                    <a:lstStyle/>
                    <a:p>
                      <a:pPr marL="0" marR="0" algn="ctr" rtl="1">
                        <a:lnSpc>
                          <a:spcPct val="107000"/>
                        </a:lnSpc>
                        <a:spcBef>
                          <a:spcPts val="0"/>
                        </a:spcBef>
                        <a:spcAft>
                          <a:spcPts val="0"/>
                        </a:spcAft>
                      </a:pPr>
                      <a:r>
                        <a:rPr lang="ar-SA" sz="11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الأسئلة</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extLst>
                  <a:ext uri="{0D108BD9-81ED-4DB2-BD59-A6C34878D82A}">
                    <a16:rowId xmlns:a16="http://schemas.microsoft.com/office/drawing/2014/main" val="1460842772"/>
                  </a:ext>
                </a:extLst>
              </a:tr>
              <a:tr h="184552">
                <a:tc gridSpan="4">
                  <a:txBody>
                    <a:bodyPr/>
                    <a:lstStyle/>
                    <a:p>
                      <a:pPr marL="0" marR="0" algn="r" rtl="1">
                        <a:lnSpc>
                          <a:spcPct val="107000"/>
                        </a:lnSpc>
                        <a:spcBef>
                          <a:spcPts val="0"/>
                        </a:spcBef>
                        <a:spcAft>
                          <a:spcPts val="0"/>
                        </a:spcAft>
                      </a:pPr>
                      <a:r>
                        <a:rPr lang="ar-SA" sz="1100" kern="1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جودة المساعدات المقدمة</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42868285"/>
                  </a:ext>
                </a:extLst>
              </a:tr>
              <a:tr h="746469">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يتبعها سؤال مفتوح</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الملاءمة</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dirty="0">
                          <a:effectLst/>
                          <a:latin typeface="Calibri" panose="020F0502020204030204" pitchFamily="34" charset="0"/>
                          <a:ea typeface="Calibri" panose="020F0502020204030204" pitchFamily="34" charset="0"/>
                          <a:cs typeface="Arial" panose="020B0604020202020204" pitchFamily="34" charset="0"/>
                        </a:rPr>
                        <a:t>هل غطت المساعدات المقدمة من (أدخل اسم المنظمة) احتياجاتك الأساسية؟ إذا لم تفعل، يرجى ذكر الاحتياجات التي لم تتم تغطيتها.</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7101356"/>
                  </a:ext>
                </a:extLst>
              </a:tr>
              <a:tr h="746469">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يتبعها سؤال مفتوح</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القدرة على الصمود</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dirty="0">
                          <a:effectLst/>
                          <a:latin typeface="Calibri" panose="020F0502020204030204" pitchFamily="34" charset="0"/>
                          <a:ea typeface="Calibri" panose="020F0502020204030204" pitchFamily="34" charset="0"/>
                          <a:cs typeface="Arial" panose="020B0604020202020204" pitchFamily="34" charset="0"/>
                        </a:rPr>
                        <a:t>هل شعرت بأن الدعم المقدم من (أدخل اسم المنظمة) ساعدك لتعتمد على نفسك بشكل أكبر؟ لما لا؟</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9768254"/>
                  </a:ext>
                </a:extLst>
              </a:tr>
              <a:tr h="557478">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الإنصاف</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قدمت (أدخل اسم المنظمة) الدعم لمن هم في أمس الحاجة إليه؟</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1823789"/>
                  </a:ext>
                </a:extLst>
              </a:tr>
              <a:tr h="557478">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التوقيت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كنت راضيًا عن سرعة توزيع المساعدات؟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8785604"/>
                  </a:ext>
                </a:extLst>
              </a:tr>
              <a:tr h="184552">
                <a:tc gridSpan="4">
                  <a:txBody>
                    <a:bodyPr/>
                    <a:lstStyle/>
                    <a:p>
                      <a:pPr marL="0" marR="0" algn="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Arial" panose="020B0604020202020204" pitchFamily="34" charset="0"/>
                        </a:rPr>
                        <a:t>سلوك الموظفين والمتطوعين</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87500858"/>
                  </a:ext>
                </a:extLst>
              </a:tr>
              <a:tr h="557478">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سلوك الموظفين والمتطوعين</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عاملك موظفو ومتطوعو (ادخل اسم المنظمة) باحترام؟</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542537494"/>
                  </a:ext>
                </a:extLst>
              </a:tr>
              <a:tr h="1125592">
                <a:tc>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نعم</a:t>
                      </a:r>
                      <a:r>
                        <a:rPr lang="en-US" sz="1100" kern="100">
                          <a:effectLst/>
                          <a:latin typeface="Calibri" panose="020F0502020204030204" pitchFamily="34" charset="0"/>
                          <a:ea typeface="Calibri" panose="020F0502020204030204" pitchFamily="34" charset="0"/>
                          <a:cs typeface="Arial" panose="020B0604020202020204" pitchFamily="34" charset="0"/>
                        </a:rPr>
                        <a:t>/</a:t>
                      </a:r>
                      <a:r>
                        <a:rPr lang="ar-JO" sz="1100" kern="100">
                          <a:effectLst/>
                          <a:latin typeface="Calibri" panose="020F0502020204030204" pitchFamily="34" charset="0"/>
                          <a:ea typeface="Calibri" panose="020F0502020204030204" pitchFamily="34" charset="0"/>
                          <a:cs typeface="Arial" panose="020B0604020202020204" pitchFamily="34" charset="0"/>
                        </a:rPr>
                        <a:t>لا </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 سؤال مفتوح</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Calibri" panose="020F0502020204030204" pitchFamily="34" charset="0"/>
                        </a:rPr>
                        <a:t>سلوكيات الموظفين والمتطوعين، وبما أن هذا السؤال يمكن أن يتناول قضايا حساسة، تأكد من أن الشخص الذي يطرحه قد تم تدريبه بشكل صحيح على الحماية والنوع الاجتماعي والإدماج على سبيل المثال</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هل كنت غير راضٍ في وقت ما عن الطريقة التي عاملك بها الموظفون أو المتطوعين من (أدخل اسم المنظمة)؟ إذا كانت الإجابة نعم، اطلب منهم توضيحًا حول ما حدث ووقت حدوثه.</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333041706"/>
                  </a:ext>
                </a:extLst>
              </a:tr>
              <a:tr h="184552">
                <a:tc gridSpan="4">
                  <a:txBody>
                    <a:bodyPr/>
                    <a:lstStyle/>
                    <a:p>
                      <a:pPr marL="0" marR="0" algn="r" rtl="1">
                        <a:lnSpc>
                          <a:spcPct val="107000"/>
                        </a:lnSpc>
                        <a:spcBef>
                          <a:spcPts val="0"/>
                        </a:spcBef>
                        <a:spcAft>
                          <a:spcPts val="0"/>
                        </a:spcAft>
                      </a:pPr>
                      <a:r>
                        <a:rPr lang="ar-SA" sz="1100" kern="100">
                          <a:solidFill>
                            <a:srgbClr val="000000"/>
                          </a:solidFill>
                          <a:effectLst/>
                          <a:latin typeface="Calibri" panose="020F0502020204030204" pitchFamily="34" charset="0"/>
                          <a:ea typeface="Calibri" panose="020F0502020204030204" pitchFamily="34" charset="0"/>
                          <a:cs typeface="Arial" panose="020B0604020202020204" pitchFamily="34" charset="0"/>
                        </a:rPr>
                        <a:t>الشفافية ومشاركة المعلومات</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46976596"/>
                  </a:ext>
                </a:extLst>
              </a:tr>
              <a:tr h="1124454">
                <a:tc>
                  <a:txBody>
                    <a:bodyPr/>
                    <a:lstStyle/>
                    <a:p>
                      <a:pPr marL="0" marR="0" algn="just"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مقياس لايكريت من 5 نقاط: 1- </a:t>
                      </a:r>
                      <a:r>
                        <a:rPr lang="ar-JO" sz="1100" kern="100">
                          <a:effectLst/>
                          <a:latin typeface="Calibri" panose="020F0502020204030204" pitchFamily="34" charset="0"/>
                          <a:ea typeface="Calibri" panose="020F0502020204030204" pitchFamily="34" charset="0"/>
                          <a:cs typeface="Arial" panose="020B0604020202020204" pitchFamily="34" charset="0"/>
                        </a:rPr>
                        <a:t>على الإطلاق  2- ليس بالشكل المطلوب    3- إلى حد ما     4- غالبًا نعم          5- نعم تمامًا</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JO" sz="1100" kern="100">
                          <a:effectLst/>
                          <a:latin typeface="Calibri" panose="020F0502020204030204" pitchFamily="34" charset="0"/>
                          <a:ea typeface="Calibri" panose="020F0502020204030204" pitchFamily="34" charset="0"/>
                          <a:cs typeface="Arial" panose="020B0604020202020204" pitchFamily="34" charset="0"/>
                        </a:rPr>
                        <a:t>يتبعه سؤال مفتوح أو اختيار من متعدد، على سبيل المثال، ألم تكن المعلومات كافية؟ أم لم تتم مشاركتها بانتظام؟</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7000"/>
                        </a:lnSpc>
                        <a:spcBef>
                          <a:spcPts val="0"/>
                        </a:spcBef>
                        <a:spcAft>
                          <a:spcPts val="0"/>
                        </a:spcAft>
                      </a:pPr>
                      <a:r>
                        <a:rPr lang="ar-SA" sz="1100" kern="100">
                          <a:effectLst/>
                          <a:latin typeface="Calibri" panose="020F0502020204030204" pitchFamily="34" charset="0"/>
                          <a:ea typeface="Calibri" panose="020F0502020204030204" pitchFamily="34" charset="0"/>
                          <a:cs typeface="Arial" panose="020B0604020202020204" pitchFamily="34" charset="0"/>
                        </a:rPr>
                        <a:t>إبلاغ الخطط الخاصة بالبرنامج </a:t>
                      </a:r>
                      <a:r>
                        <a:rPr lang="en-US" sz="1100" kern="100">
                          <a:effectLst/>
                          <a:latin typeface="Calibri" panose="020F0502020204030204" pitchFamily="34" charset="0"/>
                          <a:ea typeface="Calibri" panose="020F0502020204030204" pitchFamily="34" charset="0"/>
                          <a:cs typeface="Arial" panose="020B0604020202020204" pitchFamily="34" charset="0"/>
                        </a:rPr>
                        <a:t>/</a:t>
                      </a:r>
                      <a:r>
                        <a:rPr lang="ar-JO" sz="1100" kern="100">
                          <a:effectLst/>
                          <a:latin typeface="Calibri" panose="020F0502020204030204" pitchFamily="34" charset="0"/>
                          <a:ea typeface="Calibri" panose="020F0502020204030204" pitchFamily="34" charset="0"/>
                          <a:cs typeface="Arial" panose="020B0604020202020204" pitchFamily="34" charset="0"/>
                        </a:rPr>
                        <a:t>العملية.</a:t>
                      </a:r>
                      <a:endParaRPr lang="en-US" sz="1100" kern="10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r" rtl="1">
                        <a:lnSpc>
                          <a:spcPct val="107000"/>
                        </a:lnSpc>
                        <a:spcBef>
                          <a:spcPts val="0"/>
                        </a:spcBef>
                        <a:spcAft>
                          <a:spcPts val="0"/>
                        </a:spcAft>
                      </a:pPr>
                      <a:r>
                        <a:rPr lang="ar-SA" sz="1100" kern="100" dirty="0">
                          <a:effectLst/>
                          <a:latin typeface="Calibri" panose="020F0502020204030204" pitchFamily="34" charset="0"/>
                          <a:ea typeface="Calibri" panose="020F0502020204030204" pitchFamily="34" charset="0"/>
                          <a:cs typeface="Arial" panose="020B0604020202020204" pitchFamily="34" charset="0"/>
                        </a:rPr>
                        <a:t>هل أبلغت (ادخل اسم المنظمة) عن خططها ونشاطاتها بشكل جيد؟ لما لا؟</a:t>
                      </a:r>
                      <a:endParaRPr lang="en-US" sz="1100" kern="100" dirty="0">
                        <a:effectLst/>
                        <a:latin typeface="Calibri" panose="020F0502020204030204" pitchFamily="34" charset="0"/>
                        <a:ea typeface="Calibri" panose="020F0502020204030204" pitchFamily="34" charset="0"/>
                        <a:cs typeface="Arial" panose="020B0604020202020204" pitchFamily="34" charset="0"/>
                      </a:endParaRPr>
                    </a:p>
                  </a:txBody>
                  <a:tcPr marL="66700" marR="667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064181038"/>
                  </a:ext>
                </a:extLst>
              </a:tr>
            </a:tbl>
          </a:graphicData>
        </a:graphic>
      </p:graphicFrame>
    </p:spTree>
    <p:extLst>
      <p:ext uri="{BB962C8B-B14F-4D97-AF65-F5344CB8AC3E}">
        <p14:creationId xmlns:p14="http://schemas.microsoft.com/office/powerpoint/2010/main" val="605349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هل هناك 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2987622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27905" y="6414901"/>
            <a:ext cx="8487279" cy="2489693"/>
          </a:xfrm>
        </p:spPr>
        <p:txBody>
          <a:bodyPr/>
          <a:lstStyle/>
          <a:p>
            <a:r>
              <a:rPr lang="ar-JO" dirty="0">
                <a:latin typeface="Calibri" panose="020F0502020204030204" pitchFamily="34" charset="0"/>
                <a:ea typeface="Calibri" panose="020F0502020204030204" pitchFamily="34" charset="0"/>
                <a:cs typeface="Calibri" panose="020F0502020204030204" pitchFamily="34" charset="0"/>
              </a:rPr>
              <a:t> تخطيط العمل وإغلاقه</a:t>
            </a:r>
            <a:br>
              <a:rPr lang="ar-JO" dirty="0">
                <a:latin typeface="Calibri" panose="020F0502020204030204" pitchFamily="34" charset="0"/>
                <a:ea typeface="Calibri" panose="020F0502020204030204" pitchFamily="34" charset="0"/>
                <a:cs typeface="Calibri" panose="020F0502020204030204" pitchFamily="34" charset="0"/>
              </a:rPr>
            </a:br>
            <a:br>
              <a:rPr lang="en-GB" dirty="0">
                <a:latin typeface="Calibri" panose="020F0502020204030204" pitchFamily="34" charset="0"/>
                <a:ea typeface="Calibri" panose="020F0502020204030204" pitchFamily="34" charset="0"/>
                <a:cs typeface="Calibri" panose="020F0502020204030204" pitchFamily="34" charset="0"/>
              </a:rPr>
            </a:br>
            <a: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السابعة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561472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A21CF06F-6278-C84F-B912-2210AE423503}"/>
              </a:ext>
            </a:extLst>
          </p:cNvPr>
          <p:cNvSpPr txBox="1"/>
          <p:nvPr/>
        </p:nvSpPr>
        <p:spPr>
          <a:xfrm>
            <a:off x="8621486" y="2744234"/>
            <a:ext cx="8977197" cy="5128263"/>
          </a:xfrm>
          <a:prstGeom prst="rect">
            <a:avLst/>
          </a:prstGeom>
          <a:noFill/>
        </p:spPr>
        <p:txBody>
          <a:bodyPr wrap="square" rtlCol="0">
            <a:spAutoFit/>
          </a:bodyPr>
          <a:lstStyle/>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مع أنه قد يبدو صعبًا، إلا أن عدم التفاعل مع المجتمعات في حالات الطوارئ يمكن أن يضيع الوقت والموارد، ويلحق لاضرر بثقة المجتمع فينا.</a:t>
            </a:r>
            <a:endParaRPr lang="en-GB" sz="2400" dirty="0">
              <a:solidFill>
                <a:schemeClr val="bg1"/>
              </a:solidFill>
              <a:ea typeface="Calibri" panose="020F0502020204030204" pitchFamily="34" charset="0"/>
              <a:cs typeface="Calibri" panose="020F0502020204030204" pitchFamily="34" charset="0"/>
            </a:endParaRPr>
          </a:p>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الطريقة الأكثر فعالية لضمان المشاركة المجتمعية الجيدة في حالات الطوارئ هيمأسسة عملية المشاركة المجتمعية والمساءلة.</a:t>
            </a:r>
            <a:endParaRPr lang="en-GB" sz="2400" dirty="0">
              <a:solidFill>
                <a:schemeClr val="bg1"/>
              </a:solidFill>
              <a:ea typeface="Calibri" panose="020F0502020204030204" pitchFamily="34" charset="0"/>
              <a:cs typeface="Calibri" panose="020F0502020204030204" pitchFamily="34" charset="0"/>
            </a:endParaRPr>
          </a:p>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هناك 10 إجراءات أساسية يجب أن تلتزم بها كافة عمليات الاستجابة لحالات الطوارئ لتحقيق مستوى مقبول من المساءلة أمام المجتمعات.</a:t>
            </a:r>
            <a:endParaRPr lang="en-GB" sz="2400" dirty="0">
              <a:solidFill>
                <a:schemeClr val="bg1"/>
              </a:solidFill>
              <a:ea typeface="Calibri" panose="020F0502020204030204" pitchFamily="34" charset="0"/>
              <a:cs typeface="Calibri" panose="020F0502020204030204" pitchFamily="34" charset="0"/>
            </a:endParaRPr>
          </a:p>
          <a:p>
            <a:pPr marL="342900" lvl="1" indent="-342900" algn="just" defTabSz="360000" rtl="1">
              <a:lnSpc>
                <a:spcPts val="3780"/>
              </a:lnSpc>
              <a:spcAft>
                <a:spcPts val="18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باختصار - تضمن هذه الإجراءات أن مشاركة العمليات للمعلومات بانتظام مع المجتمعات وتوفر فرصًا للمشاركة في صنع القرارات والاستماع والعمل وفقًا للملاحظات والانطباعات وبناء الثقة - في جميع مراحل الاستجابة.</a:t>
            </a:r>
            <a:endParaRPr lang="en-GB" sz="2400" dirty="0">
              <a:solidFill>
                <a:schemeClr val="bg1"/>
              </a:solidFill>
              <a:ea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64A17D6F-3574-E440-A610-5C467F8262A2}"/>
              </a:ext>
            </a:extLst>
          </p:cNvPr>
          <p:cNvSpPr txBox="1"/>
          <p:nvPr/>
        </p:nvSpPr>
        <p:spPr>
          <a:xfrm>
            <a:off x="8621486" y="954152"/>
            <a:ext cx="9371546" cy="1289584"/>
          </a:xfrm>
          <a:prstGeom prst="rect">
            <a:avLst/>
          </a:prstGeom>
          <a:noFill/>
        </p:spPr>
        <p:txBody>
          <a:bodyPr wrap="square" rtlCol="0" anchor="t">
            <a:spAutoFit/>
          </a:bodyPr>
          <a:lstStyle/>
          <a:p>
            <a:pPr algn="just" rtl="1">
              <a:spcBef>
                <a:spcPts val="600"/>
              </a:spcBef>
              <a:spcAft>
                <a:spcPts val="600"/>
              </a:spcAft>
            </a:pPr>
            <a:r>
              <a:rPr lang="ar-JO" sz="4000" b="1" dirty="0">
                <a:solidFill>
                  <a:schemeClr val="tx2"/>
                </a:solidFill>
                <a:ea typeface="Calibri" panose="020F0502020204030204" pitchFamily="34" charset="0"/>
                <a:cs typeface="Calibri" panose="020F0502020204030204" pitchFamily="34" charset="0"/>
              </a:rPr>
              <a:t>المشاركة المجتمعية والمساءلة في حالات الطوارئ</a:t>
            </a:r>
            <a:endParaRPr lang="en-US" sz="4000" b="1" dirty="0">
              <a:solidFill>
                <a:schemeClr val="tx2"/>
              </a:solidFill>
              <a:ea typeface="Calibri" panose="020F0502020204030204" pitchFamily="34" charset="0"/>
              <a:cs typeface="Calibri" panose="020F0502020204030204" pitchFamily="34" charset="0"/>
            </a:endParaRPr>
          </a:p>
          <a:p>
            <a:pPr algn="just" rtl="1">
              <a:lnSpc>
                <a:spcPct val="80000"/>
              </a:lnSpc>
            </a:pPr>
            <a:r>
              <a:rPr lang="ar-JO" sz="4000" dirty="0">
                <a:solidFill>
                  <a:schemeClr val="accent3"/>
                </a:solidFill>
                <a:ea typeface="Calibri" panose="020F0502020204030204" pitchFamily="34" charset="0"/>
                <a:cs typeface="Calibri" panose="020F0502020204030204" pitchFamily="34" charset="0"/>
                <a:sym typeface="Arial"/>
              </a:rPr>
              <a:t>النقاط الرئيسية</a:t>
            </a:r>
            <a:endParaRPr lang="en-US" sz="4000" dirty="0">
              <a:solidFill>
                <a:schemeClr val="accent3"/>
              </a:solidFill>
              <a:ea typeface="Calibri" panose="020F0502020204030204" pitchFamily="34" charset="0"/>
              <a:cs typeface="Calibri" panose="020F0502020204030204" pitchFamily="34" charset="0"/>
            </a:endParaRPr>
          </a:p>
        </p:txBody>
      </p:sp>
      <p:pic>
        <p:nvPicPr>
          <p:cNvPr id="5" name="Picture Placeholder 4">
            <a:extLst>
              <a:ext uri="{FF2B5EF4-FFF2-40B4-BE49-F238E27FC236}">
                <a16:creationId xmlns:a16="http://schemas.microsoft.com/office/drawing/2014/main" id="{B04DD11E-934C-7349-909A-382A8C0A275B}"/>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0" y="0"/>
            <a:ext cx="7942823" cy="10288588"/>
          </a:xfrm>
        </p:spPr>
      </p:pic>
    </p:spTree>
    <p:extLst>
      <p:ext uri="{BB962C8B-B14F-4D97-AF65-F5344CB8AC3E}">
        <p14:creationId xmlns:p14="http://schemas.microsoft.com/office/powerpoint/2010/main" val="2365622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1362722" y="787761"/>
            <a:ext cx="13383315" cy="1569620"/>
          </a:xfrm>
          <a:prstGeom prst="rect">
            <a:avLst/>
          </a:prstGeom>
          <a:noFill/>
          <a:ln>
            <a:noFill/>
          </a:ln>
        </p:spPr>
        <p:txBody>
          <a:bodyPr spcFirstLastPara="1" wrap="square" lIns="91425" tIns="45700" rIns="91425" bIns="45700" anchor="t" anchorCtr="0">
            <a:spAutoFit/>
          </a:bodyPr>
          <a:lstStyle/>
          <a:p>
            <a:pPr marL="0" marR="0" lvl="0" indent="0" algn="just" rtl="1">
              <a:spcBef>
                <a:spcPts val="0"/>
              </a:spcBef>
              <a:spcAft>
                <a:spcPts val="0"/>
              </a:spcAft>
              <a:buNone/>
            </a:pPr>
            <a:r>
              <a:rPr lang="ar-JO" sz="4800" b="1" dirty="0">
                <a:solidFill>
                  <a:schemeClr val="dk2"/>
                </a:solidFill>
                <a:ea typeface="Calibri" panose="020F0502020204030204" pitchFamily="34" charset="0"/>
                <a:cs typeface="Calibri" panose="020F0502020204030204" pitchFamily="34" charset="0"/>
                <a:sym typeface="Montserrat"/>
              </a:rPr>
              <a:t>الخطوات التالية (10 دقائق)</a:t>
            </a:r>
            <a:endParaRPr dirty="0">
              <a:ea typeface="Calibri" panose="020F0502020204030204" pitchFamily="34" charset="0"/>
              <a:cs typeface="Calibri" panose="020F0502020204030204" pitchFamily="34" charset="0"/>
            </a:endParaRPr>
          </a:p>
          <a:p>
            <a:pPr marL="0" marR="0" lvl="0" indent="0" algn="just" rtl="1">
              <a:spcBef>
                <a:spcPts val="0"/>
              </a:spcBef>
              <a:spcAft>
                <a:spcPts val="0"/>
              </a:spcAft>
              <a:buNone/>
            </a:pPr>
            <a:r>
              <a:rPr lang="ar-JO" sz="4800" b="1" dirty="0">
                <a:solidFill>
                  <a:schemeClr val="accent3"/>
                </a:solidFill>
                <a:ea typeface="Calibri" panose="020F0502020204030204" pitchFamily="34" charset="0"/>
                <a:cs typeface="Calibri" panose="020F0502020204030204" pitchFamily="34" charset="0"/>
                <a:sym typeface="Montserrat"/>
              </a:rPr>
              <a:t>ما الذي ستفعله بشكل مختلف؟</a:t>
            </a:r>
            <a:endParaRPr dirty="0">
              <a:ea typeface="Calibri" panose="020F0502020204030204" pitchFamily="34" charset="0"/>
              <a:cs typeface="Calibri" panose="020F0502020204030204" pitchFamily="34" charset="0"/>
            </a:endParaRPr>
          </a:p>
        </p:txBody>
      </p:sp>
      <p:sp>
        <p:nvSpPr>
          <p:cNvPr id="398" name="Google Shape;398;p12"/>
          <p:cNvSpPr txBox="1"/>
          <p:nvPr/>
        </p:nvSpPr>
        <p:spPr>
          <a:xfrm>
            <a:off x="3075885" y="2542042"/>
            <a:ext cx="13816452" cy="2489359"/>
          </a:xfrm>
          <a:prstGeom prst="rect">
            <a:avLst/>
          </a:prstGeom>
          <a:noFill/>
          <a:ln>
            <a:noFill/>
          </a:ln>
        </p:spPr>
        <p:txBody>
          <a:bodyPr spcFirstLastPara="1" wrap="square" lIns="91425" tIns="45700" rIns="91425" bIns="45700" anchor="t" anchorCtr="0">
            <a:spAutoFit/>
          </a:bodyPr>
          <a:lstStyle/>
          <a:p>
            <a:pPr marL="514350" marR="0" lvl="0" indent="-514350" algn="just" rtl="1">
              <a:lnSpc>
                <a:spcPct val="130714"/>
              </a:lnSpc>
              <a:spcAft>
                <a:spcPts val="1200"/>
              </a:spcAft>
              <a:buClr>
                <a:srgbClr val="FF0000"/>
              </a:buClr>
              <a:buSzPts val="2800"/>
              <a:buFont typeface="Calibri"/>
              <a:buAutoNum type="arabicPeriod"/>
            </a:pPr>
            <a:r>
              <a:rPr lang="ar-JO" sz="2400" b="1" dirty="0">
                <a:solidFill>
                  <a:schemeClr val="lt1"/>
                </a:solidFill>
                <a:ea typeface="Calibri" panose="020F0502020204030204" pitchFamily="34" charset="0"/>
                <a:cs typeface="Calibri" panose="020F0502020204030204" pitchFamily="34" charset="0"/>
                <a:sym typeface="Open Sans"/>
              </a:rPr>
              <a:t>احرص على إعداد خطة عمل تتضمن نشاطين على الأقل ستقوم بهما لتحسين المشاركة المجتمعية والمساءلة في عمليتك أو منظمتك خلال الأشهر الستة المقبلة.</a:t>
            </a:r>
            <a:endParaRPr lang="en-GB" sz="2400" dirty="0">
              <a:ea typeface="Calibri" panose="020F0502020204030204" pitchFamily="34" charset="0"/>
              <a:cs typeface="Calibri" panose="020F0502020204030204" pitchFamily="34" charset="0"/>
            </a:endParaRPr>
          </a:p>
          <a:p>
            <a:pPr marL="514350" marR="0" lvl="0" indent="-514350" algn="just" rtl="1">
              <a:lnSpc>
                <a:spcPct val="130714"/>
              </a:lnSpc>
              <a:spcAft>
                <a:spcPts val="1200"/>
              </a:spcAft>
              <a:buClr>
                <a:srgbClr val="FF0000"/>
              </a:buClr>
              <a:buSzPts val="2800"/>
              <a:buFont typeface="Calibri"/>
              <a:buAutoNum type="arabicPeriod"/>
            </a:pPr>
            <a:r>
              <a:rPr lang="ar-JO" sz="2400" b="1" dirty="0">
                <a:solidFill>
                  <a:schemeClr val="lt1"/>
                </a:solidFill>
                <a:ea typeface="Calibri" panose="020F0502020204030204" pitchFamily="34" charset="0"/>
                <a:cs typeface="Calibri" panose="020F0502020204030204" pitchFamily="34" charset="0"/>
                <a:sym typeface="Open Sans"/>
              </a:rPr>
              <a:t>افعل ذلك في مجموعات أو بشكل فردي.</a:t>
            </a:r>
            <a:endParaRPr lang="en-GB" sz="2400" b="1" dirty="0">
              <a:solidFill>
                <a:schemeClr val="lt1"/>
              </a:solidFill>
              <a:ea typeface="Calibri" panose="020F0502020204030204" pitchFamily="34" charset="0"/>
              <a:cs typeface="Calibri" panose="020F0502020204030204" pitchFamily="34" charset="0"/>
              <a:sym typeface="Open Sans"/>
            </a:endParaRPr>
          </a:p>
          <a:p>
            <a:pPr marL="514350" marR="0" lvl="0" indent="-514350" algn="just" rtl="1">
              <a:lnSpc>
                <a:spcPct val="130714"/>
              </a:lnSpc>
              <a:spcAft>
                <a:spcPts val="1200"/>
              </a:spcAft>
              <a:buClr>
                <a:srgbClr val="FF0000"/>
              </a:buClr>
              <a:buSzPts val="2800"/>
              <a:buFont typeface="Calibri"/>
              <a:buAutoNum type="arabicPeriod"/>
            </a:pPr>
            <a:r>
              <a:rPr lang="ar-JO" sz="2400" b="1" dirty="0">
                <a:solidFill>
                  <a:schemeClr val="lt1"/>
                </a:solidFill>
                <a:ea typeface="Calibri" panose="020F0502020204030204" pitchFamily="34" charset="0"/>
                <a:cs typeface="Calibri" panose="020F0502020204030204" pitchFamily="34" charset="0"/>
                <a:sym typeface="Open Sans"/>
              </a:rPr>
              <a:t>علق الخطة الخاصة بك على الحائط ليطلع عليها الآخرون.</a:t>
            </a:r>
            <a:endParaRPr sz="2400" dirty="0">
              <a:ea typeface="Calibri" panose="020F0502020204030204" pitchFamily="34" charset="0"/>
              <a:cs typeface="Calibri" panose="020F0502020204030204" pitchFamily="34" charset="0"/>
            </a:endParaRPr>
          </a:p>
        </p:txBody>
      </p:sp>
      <p:grpSp>
        <p:nvGrpSpPr>
          <p:cNvPr id="399" name="Google Shape;399;p12"/>
          <p:cNvGrpSpPr/>
          <p:nvPr/>
        </p:nvGrpSpPr>
        <p:grpSpPr>
          <a:xfrm>
            <a:off x="14457405" y="114570"/>
            <a:ext cx="3244705" cy="2916001"/>
            <a:chOff x="9331835" y="263026"/>
            <a:chExt cx="4363366" cy="4363366"/>
          </a:xfrm>
        </p:grpSpPr>
        <p:sp>
          <p:nvSpPr>
            <p:cNvPr id="400" name="Google Shape;400;p12"/>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01" name="Google Shape;401;p12"/>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graphicFrame>
        <p:nvGraphicFramePr>
          <p:cNvPr id="4" name="Table 3">
            <a:extLst>
              <a:ext uri="{FF2B5EF4-FFF2-40B4-BE49-F238E27FC236}">
                <a16:creationId xmlns:a16="http://schemas.microsoft.com/office/drawing/2014/main" id="{8D86DF61-EA85-174D-A2C5-0E857C5C01D9}"/>
              </a:ext>
            </a:extLst>
          </p:cNvPr>
          <p:cNvGraphicFramePr>
            <a:graphicFrameLocks noGrp="1"/>
          </p:cNvGraphicFramePr>
          <p:nvPr>
            <p:extLst>
              <p:ext uri="{D42A27DB-BD31-4B8C-83A1-F6EECF244321}">
                <p14:modId xmlns:p14="http://schemas.microsoft.com/office/powerpoint/2010/main" val="1638939919"/>
              </p:ext>
            </p:extLst>
          </p:nvPr>
        </p:nvGraphicFramePr>
        <p:xfrm>
          <a:off x="1362722" y="5216062"/>
          <a:ext cx="15562556" cy="4433797"/>
        </p:xfrm>
        <a:graphic>
          <a:graphicData uri="http://schemas.openxmlformats.org/drawingml/2006/table">
            <a:tbl>
              <a:tblPr rtl="1" firstRow="1" firstCol="1" bandRow="1"/>
              <a:tblGrid>
                <a:gridCol w="618978">
                  <a:extLst>
                    <a:ext uri="{9D8B030D-6E8A-4147-A177-3AD203B41FA5}">
                      <a16:colId xmlns:a16="http://schemas.microsoft.com/office/drawing/2014/main" val="1440172449"/>
                    </a:ext>
                  </a:extLst>
                </a:gridCol>
                <a:gridCol w="5061641">
                  <a:extLst>
                    <a:ext uri="{9D8B030D-6E8A-4147-A177-3AD203B41FA5}">
                      <a16:colId xmlns:a16="http://schemas.microsoft.com/office/drawing/2014/main" val="720051473"/>
                    </a:ext>
                  </a:extLst>
                </a:gridCol>
                <a:gridCol w="2374232">
                  <a:extLst>
                    <a:ext uri="{9D8B030D-6E8A-4147-A177-3AD203B41FA5}">
                      <a16:colId xmlns:a16="http://schemas.microsoft.com/office/drawing/2014/main" val="3372540985"/>
                    </a:ext>
                  </a:extLst>
                </a:gridCol>
                <a:gridCol w="1443789">
                  <a:extLst>
                    <a:ext uri="{9D8B030D-6E8A-4147-A177-3AD203B41FA5}">
                      <a16:colId xmlns:a16="http://schemas.microsoft.com/office/drawing/2014/main" val="11607187"/>
                    </a:ext>
                  </a:extLst>
                </a:gridCol>
                <a:gridCol w="2326105">
                  <a:extLst>
                    <a:ext uri="{9D8B030D-6E8A-4147-A177-3AD203B41FA5}">
                      <a16:colId xmlns:a16="http://schemas.microsoft.com/office/drawing/2014/main" val="4196579128"/>
                    </a:ext>
                  </a:extLst>
                </a:gridCol>
                <a:gridCol w="3737811">
                  <a:extLst>
                    <a:ext uri="{9D8B030D-6E8A-4147-A177-3AD203B41FA5}">
                      <a16:colId xmlns:a16="http://schemas.microsoft.com/office/drawing/2014/main" val="185417766"/>
                    </a:ext>
                  </a:extLst>
                </a:gridCol>
              </a:tblGrid>
              <a:tr h="498390">
                <a:tc gridSpan="6">
                  <a:txBody>
                    <a:bodyPr/>
                    <a:lstStyle/>
                    <a:p>
                      <a:pPr marL="342900" lvl="0" indent="-342900" algn="just" rtl="1">
                        <a:lnSpc>
                          <a:spcPct val="115000"/>
                        </a:lnSpc>
                        <a:spcBef>
                          <a:spcPts val="600"/>
                        </a:spcBef>
                        <a:spcAft>
                          <a:spcPts val="800"/>
                        </a:spcAft>
                        <a:buClr>
                          <a:srgbClr val="000000"/>
                        </a:buClr>
                        <a:buFont typeface="+mj-lt"/>
                        <a:buAutoNum type="arabicPeriod"/>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ما هو دورك أو المسؤولية التي يتحملها قطاعك تجاه المشاركة المجتمعية والمساءلة؟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marL="60960" algn="just" rtl="1">
                        <a:lnSpc>
                          <a:spcPct val="115000"/>
                        </a:lnSpc>
                        <a:spcAft>
                          <a:spcPts val="600"/>
                        </a:spcAft>
                        <a:tabLst>
                          <a:tab pos="4050665" algn="l"/>
                        </a:tabLst>
                      </a:pPr>
                      <a:r>
                        <a:rPr lang="ar-JO"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فكر في المساهمة التي يمكن ان يضيفها قطاعك أو دورك لتحسين المشاركة المجتمعية والمساءلة في حالات الطوارئ</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60512302"/>
                  </a:ext>
                </a:extLst>
              </a:tr>
              <a:tr h="700548">
                <a:tc gridSpan="6">
                  <a:txBody>
                    <a:bodyPr/>
                    <a:lstStyle/>
                    <a:p>
                      <a:pPr>
                        <a:lnSpc>
                          <a:spcPct val="115000"/>
                        </a:lnSpc>
                        <a:spcAft>
                          <a:spcPts val="4200"/>
                        </a:spcAft>
                        <a:tabLst>
                          <a:tab pos="4050665" algn="l"/>
                        </a:tabLst>
                      </a:pPr>
                      <a:r>
                        <a:rPr lang="en-GB" sz="1800" dirty="0">
                          <a:effectLst/>
                          <a:latin typeface="+mn-lt"/>
                          <a:ea typeface="Open Sans" panose="020B0606030504020204" pitchFamily="34" charset="0"/>
                          <a:cs typeface="Open Sans" panose="020B0606030504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3205301"/>
                  </a:ext>
                </a:extLst>
              </a:tr>
              <a:tr h="959810">
                <a:tc gridSpan="6">
                  <a:txBody>
                    <a:bodyPr/>
                    <a:lstStyle/>
                    <a:p>
                      <a:pPr marL="342900" lvl="0" indent="-342900" algn="r" rtl="1">
                        <a:lnSpc>
                          <a:spcPct val="115000"/>
                        </a:lnSpc>
                        <a:spcBef>
                          <a:spcPts val="600"/>
                        </a:spcBef>
                        <a:spcAft>
                          <a:spcPts val="800"/>
                        </a:spcAft>
                        <a:buClr>
                          <a:srgbClr val="000000"/>
                        </a:buClr>
                        <a:buFont typeface="+mj-lt"/>
                        <a:buAutoNum type="arabicPeriod"/>
                        <a:tabLst>
                          <a:tab pos="4050665" algn="l"/>
                        </a:tabLst>
                      </a:pPr>
                      <a:r>
                        <a:rPr lang="ar-JO"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ما الذي ستفعله بشكل مختلف بعد هذا التدريب؟</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p>
                      <a:pPr algn="r" rtl="1">
                        <a:lnSpc>
                          <a:spcPct val="115000"/>
                        </a:lnSpc>
                        <a:spcAft>
                          <a:spcPts val="600"/>
                        </a:spcAft>
                        <a:tabLst>
                          <a:tab pos="4050665" algn="l"/>
                        </a:tabLst>
                      </a:pPr>
                      <a:r>
                        <a:rPr lang="ar-JO"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اذاكر ثلاثة أنشطة على الأقل ستفعلها لتحسين المشاركة المجتمعية والمساءلة في عملياتك أو منظمتك خلال الأشر الست المقبلة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1199140"/>
                  </a:ext>
                </a:extLst>
              </a:tr>
              <a:tr h="427838">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ما الذي تنوي فعله فيما يتعلق بالمشاركة المجتمعية والمساءلة؟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كيف ستفعل ذلك؟</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متى؟</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الموارد اللازمة</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1">
                        <a:lnSpc>
                          <a:spcPct val="115000"/>
                        </a:lnSpc>
                        <a:spcBef>
                          <a:spcPts val="600"/>
                        </a:spcBef>
                        <a:spcAft>
                          <a:spcPts val="800"/>
                        </a:spcAft>
                        <a:tabLst>
                          <a:tab pos="4050665" algn="l"/>
                        </a:tabLst>
                      </a:pPr>
                      <a:r>
                        <a:rPr lang="ar-JO" sz="1800" b="1" dirty="0">
                          <a:effectLst/>
                          <a:latin typeface="Calibri" panose="020F0502020204030204" pitchFamily="34" charset="0"/>
                          <a:ea typeface="Calibri" panose="020F0502020204030204" pitchFamily="34" charset="0"/>
                          <a:cs typeface="Calibri" panose="020F0502020204030204" pitchFamily="34" charset="0"/>
                        </a:rPr>
                        <a:t>من هم الذين يجب إشراكهم أيضًا؟</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0487689"/>
                  </a:ext>
                </a:extLst>
              </a:tr>
              <a:tr h="543869">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1.</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mn-lt"/>
                          <a:ea typeface="Open Sans" panose="020B0606030504020204" pitchFamily="34" charset="0"/>
                          <a:cs typeface="Open Sans" panose="020B0606030504020204" pitchFamily="34" charset="0"/>
                        </a:rPr>
                        <a:t> </a:t>
                      </a:r>
                      <a:endParaRPr lang="en-GB" sz="1800" dirty="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2225034"/>
                  </a:ext>
                </a:extLst>
              </a:tr>
              <a:tr h="543869">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2.</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1356216"/>
                  </a:ext>
                </a:extLst>
              </a:tr>
              <a:tr h="543869">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3.</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a:effectLst/>
                          <a:latin typeface="+mn-lt"/>
                          <a:ea typeface="Open Sans" panose="020B0606030504020204" pitchFamily="34" charset="0"/>
                          <a:cs typeface="Open Sans" panose="020B0606030504020204" pitchFamily="34" charset="0"/>
                        </a:rPr>
                        <a:t> </a:t>
                      </a:r>
                      <a:endParaRPr lang="en-GB" sz="180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Bef>
                          <a:spcPts val="600"/>
                        </a:spcBef>
                        <a:spcAft>
                          <a:spcPts val="800"/>
                        </a:spcAft>
                        <a:tabLst>
                          <a:tab pos="4050665" algn="l"/>
                        </a:tabLst>
                      </a:pPr>
                      <a:r>
                        <a:rPr lang="en-GB" sz="1800" b="1" dirty="0">
                          <a:effectLst/>
                          <a:latin typeface="+mn-lt"/>
                          <a:ea typeface="Open Sans" panose="020B0606030504020204" pitchFamily="34" charset="0"/>
                          <a:cs typeface="Open Sans" panose="020B0606030504020204" pitchFamily="34" charset="0"/>
                        </a:rPr>
                        <a:t> </a:t>
                      </a:r>
                      <a:endParaRPr lang="en-GB" sz="1800" dirty="0">
                        <a:effectLst/>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6528273"/>
                  </a:ext>
                </a:extLst>
              </a:tr>
            </a:tbl>
          </a:graphicData>
        </a:graphic>
      </p:graphicFrame>
      <p:sp>
        <p:nvSpPr>
          <p:cNvPr id="2" name="TextBox 1">
            <a:extLst>
              <a:ext uri="{FF2B5EF4-FFF2-40B4-BE49-F238E27FC236}">
                <a16:creationId xmlns:a16="http://schemas.microsoft.com/office/drawing/2014/main" id="{D54318E2-A655-C274-AEA2-6E7C5E88D2E3}"/>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011353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10421550" y="3065834"/>
            <a:ext cx="7288933" cy="923289"/>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5400" b="1" dirty="0">
                <a:solidFill>
                  <a:schemeClr val="dk2"/>
                </a:solidFill>
                <a:ea typeface="Calibri" panose="020F0502020204030204" pitchFamily="34" charset="0"/>
                <a:cs typeface="Calibri" panose="020F0502020204030204" pitchFamily="34" charset="0"/>
                <a:sym typeface="Montserrat"/>
              </a:rPr>
              <a:t>الطلبات النهائة</a:t>
            </a:r>
            <a:endParaRPr sz="1600" dirty="0">
              <a:ea typeface="Calibri" panose="020F0502020204030204" pitchFamily="34" charset="0"/>
              <a:cs typeface="Calibri" panose="020F0502020204030204" pitchFamily="34" charset="0"/>
            </a:endParaRPr>
          </a:p>
        </p:txBody>
      </p:sp>
      <p:sp>
        <p:nvSpPr>
          <p:cNvPr id="398" name="Google Shape;398;p12"/>
          <p:cNvSpPr txBox="1"/>
          <p:nvPr/>
        </p:nvSpPr>
        <p:spPr>
          <a:xfrm>
            <a:off x="10421550" y="4351282"/>
            <a:ext cx="6502871" cy="3581196"/>
          </a:xfrm>
          <a:prstGeom prst="rect">
            <a:avLst/>
          </a:prstGeom>
          <a:noFill/>
          <a:ln>
            <a:noFill/>
          </a:ln>
        </p:spPr>
        <p:txBody>
          <a:bodyPr spcFirstLastPara="1" wrap="square" lIns="91425" tIns="45700" rIns="91425" bIns="45700" anchor="t" anchorCtr="0">
            <a:spAutoFit/>
          </a:bodyPr>
          <a:lstStyle/>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أي أسئلة أخيرة ؟</a:t>
            </a:r>
          </a:p>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الاختبار اللاحق - هل قمنا بعمل جيد؟</a:t>
            </a:r>
          </a:p>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التقييم - كيف يمكننا تحسين هذا التدريب؟</a:t>
            </a:r>
          </a:p>
          <a:p>
            <a:pPr marL="514350" indent="-514350" algn="r" rtl="1">
              <a:lnSpc>
                <a:spcPct val="130714"/>
              </a:lnSpc>
              <a:spcBef>
                <a:spcPts val="2400"/>
              </a:spcBef>
              <a:buClr>
                <a:srgbClr val="FF0000"/>
              </a:buClr>
              <a:buSzPts val="2800"/>
              <a:buFont typeface="Arial" panose="020B0604020202020204" pitchFamily="34" charset="0"/>
              <a:buChar char="•"/>
            </a:pPr>
            <a:r>
              <a:rPr lang="ar-JO" sz="2800" dirty="0">
                <a:solidFill>
                  <a:schemeClr val="lt1"/>
                </a:solidFill>
                <a:ea typeface="Calibri" panose="020F0502020204030204" pitchFamily="34" charset="0"/>
                <a:cs typeface="Calibri" panose="020F0502020204030204" pitchFamily="34" charset="0"/>
                <a:sym typeface="Open Sans"/>
              </a:rPr>
              <a:t>الشهادات</a:t>
            </a:r>
          </a:p>
        </p:txBody>
      </p:sp>
      <p:pic>
        <p:nvPicPr>
          <p:cNvPr id="7" name="Picture Placeholder 6" descr="A person and person posing for a picture&#10;&#10;Description automatically generated with low confidence">
            <a:extLst>
              <a:ext uri="{FF2B5EF4-FFF2-40B4-BE49-F238E27FC236}">
                <a16:creationId xmlns:a16="http://schemas.microsoft.com/office/drawing/2014/main" id="{43104B66-E49B-7E44-8546-462DB6B3DD63}"/>
              </a:ext>
            </a:extLst>
          </p:cNvPr>
          <p:cNvPicPr>
            <a:picLocks noGrp="1" noChangeAspect="1"/>
          </p:cNvPicPr>
          <p:nvPr>
            <p:ph type="pic" idx="2"/>
          </p:nvPr>
        </p:nvPicPr>
        <p:blipFill rotWithShape="1">
          <a:blip r:embed="rId3" cstate="screen">
            <a:extLst>
              <a:ext uri="{28A0092B-C50C-407E-A947-70E740481C1C}">
                <a14:useLocalDpi xmlns:a14="http://schemas.microsoft.com/office/drawing/2010/main"/>
              </a:ext>
            </a:extLst>
          </a:blip>
          <a:srcRect/>
          <a:stretch/>
        </p:blipFill>
        <p:spPr>
          <a:xfrm>
            <a:off x="0" y="0"/>
            <a:ext cx="9601200" cy="10288588"/>
          </a:xfrm>
        </p:spPr>
      </p:pic>
    </p:spTree>
    <p:extLst>
      <p:ext uri="{BB962C8B-B14F-4D97-AF65-F5344CB8AC3E}">
        <p14:creationId xmlns:p14="http://schemas.microsoft.com/office/powerpoint/2010/main" val="153340373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24"/>
          <p:cNvSpPr txBox="1"/>
          <p:nvPr/>
        </p:nvSpPr>
        <p:spPr>
          <a:xfrm>
            <a:off x="1962608" y="4551242"/>
            <a:ext cx="14362787" cy="1175524"/>
          </a:xfrm>
          <a:prstGeom prst="rect">
            <a:avLst/>
          </a:prstGeom>
          <a:noFill/>
          <a:ln>
            <a:noFill/>
          </a:ln>
        </p:spPr>
        <p:txBody>
          <a:bodyPr spcFirstLastPara="1" wrap="square" lIns="91412" tIns="45693" rIns="91412" bIns="45693" anchor="t" anchorCtr="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sym typeface="Montserrat"/>
              </a:rPr>
              <a:t>شكرًا</a:t>
            </a:r>
            <a:endParaRPr sz="8799" dirty="0">
              <a:solidFill>
                <a:srgbClr val="F5333F"/>
              </a:solidFill>
              <a:ea typeface="Calibri" panose="020F0502020204030204" pitchFamily="34" charset="0"/>
              <a:cs typeface="Calibri" panose="020F0502020204030204" pitchFamily="34" charset="0"/>
              <a:sym typeface="Roboto Blac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E68C5D-4E1A-A645-A221-A6A785D88E54}"/>
              </a:ext>
            </a:extLst>
          </p:cNvPr>
          <p:cNvSpPr txBox="1"/>
          <p:nvPr/>
        </p:nvSpPr>
        <p:spPr>
          <a:xfrm>
            <a:off x="719845" y="563218"/>
            <a:ext cx="13250155" cy="1823576"/>
          </a:xfrm>
          <a:prstGeom prst="rect">
            <a:avLst/>
          </a:prstGeom>
          <a:noFill/>
        </p:spPr>
        <p:txBody>
          <a:bodyPr wrap="square" rtlCol="0">
            <a:spAutoFit/>
          </a:bodyPr>
          <a:lstStyle/>
          <a:p>
            <a:pPr algn="r" rtl="1">
              <a:lnSpc>
                <a:spcPts val="4460"/>
              </a:lnSpc>
            </a:pPr>
            <a:r>
              <a:rPr lang="ar-JO" sz="4000" b="1" dirty="0">
                <a:solidFill>
                  <a:schemeClr val="tx2"/>
                </a:solidFill>
                <a:ea typeface="Calibri" panose="020F0502020204030204" pitchFamily="34" charset="0"/>
                <a:cs typeface="Calibri" panose="020F0502020204030204" pitchFamily="34" charset="0"/>
              </a:rPr>
              <a:t>هل لدينا الوقت لإشراك المجتمعات في حالات الطوارئ؟ ما هي المخاطر المترتبة على عدم فعل ذلك؟</a:t>
            </a:r>
          </a:p>
          <a:p>
            <a:pPr algn="r" rtl="1">
              <a:lnSpc>
                <a:spcPts val="4460"/>
              </a:lnSpc>
            </a:pPr>
            <a:r>
              <a:rPr lang="ar-JO" sz="4000" dirty="0">
                <a:solidFill>
                  <a:schemeClr val="accent3"/>
                </a:solidFill>
                <a:ea typeface="Calibri" panose="020F0502020204030204" pitchFamily="34" charset="0"/>
                <a:cs typeface="Calibri" panose="020F0502020204030204" pitchFamily="34" charset="0"/>
              </a:rPr>
              <a:t>ناقش...</a:t>
            </a:r>
            <a:endParaRPr lang="en-US" sz="4000" dirty="0">
              <a:solidFill>
                <a:schemeClr val="accent3"/>
              </a:solidFill>
              <a:ea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198D9D55-421A-0742-8C19-A92813BD3DEE}"/>
              </a:ext>
            </a:extLst>
          </p:cNvPr>
          <p:cNvGrpSpPr/>
          <p:nvPr/>
        </p:nvGrpSpPr>
        <p:grpSpPr>
          <a:xfrm>
            <a:off x="3285244" y="3080824"/>
            <a:ext cx="10332784" cy="6303535"/>
            <a:chOff x="770645" y="3235568"/>
            <a:chExt cx="10332784" cy="6303535"/>
          </a:xfrm>
        </p:grpSpPr>
        <p:pic>
          <p:nvPicPr>
            <p:cNvPr id="3" name="Picture 2">
              <a:extLst>
                <a:ext uri="{FF2B5EF4-FFF2-40B4-BE49-F238E27FC236}">
                  <a16:creationId xmlns:a16="http://schemas.microsoft.com/office/drawing/2014/main" id="{E48A16EE-F151-354E-BA1B-68CBC3CA2821}"/>
                </a:ext>
              </a:extLst>
            </p:cNvPr>
            <p:cNvPicPr>
              <a:picLocks noChangeAspect="1"/>
            </p:cNvPicPr>
            <p:nvPr/>
          </p:nvPicPr>
          <p:blipFill>
            <a:blip r:embed="rId3"/>
            <a:stretch>
              <a:fillRect/>
            </a:stretch>
          </p:blipFill>
          <p:spPr>
            <a:xfrm>
              <a:off x="770645" y="3235568"/>
              <a:ext cx="10332784" cy="6303535"/>
            </a:xfrm>
            <a:prstGeom prst="rect">
              <a:avLst/>
            </a:prstGeom>
          </p:spPr>
        </p:pic>
        <p:sp>
          <p:nvSpPr>
            <p:cNvPr id="5" name="Oval 4">
              <a:extLst>
                <a:ext uri="{FF2B5EF4-FFF2-40B4-BE49-F238E27FC236}">
                  <a16:creationId xmlns:a16="http://schemas.microsoft.com/office/drawing/2014/main" id="{863166F1-A34F-4F40-AA56-E957413D5630}"/>
                </a:ext>
              </a:extLst>
            </p:cNvPr>
            <p:cNvSpPr/>
            <p:nvPr/>
          </p:nvSpPr>
          <p:spPr>
            <a:xfrm>
              <a:off x="1173586" y="7092040"/>
              <a:ext cx="5586443" cy="2447063"/>
            </a:xfrm>
            <a:prstGeom prst="ellipse">
              <a:avLst/>
            </a:prstGeom>
            <a:no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 name="TextBox 3">
            <a:extLst>
              <a:ext uri="{FF2B5EF4-FFF2-40B4-BE49-F238E27FC236}">
                <a16:creationId xmlns:a16="http://schemas.microsoft.com/office/drawing/2014/main" id="{1AF2637C-3F8C-3E2B-C281-DEEFD4BA903F}"/>
              </a:ext>
            </a:extLst>
          </p:cNvPr>
          <p:cNvSpPr txBox="1"/>
          <p:nvPr/>
        </p:nvSpPr>
        <p:spPr>
          <a:xfrm>
            <a:off x="4373122" y="3351292"/>
            <a:ext cx="8142728" cy="1569660"/>
          </a:xfrm>
          <a:prstGeom prst="rect">
            <a:avLst/>
          </a:prstGeom>
          <a:solidFill>
            <a:srgbClr val="E8E9E9"/>
          </a:solidFill>
        </p:spPr>
        <p:txBody>
          <a:bodyPr wrap="square" rtlCol="0">
            <a:spAutoFit/>
          </a:bodyPr>
          <a:lstStyle/>
          <a:p>
            <a:pPr algn="ctr" rtl="1"/>
            <a:r>
              <a:rPr lang="ar-JO" sz="3200" b="1" dirty="0">
                <a:ea typeface="Calibri" panose="020F0502020204030204" pitchFamily="34" charset="0"/>
                <a:cs typeface="Calibri" panose="020F0502020204030204" pitchFamily="34" charset="0"/>
              </a:rPr>
              <a:t>هل كان الدعم الذي تلقيته كافيًا لسد احتياجاتك الأساسية؟ </a:t>
            </a:r>
          </a:p>
          <a:p>
            <a:pPr algn="r" rtl="1"/>
            <a:endParaRPr lang="en-US" sz="32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B462377A-83F4-6A42-A713-C7F349B05B90}"/>
              </a:ext>
            </a:extLst>
          </p:cNvPr>
          <p:cNvSpPr txBox="1"/>
          <p:nvPr/>
        </p:nvSpPr>
        <p:spPr>
          <a:xfrm>
            <a:off x="11430000" y="8461848"/>
            <a:ext cx="1650360" cy="58477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أجل</a:t>
            </a:r>
            <a:r>
              <a:rPr lang="ar-JO" sz="3200" b="1" dirty="0">
                <a:ea typeface="Calibri" panose="020F0502020204030204" pitchFamily="34" charset="0"/>
                <a:cs typeface="Calibri" panose="020F0502020204030204" pitchFamily="34" charset="0"/>
              </a:rPr>
              <a:t> </a:t>
            </a:r>
            <a:endParaRPr lang="en-US" sz="3200" b="1"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231E523A-D11F-58A1-BD60-ED367F9FC035}"/>
              </a:ext>
            </a:extLst>
          </p:cNvPr>
          <p:cNvSpPr txBox="1"/>
          <p:nvPr/>
        </p:nvSpPr>
        <p:spPr>
          <a:xfrm>
            <a:off x="9274628" y="8485036"/>
            <a:ext cx="1650360" cy="46166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إلى حدٍ ما </a:t>
            </a:r>
            <a:endParaRPr lang="en-US" sz="2400"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DF1FF10D-595F-3129-6DFF-459933A33F51}"/>
              </a:ext>
            </a:extLst>
          </p:cNvPr>
          <p:cNvSpPr txBox="1"/>
          <p:nvPr/>
        </p:nvSpPr>
        <p:spPr>
          <a:xfrm>
            <a:off x="6462031" y="8485036"/>
            <a:ext cx="2155372" cy="46166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ليس بالشكل الكافي </a:t>
            </a:r>
            <a:endParaRPr lang="en-US" sz="2400"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CDC39565-2A04-3267-F5CF-46245666A5D5}"/>
              </a:ext>
            </a:extLst>
          </p:cNvPr>
          <p:cNvSpPr txBox="1"/>
          <p:nvPr/>
        </p:nvSpPr>
        <p:spPr>
          <a:xfrm>
            <a:off x="4373121" y="8461849"/>
            <a:ext cx="1843407" cy="461665"/>
          </a:xfrm>
          <a:prstGeom prst="rect">
            <a:avLst/>
          </a:prstGeom>
          <a:solidFill>
            <a:srgbClr val="E8E9E9"/>
          </a:solidFill>
        </p:spPr>
        <p:txBody>
          <a:bodyPr wrap="square" rtlCol="0">
            <a:spAutoFit/>
          </a:bodyPr>
          <a:lstStyle/>
          <a:p>
            <a:pPr algn="ctr" rtl="1"/>
            <a:r>
              <a:rPr lang="ar-JO" sz="2400" dirty="0">
                <a:ea typeface="Calibri" panose="020F0502020204030204" pitchFamily="34" charset="0"/>
                <a:cs typeface="Calibri" panose="020F0502020204030204" pitchFamily="34" charset="0"/>
              </a:rPr>
              <a:t>على الإطلاق </a:t>
            </a:r>
            <a:endParaRPr lang="en-US" sz="24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322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2" name="TextBox 1">
            <a:extLst>
              <a:ext uri="{FF2B5EF4-FFF2-40B4-BE49-F238E27FC236}">
                <a16:creationId xmlns:a16="http://schemas.microsoft.com/office/drawing/2014/main" id="{A26B55C8-F94B-A1A5-9335-07C7314584F4}"/>
              </a:ext>
            </a:extLst>
          </p:cNvPr>
          <p:cNvSpPr txBox="1"/>
          <p:nvPr/>
        </p:nvSpPr>
        <p:spPr>
          <a:xfrm>
            <a:off x="4079631" y="4149969"/>
            <a:ext cx="10550769" cy="2123658"/>
          </a:xfrm>
          <a:prstGeom prst="rect">
            <a:avLst/>
          </a:prstGeom>
          <a:noFill/>
        </p:spPr>
        <p:txBody>
          <a:bodyPr wrap="square" rtlCol="0">
            <a:spAutoFit/>
          </a:bodyPr>
          <a:lstStyle/>
          <a:p>
            <a:pPr algn="ctr"/>
            <a:r>
              <a:rPr lang="ar-JO" sz="6600" b="1" dirty="0">
                <a:solidFill>
                  <a:srgbClr val="FF0000"/>
                </a:solidFill>
                <a:ea typeface="Calibri" panose="020F0502020204030204" pitchFamily="34" charset="0"/>
                <a:cs typeface="Calibri" panose="020F0502020204030204" pitchFamily="34" charset="0"/>
              </a:rPr>
              <a:t>تطبيق المشاركة المجتمعية والمساءلة </a:t>
            </a:r>
            <a:endParaRPr lang="en-US" sz="6600" b="1" dirty="0">
              <a:solidFill>
                <a:srgbClr val="FF0000"/>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28736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pic>
        <p:nvPicPr>
          <p:cNvPr id="573" name="Google Shape;573;p11"/>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857129" y="0"/>
            <a:ext cx="9430871" cy="10288588"/>
          </a:xfrm>
          <a:prstGeom prst="rect">
            <a:avLst/>
          </a:prstGeom>
          <a:solidFill>
            <a:srgbClr val="353535">
              <a:alpha val="11372"/>
            </a:srgbClr>
          </a:solidFill>
          <a:ln>
            <a:noFill/>
          </a:ln>
        </p:spPr>
      </p:pic>
      <p:sp>
        <p:nvSpPr>
          <p:cNvPr id="574" name="Google Shape;574;p11"/>
          <p:cNvSpPr txBox="1"/>
          <p:nvPr/>
        </p:nvSpPr>
        <p:spPr>
          <a:xfrm>
            <a:off x="443440" y="2696303"/>
            <a:ext cx="7935449" cy="6029815"/>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ts val="3080"/>
              </a:lnSpc>
              <a:spcBef>
                <a:spcPts val="0"/>
              </a:spcBef>
              <a:spcAft>
                <a:spcPts val="0"/>
              </a:spcAft>
              <a:buClr>
                <a:srgbClr val="000000"/>
              </a:buClr>
              <a:buSzPts val="2800"/>
              <a:buFont typeface="Arial"/>
              <a:buNone/>
              <a:tabLst/>
              <a:defRPr/>
            </a:pPr>
            <a:r>
              <a:rPr kumimoji="0" lang="ar-JO" sz="26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Open Sans"/>
              </a:rPr>
              <a:t>تمنع الشفافية الفساد في ملاوي</a:t>
            </a:r>
            <a:endParaRPr kumimoji="0" sz="2600" b="1"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درّب الصليب الأحمر في ملاوي المتطوعين على التواصل والإبلاغ بوضوح عن مواد المساعدة التي سيحصل عليها السكان وكيفية تقديم الشكوى لوقف الفساد السائد من قادة المجتمع.</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لتحقيق هذا الهدف، تم إجراء زيارات منزلية، وعقد اجتماعات مجتمعية، وتوفير خطوط اتصال ساخنة، إضافةً إلى إعداد مكاتب استقبال وصناديق اقتراحات. </a:t>
            </a:r>
          </a:p>
          <a:p>
            <a:pPr marL="0" marR="0" lvl="0" indent="0" algn="l" defTabSz="914400" rtl="0" eaLnBrk="1" fontAlgn="auto" latinLnBrk="0" hangingPunct="1">
              <a:lnSpc>
                <a:spcPts val="3080"/>
              </a:lnSpc>
              <a:spcBef>
                <a:spcPts val="0"/>
              </a:spcBef>
              <a:spcAft>
                <a:spcPts val="0"/>
              </a:spcAft>
              <a:buClr>
                <a:srgbClr val="FF0000"/>
              </a:buClr>
              <a:buSzPts val="2200"/>
              <a:buFont typeface="Arial"/>
              <a:buNone/>
              <a:tabLst/>
              <a:defRPr/>
            </a:pPr>
            <a:endParaRPr kumimoji="0" lang="en-GB" sz="24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0" marR="0" lvl="0" indent="0" algn="r" defTabSz="914400" rtl="1" eaLnBrk="1" fontAlgn="auto" latinLnBrk="0" hangingPunct="1">
              <a:lnSpc>
                <a:spcPts val="3080"/>
              </a:lnSpc>
              <a:spcBef>
                <a:spcPts val="1200"/>
              </a:spcBef>
              <a:spcAft>
                <a:spcPts val="0"/>
              </a:spcAft>
              <a:buClr>
                <a:srgbClr val="FF0000"/>
              </a:buClr>
              <a:buSzPts val="22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استخدام وسائل التواصل الاجتماعي للتواصل بشأن اللقاحات في بنغلاديش</a:t>
            </a:r>
          </a:p>
          <a:p>
            <a:pPr marL="342900" marR="0" lvl="0" indent="-342900" algn="r" defTabSz="914400" rtl="1" eaLnBrk="1" fontAlgn="auto" latinLnBrk="0" hangingPunct="1">
              <a:lnSpc>
                <a:spcPts val="3080"/>
              </a:lnSpc>
              <a:spcBef>
                <a:spcPts val="1200"/>
              </a:spcBef>
              <a:spcAft>
                <a:spcPts val="0"/>
              </a:spcAft>
              <a:buClr>
                <a:srgbClr val="FF0000"/>
              </a:buClr>
              <a:buSzPts val="2200"/>
              <a:buFont typeface="Arial" panose="020B0604020202020204" pitchFamily="34" charset="0"/>
              <a:buChar char="•"/>
              <a:tabLst/>
              <a:defRPr/>
            </a:pPr>
            <a:r>
              <a:rPr lang="ar-JO" sz="2300" kern="0" dirty="0">
                <a:solidFill>
                  <a:srgbClr val="3F3F3F"/>
                </a:solidFill>
                <a:ea typeface="Calibri" panose="020F0502020204030204" pitchFamily="34" charset="0"/>
                <a:cs typeface="Calibri" panose="020F0502020204030204" pitchFamily="34" charset="0"/>
                <a:sym typeface="Open Sans"/>
              </a:rPr>
              <a:t>استخدم الهلال الأحمر في بنغلاديش تطبيق فيس بوك لمشاركة المعلومات الموثوقة حول لقاحات كوفيد-19 مع أكثر من 87000 متابع.</a:t>
            </a:r>
          </a:p>
          <a:p>
            <a:pPr marL="342900" marR="0" lvl="0" indent="-342900" algn="r" defTabSz="914400" rtl="1" eaLnBrk="1" fontAlgn="auto" latinLnBrk="0" hangingPunct="1">
              <a:lnSpc>
                <a:spcPts val="3080"/>
              </a:lnSpc>
              <a:spcBef>
                <a:spcPts val="1200"/>
              </a:spcBef>
              <a:spcAft>
                <a:spcPts val="0"/>
              </a:spcAft>
              <a:buClr>
                <a:srgbClr val="FF0000"/>
              </a:buClr>
              <a:buSzPts val="2200"/>
              <a:buFont typeface="Arial" panose="020B0604020202020204" pitchFamily="34" charset="0"/>
              <a:buChar char="•"/>
              <a:tabLst/>
              <a:defRPr/>
            </a:pPr>
            <a:r>
              <a:rPr lang="ar-JO" sz="2300" kern="0" dirty="0">
                <a:solidFill>
                  <a:srgbClr val="3F3F3F"/>
                </a:solidFill>
                <a:ea typeface="Calibri" panose="020F0502020204030204" pitchFamily="34" charset="0"/>
                <a:cs typeface="Calibri" panose="020F0502020204030204" pitchFamily="34" charset="0"/>
                <a:sym typeface="Open Sans"/>
              </a:rPr>
              <a:t>تضمنت المنشورات صورًا وجلسات مباشرة مع خبراء ورسوم متحركة ومقاطع فيديو للإجابة على أسئلة اللقاح وتشجيع السكان على أخذها. </a:t>
            </a:r>
            <a:endParaRPr kumimoji="0" lang="en-GB" sz="23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p:txBody>
      </p:sp>
      <p:sp>
        <p:nvSpPr>
          <p:cNvPr id="575" name="Google Shape;575;p11"/>
          <p:cNvSpPr txBox="1"/>
          <p:nvPr/>
        </p:nvSpPr>
        <p:spPr>
          <a:xfrm>
            <a:off x="443441" y="770479"/>
            <a:ext cx="7418310" cy="1484982"/>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4800"/>
              <a:buFont typeface="Arial"/>
              <a:buNone/>
              <a:tabLst/>
              <a:defRPr/>
            </a:pPr>
            <a:r>
              <a:rPr kumimoji="0" lang="ar-JO" sz="40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تطبيق المشاركة المجتمعية والمساءلة:</a:t>
            </a:r>
            <a:endParaRPr kumimoji="0" sz="1100" b="0" i="0" u="none" strike="noStrike" kern="0" cap="none" spc="0" normalizeH="0" baseline="0" noProof="0" dirty="0">
              <a:ln>
                <a:noFill/>
              </a:ln>
              <a:solidFill>
                <a:srgbClr val="000000"/>
              </a:solidFill>
              <a:effectLst/>
              <a:uLnTx/>
              <a:uFillTx/>
              <a:ea typeface="Calibri" panose="020F0502020204030204" pitchFamily="34" charset="0"/>
              <a:cs typeface="Calibri" panose="020F0502020204030204" pitchFamily="34" charset="0"/>
              <a:sym typeface="Arial"/>
            </a:endParaRPr>
          </a:p>
          <a:p>
            <a:pPr marL="0" marR="0" lvl="0" indent="0" algn="r" defTabSz="914400" rtl="1" eaLnBrk="1" fontAlgn="auto" latinLnBrk="0" hangingPunct="1">
              <a:lnSpc>
                <a:spcPct val="100000"/>
              </a:lnSpc>
              <a:spcBef>
                <a:spcPts val="30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التواصل</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 </a:t>
            </a:r>
            <a:endParaRPr kumimoji="0" sz="4800" b="0" i="0" u="none" strike="noStrike" kern="0" cap="none" spc="0" normalizeH="0" baseline="0" noProof="0" dirty="0">
              <a:ln>
                <a:noFill/>
              </a:ln>
              <a:solidFill>
                <a:srgbClr val="F5333F"/>
              </a:solidFill>
              <a:effectLst/>
              <a:uLnTx/>
              <a:uFillTx/>
              <a:latin typeface="Roboto Black"/>
              <a:ea typeface="Roboto Black"/>
              <a:cs typeface="Roboto Black"/>
              <a:sym typeface="Roboto Black"/>
            </a:endParaRPr>
          </a:p>
        </p:txBody>
      </p:sp>
      <p:sp>
        <p:nvSpPr>
          <p:cNvPr id="2" name="TextBox 1">
            <a:extLst>
              <a:ext uri="{FF2B5EF4-FFF2-40B4-BE49-F238E27FC236}">
                <a16:creationId xmlns:a16="http://schemas.microsoft.com/office/drawing/2014/main" id="{85145487-8175-5ABC-06F3-DDB156489696}"/>
              </a:ext>
            </a:extLst>
          </p:cNvPr>
          <p:cNvSpPr txBox="1"/>
          <p:nvPr/>
        </p:nvSpPr>
        <p:spPr>
          <a:xfrm>
            <a:off x="0" y="9896475"/>
            <a:ext cx="990600" cy="369332"/>
          </a:xfrm>
          <a:prstGeom prst="rect">
            <a:avLst/>
          </a:prstGeom>
          <a:solidFill>
            <a:schemeClr val="tx2"/>
          </a:solidFill>
        </p:spPr>
        <p:txBody>
          <a:bodyPr wrap="square" rtlCol="0">
            <a:spAutoFit/>
          </a:bodyPr>
          <a:lstStyle/>
          <a:p>
            <a:pPr algn="ctr"/>
            <a:r>
              <a:rPr lang="ar-JO" dirty="0"/>
              <a:t>عام</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7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8" name="Google Shape;558;p9"/>
          <p:cNvSpPr txBox="1"/>
          <p:nvPr/>
        </p:nvSpPr>
        <p:spPr>
          <a:xfrm>
            <a:off x="9144000" y="534480"/>
            <a:ext cx="8408894" cy="1569606"/>
          </a:xfrm>
          <a:prstGeom prst="rect">
            <a:avLst/>
          </a:prstGeom>
          <a:noFill/>
          <a:ln>
            <a:noFill/>
          </a:ln>
        </p:spPr>
        <p:txBody>
          <a:bodyPr spcFirstLastPara="1" wrap="square" lIns="91412" tIns="45693" rIns="91412" bIns="45693" anchor="t" anchorCtr="0">
            <a:spAutoFit/>
          </a:bodyPr>
          <a:lstStyle/>
          <a:p>
            <a:pPr marL="0" marR="0" lvl="0" indent="0" algn="r" defTabSz="914309"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تطبيق المشاركة المجتمعية والمساءلة:</a:t>
            </a:r>
          </a:p>
          <a:p>
            <a:pPr marL="0" marR="0" lvl="0" indent="0" algn="r" defTabSz="914309"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المشاركة</a:t>
            </a:r>
            <a:endParaRPr kumimoji="0" sz="4800" b="0"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Roboto Black"/>
            </a:endParaRPr>
          </a:p>
        </p:txBody>
      </p:sp>
      <p:sp>
        <p:nvSpPr>
          <p:cNvPr id="559" name="Google Shape;559;p9"/>
          <p:cNvSpPr txBox="1"/>
          <p:nvPr/>
        </p:nvSpPr>
        <p:spPr>
          <a:xfrm>
            <a:off x="9144000" y="2575007"/>
            <a:ext cx="8570912" cy="6029801"/>
          </a:xfrm>
          <a:prstGeom prst="rect">
            <a:avLst/>
          </a:prstGeom>
          <a:noFill/>
          <a:ln>
            <a:noFill/>
          </a:ln>
        </p:spPr>
        <p:txBody>
          <a:bodyPr spcFirstLastPara="1" wrap="square" lIns="91412" tIns="45693" rIns="91412" bIns="45693" anchor="t" anchorCtr="0">
            <a:spAutoFit/>
          </a:bodyPr>
          <a:lstStyle/>
          <a:p>
            <a:pPr marL="0" marR="0" lvl="0" indent="0" algn="just" defTabSz="914400" rtl="1" eaLnBrk="1" fontAlgn="auto" latinLnBrk="0" hangingPunct="1">
              <a:lnSpc>
                <a:spcPts val="3080"/>
              </a:lnSpc>
              <a:spcBef>
                <a:spcPts val="0"/>
              </a:spcBef>
              <a:spcAft>
                <a:spcPts val="0"/>
              </a:spcAft>
              <a:buClr>
                <a:srgbClr val="000000"/>
              </a:buClr>
              <a:buSzPts val="28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اللجان الاستشارية المجتمعية في تركيا</a:t>
            </a:r>
            <a:endParaRPr kumimoji="0" lang="en-GB" sz="2600" b="1"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يعمل الهلال الأحمر التركي على تشكيل لجان استشارية للإشراف على مراكزها المجتمعية.</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يتكون الأعضاء من المجتمع المحلي والمهاجرين وموظفي جمعية الهلال الاحمر في تركيا والسلطات المحلية والفئات الأخرى الأكثر ضعيفًا. </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عقد اجتماعات شهرية لمناقشة الاحتياجات وكيفية تحسين الخدمات في المراكز المجتمعية.</a:t>
            </a:r>
            <a:endParaRPr kumimoji="0" lang="en-GB" sz="24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0" marR="0" lvl="0" indent="0" algn="just" defTabSz="914400" rtl="1" eaLnBrk="1" fontAlgn="auto" latinLnBrk="0" hangingPunct="1">
              <a:lnSpc>
                <a:spcPts val="3080"/>
              </a:lnSpc>
              <a:spcBef>
                <a:spcPts val="0"/>
              </a:spcBef>
              <a:spcAft>
                <a:spcPts val="0"/>
              </a:spcAft>
              <a:buClr>
                <a:srgbClr val="000000"/>
              </a:buClr>
              <a:buSzPts val="28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تقود فرق العمل المجتمعية  عملية الاستجابة لكوفيد-19 في إندونيسيا</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قدم الصليب الأحمر الإندونيسي منحًا مالية لمجموعات المجتمعات المحلية لتنفيذ أنشطتها الخاصة بالاستجابة للكوفيد-19.</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تم تدريب فرق العمل المجتمعية على التعامل مع وباء كوفيد -19 والمشاركة المجتمعية وتحديد كيفية استخدام التمويل لتلبية أهم الاحتياجات في مجتمعها، كنقاط غسل اليدين والكِمامات وتتبع الاتصال وما إلى ذلك.</a:t>
            </a:r>
            <a:endParaRPr kumimoji="0" lang="en-GB" sz="23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p:txBody>
      </p:sp>
      <p:pic>
        <p:nvPicPr>
          <p:cNvPr id="8" name="Picture Placeholder 7" descr="A picture containing person&#10;&#10;Description automatically generated">
            <a:extLst>
              <a:ext uri="{FF2B5EF4-FFF2-40B4-BE49-F238E27FC236}">
                <a16:creationId xmlns:a16="http://schemas.microsoft.com/office/drawing/2014/main" id="{7B3BFFFF-F1EB-BF44-9BF0-880FA8F13917}"/>
              </a:ext>
            </a:extLst>
          </p:cNvPr>
          <p:cNvPicPr>
            <a:picLocks noGrp="1" noChangeAspect="1"/>
          </p:cNvPicPr>
          <p:nvPr>
            <p:ph type="pic" idx="4294967295"/>
          </p:nvPr>
        </p:nvPicPr>
        <p:blipFill rotWithShape="1">
          <a:blip r:embed="rId3" cstate="screen">
            <a:extLst>
              <a:ext uri="{28A0092B-C50C-407E-A947-70E740481C1C}">
                <a14:useLocalDpi xmlns:a14="http://schemas.microsoft.com/office/drawing/2010/main"/>
              </a:ext>
            </a:extLst>
          </a:blip>
          <a:srcRect/>
          <a:stretch/>
        </p:blipFill>
        <p:spPr>
          <a:xfrm>
            <a:off x="0" y="1588"/>
            <a:ext cx="8570912" cy="10287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5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5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5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pic>
        <p:nvPicPr>
          <p:cNvPr id="565" name="Google Shape;565;p10"/>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86800" y="0"/>
            <a:ext cx="9601200" cy="10288588"/>
          </a:xfrm>
          <a:prstGeom prst="rect">
            <a:avLst/>
          </a:prstGeom>
          <a:solidFill>
            <a:srgbClr val="353535">
              <a:alpha val="11372"/>
            </a:srgbClr>
          </a:solidFill>
          <a:ln>
            <a:noFill/>
          </a:ln>
        </p:spPr>
      </p:pic>
      <p:sp>
        <p:nvSpPr>
          <p:cNvPr id="566" name="Google Shape;566;p10"/>
          <p:cNvSpPr txBox="1"/>
          <p:nvPr/>
        </p:nvSpPr>
        <p:spPr>
          <a:xfrm>
            <a:off x="439270" y="2660626"/>
            <a:ext cx="7987554" cy="6835164"/>
          </a:xfrm>
          <a:prstGeom prst="rect">
            <a:avLst/>
          </a:prstGeom>
          <a:noFill/>
          <a:ln>
            <a:noFill/>
          </a:ln>
        </p:spPr>
        <p:txBody>
          <a:bodyPr spcFirstLastPara="1" wrap="square" lIns="91425" tIns="45700" rIns="91425" bIns="45700" anchor="t" anchorCtr="0">
            <a:spAutoFit/>
          </a:bodyPr>
          <a:lstStyle/>
          <a:p>
            <a:pPr marL="0" marR="0" lvl="0" indent="0" algn="just" defTabSz="914400" rtl="1" eaLnBrk="1" fontAlgn="auto" latinLnBrk="0" hangingPunct="1">
              <a:lnSpc>
                <a:spcPct val="100000"/>
              </a:lnSpc>
              <a:spcBef>
                <a:spcPts val="0"/>
              </a:spcBef>
              <a:spcAft>
                <a:spcPts val="0"/>
              </a:spcAft>
              <a:buClr>
                <a:srgbClr val="000000"/>
              </a:buClr>
              <a:buSzPts val="2800"/>
              <a:buFont typeface="Arial"/>
              <a:buNone/>
              <a:tabLst/>
              <a:defRPr/>
            </a:pPr>
            <a:r>
              <a:rPr lang="ar-JO" sz="2600" b="1" kern="0" dirty="0">
                <a:solidFill>
                  <a:srgbClr val="F5333F"/>
                </a:solidFill>
                <a:ea typeface="Calibri" panose="020F0502020204030204" pitchFamily="34" charset="0"/>
                <a:cs typeface="Calibri" panose="020F0502020204030204" pitchFamily="34" charset="0"/>
                <a:sym typeface="Open Sans"/>
              </a:rPr>
              <a:t>خط ساخن لإدارة الملاحظات والانطباعات المتعلقة بالقضايا النقدية في لبنان</a:t>
            </a:r>
            <a:endParaRPr kumimoji="0" sz="2600" b="1"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أنشئ الصليب الأحمر اللبناني خطًا ساخنًا لتقديم الملاحظات والانطباعات للإجابة على الاسئلة  المتعلقة ببرنامج النقد</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يستجيب اثنان من العاملين، عبر الهواتف المحمولة، في فريق إدارة الكوارث على الاستفسارات حول الأهلية والبطاقات النقدية المفقودة والتحديات المتعلقة برموز الدخول. </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تم توسيع الخط الساخن من قبل فريق التخطيط والمتابعة والتقييم والإبلاغ ليشمل المزيد من برامج واستجابات الصليب الأحمر اللبناني.</a:t>
            </a:r>
            <a:endParaRPr kumimoji="0" lang="en-GB" sz="24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a:p>
            <a:pPr lvl="0" algn="just" rtl="1" eaLnBrk="1" fontAlgn="auto" hangingPunct="1">
              <a:spcBef>
                <a:spcPts val="0"/>
              </a:spcBef>
              <a:spcAft>
                <a:spcPts val="0"/>
              </a:spcAft>
              <a:buClr>
                <a:srgbClr val="000000"/>
              </a:buClr>
              <a:buSzPts val="2800"/>
              <a:defRPr/>
            </a:pPr>
            <a:r>
              <a:rPr lang="ar-JO" sz="2600" b="1" kern="0" dirty="0">
                <a:solidFill>
                  <a:srgbClr val="F5333F"/>
                </a:solidFill>
                <a:ea typeface="Calibri" panose="020F0502020204030204" pitchFamily="34" charset="0"/>
                <a:cs typeface="Calibri" panose="020F0502020204030204" pitchFamily="34" charset="0"/>
                <a:sym typeface="Open Sans"/>
              </a:rPr>
              <a:t>استخدام الواتساب في بيرو للاستجابة على الملاحظات والانطباعات المتعلقة بالكوفيد - 19</a:t>
            </a:r>
            <a:endParaRPr kumimoji="0" lang="en-GB" sz="26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Open Sans"/>
            </a:endParaRP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استخدم الصليب الأحمر في بيرو خط واتساب للأعمال للإجابة على أسئلة المهاجرين الفنزويليين حول الوباء والاستجابة لطلبات المساعدة</a:t>
            </a:r>
          </a:p>
          <a:p>
            <a:pPr marL="342900" lvl="0" indent="-342900" algn="just" rtl="1" eaLnBrk="1" fontAlgn="auto" hangingPunct="1">
              <a:lnSpc>
                <a:spcPts val="3080"/>
              </a:lnSpc>
              <a:spcBef>
                <a:spcPts val="1200"/>
              </a:spcBef>
              <a:spcAft>
                <a:spcPts val="0"/>
              </a:spcAft>
              <a:buClr>
                <a:srgbClr val="FF0000"/>
              </a:buClr>
              <a:buSzPts val="2200"/>
              <a:buFont typeface="Arial"/>
              <a:buChar char="•"/>
              <a:defRPr/>
            </a:pPr>
            <a:r>
              <a:rPr lang="ar-JO" sz="2300" kern="0" dirty="0">
                <a:solidFill>
                  <a:srgbClr val="3F3F3F"/>
                </a:solidFill>
                <a:ea typeface="Calibri" panose="020F0502020204030204" pitchFamily="34" charset="0"/>
                <a:cs typeface="Calibri" panose="020F0502020204030204" pitchFamily="34" charset="0"/>
                <a:sym typeface="Open Sans"/>
              </a:rPr>
              <a:t>تم تزويد المشغلين بالأسئلة الأكثر تكرارًا والرسائل الرئيسية للإجابة على الأسئلة والاستجابة للمعلومات المضللة.</a:t>
            </a:r>
            <a:endParaRPr kumimoji="0" lang="en-GB" sz="2300" b="0" i="0" u="none" strike="noStrike" kern="0" cap="none" spc="0" normalizeH="0" baseline="0" noProof="0" dirty="0">
              <a:ln>
                <a:noFill/>
              </a:ln>
              <a:solidFill>
                <a:srgbClr val="3F3F3F"/>
              </a:solidFill>
              <a:effectLst/>
              <a:uLnTx/>
              <a:uFillTx/>
              <a:ea typeface="Calibri" panose="020F0502020204030204" pitchFamily="34" charset="0"/>
              <a:cs typeface="Calibri" panose="020F0502020204030204" pitchFamily="34" charset="0"/>
              <a:sym typeface="Open Sans"/>
            </a:endParaRPr>
          </a:p>
        </p:txBody>
      </p:sp>
      <p:sp>
        <p:nvSpPr>
          <p:cNvPr id="567" name="Google Shape;567;p10"/>
          <p:cNvSpPr txBox="1"/>
          <p:nvPr/>
        </p:nvSpPr>
        <p:spPr>
          <a:xfrm>
            <a:off x="439270" y="694712"/>
            <a:ext cx="7987554" cy="1608092"/>
          </a:xfrm>
          <a:prstGeom prst="rect">
            <a:avLst/>
          </a:prstGeom>
          <a:noFill/>
          <a:ln>
            <a:noFill/>
          </a:ln>
        </p:spPr>
        <p:txBody>
          <a:bodyPr spcFirstLastPara="1" wrap="square" lIns="91425" tIns="45700" rIns="91425" bIns="45700" anchor="t" anchorCtr="0">
            <a:spAutoFit/>
          </a:bodyPr>
          <a:lstStyle/>
          <a:p>
            <a:pPr marL="0" marR="0" lvl="0" indent="0" algn="r" defTabSz="914400" rtl="1" eaLnBrk="1" fontAlgn="auto" latinLnBrk="0" hangingPunct="1">
              <a:lnSpc>
                <a:spcPct val="100000"/>
              </a:lnSpc>
              <a:spcBef>
                <a:spcPts val="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تطبيق المشاركة المجتمعيةوالمساءلة</a:t>
            </a:r>
            <a:endParaRPr kumimoji="0" sz="1400" b="1" i="0" u="none" strike="noStrike" kern="0" cap="none" spc="0" normalizeH="0" baseline="0" noProof="0" dirty="0">
              <a:ln>
                <a:noFill/>
              </a:ln>
              <a:solidFill>
                <a:srgbClr val="000000"/>
              </a:solidFill>
              <a:effectLst/>
              <a:uLnTx/>
              <a:uFillTx/>
              <a:ea typeface="Calibri" panose="020F0502020204030204" pitchFamily="34" charset="0"/>
              <a:cs typeface="Calibri" panose="020F0502020204030204" pitchFamily="34" charset="0"/>
              <a:sym typeface="Arial"/>
            </a:endParaRPr>
          </a:p>
          <a:p>
            <a:pPr marL="0" marR="0" lvl="0" indent="0" algn="r" defTabSz="914400" rtl="1" eaLnBrk="1" fontAlgn="auto" latinLnBrk="0" hangingPunct="1">
              <a:lnSpc>
                <a:spcPct val="100000"/>
              </a:lnSpc>
              <a:spcBef>
                <a:spcPts val="300"/>
              </a:spcBef>
              <a:spcAft>
                <a:spcPts val="0"/>
              </a:spcAft>
              <a:buClr>
                <a:srgbClr val="000000"/>
              </a:buClr>
              <a:buSzPts val="4800"/>
              <a:buFont typeface="Arial"/>
              <a:buNone/>
              <a:tabLst/>
              <a:defRPr/>
            </a:pPr>
            <a:r>
              <a:rPr kumimoji="0" lang="ar-JO" sz="4800" b="1"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آليات التغذية الراجعة</a:t>
            </a:r>
            <a:endParaRPr kumimoji="0" sz="4800" b="0" i="0" u="none" strike="noStrike" kern="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6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6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2"/>
          <p:cNvSpPr txBox="1"/>
          <p:nvPr/>
        </p:nvSpPr>
        <p:spPr>
          <a:xfrm>
            <a:off x="1961498" y="4014774"/>
            <a:ext cx="14365003" cy="225904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rgbClr val="000000"/>
              </a:buClr>
              <a:buSzPts val="8800"/>
              <a:buFont typeface="Arial"/>
              <a:buNone/>
            </a:pPr>
            <a:r>
              <a:rPr lang="ar-JO" sz="8800" b="1" i="0" u="none" strike="noStrike" cap="none" dirty="0">
                <a:solidFill>
                  <a:srgbClr val="F5333F"/>
                </a:solidFill>
                <a:latin typeface="Microsoft Uighur" panose="02000000000000000000" pitchFamily="2" charset="-78"/>
                <a:ea typeface="Montserrat"/>
                <a:cs typeface="Microsoft Uighur" panose="02000000000000000000" pitchFamily="2" charset="-78"/>
                <a:sym typeface="Montserrat"/>
              </a:rPr>
              <a:t>ما هو سبب أهمية المشاركة المجتمعية والمساءلة في العمليات الطارئة؟</a:t>
            </a:r>
            <a:endParaRPr sz="8800" b="0" i="0" u="none" strike="noStrike" cap="none" dirty="0">
              <a:solidFill>
                <a:srgbClr val="F5333F"/>
              </a:solidFill>
              <a:latin typeface="Microsoft Uighur" panose="02000000000000000000" pitchFamily="2" charset="-78"/>
              <a:ea typeface="Roboto Black"/>
              <a:cs typeface="Microsoft Uighur" panose="02000000000000000000" pitchFamily="2" charset="-78"/>
              <a:sym typeface="Roboto Blac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pic>
        <p:nvPicPr>
          <p:cNvPr id="354" name="Google Shape;354;p1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9525000" y="0"/>
            <a:ext cx="8762999" cy="10288588"/>
          </a:xfrm>
          <a:prstGeom prst="rect">
            <a:avLst/>
          </a:prstGeom>
          <a:solidFill>
            <a:srgbClr val="353535">
              <a:alpha val="11764"/>
            </a:srgbClr>
          </a:solidFill>
          <a:ln>
            <a:noFill/>
          </a:ln>
        </p:spPr>
      </p:pic>
      <p:sp>
        <p:nvSpPr>
          <p:cNvPr id="355" name="Google Shape;355;p13"/>
          <p:cNvSpPr txBox="1"/>
          <p:nvPr/>
        </p:nvSpPr>
        <p:spPr>
          <a:xfrm>
            <a:off x="512007" y="505520"/>
            <a:ext cx="8185100" cy="1865086"/>
          </a:xfrm>
          <a:prstGeom prst="rect">
            <a:avLst/>
          </a:prstGeom>
          <a:noFill/>
          <a:ln>
            <a:noFill/>
          </a:ln>
        </p:spPr>
        <p:txBody>
          <a:bodyPr spcFirstLastPara="1" wrap="square" lIns="91425" tIns="45700" rIns="91425" bIns="45700" anchor="t" anchorCtr="0">
            <a:spAutoFit/>
          </a:bodyPr>
          <a:lstStyle/>
          <a:p>
            <a:pPr marL="0" marR="0" lvl="0" indent="0" algn="just" rtl="1">
              <a:lnSpc>
                <a:spcPct val="80000"/>
              </a:lnSpc>
              <a:spcBef>
                <a:spcPts val="0"/>
              </a:spcBef>
              <a:spcAft>
                <a:spcPts val="0"/>
              </a:spcAft>
              <a:buNone/>
            </a:pPr>
            <a:r>
              <a:rPr lang="ar-JO" sz="4800" b="1" dirty="0">
                <a:solidFill>
                  <a:schemeClr val="dk2"/>
                </a:solidFill>
                <a:ea typeface="Calibri" panose="020F0502020204030204" pitchFamily="34" charset="0"/>
                <a:cs typeface="Calibri" panose="020F0502020204030204" pitchFamily="34" charset="0"/>
                <a:sym typeface="Montserrat"/>
              </a:rPr>
              <a:t>كيف تعمل المشاركة المجتمعية والمساءلة على دعم العمليات؟</a:t>
            </a:r>
            <a:endParaRPr dirty="0">
              <a:ea typeface="Calibri" panose="020F0502020204030204" pitchFamily="34" charset="0"/>
              <a:cs typeface="Calibri" panose="020F0502020204030204" pitchFamily="34" charset="0"/>
            </a:endParaRPr>
          </a:p>
          <a:p>
            <a:pPr marL="0" marR="0" lvl="0" indent="0" algn="just" rtl="1">
              <a:lnSpc>
                <a:spcPct val="80000"/>
              </a:lnSpc>
              <a:spcBef>
                <a:spcPts val="0"/>
              </a:spcBef>
              <a:spcAft>
                <a:spcPts val="0"/>
              </a:spcAft>
              <a:buNone/>
            </a:pPr>
            <a:r>
              <a:rPr lang="ar-JO" sz="4800" dirty="0">
                <a:solidFill>
                  <a:schemeClr val="accent3"/>
                </a:solidFill>
                <a:ea typeface="Calibri" panose="020F0502020204030204" pitchFamily="34" charset="0"/>
                <a:cs typeface="Calibri" panose="020F0502020204030204" pitchFamily="34" charset="0"/>
                <a:sym typeface="Montserrat"/>
              </a:rPr>
              <a:t>ناقش</a:t>
            </a:r>
            <a:r>
              <a:rPr lang="en-GB" sz="4800" dirty="0">
                <a:solidFill>
                  <a:schemeClr val="accent3"/>
                </a:solidFill>
                <a:ea typeface="Calibri" panose="020F0502020204030204" pitchFamily="34" charset="0"/>
                <a:cs typeface="Calibri" panose="020F0502020204030204" pitchFamily="34" charset="0"/>
                <a:sym typeface="Montserrat"/>
              </a:rPr>
              <a:t>…</a:t>
            </a:r>
            <a:endParaRPr sz="4800" dirty="0">
              <a:solidFill>
                <a:schemeClr val="dk2"/>
              </a:solidFill>
              <a:ea typeface="Calibri" panose="020F0502020204030204" pitchFamily="34" charset="0"/>
              <a:cs typeface="Calibri" panose="020F0502020204030204" pitchFamily="34" charset="0"/>
              <a:sym typeface="Montserrat"/>
            </a:endParaRPr>
          </a:p>
        </p:txBody>
      </p:sp>
      <p:sp>
        <p:nvSpPr>
          <p:cNvPr id="356" name="Google Shape;356;p13"/>
          <p:cNvSpPr txBox="1"/>
          <p:nvPr/>
        </p:nvSpPr>
        <p:spPr>
          <a:xfrm>
            <a:off x="512007" y="2876126"/>
            <a:ext cx="7624603" cy="6771044"/>
          </a:xfrm>
          <a:prstGeom prst="rect">
            <a:avLst/>
          </a:prstGeom>
          <a:noFill/>
          <a:ln>
            <a:noFill/>
          </a:ln>
        </p:spPr>
        <p:txBody>
          <a:bodyPr spcFirstLastPara="1" wrap="square" lIns="91425" tIns="45700" rIns="91425" bIns="45700" anchor="t" anchorCtr="0">
            <a:spAutoFit/>
          </a:bodyPr>
          <a:lstStyle/>
          <a:p>
            <a:pPr marL="457200" marR="0" lvl="0" indent="-457200" algn="r" rtl="1">
              <a:spcBef>
                <a:spcPts val="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لا ضرر ولا ضرار</a:t>
            </a:r>
            <a:endParaRPr sz="2400" dirty="0">
              <a:solidFill>
                <a:schemeClr val="lt1"/>
              </a:solidFill>
              <a:ea typeface="Calibri" panose="020F0502020204030204" pitchFamily="34" charset="0"/>
              <a:cs typeface="Calibri" panose="020F0502020204030204" pitchFamily="34" charset="0"/>
              <a:sym typeface="Open Sans"/>
            </a:endParaRPr>
          </a:p>
          <a:p>
            <a:pPr marL="457200" marR="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حماية سلامة الموظفين والمتطوعين</a:t>
            </a:r>
          </a:p>
          <a:p>
            <a:pPr marL="457200" marR="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توفير الوقت والموارد</a:t>
            </a:r>
            <a:endParaRPr lang="en-GB" sz="2800" dirty="0">
              <a:solidFill>
                <a:schemeClr val="lt1"/>
              </a:solidFill>
              <a:ea typeface="Calibri" panose="020F0502020204030204" pitchFamily="34" charset="0"/>
              <a:cs typeface="Calibri" panose="020F0502020204030204" pitchFamily="34" charset="0"/>
              <a:sym typeface="Open Sans"/>
            </a:endParaRP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دعم الاستجابة لتحقيق أهدافها</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دعم قدرة المجتمع على الصمود</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الوصول إلى القدرات والمعارف المحلية</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تحسين الثقة والوصول والقبول</a:t>
            </a:r>
          </a:p>
          <a:p>
            <a:pPr marL="457200" lvl="0" indent="-457200" algn="r" rtl="1">
              <a:spcBef>
                <a:spcPts val="3600"/>
              </a:spcBef>
              <a:spcAft>
                <a:spcPts val="0"/>
              </a:spcAft>
              <a:buClr>
                <a:srgbClr val="FF0000"/>
              </a:buClr>
              <a:buSzPts val="3200"/>
              <a:buFont typeface="Calibri"/>
              <a:buAutoNum type="arabicPeriod"/>
            </a:pPr>
            <a:r>
              <a:rPr lang="ar-JO" sz="2800" dirty="0">
                <a:solidFill>
                  <a:schemeClr val="lt1"/>
                </a:solidFill>
                <a:ea typeface="Calibri" panose="020F0502020204030204" pitchFamily="34" charset="0"/>
                <a:cs typeface="Calibri" panose="020F0502020204030204" pitchFamily="34" charset="0"/>
                <a:sym typeface="Open Sans"/>
              </a:rPr>
              <a:t>الوفاء بالتزاماتنا</a:t>
            </a:r>
            <a:endParaRPr sz="2400" dirty="0">
              <a:solidFill>
                <a:schemeClr val="lt1"/>
              </a:solidFill>
              <a:ea typeface="Calibri" panose="020F0502020204030204" pitchFamily="34" charset="0"/>
              <a:cs typeface="Calibri" panose="020F0502020204030204" pitchFamily="34" charset="0"/>
              <a:sym typeface="Open Sans"/>
            </a:endParaRPr>
          </a:p>
        </p:txBody>
      </p:sp>
      <p:sp>
        <p:nvSpPr>
          <p:cNvPr id="2" name="TextBox 1">
            <a:extLst>
              <a:ext uri="{FF2B5EF4-FFF2-40B4-BE49-F238E27FC236}">
                <a16:creationId xmlns:a16="http://schemas.microsoft.com/office/drawing/2014/main" id="{4DBEC1BB-75EB-41EB-AB3F-AB42333FB404}"/>
              </a:ext>
            </a:extLst>
          </p:cNvPr>
          <p:cNvSpPr txBox="1"/>
          <p:nvPr/>
        </p:nvSpPr>
        <p:spPr>
          <a:xfrm>
            <a:off x="0" y="9919256"/>
            <a:ext cx="85634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14"/>
          <p:cNvSpPr txBox="1"/>
          <p:nvPr/>
        </p:nvSpPr>
        <p:spPr>
          <a:xfrm>
            <a:off x="492735" y="899885"/>
            <a:ext cx="8346465" cy="683224"/>
          </a:xfrm>
          <a:prstGeom prst="rect">
            <a:avLst/>
          </a:prstGeom>
          <a:noFill/>
          <a:ln>
            <a:noFill/>
          </a:ln>
        </p:spPr>
        <p:txBody>
          <a:bodyPr spcFirstLastPara="1" wrap="square" lIns="91425" tIns="45700" rIns="91425" bIns="45700" anchor="t" anchorCtr="0">
            <a:spAutoFit/>
          </a:bodyPr>
          <a:lstStyle/>
          <a:p>
            <a:pPr lvl="0" algn="r" rtl="1">
              <a:lnSpc>
                <a:spcPct val="80000"/>
              </a:lnSpc>
              <a:spcBef>
                <a:spcPts val="0"/>
              </a:spcBef>
              <a:spcAft>
                <a:spcPts val="0"/>
              </a:spcAft>
            </a:pPr>
            <a:r>
              <a:rPr lang="ar-JO" sz="4800" b="1" dirty="0">
                <a:solidFill>
                  <a:schemeClr val="dk2"/>
                </a:solidFill>
                <a:ea typeface="Calibri" panose="020F0502020204030204" pitchFamily="34" charset="0"/>
                <a:cs typeface="Calibri" panose="020F0502020204030204" pitchFamily="34" charset="0"/>
                <a:sym typeface="Montserrat"/>
              </a:rPr>
              <a:t>ما هي التزاماتنا؟</a:t>
            </a:r>
            <a:endParaRPr dirty="0">
              <a:ea typeface="Calibri" panose="020F0502020204030204" pitchFamily="34" charset="0"/>
              <a:cs typeface="Calibri" panose="020F0502020204030204" pitchFamily="34" charset="0"/>
            </a:endParaRPr>
          </a:p>
        </p:txBody>
      </p:sp>
      <p:sp>
        <p:nvSpPr>
          <p:cNvPr id="363" name="Google Shape;363;p14"/>
          <p:cNvSpPr txBox="1"/>
          <p:nvPr/>
        </p:nvSpPr>
        <p:spPr>
          <a:xfrm>
            <a:off x="492735" y="2648396"/>
            <a:ext cx="7844441" cy="6001603"/>
          </a:xfrm>
          <a:prstGeom prst="rect">
            <a:avLst/>
          </a:prstGeom>
          <a:noFill/>
          <a:ln>
            <a:noFill/>
          </a:ln>
        </p:spPr>
        <p:txBody>
          <a:bodyPr spcFirstLastPara="1" wrap="square" lIns="91425" tIns="45700" rIns="91425" bIns="45700" anchor="t" anchorCtr="0">
            <a:spAutoFit/>
          </a:bodyPr>
          <a:lstStyle/>
          <a:p>
            <a:pPr marL="457200" lvl="0" indent="-457200" algn="just" rtl="1">
              <a:spcBef>
                <a:spcPts val="0"/>
              </a:spcBef>
              <a:spcAft>
                <a:spcPts val="0"/>
              </a:spcAft>
              <a:buClr>
                <a:srgbClr val="FF0000"/>
              </a:buClr>
              <a:buSzPts val="2400"/>
              <a:buFont typeface="Arial"/>
              <a:buChar char="•"/>
            </a:pPr>
            <a:r>
              <a:rPr lang="ar-JO" sz="2400" b="1" dirty="0">
                <a:solidFill>
                  <a:schemeClr val="accent3"/>
                </a:solidFill>
                <a:latin typeface="Open Sans"/>
                <a:ea typeface="Open Sans"/>
                <a:cs typeface="Open Sans"/>
                <a:sym typeface="Open Sans"/>
              </a:rPr>
              <a:t>مدونة قواعد السلوك الخاصة بالحركة في حالات الإغاثة من الكوارث.</a:t>
            </a:r>
          </a:p>
          <a:p>
            <a:pPr marL="457200" lvl="0" indent="-457200" algn="just" rtl="1">
              <a:spcBef>
                <a:spcPts val="0"/>
              </a:spcBef>
              <a:spcAft>
                <a:spcPts val="0"/>
              </a:spcAft>
              <a:buClr>
                <a:srgbClr val="FF0000"/>
              </a:buClr>
              <a:buSzPts val="2400"/>
              <a:buFont typeface="Arial"/>
              <a:buChar char="•"/>
            </a:pPr>
            <a:endParaRPr lang="ar-JO" sz="2400" b="1" dirty="0">
              <a:solidFill>
                <a:schemeClr val="accent3"/>
              </a:solidFill>
              <a:latin typeface="Open Sans"/>
              <a:ea typeface="Open Sans"/>
              <a:cs typeface="Open Sans"/>
              <a:sym typeface="Open Sans"/>
            </a:endParaRPr>
          </a:p>
          <a:p>
            <a:pPr marL="457200" lvl="0" indent="-457200" algn="just" rtl="1">
              <a:spcBef>
                <a:spcPts val="0"/>
              </a:spcBef>
              <a:spcAft>
                <a:spcPts val="0"/>
              </a:spcAft>
              <a:buClr>
                <a:srgbClr val="FF0000"/>
              </a:buClr>
              <a:buSzPts val="2400"/>
              <a:buFont typeface="Arial"/>
              <a:buChar char="•"/>
            </a:pPr>
            <a:r>
              <a:rPr lang="ar-JO" sz="2400" b="1" dirty="0">
                <a:solidFill>
                  <a:schemeClr val="accent3"/>
                </a:solidFill>
                <a:latin typeface="Open Sans"/>
                <a:ea typeface="Open Sans"/>
                <a:cs typeface="Open Sans"/>
                <a:sym typeface="Open Sans"/>
              </a:rPr>
              <a:t>مبادئ وقواعد المساعدة الإنسانية للصليب الأحمر والهلال الأحمر.</a:t>
            </a:r>
          </a:p>
          <a:p>
            <a:pPr marL="457200" lvl="0" indent="-457200" algn="just" rtl="1">
              <a:spcBef>
                <a:spcPts val="0"/>
              </a:spcBef>
              <a:spcAft>
                <a:spcPts val="0"/>
              </a:spcAft>
              <a:buClr>
                <a:srgbClr val="FF0000"/>
              </a:buClr>
              <a:buSzPts val="2400"/>
              <a:buFont typeface="Arial"/>
              <a:buChar char="•"/>
            </a:pPr>
            <a:endParaRPr lang="ar-JO" sz="2400" b="1" dirty="0">
              <a:solidFill>
                <a:schemeClr val="accent3"/>
              </a:solidFill>
              <a:latin typeface="Open Sans"/>
              <a:ea typeface="Open Sans"/>
              <a:cs typeface="Open Sans"/>
              <a:sym typeface="Open Sans"/>
            </a:endParaRPr>
          </a:p>
          <a:p>
            <a:pPr marL="457200" lvl="0" indent="-457200" algn="just" rtl="1">
              <a:spcBef>
                <a:spcPts val="0"/>
              </a:spcBef>
              <a:spcAft>
                <a:spcPts val="0"/>
              </a:spcAft>
              <a:buClr>
                <a:srgbClr val="FF0000"/>
              </a:buClr>
              <a:buSzPts val="2400"/>
              <a:buFont typeface="Arial"/>
              <a:buChar char="•"/>
            </a:pPr>
            <a:r>
              <a:rPr lang="ar-JO" sz="2400" b="1" dirty="0">
                <a:solidFill>
                  <a:schemeClr val="accent3"/>
                </a:solidFill>
                <a:latin typeface="Open Sans"/>
                <a:ea typeface="Open Sans"/>
                <a:cs typeface="Open Sans"/>
                <a:sym typeface="Open Sans"/>
              </a:rPr>
              <a:t>االإلتزامات على مستوى الحركة لإشراك المجتمعات والمساءلة.</a:t>
            </a:r>
          </a:p>
          <a:p>
            <a:pPr marL="457200" lvl="0" indent="-457200" algn="just" rtl="1">
              <a:spcBef>
                <a:spcPts val="0"/>
              </a:spcBef>
              <a:spcAft>
                <a:spcPts val="0"/>
              </a:spcAft>
              <a:buClr>
                <a:srgbClr val="FF0000"/>
              </a:buClr>
              <a:buSzPts val="2400"/>
              <a:buFont typeface="Arial"/>
              <a:buChar char="•"/>
            </a:pPr>
            <a:endParaRPr lang="ar-JO" sz="2400" b="1" i="0" u="none" strike="noStrike" cap="none" dirty="0">
              <a:solidFill>
                <a:schemeClr val="accent3"/>
              </a:solidFill>
              <a:latin typeface="Open Sans"/>
              <a:ea typeface="Open Sans"/>
              <a:cs typeface="Open Sans"/>
              <a:sym typeface="Open Sans"/>
            </a:endParaRPr>
          </a:p>
          <a:p>
            <a:pPr marL="1144817" lvl="1" indent="-457200" algn="just" rtl="1">
              <a:spcBef>
                <a:spcPts val="0"/>
              </a:spcBef>
              <a:spcAft>
                <a:spcPts val="0"/>
              </a:spcAft>
              <a:buClr>
                <a:srgbClr val="FF0000"/>
              </a:buClr>
              <a:buSzPts val="2400"/>
              <a:buFont typeface="Arial"/>
              <a:buChar char="•"/>
            </a:pPr>
            <a:r>
              <a:rPr lang="ar-JO" sz="2400" dirty="0">
                <a:solidFill>
                  <a:schemeClr val="lt1"/>
                </a:solidFill>
                <a:latin typeface="Open Sans"/>
                <a:ea typeface="Open Sans"/>
                <a:cs typeface="Open Sans"/>
                <a:sym typeface="Open Sans"/>
              </a:rPr>
              <a:t>تم اعتماده في مجلس المندوبين لعام 2019.</a:t>
            </a:r>
          </a:p>
          <a:p>
            <a:pPr marL="457200" lvl="0" indent="-457200" algn="just" rtl="1">
              <a:spcBef>
                <a:spcPts val="0"/>
              </a:spcBef>
              <a:spcAft>
                <a:spcPts val="0"/>
              </a:spcAft>
              <a:buClr>
                <a:srgbClr val="FF0000"/>
              </a:buClr>
              <a:buSzPts val="2400"/>
              <a:buFont typeface="Arial"/>
              <a:buChar char="•"/>
            </a:pPr>
            <a:endParaRPr lang="ar-JO" sz="2400" b="0" i="0" u="none" strike="noStrike" cap="none" dirty="0">
              <a:solidFill>
                <a:schemeClr val="lt1"/>
              </a:solidFill>
              <a:latin typeface="Open Sans"/>
              <a:ea typeface="Open Sans"/>
              <a:cs typeface="Open Sans"/>
              <a:sym typeface="Open Sans"/>
            </a:endParaRPr>
          </a:p>
          <a:p>
            <a:pPr marL="1144817" lvl="1" indent="-457200" algn="just" rtl="1">
              <a:spcBef>
                <a:spcPts val="0"/>
              </a:spcBef>
              <a:spcAft>
                <a:spcPts val="0"/>
              </a:spcAft>
              <a:buClr>
                <a:srgbClr val="FF0000"/>
              </a:buClr>
              <a:buSzPts val="2400"/>
              <a:buFont typeface="Arial"/>
              <a:buChar char="•"/>
            </a:pPr>
            <a:r>
              <a:rPr lang="ar-JO" sz="2400" dirty="0">
                <a:solidFill>
                  <a:schemeClr val="lt1"/>
                </a:solidFill>
                <a:latin typeface="Open Sans"/>
                <a:ea typeface="Open Sans"/>
                <a:cs typeface="Open Sans"/>
                <a:sym typeface="Open Sans"/>
              </a:rPr>
              <a:t>سبعة التزامات استراتيجية شاملة لنكون أكثر عرضة للمساءلة أمام الذين نساعدهم.</a:t>
            </a:r>
          </a:p>
          <a:p>
            <a:pPr marL="457200" lvl="0" indent="-457200" algn="just" rtl="1">
              <a:spcBef>
                <a:spcPts val="0"/>
              </a:spcBef>
              <a:spcAft>
                <a:spcPts val="0"/>
              </a:spcAft>
              <a:buClr>
                <a:srgbClr val="FF0000"/>
              </a:buClr>
              <a:buSzPts val="2400"/>
              <a:buFont typeface="Arial"/>
              <a:buChar char="•"/>
            </a:pPr>
            <a:endParaRPr lang="ar-JO" sz="2400" b="0" i="0" u="none" strike="noStrike" cap="none" dirty="0">
              <a:solidFill>
                <a:schemeClr val="lt1"/>
              </a:solidFill>
              <a:latin typeface="Open Sans"/>
              <a:ea typeface="Open Sans"/>
              <a:cs typeface="Open Sans"/>
              <a:sym typeface="Open Sans"/>
            </a:endParaRPr>
          </a:p>
          <a:p>
            <a:pPr marL="1144817" lvl="1" indent="-457200" algn="just" rtl="1">
              <a:spcBef>
                <a:spcPts val="0"/>
              </a:spcBef>
              <a:spcAft>
                <a:spcPts val="0"/>
              </a:spcAft>
              <a:buClr>
                <a:srgbClr val="FF0000"/>
              </a:buClr>
              <a:buSzPts val="2400"/>
              <a:buFont typeface="Arial"/>
              <a:buChar char="•"/>
            </a:pPr>
            <a:r>
              <a:rPr lang="ar-JO" sz="2400" dirty="0">
                <a:solidFill>
                  <a:schemeClr val="lt1"/>
                </a:solidFill>
                <a:latin typeface="Open Sans"/>
                <a:ea typeface="Open Sans"/>
                <a:cs typeface="Open Sans"/>
                <a:sym typeface="Open Sans"/>
              </a:rPr>
              <a:t>يكون جميع أعضاء الحركة - كل جمعية وطنية ووفد للجنة الصليب الأحمر الدولية ومكتب الاتحاد الدولي لجمعيات الصليب الأحمر والهلال الأحمر - مسؤولون عن الوفاء بهذه الالتزامات.</a:t>
            </a:r>
          </a:p>
          <a:p>
            <a:pPr marL="457200" lvl="0" indent="-457200" algn="just" rtl="1">
              <a:spcBef>
                <a:spcPts val="0"/>
              </a:spcBef>
              <a:spcAft>
                <a:spcPts val="0"/>
              </a:spcAft>
              <a:buClr>
                <a:srgbClr val="FF0000"/>
              </a:buClr>
              <a:buSzPts val="2400"/>
              <a:buFont typeface="Arial"/>
              <a:buChar char="•"/>
            </a:pPr>
            <a:endParaRPr lang="ar-JO" sz="2400" b="0" i="0" u="none" strike="noStrike" cap="none" dirty="0">
              <a:solidFill>
                <a:schemeClr val="lt1"/>
              </a:solidFill>
              <a:latin typeface="Open Sans"/>
              <a:ea typeface="Open Sans"/>
              <a:cs typeface="Open Sans"/>
              <a:sym typeface="Open Sans"/>
            </a:endParaRPr>
          </a:p>
          <a:p>
            <a:pPr marL="1144817" lvl="1" indent="-457200" algn="just" rtl="1">
              <a:spcBef>
                <a:spcPts val="0"/>
              </a:spcBef>
              <a:spcAft>
                <a:spcPts val="0"/>
              </a:spcAft>
              <a:buClr>
                <a:srgbClr val="FF0000"/>
              </a:buClr>
              <a:buSzPts val="2400"/>
              <a:buFont typeface="Arial"/>
              <a:buChar char="•"/>
            </a:pPr>
            <a:r>
              <a:rPr lang="ar-JO" sz="2400" b="0" i="0" u="none" strike="noStrike" cap="none" dirty="0">
                <a:solidFill>
                  <a:schemeClr val="lt1"/>
                </a:solidFill>
                <a:latin typeface="Open Sans"/>
                <a:ea typeface="Open Sans"/>
                <a:cs typeface="Open Sans"/>
                <a:sym typeface="Open Sans"/>
              </a:rPr>
              <a:t>تنطبق على جميع الموظفين والمتطوعين.</a:t>
            </a:r>
            <a:endParaRPr dirty="0"/>
          </a:p>
        </p:txBody>
      </p:sp>
      <p:pic>
        <p:nvPicPr>
          <p:cNvPr id="364" name="Google Shape;364;p1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1217338" y="0"/>
            <a:ext cx="7070662" cy="6974540"/>
          </a:xfrm>
          <a:prstGeom prst="rect">
            <a:avLst/>
          </a:prstGeom>
          <a:noFill/>
          <a:ln w="9525" cap="flat" cmpd="sng">
            <a:solidFill>
              <a:schemeClr val="dk1"/>
            </a:solidFill>
            <a:prstDash val="solid"/>
            <a:round/>
            <a:headEnd type="none" w="sm" len="sm"/>
            <a:tailEnd type="none" w="sm" len="sm"/>
          </a:ln>
        </p:spPr>
      </p:pic>
      <p:pic>
        <p:nvPicPr>
          <p:cNvPr id="365" name="Google Shape;365;p14"/>
          <p:cNvPicPr preferRelativeResize="0"/>
          <p:nvPr/>
        </p:nvPicPr>
        <p:blipFill rotWithShape="1">
          <a:blip r:embed="rId4">
            <a:alphaModFix/>
          </a:blip>
          <a:srcRect/>
          <a:stretch/>
        </p:blipFill>
        <p:spPr>
          <a:xfrm>
            <a:off x="9803337" y="3673332"/>
            <a:ext cx="8516471" cy="5982158"/>
          </a:xfrm>
          <a:prstGeom prst="rect">
            <a:avLst/>
          </a:prstGeom>
          <a:noFill/>
          <a:ln>
            <a:noFill/>
          </a:ln>
        </p:spPr>
      </p:pic>
      <p:pic>
        <p:nvPicPr>
          <p:cNvPr id="366" name="Google Shape;366;p14"/>
          <p:cNvPicPr preferRelativeResize="0"/>
          <p:nvPr/>
        </p:nvPicPr>
        <p:blipFill rotWithShape="1">
          <a:blip r:embed="rId5">
            <a:alphaModFix/>
          </a:blip>
          <a:srcRect/>
          <a:stretch/>
        </p:blipFill>
        <p:spPr>
          <a:xfrm>
            <a:off x="11185530" y="561953"/>
            <a:ext cx="6802651" cy="9164682"/>
          </a:xfrm>
          <a:prstGeom prst="rect">
            <a:avLst/>
          </a:prstGeom>
          <a:noFill/>
          <a:ln w="9525" cap="flat" cmpd="sng">
            <a:solidFill>
              <a:schemeClr val="dk2"/>
            </a:solidFill>
            <a:prstDash val="solid"/>
            <a:round/>
            <a:headEnd type="none" w="sm" len="sm"/>
            <a:tailEnd type="none" w="sm" len="sm"/>
          </a:ln>
        </p:spPr>
      </p:pic>
      <p:sp>
        <p:nvSpPr>
          <p:cNvPr id="2" name="TextBox 1">
            <a:extLst>
              <a:ext uri="{FF2B5EF4-FFF2-40B4-BE49-F238E27FC236}">
                <a16:creationId xmlns:a16="http://schemas.microsoft.com/office/drawing/2014/main" id="{6533AF44-85C6-48D4-81BC-E86488ED51C2}"/>
              </a:ext>
            </a:extLst>
          </p:cNvPr>
          <p:cNvSpPr txBox="1"/>
          <p:nvPr/>
        </p:nvSpPr>
        <p:spPr>
          <a:xfrm>
            <a:off x="12938204" y="1402596"/>
            <a:ext cx="2305050" cy="923330"/>
          </a:xfrm>
          <a:prstGeom prst="rect">
            <a:avLst/>
          </a:prstGeom>
          <a:solidFill>
            <a:schemeClr val="bg2"/>
          </a:solidFill>
        </p:spPr>
        <p:txBody>
          <a:bodyPr wrap="square" rtlCol="0">
            <a:spAutoFit/>
          </a:bodyPr>
          <a:lstStyle/>
          <a:p>
            <a:pPr algn="r" rtl="1"/>
            <a:r>
              <a:rPr lang="ar-JO" b="1" dirty="0">
                <a:solidFill>
                  <a:srgbClr val="C00000"/>
                </a:solidFill>
                <a:ea typeface="Calibri" panose="020F0502020204030204" pitchFamily="34" charset="0"/>
                <a:cs typeface="Calibri" panose="020F0502020204030204" pitchFamily="34" charset="0"/>
              </a:rPr>
              <a:t>قوة الإنسانية</a:t>
            </a:r>
          </a:p>
          <a:p>
            <a:pPr algn="r" rtl="1"/>
            <a:r>
              <a:rPr lang="ar-JO" sz="1200" dirty="0">
                <a:solidFill>
                  <a:srgbClr val="C00000"/>
                </a:solidFill>
                <a:ea typeface="Calibri" panose="020F0502020204030204" pitchFamily="34" charset="0"/>
                <a:cs typeface="Calibri" panose="020F0502020204030204" pitchFamily="34" charset="0"/>
              </a:rPr>
              <a:t>مجلس مندوبي الحركة الدولية للصليب الأحمر والهلال الأحمر </a:t>
            </a:r>
          </a:p>
          <a:p>
            <a:pPr algn="r" rtl="1"/>
            <a:r>
              <a:rPr lang="ar-JO" sz="1050" dirty="0">
                <a:ea typeface="Calibri" panose="020F0502020204030204" pitchFamily="34" charset="0"/>
                <a:cs typeface="Calibri" panose="020F0502020204030204" pitchFamily="34" charset="0"/>
              </a:rPr>
              <a:t>8 كانون الأول 2019، جينيف</a:t>
            </a:r>
            <a:endParaRPr lang="en-US" sz="1000"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E484FA96-C6DB-2F74-8A60-819DD988D296}"/>
              </a:ext>
            </a:extLst>
          </p:cNvPr>
          <p:cNvSpPr txBox="1"/>
          <p:nvPr/>
        </p:nvSpPr>
        <p:spPr>
          <a:xfrm>
            <a:off x="15326899" y="1278308"/>
            <a:ext cx="2305050" cy="1200329"/>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{شعار الحركة الدولية للصليب الأحمر والهلال الأحمر}</a:t>
            </a:r>
          </a:p>
          <a:p>
            <a:endParaRPr lang="en-US" dirty="0"/>
          </a:p>
        </p:txBody>
      </p:sp>
      <p:sp>
        <p:nvSpPr>
          <p:cNvPr id="4" name="TextBox 3">
            <a:extLst>
              <a:ext uri="{FF2B5EF4-FFF2-40B4-BE49-F238E27FC236}">
                <a16:creationId xmlns:a16="http://schemas.microsoft.com/office/drawing/2014/main" id="{3C3B98C7-E60D-CB1E-BA47-2916EC142288}"/>
              </a:ext>
            </a:extLst>
          </p:cNvPr>
          <p:cNvSpPr txBox="1"/>
          <p:nvPr/>
        </p:nvSpPr>
        <p:spPr>
          <a:xfrm>
            <a:off x="15689943" y="2752095"/>
            <a:ext cx="2105322" cy="984885"/>
          </a:xfrm>
          <a:prstGeom prst="rect">
            <a:avLst/>
          </a:prstGeom>
          <a:solidFill>
            <a:schemeClr val="bg2"/>
          </a:solidFill>
        </p:spPr>
        <p:txBody>
          <a:bodyPr wrap="square" rtlCol="0">
            <a:spAutoFit/>
          </a:bodyPr>
          <a:lstStyle/>
          <a:p>
            <a:pPr algn="r" rtl="1"/>
            <a:r>
              <a:rPr lang="ar-JO" sz="1600" b="1" dirty="0">
                <a:ea typeface="Calibri" panose="020F0502020204030204" pitchFamily="34" charset="0"/>
                <a:cs typeface="Calibri" panose="020F0502020204030204" pitchFamily="34" charset="0"/>
              </a:rPr>
              <a:t>إنجليزي</a:t>
            </a:r>
            <a:endParaRPr lang="ar-JO" sz="1400" b="1" dirty="0">
              <a:ea typeface="Calibri" panose="020F0502020204030204" pitchFamily="34" charset="0"/>
              <a:cs typeface="Calibri" panose="020F0502020204030204" pitchFamily="34" charset="0"/>
            </a:endParaRPr>
          </a:p>
          <a:p>
            <a:pPr algn="r" rtl="1"/>
            <a:r>
              <a:rPr lang="ar-JO" sz="1400" b="1" dirty="0">
                <a:ea typeface="Calibri" panose="020F0502020204030204" pitchFamily="34" charset="0"/>
                <a:cs typeface="Calibri" panose="020F0502020204030204" pitchFamily="34" charset="0"/>
              </a:rPr>
              <a:t>سي دي</a:t>
            </a:r>
            <a:r>
              <a:rPr lang="en-US" sz="1400" b="1" dirty="0">
                <a:ea typeface="Calibri" panose="020F0502020204030204" pitchFamily="34" charset="0"/>
                <a:cs typeface="Calibri" panose="020F0502020204030204" pitchFamily="34" charset="0"/>
              </a:rPr>
              <a:t>/</a:t>
            </a:r>
            <a:r>
              <a:rPr lang="ar-JO" sz="1400" b="1" dirty="0">
                <a:ea typeface="Calibri" panose="020F0502020204030204" pitchFamily="34" charset="0"/>
                <a:cs typeface="Calibri" panose="020F0502020204030204" pitchFamily="34" charset="0"/>
              </a:rPr>
              <a:t>19</a:t>
            </a:r>
            <a:r>
              <a:rPr lang="en-US" sz="1400" b="1" dirty="0">
                <a:ea typeface="Calibri" panose="020F0502020204030204" pitchFamily="34" charset="0"/>
                <a:cs typeface="Calibri" panose="020F0502020204030204" pitchFamily="34" charset="0"/>
              </a:rPr>
              <a:t>/</a:t>
            </a:r>
            <a:r>
              <a:rPr lang="ar-JO" sz="1400" b="1" dirty="0">
                <a:ea typeface="Calibri" panose="020F0502020204030204" pitchFamily="34" charset="0"/>
                <a:cs typeface="Calibri" panose="020F0502020204030204" pitchFamily="34" charset="0"/>
              </a:rPr>
              <a:t>آر 1</a:t>
            </a:r>
          </a:p>
          <a:p>
            <a:pPr algn="r" rtl="1"/>
            <a:r>
              <a:rPr lang="ar-JO" sz="1400" b="1" dirty="0">
                <a:ea typeface="Calibri" panose="020F0502020204030204" pitchFamily="34" charset="0"/>
                <a:cs typeface="Calibri" panose="020F0502020204030204" pitchFamily="34" charset="0"/>
              </a:rPr>
              <a:t>النسخة الأصل: الإنجليزية</a:t>
            </a:r>
          </a:p>
          <a:p>
            <a:pPr algn="r" rtl="1"/>
            <a:r>
              <a:rPr lang="ar-JO" sz="1400" b="1" dirty="0">
                <a:ea typeface="Calibri" panose="020F0502020204030204" pitchFamily="34" charset="0"/>
                <a:cs typeface="Calibri" panose="020F0502020204030204" pitchFamily="34" charset="0"/>
              </a:rPr>
              <a:t>معتمدة</a:t>
            </a:r>
            <a:endParaRPr lang="en-US" sz="1400" b="1"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C756114E-32AA-31DA-14DE-CEB35D889A33}"/>
              </a:ext>
            </a:extLst>
          </p:cNvPr>
          <p:cNvSpPr txBox="1"/>
          <p:nvPr/>
        </p:nvSpPr>
        <p:spPr>
          <a:xfrm>
            <a:off x="13384893" y="3648625"/>
            <a:ext cx="230505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مجلس المندوبين</a:t>
            </a:r>
            <a:endParaRPr lang="en-US" sz="1400" b="1" dirty="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F79CFFF2-525A-437E-C78A-DDEC0BEC2D39}"/>
              </a:ext>
            </a:extLst>
          </p:cNvPr>
          <p:cNvSpPr txBox="1"/>
          <p:nvPr/>
        </p:nvSpPr>
        <p:spPr>
          <a:xfrm>
            <a:off x="13222514" y="4010438"/>
            <a:ext cx="2728685" cy="523220"/>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للحركة الدولية للصليب الأحمر والهلال الأحمر</a:t>
            </a:r>
            <a:endParaRPr lang="en-US" sz="14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96CE518-DEFA-3AEB-8921-98BC9F9AD846}"/>
              </a:ext>
            </a:extLst>
          </p:cNvPr>
          <p:cNvSpPr txBox="1"/>
          <p:nvPr/>
        </p:nvSpPr>
        <p:spPr>
          <a:xfrm>
            <a:off x="13466138" y="4757088"/>
            <a:ext cx="2305050" cy="523220"/>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سويسرا، جينيف</a:t>
            </a:r>
          </a:p>
          <a:p>
            <a:pPr algn="ctr" rtl="1"/>
            <a:r>
              <a:rPr lang="ar-JO" sz="1400" b="1" dirty="0">
                <a:ea typeface="Calibri" panose="020F0502020204030204" pitchFamily="34" charset="0"/>
                <a:cs typeface="Calibri" panose="020F0502020204030204" pitchFamily="34" charset="0"/>
              </a:rPr>
              <a:t>8 كانون الأول 2019</a:t>
            </a:r>
            <a:endParaRPr lang="en-US" sz="1400" b="1"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F597DBDB-1DA3-6EAA-3F84-4338FD4531E4}"/>
              </a:ext>
            </a:extLst>
          </p:cNvPr>
          <p:cNvSpPr txBox="1"/>
          <p:nvPr/>
        </p:nvSpPr>
        <p:spPr>
          <a:xfrm>
            <a:off x="12595123" y="5604204"/>
            <a:ext cx="3776992" cy="523220"/>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الإلتزامات على مستوى الحركة لإشراك المجتمعات والمساءلة.</a:t>
            </a:r>
            <a:endParaRPr lang="en-US" sz="1400" b="1"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013B3B8B-98DD-F1AC-3C3B-C0D4162C3BF0}"/>
              </a:ext>
            </a:extLst>
          </p:cNvPr>
          <p:cNvSpPr txBox="1"/>
          <p:nvPr/>
        </p:nvSpPr>
        <p:spPr>
          <a:xfrm>
            <a:off x="12938205" y="6351658"/>
            <a:ext cx="343391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القرار</a:t>
            </a:r>
            <a:endParaRPr lang="en-US" sz="1400" b="1"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4D28A35E-DCF5-50ED-FFB0-7F96965EDC5A}"/>
              </a:ext>
            </a:extLst>
          </p:cNvPr>
          <p:cNvSpPr txBox="1"/>
          <p:nvPr/>
        </p:nvSpPr>
        <p:spPr>
          <a:xfrm>
            <a:off x="12967047" y="7196845"/>
            <a:ext cx="343391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تم إعداد المستند بواسطة</a:t>
            </a:r>
            <a:endParaRPr lang="en-US" sz="1400" b="1"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55587198-E891-5EBF-15E8-231B80D6CFC7}"/>
              </a:ext>
            </a:extLst>
          </p:cNvPr>
          <p:cNvSpPr txBox="1"/>
          <p:nvPr/>
        </p:nvSpPr>
        <p:spPr>
          <a:xfrm>
            <a:off x="12354459" y="7504622"/>
            <a:ext cx="4659085" cy="95410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اللجنة الدولية للصليب الأحمر </a:t>
            </a:r>
          </a:p>
          <a:p>
            <a:pPr algn="ctr" rtl="1"/>
            <a:r>
              <a:rPr lang="ar-JO" sz="1400" b="1" dirty="0">
                <a:ea typeface="Calibri" panose="020F0502020204030204" pitchFamily="34" charset="0"/>
                <a:cs typeface="Calibri" panose="020F0502020204030204" pitchFamily="34" charset="0"/>
              </a:rPr>
              <a:t>والاتحاد الدولي لجمعيات الصليب الأحمر والهلال الأحمر </a:t>
            </a:r>
          </a:p>
          <a:p>
            <a:pPr algn="ctr" rtl="1"/>
            <a:r>
              <a:rPr lang="ar-JO" sz="1400" b="1" dirty="0">
                <a:ea typeface="Calibri" panose="020F0502020204030204" pitchFamily="34" charset="0"/>
                <a:cs typeface="Calibri" panose="020F0502020204030204" pitchFamily="34" charset="0"/>
              </a:rPr>
              <a:t>بالتعاون مع</a:t>
            </a:r>
          </a:p>
          <a:p>
            <a:pPr algn="ctr" rtl="1"/>
            <a:r>
              <a:rPr lang="ar-JO" sz="1400" b="1" dirty="0">
                <a:ea typeface="Calibri" panose="020F0502020204030204" pitchFamily="34" charset="0"/>
                <a:cs typeface="Calibri" panose="020F0502020204030204" pitchFamily="34" charset="0"/>
              </a:rPr>
              <a:t>الجمعيات الوطنية للصليب الأحمر والهلال الأحمر</a:t>
            </a:r>
            <a:endParaRPr lang="en-US" sz="1400" b="1"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25BAB689-73FF-747E-49F7-67B6DA3F6951}"/>
              </a:ext>
            </a:extLst>
          </p:cNvPr>
          <p:cNvSpPr txBox="1"/>
          <p:nvPr/>
        </p:nvSpPr>
        <p:spPr>
          <a:xfrm>
            <a:off x="13466138" y="8585817"/>
            <a:ext cx="2305050" cy="307777"/>
          </a:xfrm>
          <a:prstGeom prst="rect">
            <a:avLst/>
          </a:prstGeom>
          <a:solidFill>
            <a:schemeClr val="bg2"/>
          </a:solidFill>
        </p:spPr>
        <p:txBody>
          <a:bodyPr wrap="square" rtlCol="0">
            <a:spAutoFit/>
          </a:bodyPr>
          <a:lstStyle/>
          <a:p>
            <a:pPr algn="ctr" rtl="1"/>
            <a:r>
              <a:rPr lang="ar-JO" sz="1400" b="1" dirty="0">
                <a:ea typeface="Calibri" panose="020F0502020204030204" pitchFamily="34" charset="0"/>
                <a:cs typeface="Calibri" panose="020F0502020204030204" pitchFamily="34" charset="0"/>
              </a:rPr>
              <a:t>جينيف، 8 كانون الأول 2019</a:t>
            </a:r>
            <a:endParaRPr lang="en-US" sz="1400" b="1" dirty="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0F2E5CFB-B659-79EE-B620-2AFAD3C877CD}"/>
              </a:ext>
            </a:extLst>
          </p:cNvPr>
          <p:cNvSpPr txBox="1"/>
          <p:nvPr/>
        </p:nvSpPr>
        <p:spPr>
          <a:xfrm>
            <a:off x="8698263" y="5566828"/>
            <a:ext cx="3535703" cy="1569660"/>
          </a:xfrm>
          <a:prstGeom prst="rect">
            <a:avLst/>
          </a:prstGeom>
          <a:solidFill>
            <a:schemeClr val="bg2"/>
          </a:solidFill>
        </p:spPr>
        <p:txBody>
          <a:bodyPr wrap="square" rtlCol="0">
            <a:spAutoFit/>
          </a:bodyPr>
          <a:lstStyle/>
          <a:p>
            <a:pPr lvl="0" algn="just" rtl="1">
              <a:spcBef>
                <a:spcPts val="0"/>
              </a:spcBef>
              <a:spcAft>
                <a:spcPts val="0"/>
              </a:spcAft>
              <a:buClr>
                <a:srgbClr val="FF0000"/>
              </a:buClr>
              <a:buSzPts val="2400"/>
            </a:pPr>
            <a:r>
              <a:rPr lang="ar-JO" sz="2400" b="1" dirty="0">
                <a:solidFill>
                  <a:schemeClr val="accent3"/>
                </a:solidFill>
                <a:ea typeface="Calibri" panose="020F0502020204030204" pitchFamily="34" charset="0"/>
                <a:cs typeface="Calibri" panose="020F0502020204030204" pitchFamily="34" charset="0"/>
                <a:sym typeface="Open Sans"/>
              </a:rPr>
              <a:t>مبادئ وقواعد </a:t>
            </a:r>
            <a:endParaRPr lang="en-US" sz="2400" b="1" dirty="0">
              <a:solidFill>
                <a:schemeClr val="accent3"/>
              </a:solidFill>
              <a:ea typeface="Calibri" panose="020F0502020204030204" pitchFamily="34" charset="0"/>
              <a:cs typeface="Calibri" panose="020F0502020204030204" pitchFamily="34" charset="0"/>
              <a:sym typeface="Open Sans"/>
            </a:endParaRPr>
          </a:p>
          <a:p>
            <a:pPr lvl="0" algn="just" rtl="1">
              <a:spcBef>
                <a:spcPts val="0"/>
              </a:spcBef>
              <a:spcAft>
                <a:spcPts val="0"/>
              </a:spcAft>
              <a:buClr>
                <a:srgbClr val="FF0000"/>
              </a:buClr>
              <a:buSzPts val="2400"/>
            </a:pPr>
            <a:r>
              <a:rPr lang="ar-JO" sz="2400" b="1" dirty="0">
                <a:ea typeface="Calibri" panose="020F0502020204030204" pitchFamily="34" charset="0"/>
                <a:cs typeface="Calibri" panose="020F0502020204030204" pitchFamily="34" charset="0"/>
                <a:sym typeface="Open Sans"/>
              </a:rPr>
              <a:t>المساعدة الإنسانية</a:t>
            </a:r>
            <a:endParaRPr lang="en-US" sz="2400" b="1" dirty="0">
              <a:ea typeface="Calibri" panose="020F0502020204030204" pitchFamily="34" charset="0"/>
              <a:cs typeface="Calibri" panose="020F0502020204030204" pitchFamily="34" charset="0"/>
              <a:sym typeface="Open Sans"/>
            </a:endParaRPr>
          </a:p>
          <a:p>
            <a:pPr lvl="0" algn="just" rtl="1">
              <a:spcBef>
                <a:spcPts val="0"/>
              </a:spcBef>
              <a:spcAft>
                <a:spcPts val="0"/>
              </a:spcAft>
              <a:buClr>
                <a:srgbClr val="FF0000"/>
              </a:buClr>
              <a:buSzPts val="2400"/>
            </a:pPr>
            <a:r>
              <a:rPr lang="ar-JO" sz="2400" b="1" dirty="0">
                <a:ea typeface="Calibri" panose="020F0502020204030204" pitchFamily="34" charset="0"/>
                <a:cs typeface="Calibri" panose="020F0502020204030204" pitchFamily="34" charset="0"/>
                <a:sym typeface="Open Sans"/>
              </a:rPr>
              <a:t> للصليب الأحمر والهلال الأحمر.</a:t>
            </a:r>
            <a:endParaRPr lang="en-US" sz="2400" b="1" dirty="0">
              <a:ea typeface="Calibri" panose="020F0502020204030204" pitchFamily="34" charset="0"/>
              <a:cs typeface="Calibri" panose="020F0502020204030204" pitchFamily="34" charset="0"/>
              <a:sym typeface="Open Sans"/>
            </a:endParaRPr>
          </a:p>
          <a:p>
            <a:pPr lvl="0" algn="just" rtl="1">
              <a:spcBef>
                <a:spcPts val="0"/>
              </a:spcBef>
              <a:spcAft>
                <a:spcPts val="0"/>
              </a:spcAft>
              <a:buClr>
                <a:srgbClr val="FF0000"/>
              </a:buClr>
              <a:buSzPts val="2400"/>
            </a:pPr>
            <a:endParaRPr lang="ar-JO" sz="2400" b="1" dirty="0">
              <a:ea typeface="Calibri" panose="020F0502020204030204" pitchFamily="34" charset="0"/>
              <a:cs typeface="Calibri" panose="020F0502020204030204" pitchFamily="34" charset="0"/>
              <a:sym typeface="Open Sans"/>
            </a:endParaRPr>
          </a:p>
        </p:txBody>
      </p:sp>
      <p:sp>
        <p:nvSpPr>
          <p:cNvPr id="16" name="TextBox 15">
            <a:extLst>
              <a:ext uri="{FF2B5EF4-FFF2-40B4-BE49-F238E27FC236}">
                <a16:creationId xmlns:a16="http://schemas.microsoft.com/office/drawing/2014/main" id="{2FD11458-E396-B93A-3AF8-9AAB7889003D}"/>
              </a:ext>
            </a:extLst>
          </p:cNvPr>
          <p:cNvSpPr txBox="1"/>
          <p:nvPr/>
        </p:nvSpPr>
        <p:spPr>
          <a:xfrm>
            <a:off x="9428308" y="8868036"/>
            <a:ext cx="2409371" cy="307777"/>
          </a:xfrm>
          <a:prstGeom prst="rect">
            <a:avLst/>
          </a:prstGeom>
          <a:solidFill>
            <a:schemeClr val="bg2"/>
          </a:solidFill>
        </p:spPr>
        <p:txBody>
          <a:bodyPr wrap="square" rtlCol="0">
            <a:spAutoFit/>
          </a:bodyPr>
          <a:lstStyle/>
          <a:p>
            <a:r>
              <a:rPr lang="ar-JO" sz="1400" dirty="0">
                <a:solidFill>
                  <a:srgbClr val="C00000"/>
                </a:solidFill>
                <a:ea typeface="Calibri" panose="020F0502020204030204" pitchFamily="34" charset="0"/>
                <a:cs typeface="Calibri" panose="020F0502020204030204" pitchFamily="34" charset="0"/>
              </a:rPr>
              <a:t>حفظ الأرواح وتغيير التفكير</a:t>
            </a:r>
            <a:endParaRPr lang="en-US" sz="1400" dirty="0">
              <a:solidFill>
                <a:srgbClr val="C00000"/>
              </a:solidFill>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6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3">
                                            <p:txEl>
                                              <p:pRg st="12" end="1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779329" y="3469320"/>
            <a:ext cx="14729345" cy="1202702"/>
          </a:xfrm>
          <a:prstGeom prst="rect">
            <a:avLst/>
          </a:prstGeom>
          <a:noFill/>
        </p:spPr>
        <p:txBody>
          <a:bodyPr wrap="square" rtlCol="0">
            <a:spAutoFit/>
          </a:bodyPr>
          <a:lstStyle/>
          <a:p>
            <a:pPr marL="0" marR="0" lvl="0" indent="0" algn="ctr" defTabSz="914309" rtl="0" eaLnBrk="0" fontAlgn="base" latinLnBrk="0" hangingPunct="0">
              <a:lnSpc>
                <a:spcPct val="80000"/>
              </a:lnSpc>
              <a:spcBef>
                <a:spcPct val="0"/>
              </a:spcBef>
              <a:spcAft>
                <a:spcPct val="0"/>
              </a:spcAft>
              <a:buClrTx/>
              <a:buSzTx/>
              <a:buFontTx/>
              <a:buNone/>
              <a:tabLst/>
              <a:defRPr/>
            </a:pPr>
            <a:r>
              <a:rPr kumimoji="0" lang="ar-JO" sz="8799"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rPr>
              <a:t>تبليغ المخاطر والمشاركة المجتمعية</a:t>
            </a:r>
            <a:endParaRPr kumimoji="0" lang="en-US" sz="8799"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65365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
          <p:cNvSpPr txBox="1"/>
          <p:nvPr/>
        </p:nvSpPr>
        <p:spPr>
          <a:xfrm>
            <a:off x="6868567" y="3591899"/>
            <a:ext cx="8014541" cy="227750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ar-JO" sz="6600" b="1" dirty="0">
                <a:solidFill>
                  <a:srgbClr val="F5333F"/>
                </a:solidFill>
                <a:ea typeface="Calibri" panose="020F0502020204030204" pitchFamily="34" charset="0"/>
                <a:cs typeface="Calibri" panose="020F0502020204030204" pitchFamily="34" charset="0"/>
                <a:sym typeface="Montserrat"/>
              </a:rPr>
              <a:t>التوقعات</a:t>
            </a:r>
            <a:endParaRPr sz="2800" dirty="0">
              <a:solidFill>
                <a:schemeClr val="dk1"/>
              </a:solidFill>
              <a:ea typeface="Calibri" panose="020F0502020204030204" pitchFamily="34" charset="0"/>
              <a:cs typeface="Calibri" panose="020F0502020204030204" pitchFamily="34" charset="0"/>
              <a:sym typeface="Montserrat"/>
            </a:endParaRPr>
          </a:p>
          <a:p>
            <a:pPr marL="0" marR="0" lvl="0" indent="0" algn="ctr" rtl="0">
              <a:spcBef>
                <a:spcPts val="1200"/>
              </a:spcBef>
              <a:spcAft>
                <a:spcPts val="0"/>
              </a:spcAft>
              <a:buNone/>
            </a:pPr>
            <a:r>
              <a:rPr lang="ar-JO" sz="6600" b="1" dirty="0">
                <a:solidFill>
                  <a:srgbClr val="242D38"/>
                </a:solidFill>
                <a:ea typeface="Calibri" panose="020F0502020204030204" pitchFamily="34" charset="0"/>
                <a:cs typeface="Calibri" panose="020F0502020204030204" pitchFamily="34" charset="0"/>
                <a:sym typeface="Montserrat"/>
              </a:rPr>
              <a:t>ما الذي تريد أن تتعلمه؟</a:t>
            </a:r>
            <a:endParaRPr dirty="0">
              <a:ea typeface="Calibri" panose="020F0502020204030204" pitchFamily="34" charset="0"/>
              <a:cs typeface="Calibri" panose="020F0502020204030204" pitchFamily="34" charset="0"/>
            </a:endParaRPr>
          </a:p>
        </p:txBody>
      </p:sp>
      <p:grpSp>
        <p:nvGrpSpPr>
          <p:cNvPr id="244" name="Google Shape;244;p2"/>
          <p:cNvGrpSpPr/>
          <p:nvPr/>
        </p:nvGrpSpPr>
        <p:grpSpPr>
          <a:xfrm>
            <a:off x="1764148" y="3089439"/>
            <a:ext cx="4109710" cy="4109710"/>
            <a:chOff x="1237206" y="3045552"/>
            <a:chExt cx="3001108" cy="3001108"/>
          </a:xfrm>
        </p:grpSpPr>
        <p:grpSp>
          <p:nvGrpSpPr>
            <p:cNvPr id="245" name="Google Shape;245;p2"/>
            <p:cNvGrpSpPr/>
            <p:nvPr/>
          </p:nvGrpSpPr>
          <p:grpSpPr>
            <a:xfrm>
              <a:off x="1237206" y="3045552"/>
              <a:ext cx="3001108" cy="3001108"/>
              <a:chOff x="1237206" y="3045552"/>
              <a:chExt cx="3001108" cy="3001108"/>
            </a:xfrm>
          </p:grpSpPr>
          <p:sp>
            <p:nvSpPr>
              <p:cNvPr id="246" name="Google Shape;246;p2"/>
              <p:cNvSpPr/>
              <p:nvPr/>
            </p:nvSpPr>
            <p:spPr>
              <a:xfrm>
                <a:off x="1237206" y="3045552"/>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47" name="Google Shape;247;p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796812" y="3658880"/>
                <a:ext cx="1798937" cy="1912045"/>
              </a:xfrm>
              <a:prstGeom prst="rect">
                <a:avLst/>
              </a:prstGeom>
              <a:noFill/>
              <a:ln>
                <a:noFill/>
              </a:ln>
            </p:spPr>
          </p:pic>
        </p:grpSp>
        <p:sp>
          <p:nvSpPr>
            <p:cNvPr id="248" name="Google Shape;248;p2"/>
            <p:cNvSpPr/>
            <p:nvPr/>
          </p:nvSpPr>
          <p:spPr>
            <a:xfrm>
              <a:off x="3425125" y="3497689"/>
              <a:ext cx="340963" cy="314894"/>
            </a:xfrm>
            <a:prstGeom prst="ellipse">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126D735-235D-2348-A8B8-06F0C2486E03}"/>
              </a:ext>
            </a:extLst>
          </p:cNvPr>
          <p:cNvSpPr txBox="1"/>
          <p:nvPr/>
        </p:nvSpPr>
        <p:spPr>
          <a:xfrm>
            <a:off x="368967" y="342247"/>
            <a:ext cx="9635382" cy="1796197"/>
          </a:xfrm>
          <a:prstGeom prst="rect">
            <a:avLst/>
          </a:prstGeom>
          <a:noFill/>
        </p:spPr>
        <p:txBody>
          <a:bodyPr wrap="square" rtlCol="0">
            <a:spAutoFit/>
          </a:bodyPr>
          <a:lstStyle/>
          <a:p>
            <a:pPr marL="0" marR="0" lvl="0" indent="0" algn="just" defTabSz="914400" rtl="1" eaLnBrk="0" fontAlgn="base" latinLnBrk="0" hangingPunct="0">
              <a:lnSpc>
                <a:spcPts val="4280"/>
              </a:lnSpc>
              <a:spcBef>
                <a:spcPct val="0"/>
              </a:spcBef>
              <a:spcAft>
                <a:spcPts val="300"/>
              </a:spcAft>
              <a:buClrTx/>
              <a:buSzTx/>
              <a:buFontTx/>
              <a:buNone/>
              <a:tabLst/>
              <a:defRPr/>
            </a:pPr>
            <a:r>
              <a:rPr kumimoji="0" lang="ar-JO"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لماذا تعتبر المشاركة المجتمعية في حالات الأوبئة مهمة؟</a:t>
            </a:r>
            <a:endParaRPr kumimoji="0" lang="en-US"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a:p>
            <a:pPr marL="0" marR="0" lvl="0" indent="0" algn="just" defTabSz="914400" rtl="1" eaLnBrk="0" fontAlgn="base" latinLnBrk="0" hangingPunct="0">
              <a:lnSpc>
                <a:spcPts val="4280"/>
              </a:lnSpc>
              <a:spcBef>
                <a:spcPct val="0"/>
              </a:spcBef>
              <a:spcAft>
                <a:spcPts val="300"/>
              </a:spcAft>
              <a:buClrTx/>
              <a:buSzTx/>
              <a:buFontTx/>
              <a:buNone/>
              <a:tabLst/>
              <a:defRPr/>
            </a:pPr>
            <a:r>
              <a:rPr kumimoji="0" lang="ar-JO"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rPr>
              <a:t>ناقش...</a:t>
            </a:r>
            <a:endParaRPr kumimoji="0" lang="ru-RU"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7F601C4C-530D-1444-AB8A-0FF028580514}"/>
              </a:ext>
            </a:extLst>
          </p:cNvPr>
          <p:cNvSpPr txBox="1"/>
          <p:nvPr/>
        </p:nvSpPr>
        <p:spPr>
          <a:xfrm>
            <a:off x="368967" y="2130237"/>
            <a:ext cx="9294986" cy="6601807"/>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lvl="0" indent="-457200" algn="just" rtl="1">
              <a:spcAft>
                <a:spcPts val="600"/>
              </a:spcAft>
              <a:buFont typeface="+mj-lt"/>
              <a:buAutoNum type="arabicPeriod"/>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تبدأ الأوبئة  وتنتهي في المجتمعات</a:t>
            </a: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يعتمد استمرار الوباء أو انتهاءه على الإجراءات التي يتبعها أفراد المجتمع، لذا فهم بحاجة إلى أن يكونوا شركاء نشطين في عملية الاستجابة</a:t>
            </a:r>
          </a:p>
          <a:p>
            <a:pPr marL="457200" lvl="0" indent="-457200" algn="just" rtl="1">
              <a:spcAft>
                <a:spcPts val="600"/>
              </a:spcAft>
              <a:buFont typeface="+mj-lt"/>
              <a:buAutoNum type="arabicPeriod" startAt="2"/>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تعتبر عملية تغيير السلوك عملية معقدة</a:t>
            </a: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حيث أن الرسائل أحادية الاتجاه وزيادة التوعية لم تكن كافية</a:t>
            </a:r>
          </a:p>
          <a:p>
            <a:pPr marL="457200" marR="0" lvl="0" indent="-457200" algn="just" defTabSz="914400" rtl="1" eaLnBrk="0" fontAlgn="base" latinLnBrk="0" hangingPunct="0">
              <a:lnSpc>
                <a:spcPct val="100000"/>
              </a:lnSpc>
              <a:spcBef>
                <a:spcPct val="0"/>
              </a:spcBef>
              <a:spcAft>
                <a:spcPts val="600"/>
              </a:spcAft>
              <a:buClr>
                <a:srgbClr val="FF0000"/>
              </a:buClr>
              <a:buSzTx/>
              <a:buFont typeface="+mj-lt"/>
              <a:buAutoNum type="arabicPeriod" startAt="3"/>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يتحلى المجتمع بمعرفة أفضل</a:t>
            </a:r>
            <a:endParaRPr kumimoji="0" lang="en-GB"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468000" lvl="0" indent="0" algn="just" rtl="1">
              <a:buNone/>
              <a:defRPr/>
            </a:pPr>
            <a:r>
              <a:rPr lang="ar-JO" sz="2200" dirty="0">
                <a:solidFill>
                  <a:srgbClr val="3F3F3F"/>
                </a:solidFill>
                <a:highlight>
                  <a:srgbClr val="FFFF00"/>
                </a:highlight>
                <a:latin typeface="Calibri" panose="020F0502020204030204" pitchFamily="34" charset="0"/>
                <a:ea typeface="Calibri" panose="020F0502020204030204" pitchFamily="34" charset="0"/>
                <a:cs typeface="Calibri" panose="020F0502020204030204" pitchFamily="34" charset="0"/>
              </a:rPr>
              <a:t>المجتمعات على علم أكثر من أي أحد آخر، حول كيفية تشجيع الممارسات الأكثر أمانًا وصحة وما الذي يمكن أن يمنعهم.</a:t>
            </a:r>
          </a:p>
          <a:p>
            <a:pPr marL="457200" marR="0" lvl="0" indent="-457200" algn="just" defTabSz="914400" rtl="1" eaLnBrk="0" fontAlgn="base" latinLnBrk="0" hangingPunct="0">
              <a:lnSpc>
                <a:spcPct val="100000"/>
              </a:lnSpc>
              <a:spcBef>
                <a:spcPct val="0"/>
              </a:spcBef>
              <a:spcAft>
                <a:spcPts val="600"/>
              </a:spcAft>
              <a:buClr>
                <a:srgbClr val="FF0000"/>
              </a:buClr>
              <a:buSzTx/>
              <a:buFont typeface="+mj-lt"/>
              <a:buAutoNum type="arabicPeriod" startAt="4"/>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الثقة هي</a:t>
            </a:r>
            <a:r>
              <a:rPr kumimoji="0" lang="ar-JO" sz="2400" b="1" i="0" u="none" strike="noStrike" kern="1200" cap="none" spc="0" normalizeH="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 العنصر الأساسي</a:t>
            </a:r>
            <a:endParaRPr kumimoji="0" lang="en-GB"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في حال انعدام ثقة المجتمعات بنا، فلن تستمع أو تساهم أو تتبع الإجراءات اللازمة للسيطرة على الوباء وقد تتجاوب مع ذلك بعنف وعدائية</a:t>
            </a:r>
          </a:p>
          <a:p>
            <a:pPr marL="457200" lvl="0" indent="-457200" algn="just" rtl="1">
              <a:spcAft>
                <a:spcPts val="600"/>
              </a:spcAft>
              <a:buFont typeface="+mj-lt"/>
              <a:buAutoNum type="arabicPeriod" startAt="5"/>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لبناء الثقة، نحن بحاجة للإستماع والتنفيذ.</a:t>
            </a:r>
          </a:p>
          <a:p>
            <a:pPr marL="468000" lvl="0" indent="0" algn="just" rtl="1">
              <a:buNone/>
              <a:defRPr/>
            </a:pPr>
            <a:r>
              <a:rPr lang="ar-JO" sz="2200" dirty="0">
                <a:solidFill>
                  <a:srgbClr val="3F3F3F"/>
                </a:solidFill>
                <a:latin typeface="Calibri" panose="020F0502020204030204" pitchFamily="34" charset="0"/>
                <a:ea typeface="Calibri" panose="020F0502020204030204" pitchFamily="34" charset="0"/>
                <a:cs typeface="Calibri" panose="020F0502020204030204" pitchFamily="34" charset="0"/>
              </a:rPr>
              <a:t>تعتبر ملاحظات المجتمع وانطباعاته ضرورية لفهم تصوراته وتكييف استجابتنا للحفاظ على الأهمية والفعالية.</a:t>
            </a:r>
            <a:endParaRPr kumimoji="0" lang="en-GB" sz="22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descr="Two people standing next to a motorcycle&#10;&#10;Description automatically generated with medium confidence">
            <a:extLst>
              <a:ext uri="{FF2B5EF4-FFF2-40B4-BE49-F238E27FC236}">
                <a16:creationId xmlns:a16="http://schemas.microsoft.com/office/drawing/2014/main" id="{1CC490F8-97B9-134C-9742-EFB72909DCA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58450" y="1588"/>
            <a:ext cx="7829550" cy="10287000"/>
          </a:xfrm>
          <a:prstGeom prst="rect">
            <a:avLst/>
          </a:prstGeom>
        </p:spPr>
      </p:pic>
      <p:sp>
        <p:nvSpPr>
          <p:cNvPr id="3" name="TextBox 2">
            <a:extLst>
              <a:ext uri="{FF2B5EF4-FFF2-40B4-BE49-F238E27FC236}">
                <a16:creationId xmlns:a16="http://schemas.microsoft.com/office/drawing/2014/main" id="{E8E8C31F-025B-4AC0-EFC9-27ED0F7C74C5}"/>
              </a:ext>
            </a:extLst>
          </p:cNvPr>
          <p:cNvSpPr txBox="1"/>
          <p:nvPr/>
        </p:nvSpPr>
        <p:spPr>
          <a:xfrm>
            <a:off x="0" y="9946341"/>
            <a:ext cx="704850" cy="307777"/>
          </a:xfrm>
          <a:prstGeom prst="rect">
            <a:avLst/>
          </a:prstGeom>
          <a:solidFill>
            <a:schemeClr val="bg2"/>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4596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cxnSp>
        <p:nvCxnSpPr>
          <p:cNvPr id="727" name="Google Shape;727;p8"/>
          <p:cNvCxnSpPr/>
          <p:nvPr/>
        </p:nvCxnSpPr>
        <p:spPr>
          <a:xfrm rot="10800000" flipH="1">
            <a:off x="12533572" y="2264756"/>
            <a:ext cx="157109" cy="470907"/>
          </a:xfrm>
          <a:prstGeom prst="straightConnector1">
            <a:avLst/>
          </a:prstGeom>
          <a:noFill/>
          <a:ln w="57150" cap="flat" cmpd="sng">
            <a:solidFill>
              <a:srgbClr val="E1333F"/>
            </a:solidFill>
            <a:prstDash val="solid"/>
            <a:miter lim="800000"/>
            <a:headEnd type="none" w="sm" len="sm"/>
            <a:tailEnd type="none" w="sm" len="sm"/>
          </a:ln>
        </p:spPr>
      </p:cxnSp>
      <p:sp>
        <p:nvSpPr>
          <p:cNvPr id="2" name="Rectangle 1">
            <a:extLst>
              <a:ext uri="{FF2B5EF4-FFF2-40B4-BE49-F238E27FC236}">
                <a16:creationId xmlns:a16="http://schemas.microsoft.com/office/drawing/2014/main" id="{61EF9E91-E19D-DB41-9B15-FD7809F93F73}"/>
              </a:ext>
            </a:extLst>
          </p:cNvPr>
          <p:cNvSpPr/>
          <p:nvPr/>
        </p:nvSpPr>
        <p:spPr>
          <a:xfrm>
            <a:off x="1412" y="794"/>
            <a:ext cx="18285179" cy="1028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0" fontAlgn="base" latinLnBrk="0" hangingPunct="0">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3F3F3F"/>
              </a:solidFill>
              <a:effectLst/>
              <a:uLnTx/>
              <a:uFillTx/>
              <a:latin typeface="Calibri" panose="020F0502020204030204"/>
              <a:ea typeface="+mn-ea"/>
              <a:cs typeface="+mn-cs"/>
            </a:endParaRPr>
          </a:p>
        </p:txBody>
      </p:sp>
      <p:grpSp>
        <p:nvGrpSpPr>
          <p:cNvPr id="728" name="Google Shape;728;p8"/>
          <p:cNvGrpSpPr>
            <a:grpSpLocks noChangeAspect="1"/>
          </p:cNvGrpSpPr>
          <p:nvPr/>
        </p:nvGrpSpPr>
        <p:grpSpPr>
          <a:xfrm>
            <a:off x="854304" y="756432"/>
            <a:ext cx="16696965" cy="9532156"/>
            <a:chOff x="988367" y="204222"/>
            <a:chExt cx="16386503" cy="9872101"/>
          </a:xfrm>
          <a:solidFill>
            <a:schemeClr val="bg1">
              <a:lumMod val="50000"/>
            </a:schemeClr>
          </a:solidFill>
        </p:grpSpPr>
        <p:pic>
          <p:nvPicPr>
            <p:cNvPr id="729" name="Google Shape;729;p8" descr="A close up of a logo&#10;&#10;Description generated with very high confidence"/>
            <p:cNvPicPr preferRelativeResize="0"/>
            <p:nvPr/>
          </p:nvPicPr>
          <p:blipFill rotWithShape="1">
            <a:blip r:embed="rId3" cstate="screen">
              <a:clrChange>
                <a:clrFrom>
                  <a:srgbClr val="2D2A26"/>
                </a:clrFrom>
                <a:clrTo>
                  <a:srgbClr val="2D2A26">
                    <a:alpha val="0"/>
                  </a:srgbClr>
                </a:clrTo>
              </a:clrChange>
              <a:alphaModFix/>
              <a:extLst>
                <a:ext uri="{28A0092B-C50C-407E-A947-70E740481C1C}">
                  <a14:useLocalDpi xmlns:a14="http://schemas.microsoft.com/office/drawing/2010/main"/>
                </a:ext>
              </a:extLst>
            </a:blip>
            <a:srcRect b="1919"/>
            <a:stretch/>
          </p:blipFill>
          <p:spPr>
            <a:xfrm>
              <a:off x="988367" y="204222"/>
              <a:ext cx="16386503" cy="9872101"/>
            </a:xfrm>
            <a:prstGeom prst="rect">
              <a:avLst/>
            </a:prstGeom>
            <a:grpFill/>
            <a:ln>
              <a:noFill/>
            </a:ln>
          </p:spPr>
        </p:pic>
        <p:pic>
          <p:nvPicPr>
            <p:cNvPr id="730" name="Google Shape;730;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3352326" flipH="1">
              <a:off x="11543487" y="928286"/>
              <a:ext cx="1340686" cy="1276845"/>
            </a:xfrm>
            <a:prstGeom prst="rect">
              <a:avLst/>
            </a:prstGeom>
            <a:grpFill/>
            <a:ln>
              <a:noFill/>
            </a:ln>
          </p:spPr>
        </p:pic>
        <p:pic>
          <p:nvPicPr>
            <p:cNvPr id="731" name="Google Shape;731;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8349463" flipH="1">
              <a:off x="13325495" y="6124006"/>
              <a:ext cx="1340686" cy="1276845"/>
            </a:xfrm>
            <a:prstGeom prst="rect">
              <a:avLst/>
            </a:prstGeom>
            <a:grpFill/>
            <a:ln>
              <a:noFill/>
            </a:ln>
          </p:spPr>
        </p:pic>
        <p:pic>
          <p:nvPicPr>
            <p:cNvPr id="732" name="Google Shape;732;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2258683" flipH="1">
              <a:off x="8471916" y="8670827"/>
              <a:ext cx="1419403" cy="1148066"/>
            </a:xfrm>
            <a:prstGeom prst="rect">
              <a:avLst/>
            </a:prstGeom>
            <a:grpFill/>
            <a:ln>
              <a:noFill/>
            </a:ln>
          </p:spPr>
        </p:pic>
        <p:pic>
          <p:nvPicPr>
            <p:cNvPr id="733" name="Google Shape;733;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5589959" flipH="1">
              <a:off x="3665660" y="6062585"/>
              <a:ext cx="1340686" cy="1276845"/>
            </a:xfrm>
            <a:prstGeom prst="rect">
              <a:avLst/>
            </a:prstGeom>
            <a:grpFill/>
            <a:ln>
              <a:noFill/>
            </a:ln>
          </p:spPr>
        </p:pic>
        <p:pic>
          <p:nvPicPr>
            <p:cNvPr id="734" name="Google Shape;734;p8" descr="A picture containing object&#10;&#10;Description generated with high confidence"/>
            <p:cNvPicPr preferRelativeResize="0"/>
            <p:nvPr/>
          </p:nvPicPr>
          <p:blipFill rotWithShape="1">
            <a:blip r:embed="rId4">
              <a:clrChange>
                <a:clrFrom>
                  <a:srgbClr val="2D2A26"/>
                </a:clrFrom>
                <a:clrTo>
                  <a:srgbClr val="2D2A26">
                    <a:alpha val="0"/>
                  </a:srgbClr>
                </a:clrTo>
              </a:clrChange>
              <a:alphaModFix/>
            </a:blip>
            <a:srcRect/>
            <a:stretch/>
          </p:blipFill>
          <p:spPr>
            <a:xfrm rot="195905" flipH="1">
              <a:off x="5660753" y="896503"/>
              <a:ext cx="1340686" cy="1276845"/>
            </a:xfrm>
            <a:prstGeom prst="rect">
              <a:avLst/>
            </a:prstGeom>
            <a:grpFill/>
            <a:ln>
              <a:noFill/>
            </a:ln>
          </p:spPr>
        </p:pic>
      </p:grpSp>
      <p:sp>
        <p:nvSpPr>
          <p:cNvPr id="11" name="TextBox 10">
            <a:extLst>
              <a:ext uri="{FF2B5EF4-FFF2-40B4-BE49-F238E27FC236}">
                <a16:creationId xmlns:a16="http://schemas.microsoft.com/office/drawing/2014/main" id="{94F68EE6-53C8-A84C-B3C1-717C4199EEA0}"/>
              </a:ext>
            </a:extLst>
          </p:cNvPr>
          <p:cNvSpPr txBox="1"/>
          <p:nvPr/>
        </p:nvSpPr>
        <p:spPr>
          <a:xfrm>
            <a:off x="295212" y="192934"/>
            <a:ext cx="17611787" cy="769441"/>
          </a:xfrm>
          <a:prstGeom prst="rect">
            <a:avLst/>
          </a:prstGeom>
          <a:noFill/>
        </p:spPr>
        <p:txBody>
          <a:bodyPr wrap="square" rtlCol="0">
            <a:spAutoFit/>
          </a:bodyPr>
          <a:lstStyle/>
          <a:p>
            <a:pPr marL="0" marR="0" lvl="0" indent="0" algn="r" defTabSz="914309" rtl="1" eaLnBrk="0" fontAlgn="base" latinLnBrk="0" hangingPunct="0">
              <a:spcBef>
                <a:spcPct val="0"/>
              </a:spcBef>
              <a:spcAft>
                <a:spcPts val="300"/>
              </a:spcAft>
              <a:buClrTx/>
              <a:buSzTx/>
              <a:buFontTx/>
              <a:buNone/>
              <a:tabLst/>
              <a:defRPr/>
            </a:pPr>
            <a:r>
              <a:rPr kumimoji="0" lang="ar-JO" sz="44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rPr>
              <a:t>ما هو تبليغ المخاطر والمشاركة المجتمعية؟</a:t>
            </a:r>
            <a:endParaRPr kumimoji="0" lang="en-US" sz="44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7F1CE536-FD99-502A-0879-EEE4080AB629}"/>
              </a:ext>
            </a:extLst>
          </p:cNvPr>
          <p:cNvSpPr txBox="1"/>
          <p:nvPr/>
        </p:nvSpPr>
        <p:spPr>
          <a:xfrm>
            <a:off x="7710601" y="2464931"/>
            <a:ext cx="3028950" cy="1077218"/>
          </a:xfrm>
          <a:prstGeom prst="rect">
            <a:avLst/>
          </a:prstGeom>
          <a:solidFill>
            <a:srgbClr val="E1333F"/>
          </a:solidFill>
        </p:spPr>
        <p:txBody>
          <a:bodyPr wrap="square" rtlCol="0">
            <a:spAutoFit/>
          </a:bodyPr>
          <a:lstStyle/>
          <a:p>
            <a:pPr algn="ctr"/>
            <a:r>
              <a:rPr lang="ar-JO" sz="2400" b="1" dirty="0">
                <a:solidFill>
                  <a:schemeClr val="bg2"/>
                </a:solidFill>
                <a:ea typeface="Calibri" panose="020F0502020204030204" pitchFamily="34" charset="0"/>
                <a:cs typeface="Calibri" panose="020F0502020204030204" pitchFamily="34" charset="0"/>
              </a:rPr>
              <a:t>فهم</a:t>
            </a:r>
            <a:r>
              <a:rPr lang="ar-JO" sz="2000" b="1" dirty="0">
                <a:solidFill>
                  <a:schemeClr val="bg2"/>
                </a:solidFill>
                <a:ea typeface="Calibri" panose="020F0502020204030204" pitchFamily="34" charset="0"/>
                <a:cs typeface="Calibri" panose="020F0502020204030204" pitchFamily="34" charset="0"/>
              </a:rPr>
              <a:t> </a:t>
            </a:r>
          </a:p>
          <a:p>
            <a:pPr algn="ctr"/>
            <a:r>
              <a:rPr lang="ar-JO" sz="2000" dirty="0">
                <a:solidFill>
                  <a:schemeClr val="bg2"/>
                </a:solidFill>
                <a:ea typeface="Calibri" panose="020F0502020204030204" pitchFamily="34" charset="0"/>
                <a:cs typeface="Calibri" panose="020F0502020204030204" pitchFamily="34" charset="0"/>
              </a:rPr>
              <a:t>السياق والمعلومات اللازمة</a:t>
            </a:r>
          </a:p>
          <a:p>
            <a:pPr algn="ctr"/>
            <a:endParaRPr lang="en-US" sz="2000" b="1" dirty="0">
              <a:solidFill>
                <a:schemeClr val="bg2"/>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80C3661-07C0-AA24-308C-4C14BECE0534}"/>
              </a:ext>
            </a:extLst>
          </p:cNvPr>
          <p:cNvSpPr txBox="1"/>
          <p:nvPr/>
        </p:nvSpPr>
        <p:spPr>
          <a:xfrm>
            <a:off x="12363450" y="3378315"/>
            <a:ext cx="2332346" cy="2246769"/>
          </a:xfrm>
          <a:prstGeom prst="rect">
            <a:avLst/>
          </a:prstGeom>
          <a:solidFill>
            <a:srgbClr val="E1333F"/>
          </a:solidFill>
        </p:spPr>
        <p:txBody>
          <a:bodyPr wrap="square" rtlCol="0">
            <a:spAutoFit/>
          </a:bodyPr>
          <a:lstStyle/>
          <a:p>
            <a:pPr algn="ctr"/>
            <a:r>
              <a:rPr lang="ar-JO" sz="2400" dirty="0">
                <a:solidFill>
                  <a:schemeClr val="bg2"/>
                </a:solidFill>
                <a:ea typeface="Calibri" panose="020F0502020204030204" pitchFamily="34" charset="0"/>
                <a:cs typeface="Calibri" panose="020F0502020204030204" pitchFamily="34" charset="0"/>
              </a:rPr>
              <a:t>اعمل على توفير معلومات مفيدة وقابلة للمساءلة إضافةً إلى </a:t>
            </a:r>
            <a:r>
              <a:rPr lang="ar-JO" sz="2400" b="1" dirty="0">
                <a:solidFill>
                  <a:schemeClr val="bg2"/>
                </a:solidFill>
                <a:ea typeface="Calibri" panose="020F0502020204030204" pitchFamily="34" charset="0"/>
                <a:cs typeface="Calibri" panose="020F0502020204030204" pitchFamily="34" charset="0"/>
              </a:rPr>
              <a:t>أشراك </a:t>
            </a:r>
            <a:r>
              <a:rPr lang="ar-JO" sz="2400" dirty="0">
                <a:solidFill>
                  <a:schemeClr val="bg2"/>
                </a:solidFill>
                <a:ea typeface="Calibri" panose="020F0502020204030204" pitchFamily="34" charset="0"/>
                <a:cs typeface="Calibri" panose="020F0502020204030204" pitchFamily="34" charset="0"/>
              </a:rPr>
              <a:t>المجتمعات</a:t>
            </a:r>
          </a:p>
          <a:p>
            <a:pPr algn="ctr"/>
            <a:endParaRPr lang="en-US" sz="2000" dirty="0">
              <a:solidFill>
                <a:schemeClr val="bg2"/>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862529F-9C19-90AB-33BB-D6BD4C05F61B}"/>
              </a:ext>
            </a:extLst>
          </p:cNvPr>
          <p:cNvSpPr txBox="1"/>
          <p:nvPr/>
        </p:nvSpPr>
        <p:spPr>
          <a:xfrm>
            <a:off x="10089995" y="7505067"/>
            <a:ext cx="3028949" cy="1508105"/>
          </a:xfrm>
          <a:prstGeom prst="rect">
            <a:avLst/>
          </a:prstGeom>
          <a:solidFill>
            <a:srgbClr val="E1333F"/>
          </a:solidFill>
        </p:spPr>
        <p:txBody>
          <a:bodyPr wrap="square" rtlCol="0">
            <a:spAutoFit/>
          </a:bodyPr>
          <a:lstStyle/>
          <a:p>
            <a:pPr algn="ctr"/>
            <a:r>
              <a:rPr lang="ar-JO" sz="2400" dirty="0">
                <a:solidFill>
                  <a:schemeClr val="bg2"/>
                </a:solidFill>
                <a:ea typeface="Calibri" panose="020F0502020204030204" pitchFamily="34" charset="0"/>
                <a:cs typeface="Calibri" panose="020F0502020204030204" pitchFamily="34" charset="0"/>
              </a:rPr>
              <a:t>الحصول على </a:t>
            </a:r>
            <a:r>
              <a:rPr lang="ar-JO" sz="2400" b="1" dirty="0">
                <a:solidFill>
                  <a:schemeClr val="bg2"/>
                </a:solidFill>
                <a:ea typeface="Calibri" panose="020F0502020204030204" pitchFamily="34" charset="0"/>
                <a:cs typeface="Calibri" panose="020F0502020204030204" pitchFamily="34" charset="0"/>
              </a:rPr>
              <a:t>ملاحظات</a:t>
            </a:r>
            <a:r>
              <a:rPr lang="ar-JO" sz="2400" dirty="0">
                <a:solidFill>
                  <a:schemeClr val="bg2"/>
                </a:solidFill>
                <a:ea typeface="Calibri" panose="020F0502020204030204" pitchFamily="34" charset="0"/>
                <a:cs typeface="Calibri" panose="020F0502020204030204" pitchFamily="34" charset="0"/>
              </a:rPr>
              <a:t> الأشخاص </a:t>
            </a:r>
            <a:r>
              <a:rPr lang="ar-JO" sz="2400" b="1" dirty="0">
                <a:solidFill>
                  <a:schemeClr val="bg2"/>
                </a:solidFill>
                <a:ea typeface="Calibri" panose="020F0502020204030204" pitchFamily="34" charset="0"/>
                <a:cs typeface="Calibri" panose="020F0502020204030204" pitchFamily="34" charset="0"/>
              </a:rPr>
              <a:t>وانطباعاتهم</a:t>
            </a:r>
            <a:r>
              <a:rPr lang="ar-JO" sz="2400" dirty="0">
                <a:solidFill>
                  <a:schemeClr val="bg2"/>
                </a:solidFill>
                <a:ea typeface="Calibri" panose="020F0502020204030204" pitchFamily="34" charset="0"/>
                <a:cs typeface="Calibri" panose="020F0502020204030204" pitchFamily="34" charset="0"/>
              </a:rPr>
              <a:t> والتحليلات اللازمة</a:t>
            </a:r>
          </a:p>
          <a:p>
            <a:pPr algn="ctr"/>
            <a:endParaRPr lang="en-US" sz="2000" dirty="0">
              <a:solidFill>
                <a:schemeClr val="bg2"/>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B43E895F-EE8C-B303-DF14-5CAB527C8CDC}"/>
              </a:ext>
            </a:extLst>
          </p:cNvPr>
          <p:cNvSpPr txBox="1"/>
          <p:nvPr/>
        </p:nvSpPr>
        <p:spPr>
          <a:xfrm>
            <a:off x="5286627" y="7689732"/>
            <a:ext cx="3028949" cy="1138773"/>
          </a:xfrm>
          <a:prstGeom prst="rect">
            <a:avLst/>
          </a:prstGeom>
          <a:solidFill>
            <a:srgbClr val="E1333F"/>
          </a:solidFill>
        </p:spPr>
        <p:txBody>
          <a:bodyPr wrap="square" rtlCol="0">
            <a:spAutoFit/>
          </a:bodyPr>
          <a:lstStyle/>
          <a:p>
            <a:pPr algn="ctr"/>
            <a:r>
              <a:rPr lang="ar-JO" sz="2400" b="1" dirty="0">
                <a:solidFill>
                  <a:schemeClr val="bg2"/>
                </a:solidFill>
                <a:ea typeface="Calibri" panose="020F0502020204030204" pitchFamily="34" charset="0"/>
                <a:cs typeface="Calibri" panose="020F0502020204030204" pitchFamily="34" charset="0"/>
              </a:rPr>
              <a:t>العمل </a:t>
            </a:r>
            <a:r>
              <a:rPr lang="ar-JO" sz="2400" dirty="0">
                <a:solidFill>
                  <a:schemeClr val="bg2"/>
                </a:solidFill>
                <a:ea typeface="Calibri" panose="020F0502020204030204" pitchFamily="34" charset="0"/>
                <a:cs typeface="Calibri" panose="020F0502020204030204" pitchFamily="34" charset="0"/>
              </a:rPr>
              <a:t> وفقًا لملاحظات الأشخاص وانطباعاتهم</a:t>
            </a:r>
            <a:endParaRPr lang="ar-JO" sz="2400" b="1" dirty="0">
              <a:solidFill>
                <a:schemeClr val="bg2"/>
              </a:solidFill>
              <a:ea typeface="Calibri" panose="020F0502020204030204" pitchFamily="34" charset="0"/>
              <a:cs typeface="Calibri" panose="020F0502020204030204" pitchFamily="34" charset="0"/>
            </a:endParaRPr>
          </a:p>
          <a:p>
            <a:pPr algn="ctr"/>
            <a:endParaRPr lang="en-US" sz="2000" dirty="0">
              <a:solidFill>
                <a:schemeClr val="bg2"/>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4228CEB-4A01-49CD-BE69-BBFEFF720F9F}"/>
              </a:ext>
            </a:extLst>
          </p:cNvPr>
          <p:cNvSpPr txBox="1"/>
          <p:nvPr/>
        </p:nvSpPr>
        <p:spPr>
          <a:xfrm>
            <a:off x="3510805" y="3901534"/>
            <a:ext cx="2787452" cy="1200329"/>
          </a:xfrm>
          <a:prstGeom prst="rect">
            <a:avLst/>
          </a:prstGeom>
          <a:solidFill>
            <a:srgbClr val="E1333F"/>
          </a:solidFill>
        </p:spPr>
        <p:txBody>
          <a:bodyPr wrap="square" rtlCol="0">
            <a:spAutoFit/>
          </a:bodyPr>
          <a:lstStyle/>
          <a:p>
            <a:pPr algn="ctr"/>
            <a:r>
              <a:rPr lang="ar-JO" sz="2400" b="1" i="0" dirty="0">
                <a:solidFill>
                  <a:schemeClr val="bg2"/>
                </a:solidFill>
                <a:effectLst/>
                <a:ea typeface="Calibri" panose="020F0502020204030204" pitchFamily="34" charset="0"/>
                <a:cs typeface="Calibri" panose="020F0502020204030204" pitchFamily="34" charset="0"/>
              </a:rPr>
              <a:t>مرافقتهم</a:t>
            </a:r>
            <a:r>
              <a:rPr lang="ar-JO" sz="2400" b="0" i="0" dirty="0">
                <a:solidFill>
                  <a:schemeClr val="bg2"/>
                </a:solidFill>
                <a:effectLst/>
                <a:ea typeface="Calibri" panose="020F0502020204030204" pitchFamily="34" charset="0"/>
                <a:cs typeface="Calibri" panose="020F0502020204030204" pitchFamily="34" charset="0"/>
              </a:rPr>
              <a:t> وجعلهم جزءًا من حل </a:t>
            </a:r>
            <a:r>
              <a:rPr lang="ar-JO" sz="2400" dirty="0">
                <a:solidFill>
                  <a:schemeClr val="bg2"/>
                </a:solidFill>
                <a:ea typeface="Calibri" panose="020F0502020204030204" pitchFamily="34" charset="0"/>
                <a:cs typeface="Calibri" panose="020F0502020204030204" pitchFamily="34" charset="0"/>
              </a:rPr>
              <a:t>ا</a:t>
            </a:r>
            <a:r>
              <a:rPr lang="ar-JO" sz="2400" b="0" i="0" dirty="0">
                <a:solidFill>
                  <a:schemeClr val="bg2"/>
                </a:solidFill>
                <a:effectLst/>
                <a:ea typeface="Calibri" panose="020F0502020204030204" pitchFamily="34" charset="0"/>
                <a:cs typeface="Calibri" panose="020F0502020204030204" pitchFamily="34" charset="0"/>
              </a:rPr>
              <a:t>لمشكلة</a:t>
            </a:r>
          </a:p>
          <a:p>
            <a:pPr algn="ctr"/>
            <a:endParaRPr lang="en-US" sz="2400" dirty="0">
              <a:solidFill>
                <a:schemeClr val="bg2"/>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60B00F63-B9DB-CFBC-1445-B79B62877F69}"/>
              </a:ext>
            </a:extLst>
          </p:cNvPr>
          <p:cNvSpPr txBox="1"/>
          <p:nvPr/>
        </p:nvSpPr>
        <p:spPr>
          <a:xfrm>
            <a:off x="7015302" y="5261910"/>
            <a:ext cx="4375514" cy="1015663"/>
          </a:xfrm>
          <a:prstGeom prst="rect">
            <a:avLst/>
          </a:prstGeom>
          <a:solidFill>
            <a:schemeClr val="bg1">
              <a:lumMod val="50000"/>
            </a:schemeClr>
          </a:solidFill>
        </p:spPr>
        <p:txBody>
          <a:bodyPr wrap="square" rtlCol="0">
            <a:spAutoFit/>
          </a:bodyPr>
          <a:lstStyle/>
          <a:p>
            <a:pPr algn="ctr"/>
            <a:r>
              <a:rPr lang="ar-JO" sz="3600" b="1" i="0" dirty="0">
                <a:solidFill>
                  <a:schemeClr val="bg2"/>
                </a:solidFill>
                <a:effectLst/>
                <a:ea typeface="Calibri" panose="020F0502020204030204" pitchFamily="34" charset="0"/>
                <a:cs typeface="Calibri" panose="020F0502020204030204" pitchFamily="34" charset="0"/>
              </a:rPr>
              <a:t>الثقة</a:t>
            </a:r>
            <a:endParaRPr lang="ar-JO" sz="2400" b="1" i="0" dirty="0">
              <a:solidFill>
                <a:schemeClr val="bg2"/>
              </a:solidFill>
              <a:effectLst/>
              <a:ea typeface="Calibri" panose="020F0502020204030204" pitchFamily="34" charset="0"/>
              <a:cs typeface="Calibri" panose="020F0502020204030204" pitchFamily="34" charset="0"/>
            </a:endParaRPr>
          </a:p>
          <a:p>
            <a:pPr algn="ctr"/>
            <a:endParaRPr lang="en-US" sz="2400" dirty="0">
              <a:solidFill>
                <a:schemeClr val="bg2"/>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88965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3F3DB4-9A48-44A1-ADA8-070A1B1E3539}"/>
              </a:ext>
            </a:extLst>
          </p:cNvPr>
          <p:cNvSpPr txBox="1"/>
          <p:nvPr/>
        </p:nvSpPr>
        <p:spPr>
          <a:xfrm>
            <a:off x="486100" y="4563674"/>
            <a:ext cx="7316495" cy="1986360"/>
          </a:xfrm>
          <a:prstGeom prst="rect">
            <a:avLst/>
          </a:prstGeom>
        </p:spPr>
        <p:txBody>
          <a:bodyPr vert="horz" lIns="111101" tIns="55550" rIns="111101" bIns="55550" rtlCol="0" anchor="ctr">
            <a:normAutofit/>
          </a:bodyPr>
          <a:lstStyle/>
          <a:p>
            <a:pPr marL="0" marR="0" lvl="0" indent="0" algn="just" defTabSz="1111068" rtl="1" eaLnBrk="1" fontAlgn="base" latinLnBrk="0" hangingPunct="1">
              <a:lnSpc>
                <a:spcPct val="90000"/>
              </a:lnSpc>
              <a:spcBef>
                <a:spcPct val="0"/>
              </a:spcBef>
              <a:spcAft>
                <a:spcPts val="537"/>
              </a:spcAft>
              <a:buClrTx/>
              <a:buSzTx/>
              <a:buFontTx/>
              <a:buNone/>
              <a:tabLst/>
              <a:defRPr/>
            </a:pPr>
            <a:r>
              <a:rPr kumimoji="0" lang="ar-JO" sz="5346"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rPr>
              <a:t>العواقب المترتبة على انعدام الثقة...</a:t>
            </a:r>
            <a:endParaRPr kumimoji="0" lang="en-US" sz="5346" b="0"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endParaRPr>
          </a:p>
        </p:txBody>
      </p:sp>
      <p:sp>
        <p:nvSpPr>
          <p:cNvPr id="16" name="TextBox 15">
            <a:extLst>
              <a:ext uri="{FF2B5EF4-FFF2-40B4-BE49-F238E27FC236}">
                <a16:creationId xmlns:a16="http://schemas.microsoft.com/office/drawing/2014/main" id="{5D3E04EB-8151-419D-8EBB-4E7696730BC3}"/>
              </a:ext>
            </a:extLst>
          </p:cNvPr>
          <p:cNvSpPr txBox="1"/>
          <p:nvPr/>
        </p:nvSpPr>
        <p:spPr>
          <a:xfrm>
            <a:off x="404263" y="478987"/>
            <a:ext cx="6367160" cy="2583641"/>
          </a:xfrm>
          <a:prstGeom prst="rect">
            <a:avLst/>
          </a:prstGeom>
        </p:spPr>
        <p:txBody>
          <a:bodyPr vert="horz" lIns="111101" tIns="55550" rIns="111101" bIns="55550" rtlCol="0" anchor="t">
            <a:normAutofit/>
          </a:bodyPr>
          <a:lstStyle/>
          <a:p>
            <a:pPr marL="0" marR="0" lvl="0" indent="0" algn="just" defTabSz="1111068" rtl="1" eaLnBrk="1" fontAlgn="base" latinLnBrk="0" hangingPunct="1">
              <a:lnSpc>
                <a:spcPct val="90000"/>
              </a:lnSpc>
              <a:spcBef>
                <a:spcPts val="537"/>
              </a:spcBef>
              <a:spcAft>
                <a:spcPts val="537"/>
              </a:spcAft>
              <a:buClrTx/>
              <a:buSzTx/>
              <a:buFontTx/>
              <a:buNone/>
              <a:tabLst/>
              <a:defRPr/>
            </a:pPr>
            <a:r>
              <a:rPr kumimoji="0" lang="ar-JO" sz="3159" b="1"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rPr>
              <a:t>نيسان 2020 – ساحل العاج</a:t>
            </a:r>
            <a:endParaRPr kumimoji="0" lang="en-US" sz="3159" b="1"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endParaRPr>
          </a:p>
          <a:p>
            <a:pPr marL="0" marR="0" lvl="0" indent="0" algn="just" defTabSz="1111068" rtl="1" eaLnBrk="1" fontAlgn="base" latinLnBrk="0" hangingPunct="1">
              <a:lnSpc>
                <a:spcPct val="90000"/>
              </a:lnSpc>
              <a:spcBef>
                <a:spcPts val="537"/>
              </a:spcBef>
              <a:spcAft>
                <a:spcPts val="537"/>
              </a:spcAft>
              <a:buClrTx/>
              <a:buSzTx/>
              <a:buFontTx/>
              <a:buNone/>
              <a:tabLst/>
              <a:defRPr/>
            </a:pPr>
            <a:r>
              <a:rPr kumimoji="0" lang="ar-JO" sz="3159" b="0"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rPr>
              <a:t>تدمير المحتجين في أبيدجان لمركزٍ مسؤولٍ عن فيروس كورونا لأنه كان قريبًا جدًا من منازلهم.</a:t>
            </a:r>
            <a:endParaRPr kumimoji="0" lang="en-US" sz="3159" b="0" i="0" u="none" strike="noStrike" kern="1200" cap="none" spc="0" normalizeH="0" baseline="0" noProof="0" dirty="0">
              <a:ln>
                <a:noFill/>
              </a:ln>
              <a:solidFill>
                <a:schemeClr val="tx2"/>
              </a:solidFill>
              <a:effectLst/>
              <a:uLnTx/>
              <a:uFillTx/>
              <a:ea typeface="Calibri" panose="020F0502020204030204" pitchFamily="34" charset="0"/>
              <a:cs typeface="Calibri" panose="020F0502020204030204" pitchFamily="34" charset="0"/>
              <a:sym typeface="Calibri"/>
            </a:endParaRPr>
          </a:p>
        </p:txBody>
      </p:sp>
      <p:sp>
        <p:nvSpPr>
          <p:cNvPr id="2055" name="Freeform: Shape 70">
            <a:extLst>
              <a:ext uri="{FF2B5EF4-FFF2-40B4-BE49-F238E27FC236}">
                <a16:creationId xmlns:a16="http://schemas.microsoft.com/office/drawing/2014/main" id="{A86541C6-61B1-4DAA-B57A-EAF3F24F0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00234" y="5929"/>
            <a:ext cx="9731183" cy="4550522"/>
          </a:xfrm>
          <a:custGeom>
            <a:avLst/>
            <a:gdLst>
              <a:gd name="connsiteX0" fmla="*/ 0 w 6488456"/>
              <a:gd name="connsiteY0" fmla="*/ 0 h 3036711"/>
              <a:gd name="connsiteX1" fmla="*/ 6488456 w 6488456"/>
              <a:gd name="connsiteY1" fmla="*/ 0 h 3036711"/>
              <a:gd name="connsiteX2" fmla="*/ 6482686 w 6488456"/>
              <a:gd name="connsiteY2" fmla="*/ 114279 h 3036711"/>
              <a:gd name="connsiteX3" fmla="*/ 3244228 w 6488456"/>
              <a:gd name="connsiteY3" fmla="*/ 3036711 h 3036711"/>
              <a:gd name="connsiteX4" fmla="*/ 5771 w 6488456"/>
              <a:gd name="connsiteY4" fmla="*/ 114279 h 3036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8456" h="3036711">
                <a:moveTo>
                  <a:pt x="0" y="0"/>
                </a:moveTo>
                <a:lnTo>
                  <a:pt x="6488456" y="0"/>
                </a:lnTo>
                <a:lnTo>
                  <a:pt x="6482686" y="114279"/>
                </a:lnTo>
                <a:cubicBezTo>
                  <a:pt x="6315984" y="1755766"/>
                  <a:pt x="4929697" y="3036711"/>
                  <a:pt x="3244228" y="3036711"/>
                </a:cubicBezTo>
                <a:cubicBezTo>
                  <a:pt x="1558760" y="3036711"/>
                  <a:pt x="172473" y="1755766"/>
                  <a:pt x="5771" y="114279"/>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6" name="Picture Placeholder 5" descr="A picture containing person, building, man, ramp&#10;&#10;Description automatically generated">
            <a:extLst>
              <a:ext uri="{FF2B5EF4-FFF2-40B4-BE49-F238E27FC236}">
                <a16:creationId xmlns:a16="http://schemas.microsoft.com/office/drawing/2014/main" id="{53BEB746-F618-4108-869A-CC48D65B59E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r="-1"/>
          <a:stretch/>
        </p:blipFill>
        <p:spPr>
          <a:xfrm>
            <a:off x="7400233" y="51614"/>
            <a:ext cx="9102372" cy="4255424"/>
          </a:xfrm>
          <a:custGeom>
            <a:avLst/>
            <a:gdLst/>
            <a:ahLst/>
            <a:cxnLst/>
            <a:rect l="l" t="t" r="r" b="b"/>
            <a:pathLst>
              <a:path w="6069184" h="2839783">
                <a:moveTo>
                  <a:pt x="0" y="0"/>
                </a:moveTo>
                <a:lnTo>
                  <a:pt x="6069184" y="0"/>
                </a:lnTo>
                <a:lnTo>
                  <a:pt x="6063823" y="106160"/>
                </a:lnTo>
                <a:cubicBezTo>
                  <a:pt x="5907891" y="1641596"/>
                  <a:pt x="4611168" y="2839783"/>
                  <a:pt x="3034592" y="2839783"/>
                </a:cubicBezTo>
                <a:cubicBezTo>
                  <a:pt x="1458016" y="2839783"/>
                  <a:pt x="161292" y="1641596"/>
                  <a:pt x="5360" y="106160"/>
                </a:cubicBezTo>
                <a:close/>
              </a:path>
            </a:pathLst>
          </a:custGeom>
        </p:spPr>
      </p:pic>
      <p:sp>
        <p:nvSpPr>
          <p:cNvPr id="2056" name="Freeform: Shape 72">
            <a:extLst>
              <a:ext uri="{FF2B5EF4-FFF2-40B4-BE49-F238E27FC236}">
                <a16:creationId xmlns:a16="http://schemas.microsoft.com/office/drawing/2014/main" id="{71750011-2006-46BB-AFDE-C6E4617523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490777" y="4352722"/>
            <a:ext cx="7795814" cy="5929940"/>
          </a:xfrm>
          <a:custGeom>
            <a:avLst/>
            <a:gdLst>
              <a:gd name="connsiteX0" fmla="*/ 1942747 w 5198011"/>
              <a:gd name="connsiteY0" fmla="*/ 0 h 3957242"/>
              <a:gd name="connsiteX1" fmla="*/ 5198011 w 5198011"/>
              <a:gd name="connsiteY1" fmla="*/ 3255264 h 3957242"/>
              <a:gd name="connsiteX2" fmla="*/ 5131876 w 5198011"/>
              <a:gd name="connsiteY2" fmla="*/ 3911314 h 3957242"/>
              <a:gd name="connsiteX3" fmla="*/ 5120066 w 5198011"/>
              <a:gd name="connsiteY3" fmla="*/ 3957242 h 3957242"/>
              <a:gd name="connsiteX4" fmla="*/ 0 w 5198011"/>
              <a:gd name="connsiteY4" fmla="*/ 3957242 h 3957242"/>
              <a:gd name="connsiteX5" fmla="*/ 0 w 5198011"/>
              <a:gd name="connsiteY5" fmla="*/ 647700 h 3957242"/>
              <a:gd name="connsiteX6" fmla="*/ 122698 w 5198011"/>
              <a:gd name="connsiteY6" fmla="*/ 555948 h 3957242"/>
              <a:gd name="connsiteX7" fmla="*/ 1942747 w 5198011"/>
              <a:gd name="connsiteY7" fmla="*/ 0 h 395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8011" h="3957242">
                <a:moveTo>
                  <a:pt x="1942747" y="0"/>
                </a:moveTo>
                <a:cubicBezTo>
                  <a:pt x="3740580" y="0"/>
                  <a:pt x="5198011" y="1457431"/>
                  <a:pt x="5198011" y="3255264"/>
                </a:cubicBezTo>
                <a:cubicBezTo>
                  <a:pt x="5198011" y="3479993"/>
                  <a:pt x="5175239" y="3699404"/>
                  <a:pt x="5131876" y="3911314"/>
                </a:cubicBezTo>
                <a:lnTo>
                  <a:pt x="5120066" y="3957242"/>
                </a:lnTo>
                <a:lnTo>
                  <a:pt x="0" y="3957242"/>
                </a:lnTo>
                <a:lnTo>
                  <a:pt x="0" y="647700"/>
                </a:lnTo>
                <a:lnTo>
                  <a:pt x="122698" y="555948"/>
                </a:lnTo>
                <a:cubicBezTo>
                  <a:pt x="642241" y="204951"/>
                  <a:pt x="1268560" y="0"/>
                  <a:pt x="1942747"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1111068" rtl="0" eaLnBrk="1" fontAlgn="auto" latinLnBrk="0" hangingPunct="0">
              <a:lnSpc>
                <a:spcPct val="100000"/>
              </a:lnSpc>
              <a:spcBef>
                <a:spcPts val="0"/>
              </a:spcBef>
              <a:spcAft>
                <a:spcPts val="0"/>
              </a:spcAft>
              <a:buClrTx/>
              <a:buSzTx/>
              <a:buFontTx/>
              <a:buNone/>
              <a:tabLst/>
              <a:defRPr/>
            </a:pPr>
            <a:endParaRPr kumimoji="0" lang="en-US" sz="2187" b="0" i="0" u="none" strike="noStrike" kern="0" cap="none" spc="0" normalizeH="0" baseline="0" noProof="0">
              <a:ln>
                <a:noFill/>
              </a:ln>
              <a:solidFill>
                <a:srgbClr val="3F3F3F"/>
              </a:solidFill>
              <a:effectLst/>
              <a:uLnTx/>
              <a:uFillTx/>
              <a:latin typeface="Calibri" panose="020F0502020204030204"/>
              <a:ea typeface="+mn-ea"/>
              <a:cs typeface="+mn-cs"/>
              <a:sym typeface="Calibri"/>
            </a:endParaRPr>
          </a:p>
        </p:txBody>
      </p:sp>
      <p:pic>
        <p:nvPicPr>
          <p:cNvPr id="2050" name="Picture 2" descr="Netherlands: Anti-curfew riots shake Dutch society | Europe| News and  current affairs from around the continent | DW | 27.01.2021">
            <a:extLst>
              <a:ext uri="{FF2B5EF4-FFF2-40B4-BE49-F238E27FC236}">
                <a16:creationId xmlns:a16="http://schemas.microsoft.com/office/drawing/2014/main" id="{037B74A6-583F-48C9-941F-4BA4A0D3A388}"/>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0785626" y="4688426"/>
            <a:ext cx="7500966" cy="5594232"/>
          </a:xfrm>
          <a:custGeom>
            <a:avLst/>
            <a:gdLst/>
            <a:ahLst/>
            <a:cxnLst/>
            <a:rect l="l" t="t" r="r" b="b"/>
            <a:pathLst>
              <a:path w="5001415" h="3733214">
                <a:moveTo>
                  <a:pt x="3044952" y="0"/>
                </a:moveTo>
                <a:cubicBezTo>
                  <a:pt x="3780687" y="0"/>
                  <a:pt x="4455477" y="260939"/>
                  <a:pt x="4981824" y="695319"/>
                </a:cubicBezTo>
                <a:lnTo>
                  <a:pt x="5001415" y="713124"/>
                </a:lnTo>
                <a:lnTo>
                  <a:pt x="5001415" y="3733214"/>
                </a:lnTo>
                <a:lnTo>
                  <a:pt x="81043" y="3733214"/>
                </a:lnTo>
                <a:lnTo>
                  <a:pt x="61862" y="3658617"/>
                </a:lnTo>
                <a:cubicBezTo>
                  <a:pt x="21301" y="3460397"/>
                  <a:pt x="0" y="3255162"/>
                  <a:pt x="0" y="3044952"/>
                </a:cubicBezTo>
                <a:cubicBezTo>
                  <a:pt x="0" y="1363271"/>
                  <a:pt x="1363271" y="0"/>
                  <a:pt x="3044952" y="0"/>
                </a:cubicBezTo>
                <a:close/>
              </a:path>
            </a:pathLst>
          </a:cu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FC4B953-03A9-4E36-B3F5-F086B51FF229}"/>
              </a:ext>
            </a:extLst>
          </p:cNvPr>
          <p:cNvSpPr txBox="1"/>
          <p:nvPr/>
        </p:nvSpPr>
        <p:spPr>
          <a:xfrm>
            <a:off x="3669678" y="8323611"/>
            <a:ext cx="6802253" cy="1159266"/>
          </a:xfrm>
          <a:prstGeom prst="rect">
            <a:avLst/>
          </a:prstGeom>
          <a:noFill/>
        </p:spPr>
        <p:txBody>
          <a:bodyPr wrap="square" lIns="111101" tIns="55550" rIns="111101" bIns="55550" rtlCol="0" anchor="t">
            <a:spAutoFit/>
          </a:bodyPr>
          <a:lstStyle/>
          <a:p>
            <a:pPr marL="0" marR="0" lvl="0" indent="0" algn="just" defTabSz="1111068" rtl="1" eaLnBrk="1" fontAlgn="auto" latinLnBrk="0" hangingPunct="0">
              <a:lnSpc>
                <a:spcPct val="100000"/>
              </a:lnSpc>
              <a:spcBef>
                <a:spcPts val="0"/>
              </a:spcBef>
              <a:spcAft>
                <a:spcPts val="0"/>
              </a:spcAft>
              <a:buClrTx/>
              <a:buSzTx/>
              <a:buFontTx/>
              <a:buNone/>
              <a:tabLst/>
              <a:defRPr/>
            </a:pPr>
            <a:r>
              <a:rPr kumimoji="0" lang="ar-JO" sz="3402" b="1" i="0" u="none" strike="noStrike" kern="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rPr>
              <a:t>كانون الثاني 2021 - هولندا</a:t>
            </a:r>
            <a:endParaRPr kumimoji="0" lang="en-GB" sz="3402" b="1" i="0" u="none" strike="noStrike" kern="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endParaRPr>
          </a:p>
          <a:p>
            <a:pPr lvl="0" algn="just" defTabSz="1111068" rtl="1" eaLnBrk="1" fontAlgn="auto">
              <a:spcBef>
                <a:spcPts val="0"/>
              </a:spcBef>
              <a:spcAft>
                <a:spcPts val="0"/>
              </a:spcAft>
              <a:defRPr/>
            </a:pPr>
            <a:r>
              <a:rPr lang="ar-JO" sz="3402" kern="0" dirty="0">
                <a:solidFill>
                  <a:srgbClr val="FFFFFF"/>
                </a:solidFill>
                <a:ea typeface="Calibri" panose="020F0502020204030204" pitchFamily="34" charset="0"/>
                <a:cs typeface="Calibri" panose="020F0502020204030204" pitchFamily="34" charset="0"/>
                <a:sym typeface="Calibri"/>
              </a:rPr>
              <a:t>أعمال شغب مناهضة لحظر التجول.</a:t>
            </a:r>
            <a:endParaRPr kumimoji="0" lang="en-GB" sz="3402" b="0" i="0" u="none" strike="noStrike" kern="0" cap="none" spc="0" normalizeH="0" baseline="0" noProof="0" dirty="0">
              <a:ln>
                <a:noFill/>
              </a:ln>
              <a:solidFill>
                <a:srgbClr val="FFFFFF"/>
              </a:solidFill>
              <a:effectLst/>
              <a:uLnTx/>
              <a:uFillTx/>
              <a:ea typeface="Calibri" panose="020F0502020204030204" pitchFamily="34" charset="0"/>
              <a:cs typeface="Calibri" panose="020F0502020204030204" pitchFamily="34" charset="0"/>
              <a:sym typeface="Calibri"/>
            </a:endParaRPr>
          </a:p>
        </p:txBody>
      </p:sp>
    </p:spTree>
    <p:extLst>
      <p:ext uri="{BB962C8B-B14F-4D97-AF65-F5344CB8AC3E}">
        <p14:creationId xmlns:p14="http://schemas.microsoft.com/office/powerpoint/2010/main" val="1990775384"/>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17"/>
          <p:cNvSpPr txBox="1"/>
          <p:nvPr/>
        </p:nvSpPr>
        <p:spPr>
          <a:xfrm>
            <a:off x="1961498" y="4551150"/>
            <a:ext cx="14365003" cy="1175666"/>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ar-JO" sz="8800" b="1" dirty="0">
                <a:solidFill>
                  <a:srgbClr val="F5333F"/>
                </a:solidFill>
                <a:ea typeface="Calibri" panose="020F0502020204030204" pitchFamily="34" charset="0"/>
                <a:cs typeface="Calibri" panose="020F0502020204030204" pitchFamily="34" charset="0"/>
                <a:sym typeface="Montserrat"/>
              </a:rPr>
              <a:t>موارد المشاركة المجتمعية والمساءلة</a:t>
            </a:r>
            <a:endParaRPr sz="8800" dirty="0">
              <a:solidFill>
                <a:srgbClr val="F5333F"/>
              </a:solidFill>
              <a:ea typeface="Calibri" panose="020F0502020204030204" pitchFamily="34" charset="0"/>
              <a:cs typeface="Calibri" panose="020F0502020204030204" pitchFamily="34" charset="0"/>
              <a:sym typeface="Roboto Black"/>
            </a:endParaRPr>
          </a:p>
        </p:txBody>
      </p:sp>
    </p:spTree>
    <p:extLst>
      <p:ext uri="{BB962C8B-B14F-4D97-AF65-F5344CB8AC3E}">
        <p14:creationId xmlns:p14="http://schemas.microsoft.com/office/powerpoint/2010/main" val="4268513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pic>
        <p:nvPicPr>
          <p:cNvPr id="454" name="Google Shape;454;p2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702733" y="2263695"/>
            <a:ext cx="7327900" cy="4996853"/>
          </a:xfrm>
          <a:prstGeom prst="rect">
            <a:avLst/>
          </a:prstGeom>
          <a:solidFill>
            <a:srgbClr val="353535">
              <a:alpha val="11764"/>
            </a:srgbClr>
          </a:solidFill>
          <a:ln w="9525" cap="flat" cmpd="sng">
            <a:solidFill>
              <a:schemeClr val="lt1"/>
            </a:solidFill>
            <a:prstDash val="solid"/>
            <a:round/>
            <a:headEnd type="none" w="sm" len="sm"/>
            <a:tailEnd type="none" w="sm" len="sm"/>
          </a:ln>
        </p:spPr>
      </p:pic>
      <p:pic>
        <p:nvPicPr>
          <p:cNvPr id="455" name="Google Shape;455;p23" descr="Application&#10;&#10;Description automatically generated with medium confidence"/>
          <p:cNvPicPr preferRelativeResize="0">
            <a:picLocks noGrp="1"/>
          </p:cNvPicPr>
          <p:nvPr>
            <p:ph type="pic" idx="3"/>
          </p:nvPr>
        </p:nvPicPr>
        <p:blipFill rotWithShape="1">
          <a:blip r:embed="rId4" cstate="screen">
            <a:alphaModFix/>
            <a:extLst>
              <a:ext uri="{28A0092B-C50C-407E-A947-70E740481C1C}">
                <a14:useLocalDpi xmlns:a14="http://schemas.microsoft.com/office/drawing/2010/main"/>
              </a:ext>
            </a:extLst>
          </a:blip>
          <a:srcRect/>
          <a:stretch/>
        </p:blipFill>
        <p:spPr>
          <a:xfrm>
            <a:off x="10018699" y="2263694"/>
            <a:ext cx="6583477" cy="4996853"/>
          </a:xfrm>
          <a:prstGeom prst="rect">
            <a:avLst/>
          </a:prstGeom>
          <a:solidFill>
            <a:srgbClr val="353535">
              <a:alpha val="11764"/>
            </a:srgbClr>
          </a:solidFill>
          <a:ln w="9525" cap="flat" cmpd="sng">
            <a:solidFill>
              <a:schemeClr val="lt1"/>
            </a:solidFill>
            <a:prstDash val="solid"/>
            <a:round/>
            <a:headEnd type="none" w="sm" len="sm"/>
            <a:tailEnd type="none" w="sm" len="sm"/>
          </a:ln>
        </p:spPr>
      </p:pic>
      <p:sp>
        <p:nvSpPr>
          <p:cNvPr id="456" name="Google Shape;456;p23"/>
          <p:cNvSpPr txBox="1"/>
          <p:nvPr/>
        </p:nvSpPr>
        <p:spPr>
          <a:xfrm>
            <a:off x="702734" y="933564"/>
            <a:ext cx="15194592" cy="762068"/>
          </a:xfrm>
          <a:prstGeom prst="rect">
            <a:avLst/>
          </a:prstGeom>
          <a:noFill/>
          <a:ln>
            <a:noFill/>
          </a:ln>
        </p:spPr>
        <p:txBody>
          <a:bodyPr spcFirstLastPara="1" wrap="square" lIns="91425" tIns="45700" rIns="91425" bIns="45700" anchor="t" anchorCtr="0">
            <a:spAutoFit/>
          </a:bodyPr>
          <a:lstStyle/>
          <a:p>
            <a:pPr lvl="0" algn="r" rtl="1">
              <a:lnSpc>
                <a:spcPct val="80000"/>
              </a:lnSpc>
              <a:spcBef>
                <a:spcPts val="0"/>
              </a:spcBef>
              <a:spcAft>
                <a:spcPts val="0"/>
              </a:spcAft>
            </a:pPr>
            <a:r>
              <a:rPr lang="ar-JO" sz="5400" b="1" dirty="0">
                <a:solidFill>
                  <a:schemeClr val="dk2"/>
                </a:solidFill>
                <a:ea typeface="Calibri" panose="020F0502020204030204" pitchFamily="34" charset="0"/>
                <a:cs typeface="Calibri" panose="020F0502020204030204" pitchFamily="34" charset="0"/>
                <a:sym typeface="Montserrat"/>
              </a:rPr>
              <a:t>أين يمكن الحصول على المساعدة...</a:t>
            </a:r>
            <a:endParaRPr dirty="0">
              <a:ea typeface="Calibri" panose="020F0502020204030204" pitchFamily="34" charset="0"/>
              <a:cs typeface="Calibri" panose="020F0502020204030204" pitchFamily="34" charset="0"/>
            </a:endParaRPr>
          </a:p>
        </p:txBody>
      </p:sp>
      <p:sp>
        <p:nvSpPr>
          <p:cNvPr id="457" name="Google Shape;457;p23"/>
          <p:cNvSpPr txBox="1"/>
          <p:nvPr/>
        </p:nvSpPr>
        <p:spPr>
          <a:xfrm>
            <a:off x="0" y="7508683"/>
            <a:ext cx="8156496" cy="1908215"/>
          </a:xfrm>
          <a:prstGeom prst="rect">
            <a:avLst/>
          </a:prstGeom>
          <a:noFill/>
          <a:ln>
            <a:noFill/>
          </a:ln>
        </p:spPr>
        <p:txBody>
          <a:bodyPr spcFirstLastPara="1" wrap="square" lIns="91425" tIns="45700" rIns="91425" bIns="45700" anchor="t" anchorCtr="0">
            <a:spAutoFit/>
          </a:bodyPr>
          <a:lstStyle/>
          <a:p>
            <a:pPr marL="457200" marR="0" lvl="0" indent="-457200" algn="just" rtl="1">
              <a:spcBef>
                <a:spcPts val="0"/>
              </a:spcBef>
              <a:spcAft>
                <a:spcPts val="0"/>
              </a:spcAft>
              <a:buClr>
                <a:srgbClr val="FF0000"/>
              </a:buClr>
              <a:buSzPts val="2200"/>
              <a:buFont typeface="Arial"/>
              <a:buChar char="•"/>
            </a:pPr>
            <a:r>
              <a:rPr lang="ar-JO" sz="2200" dirty="0">
                <a:solidFill>
                  <a:schemeClr val="lt1"/>
                </a:solidFill>
                <a:latin typeface="Open Sans"/>
                <a:ea typeface="Open Sans"/>
                <a:sym typeface="Open Sans"/>
              </a:rPr>
              <a:t>منصة إلكترونية يديرها الصليب الأحمر البريطاني.</a:t>
            </a:r>
            <a:endParaRPr dirty="0"/>
          </a:p>
          <a:p>
            <a:pPr marL="457200" marR="0" lvl="0" indent="-457200" algn="just" rtl="1">
              <a:spcBef>
                <a:spcPts val="1200"/>
              </a:spcBef>
              <a:spcAft>
                <a:spcPts val="0"/>
              </a:spcAft>
              <a:buClr>
                <a:srgbClr val="FF0000"/>
              </a:buClr>
              <a:buSzPts val="2200"/>
              <a:buFont typeface="Arial"/>
              <a:buChar char="•"/>
            </a:pPr>
            <a:r>
              <a:rPr lang="ar-JO" sz="2200" dirty="0">
                <a:solidFill>
                  <a:schemeClr val="lt1"/>
                </a:solidFill>
                <a:latin typeface="Open Sans"/>
                <a:ea typeface="Open Sans"/>
                <a:cs typeface="Open Sans"/>
                <a:sym typeface="Open Sans"/>
              </a:rPr>
              <a:t>متجر شامل لموارد المشاركة المجتمعية والمساءلة.</a:t>
            </a:r>
            <a:endParaRPr dirty="0"/>
          </a:p>
          <a:p>
            <a:pPr marL="457200" marR="0" lvl="0" indent="-457200" algn="just" rtl="1">
              <a:spcBef>
                <a:spcPts val="1200"/>
              </a:spcBef>
              <a:spcAft>
                <a:spcPts val="0"/>
              </a:spcAft>
              <a:buClr>
                <a:srgbClr val="FF0000"/>
              </a:buClr>
              <a:buSzPts val="2200"/>
              <a:buFont typeface="Arial"/>
              <a:buChar char="•"/>
            </a:pPr>
            <a:r>
              <a:rPr lang="ar-JO" sz="2200" dirty="0">
                <a:solidFill>
                  <a:schemeClr val="lt1"/>
                </a:solidFill>
                <a:latin typeface="Open Sans"/>
                <a:ea typeface="Open Sans"/>
                <a:cs typeface="Open Sans"/>
                <a:sym typeface="Open Sans"/>
              </a:rPr>
              <a:t>متوفر باللغة الإنجليزية والفرنسية والإسبانية والعربية.</a:t>
            </a:r>
            <a:endParaRPr dirty="0"/>
          </a:p>
          <a:p>
            <a:pPr marL="457200" marR="0" lvl="0" indent="-457200" algn="just" rtl="1">
              <a:spcBef>
                <a:spcPts val="1200"/>
              </a:spcBef>
              <a:spcAft>
                <a:spcPts val="0"/>
              </a:spcAft>
              <a:buClr>
                <a:srgbClr val="FF0000"/>
              </a:buClr>
              <a:buSzPts val="2200"/>
              <a:buFont typeface="Arial"/>
              <a:buChar char="•"/>
            </a:pPr>
            <a:r>
              <a:rPr lang="en-GB" sz="2200" u="sng" dirty="0">
                <a:solidFill>
                  <a:schemeClr val="accent3"/>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https://communityengagementhub.org/</a:t>
            </a:r>
            <a:r>
              <a:rPr lang="en-GB" sz="2200" dirty="0">
                <a:solidFill>
                  <a:schemeClr val="accent3"/>
                </a:solidFill>
                <a:latin typeface="Open Sans"/>
                <a:ea typeface="Open Sans"/>
                <a:cs typeface="Open Sans"/>
                <a:sym typeface="Open Sans"/>
              </a:rPr>
              <a:t> </a:t>
            </a:r>
            <a:endParaRPr dirty="0"/>
          </a:p>
        </p:txBody>
      </p:sp>
      <p:sp>
        <p:nvSpPr>
          <p:cNvPr id="458" name="Google Shape;458;p23"/>
          <p:cNvSpPr txBox="1"/>
          <p:nvPr/>
        </p:nvSpPr>
        <p:spPr>
          <a:xfrm>
            <a:off x="9428772" y="7673878"/>
            <a:ext cx="7220928" cy="1938952"/>
          </a:xfrm>
          <a:prstGeom prst="rect">
            <a:avLst/>
          </a:prstGeom>
          <a:noFill/>
          <a:ln>
            <a:noFill/>
          </a:ln>
        </p:spPr>
        <p:txBody>
          <a:bodyPr spcFirstLastPara="1" wrap="square" lIns="91425" tIns="45700" rIns="91425" bIns="45700" anchor="t" anchorCtr="0">
            <a:spAutoFit/>
          </a:bodyPr>
          <a:lstStyle/>
          <a:p>
            <a:pPr marL="457200" marR="0" lvl="0" indent="-457200" algn="just" rtl="1">
              <a:spcBef>
                <a:spcPts val="0"/>
              </a:spcBef>
              <a:spcAft>
                <a:spcPts val="0"/>
              </a:spcAft>
              <a:buClr>
                <a:srgbClr val="FF0000"/>
              </a:buClr>
              <a:buSzPts val="2200"/>
              <a:buFont typeface="Arial"/>
              <a:buChar char="•"/>
            </a:pPr>
            <a:r>
              <a:rPr lang="ar-JO" sz="2000" dirty="0">
                <a:solidFill>
                  <a:schemeClr val="lt1"/>
                </a:solidFill>
                <a:ea typeface="Calibri" panose="020F0502020204030204" pitchFamily="34" charset="0"/>
                <a:cs typeface="Calibri" panose="020F0502020204030204" pitchFamily="34" charset="0"/>
                <a:sym typeface="Open Sans"/>
              </a:rPr>
              <a:t>دليل ومجموعة أدوات المشاركة المجتمعية والمساءلة – تمت مراجعته في عام 2021.</a:t>
            </a:r>
            <a:endParaRPr sz="2000" dirty="0">
              <a:ea typeface="Calibri" panose="020F0502020204030204" pitchFamily="34" charset="0"/>
              <a:cs typeface="Calibri" panose="020F0502020204030204" pitchFamily="34" charset="0"/>
            </a:endParaRPr>
          </a:p>
          <a:p>
            <a:pPr marL="457200" marR="0" lvl="0" indent="-457200" algn="just" rtl="1">
              <a:spcBef>
                <a:spcPts val="1200"/>
              </a:spcBef>
              <a:spcAft>
                <a:spcPts val="0"/>
              </a:spcAft>
              <a:buClr>
                <a:srgbClr val="FF0000"/>
              </a:buClr>
              <a:buSzPts val="2200"/>
              <a:buFont typeface="Arial"/>
              <a:buChar char="•"/>
            </a:pPr>
            <a:r>
              <a:rPr lang="ar-JO" sz="2000" dirty="0">
                <a:solidFill>
                  <a:schemeClr val="lt1"/>
                </a:solidFill>
                <a:ea typeface="Calibri" panose="020F0502020204030204" pitchFamily="34" charset="0"/>
                <a:cs typeface="Calibri" panose="020F0502020204030204" pitchFamily="34" charset="0"/>
                <a:sym typeface="Open Sans"/>
              </a:rPr>
              <a:t>إرشادات، خطوة بخطوة، لتعزيز مشاركة المجتمع، بالاستفادة من أدوات ونماذج وقوائم مراجعة لمساعدتك.</a:t>
            </a:r>
          </a:p>
          <a:p>
            <a:pPr marL="457200" marR="0" lvl="0" indent="-457200" algn="just" rtl="1">
              <a:spcBef>
                <a:spcPts val="1200"/>
              </a:spcBef>
              <a:spcAft>
                <a:spcPts val="0"/>
              </a:spcAft>
              <a:buClr>
                <a:srgbClr val="FF0000"/>
              </a:buClr>
              <a:buSzPts val="2200"/>
              <a:buFont typeface="Arial"/>
              <a:buChar char="•"/>
            </a:pPr>
            <a:r>
              <a:rPr lang="ar-JO" sz="2000" dirty="0">
                <a:solidFill>
                  <a:schemeClr val="lt1"/>
                </a:solidFill>
                <a:ea typeface="Calibri" panose="020F0502020204030204" pitchFamily="34" charset="0"/>
                <a:cs typeface="Calibri" panose="020F0502020204030204" pitchFamily="34" charset="0"/>
                <a:sym typeface="Open Sans"/>
              </a:rPr>
              <a:t>تتوفر المنصة على كليهما.</a:t>
            </a:r>
            <a:endParaRPr sz="2000" dirty="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DB0D7348-46E0-A5E0-85D6-4D6F8A4C1001}"/>
              </a:ext>
            </a:extLst>
          </p:cNvPr>
          <p:cNvSpPr txBox="1"/>
          <p:nvPr/>
        </p:nvSpPr>
        <p:spPr>
          <a:xfrm>
            <a:off x="2275751" y="2448120"/>
            <a:ext cx="1673949" cy="369332"/>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الدليل والأدوات</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53D31736-1A06-C7D3-51FB-969ECC048DEC}"/>
              </a:ext>
            </a:extLst>
          </p:cNvPr>
          <p:cNvSpPr txBox="1"/>
          <p:nvPr/>
        </p:nvSpPr>
        <p:spPr>
          <a:xfrm>
            <a:off x="4163817" y="2458872"/>
            <a:ext cx="1597749" cy="369332"/>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طبيعة عملنا</a:t>
            </a:r>
            <a:endParaRPr lang="en-US"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F02AA109-9C90-0B2C-A08F-2C4FA86FE4DA}"/>
              </a:ext>
            </a:extLst>
          </p:cNvPr>
          <p:cNvSpPr txBox="1"/>
          <p:nvPr/>
        </p:nvSpPr>
        <p:spPr>
          <a:xfrm>
            <a:off x="6097225" y="2458872"/>
            <a:ext cx="1597749" cy="369332"/>
          </a:xfrm>
          <a:prstGeom prst="rect">
            <a:avLst/>
          </a:prstGeom>
          <a:solidFill>
            <a:schemeClr val="bg2"/>
          </a:solidFill>
        </p:spPr>
        <p:txBody>
          <a:bodyPr wrap="square" rtlCol="0">
            <a:spAutoFit/>
          </a:bodyPr>
          <a:lstStyle/>
          <a:p>
            <a:pPr algn="ctr"/>
            <a:r>
              <a:rPr lang="ar-JO" dirty="0">
                <a:ea typeface="Calibri" panose="020F0502020204030204" pitchFamily="34" charset="0"/>
                <a:cs typeface="Calibri" panose="020F0502020204030204" pitchFamily="34" charset="0"/>
              </a:rPr>
              <a:t>أين نعمل</a:t>
            </a:r>
            <a:endParaRPr lang="en-US"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78D258AC-977A-4BBA-48D6-C4DC7CDB0ADD}"/>
              </a:ext>
            </a:extLst>
          </p:cNvPr>
          <p:cNvSpPr txBox="1"/>
          <p:nvPr/>
        </p:nvSpPr>
        <p:spPr>
          <a:xfrm>
            <a:off x="1059543" y="4500089"/>
            <a:ext cx="4296227" cy="2739211"/>
          </a:xfrm>
          <a:prstGeom prst="rect">
            <a:avLst/>
          </a:prstGeom>
          <a:solidFill>
            <a:srgbClr val="E00000"/>
          </a:solidFill>
        </p:spPr>
        <p:txBody>
          <a:bodyPr wrap="square" rtlCol="0">
            <a:spAutoFit/>
          </a:bodyPr>
          <a:lstStyle/>
          <a:p>
            <a:pPr algn="just" rtl="1"/>
            <a:r>
              <a:rPr lang="ar-JO" sz="3200" b="1" dirty="0">
                <a:solidFill>
                  <a:schemeClr val="bg2"/>
                </a:solidFill>
                <a:ea typeface="Calibri" panose="020F0502020204030204" pitchFamily="34" charset="0"/>
                <a:cs typeface="Calibri" panose="020F0502020204030204" pitchFamily="34" charset="0"/>
              </a:rPr>
              <a:t>منصة خاصة للحركة الدولية للصليب الأحمر والهلال الأحمر</a:t>
            </a:r>
          </a:p>
          <a:p>
            <a:pPr algn="just" rtl="1"/>
            <a:endParaRPr lang="ar-JO" dirty="0">
              <a:ea typeface="Calibri" panose="020F0502020204030204" pitchFamily="34" charset="0"/>
              <a:cs typeface="Calibri" panose="020F0502020204030204" pitchFamily="34" charset="0"/>
            </a:endParaRPr>
          </a:p>
          <a:p>
            <a:pPr algn="just" rtl="1"/>
            <a:endParaRPr lang="ar-JO" dirty="0">
              <a:ea typeface="Calibri" panose="020F0502020204030204" pitchFamily="34" charset="0"/>
              <a:cs typeface="Calibri" panose="020F0502020204030204" pitchFamily="34" charset="0"/>
            </a:endParaRPr>
          </a:p>
          <a:p>
            <a:pPr algn="just" rtl="1"/>
            <a:r>
              <a:rPr lang="ar-JO" sz="2000" dirty="0">
                <a:solidFill>
                  <a:schemeClr val="bg2"/>
                </a:solidFill>
                <a:ea typeface="Calibri" panose="020F0502020204030204" pitchFamily="34" charset="0"/>
                <a:cs typeface="Calibri" panose="020F0502020204030204" pitchFamily="34" charset="0"/>
              </a:rPr>
              <a:t>حيث نجعل من المجتمعات المحلية المحور لكل ما نقوم به.</a:t>
            </a:r>
            <a:endParaRPr lang="en-US" sz="2000" dirty="0">
              <a:solidFill>
                <a:schemeClr val="bg2"/>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F62A576E-3D65-62B3-8A25-FDEC7B3F0ED4}"/>
              </a:ext>
            </a:extLst>
          </p:cNvPr>
          <p:cNvSpPr txBox="1"/>
          <p:nvPr/>
        </p:nvSpPr>
        <p:spPr>
          <a:xfrm>
            <a:off x="10401683" y="4500089"/>
            <a:ext cx="5817507" cy="1815882"/>
          </a:xfrm>
          <a:prstGeom prst="rect">
            <a:avLst/>
          </a:prstGeom>
          <a:solidFill>
            <a:schemeClr val="bg2"/>
          </a:solidFill>
        </p:spPr>
        <p:txBody>
          <a:bodyPr wrap="square" rtlCol="0">
            <a:spAutoFit/>
          </a:bodyPr>
          <a:lstStyle/>
          <a:p>
            <a:pPr algn="r" rtl="1"/>
            <a:r>
              <a:rPr lang="ar-JO" sz="2800" b="1" dirty="0">
                <a:ea typeface="Calibri" panose="020F0502020204030204" pitchFamily="34" charset="0"/>
                <a:cs typeface="Calibri" panose="020F0502020204030204" pitchFamily="34" charset="0"/>
              </a:rPr>
              <a:t>دليل </a:t>
            </a:r>
            <a:r>
              <a:rPr lang="ar-JO" sz="2800" b="1" dirty="0">
                <a:solidFill>
                  <a:srgbClr val="E00000"/>
                </a:solidFill>
                <a:ea typeface="Calibri" panose="020F0502020204030204" pitchFamily="34" charset="0"/>
                <a:cs typeface="Calibri" panose="020F0502020204030204" pitchFamily="34" charset="0"/>
              </a:rPr>
              <a:t>الصليب الأحمر والهلال الاحمر </a:t>
            </a:r>
            <a:r>
              <a:rPr lang="ar-JO" sz="2800" b="1" dirty="0">
                <a:ea typeface="Calibri" panose="020F0502020204030204" pitchFamily="34" charset="0"/>
                <a:cs typeface="Calibri" panose="020F0502020204030204" pitchFamily="34" charset="0"/>
              </a:rPr>
              <a:t>للمشاركة المجتمعية والمساءلة</a:t>
            </a:r>
          </a:p>
          <a:p>
            <a:pPr algn="r" rtl="1"/>
            <a:endParaRPr lang="ar-JO" sz="2800" b="1" dirty="0">
              <a:ea typeface="Calibri" panose="020F0502020204030204" pitchFamily="34" charset="0"/>
              <a:cs typeface="Calibri" panose="020F0502020204030204" pitchFamily="34" charset="0"/>
            </a:endParaRPr>
          </a:p>
          <a:p>
            <a:pPr algn="r" rtl="1"/>
            <a:endParaRPr lang="en-US" sz="28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D69EA64E-5D80-A46B-6607-DF1886447611}"/>
              </a:ext>
            </a:extLst>
          </p:cNvPr>
          <p:cNvSpPr txBox="1"/>
          <p:nvPr/>
        </p:nvSpPr>
        <p:spPr>
          <a:xfrm>
            <a:off x="0" y="10011589"/>
            <a:ext cx="702733" cy="276999"/>
          </a:xfrm>
          <a:prstGeom prst="rect">
            <a:avLst/>
          </a:prstGeom>
          <a:solidFill>
            <a:schemeClr val="bg2"/>
          </a:solidFill>
        </p:spPr>
        <p:txBody>
          <a:bodyPr wrap="square" rtlCol="0">
            <a:spAutoFit/>
          </a:bodyPr>
          <a:lstStyle/>
          <a:p>
            <a:r>
              <a:rPr lang="ar-JO" sz="1200" dirty="0">
                <a:ea typeface="Calibri" panose="020F0502020204030204" pitchFamily="34" charset="0"/>
                <a:cs typeface="Calibri" panose="020F0502020204030204" pitchFamily="34" charset="0"/>
              </a:rPr>
              <a:t>عام</a:t>
            </a:r>
            <a:endParaRPr lang="en-US" sz="1200" dirty="0">
              <a:ea typeface="Calibri" panose="020F0502020204030204" pitchFamily="34" charset="0"/>
              <a:cs typeface="Calibri" panose="020F050202020403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133071" y="356560"/>
            <a:ext cx="7024630" cy="1569660"/>
          </a:xfrm>
          <a:prstGeom prst="rect">
            <a:avLst/>
          </a:prstGeom>
          <a:noFill/>
        </p:spPr>
        <p:txBody>
          <a:bodyPr wrap="square" rtlCol="0">
            <a:spAutoFit/>
          </a:bodyPr>
          <a:lstStyle/>
          <a:p>
            <a:pPr algn="just" rtl="1">
              <a:spcAft>
                <a:spcPts val="300"/>
              </a:spcAft>
            </a:pPr>
            <a:r>
              <a:rPr lang="ar-JO" sz="4800" b="1" dirty="0">
                <a:solidFill>
                  <a:schemeClr val="tx2"/>
                </a:solidFill>
                <a:ea typeface="Calibri" panose="020F0502020204030204" pitchFamily="34" charset="0"/>
                <a:cs typeface="Calibri" panose="020F0502020204030204" pitchFamily="34" charset="0"/>
              </a:rPr>
              <a:t>أدوات المشاركة المجتمعية والمساءلة في حالات الطوارئ</a:t>
            </a:r>
            <a:endParaRPr lang="en-US" sz="4800" b="1" dirty="0">
              <a:solidFill>
                <a:schemeClr val="accent3"/>
              </a:solidFill>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p:blipFill>
        <p:spPr>
          <a:xfrm>
            <a:off x="0" y="0"/>
            <a:ext cx="9601200" cy="10288588"/>
          </a:xfrm>
          <a:prstGeom prst="rect">
            <a:avLst/>
          </a:prstGeom>
        </p:spPr>
      </p:pic>
      <p:pic>
        <p:nvPicPr>
          <p:cNvPr id="13" name="Picture 12" descr="Logo&#10;&#10;Description automatically generated with medium confidence">
            <a:extLst>
              <a:ext uri="{FF2B5EF4-FFF2-40B4-BE49-F238E27FC236}">
                <a16:creationId xmlns:a16="http://schemas.microsoft.com/office/drawing/2014/main" id="{0B855D71-FB0E-1244-A734-76786517FC0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18557" y="2786331"/>
            <a:ext cx="4191000" cy="774700"/>
          </a:xfrm>
          <a:prstGeom prst="rect">
            <a:avLst/>
          </a:prstGeom>
        </p:spPr>
      </p:pic>
      <p:pic>
        <p:nvPicPr>
          <p:cNvPr id="15" name="Picture 14" descr="Logo&#10;&#10;Description automatically generated with medium confidence">
            <a:extLst>
              <a:ext uri="{FF2B5EF4-FFF2-40B4-BE49-F238E27FC236}">
                <a16:creationId xmlns:a16="http://schemas.microsoft.com/office/drawing/2014/main" id="{0EC8E778-43E2-9849-9783-437F741A546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187785" y="5008728"/>
            <a:ext cx="2540000" cy="774700"/>
          </a:xfrm>
          <a:prstGeom prst="rect">
            <a:avLst/>
          </a:prstGeom>
        </p:spPr>
      </p:pic>
      <p:pic>
        <p:nvPicPr>
          <p:cNvPr id="17" name="Picture 16" descr="Logo&#10;&#10;Description automatically generated with low confidence">
            <a:extLst>
              <a:ext uri="{FF2B5EF4-FFF2-40B4-BE49-F238E27FC236}">
                <a16:creationId xmlns:a16="http://schemas.microsoft.com/office/drawing/2014/main" id="{D78B80CA-753C-7C48-896A-A552BA28784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118557" y="8852954"/>
            <a:ext cx="5524500" cy="800100"/>
          </a:xfrm>
          <a:prstGeom prst="rect">
            <a:avLst/>
          </a:prstGeom>
        </p:spPr>
      </p:pic>
      <p:pic>
        <p:nvPicPr>
          <p:cNvPr id="19" name="Picture 18">
            <a:extLst>
              <a:ext uri="{FF2B5EF4-FFF2-40B4-BE49-F238E27FC236}">
                <a16:creationId xmlns:a16="http://schemas.microsoft.com/office/drawing/2014/main" id="{9697F5AA-B84D-BF43-9CF7-C104E80C4146}"/>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0147585" y="5764490"/>
            <a:ext cx="7010116" cy="759133"/>
          </a:xfrm>
          <a:prstGeom prst="rect">
            <a:avLst/>
          </a:prstGeom>
        </p:spPr>
      </p:pic>
      <p:pic>
        <p:nvPicPr>
          <p:cNvPr id="21" name="Picture 20" descr="Text&#10;&#10;Description automatically generated with medium confidence">
            <a:extLst>
              <a:ext uri="{FF2B5EF4-FFF2-40B4-BE49-F238E27FC236}">
                <a16:creationId xmlns:a16="http://schemas.microsoft.com/office/drawing/2014/main" id="{D23497F7-523A-1B4A-B777-0EE179D35AB3}"/>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0169357" y="7618770"/>
            <a:ext cx="5257800" cy="660400"/>
          </a:xfrm>
          <a:prstGeom prst="rect">
            <a:avLst/>
          </a:prstGeom>
        </p:spPr>
      </p:pic>
      <p:pic>
        <p:nvPicPr>
          <p:cNvPr id="23" name="Picture 22" descr="Logo&#10;&#10;Description automatically generated with medium confidence">
            <a:extLst>
              <a:ext uri="{FF2B5EF4-FFF2-40B4-BE49-F238E27FC236}">
                <a16:creationId xmlns:a16="http://schemas.microsoft.com/office/drawing/2014/main" id="{9464077A-B815-164D-9B99-55849B3F6FF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118557" y="2036479"/>
            <a:ext cx="2641600" cy="749300"/>
          </a:xfrm>
          <a:prstGeom prst="rect">
            <a:avLst/>
          </a:prstGeom>
        </p:spPr>
      </p:pic>
      <p:pic>
        <p:nvPicPr>
          <p:cNvPr id="25" name="Picture 24" descr="A picture containing logo&#10;&#10;Description automatically generated">
            <a:extLst>
              <a:ext uri="{FF2B5EF4-FFF2-40B4-BE49-F238E27FC236}">
                <a16:creationId xmlns:a16="http://schemas.microsoft.com/office/drawing/2014/main" id="{068A6CCA-6E81-8F4F-868E-90684E227148}"/>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0182057" y="3599710"/>
            <a:ext cx="3822700" cy="635000"/>
          </a:xfrm>
          <a:prstGeom prst="rect">
            <a:avLst/>
          </a:prstGeom>
        </p:spPr>
      </p:pic>
      <p:pic>
        <p:nvPicPr>
          <p:cNvPr id="27" name="Picture 26" descr="A picture containing text&#10;&#10;Description automatically generated">
            <a:extLst>
              <a:ext uri="{FF2B5EF4-FFF2-40B4-BE49-F238E27FC236}">
                <a16:creationId xmlns:a16="http://schemas.microsoft.com/office/drawing/2014/main" id="{0953D7A7-37FE-3340-B4A8-393832F32EBB}"/>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0182057" y="6373076"/>
            <a:ext cx="3708400" cy="762000"/>
          </a:xfrm>
          <a:prstGeom prst="rect">
            <a:avLst/>
          </a:prstGeom>
        </p:spPr>
      </p:pic>
      <p:pic>
        <p:nvPicPr>
          <p:cNvPr id="29" name="Picture 28" descr="A picture containing logo&#10;&#10;Description automatically generated">
            <a:extLst>
              <a:ext uri="{FF2B5EF4-FFF2-40B4-BE49-F238E27FC236}">
                <a16:creationId xmlns:a16="http://schemas.microsoft.com/office/drawing/2014/main" id="{66D9B286-5A19-D04B-89E2-DA5D67CD112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0172985" y="4297561"/>
            <a:ext cx="4140200" cy="774700"/>
          </a:xfrm>
          <a:prstGeom prst="rect">
            <a:avLst/>
          </a:prstGeom>
        </p:spPr>
      </p:pic>
      <p:pic>
        <p:nvPicPr>
          <p:cNvPr id="31" name="Picture 30">
            <a:extLst>
              <a:ext uri="{FF2B5EF4-FFF2-40B4-BE49-F238E27FC236}">
                <a16:creationId xmlns:a16="http://schemas.microsoft.com/office/drawing/2014/main" id="{163714F4-F5F6-D141-B330-67A152D2AB4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0182057" y="9543178"/>
            <a:ext cx="4381500" cy="571500"/>
          </a:xfrm>
          <a:prstGeom prst="rect">
            <a:avLst/>
          </a:prstGeom>
        </p:spPr>
      </p:pic>
      <p:pic>
        <p:nvPicPr>
          <p:cNvPr id="33" name="Picture 32">
            <a:extLst>
              <a:ext uri="{FF2B5EF4-FFF2-40B4-BE49-F238E27FC236}">
                <a16:creationId xmlns:a16="http://schemas.microsoft.com/office/drawing/2014/main" id="{40119D1E-D812-1740-9BF3-F74172F0C0CE}"/>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182057" y="8233145"/>
            <a:ext cx="6413500" cy="723900"/>
          </a:xfrm>
          <a:prstGeom prst="rect">
            <a:avLst/>
          </a:prstGeom>
        </p:spPr>
      </p:pic>
      <p:grpSp>
        <p:nvGrpSpPr>
          <p:cNvPr id="2" name="Group 1">
            <a:extLst>
              <a:ext uri="{FF2B5EF4-FFF2-40B4-BE49-F238E27FC236}">
                <a16:creationId xmlns:a16="http://schemas.microsoft.com/office/drawing/2014/main" id="{B6EBC826-8489-E542-A921-EDF49C8B5600}"/>
              </a:ext>
            </a:extLst>
          </p:cNvPr>
          <p:cNvGrpSpPr/>
          <p:nvPr/>
        </p:nvGrpSpPr>
        <p:grpSpPr>
          <a:xfrm>
            <a:off x="10238338" y="7086758"/>
            <a:ext cx="5864538" cy="430887"/>
            <a:chOff x="10238338" y="7086758"/>
            <a:chExt cx="5864538" cy="430887"/>
          </a:xfrm>
        </p:grpSpPr>
        <p:sp>
          <p:nvSpPr>
            <p:cNvPr id="3" name="Oval 2">
              <a:extLst>
                <a:ext uri="{FF2B5EF4-FFF2-40B4-BE49-F238E27FC236}">
                  <a16:creationId xmlns:a16="http://schemas.microsoft.com/office/drawing/2014/main" id="{2D62A64E-6681-464E-976F-20C38F3611DE}"/>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3CC68A6-95CD-5D4D-B490-EBC0EE25DCC2}"/>
                </a:ext>
              </a:extLst>
            </p:cNvPr>
            <p:cNvSpPr txBox="1"/>
            <p:nvPr/>
          </p:nvSpPr>
          <p:spPr>
            <a:xfrm>
              <a:off x="10238338" y="7108811"/>
              <a:ext cx="635430" cy="400110"/>
            </a:xfrm>
            <a:prstGeom prst="rect">
              <a:avLst/>
            </a:prstGeom>
            <a:noFill/>
          </p:spPr>
          <p:txBody>
            <a:bodyPr wrap="square" rtlCol="0">
              <a:spAutoFit/>
            </a:bodyPr>
            <a:lstStyle/>
            <a:p>
              <a:r>
                <a:rPr lang="en-GB" sz="2000" dirty="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7" name="TextBox 6">
              <a:extLst>
                <a:ext uri="{FF2B5EF4-FFF2-40B4-BE49-F238E27FC236}">
                  <a16:creationId xmlns:a16="http://schemas.microsoft.com/office/drawing/2014/main" id="{0057A7C2-47ED-E043-A8B6-E9D058E98558}"/>
                </a:ext>
              </a:extLst>
            </p:cNvPr>
            <p:cNvSpPr txBox="1"/>
            <p:nvPr/>
          </p:nvSpPr>
          <p:spPr>
            <a:xfrm>
              <a:off x="10711074" y="7086758"/>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8" name="TextBox 7">
            <a:extLst>
              <a:ext uri="{FF2B5EF4-FFF2-40B4-BE49-F238E27FC236}">
                <a16:creationId xmlns:a16="http://schemas.microsoft.com/office/drawing/2014/main" id="{F2AA3ACD-9488-3CE3-C405-C799F804EC39}"/>
              </a:ext>
            </a:extLst>
          </p:cNvPr>
          <p:cNvSpPr txBox="1"/>
          <p:nvPr/>
        </p:nvSpPr>
        <p:spPr>
          <a:xfrm>
            <a:off x="10757986" y="2207809"/>
            <a:ext cx="6391168"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رصد وتقييم المشاركة المجتمعية والمساءلة</a:t>
            </a:r>
            <a:endParaRPr lang="en-US" sz="2000"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E81B98D6-7A31-71A7-EF42-83CFC7C952A8}"/>
              </a:ext>
            </a:extLst>
          </p:cNvPr>
          <p:cNvSpPr txBox="1"/>
          <p:nvPr/>
        </p:nvSpPr>
        <p:spPr>
          <a:xfrm>
            <a:off x="10711074" y="3008618"/>
            <a:ext cx="6438080"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إحاطة بشأن مدونة قواعد السلوك </a:t>
            </a:r>
            <a:endParaRPr lang="en-US" sz="2000"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1A4646AE-10E2-C8F5-5C14-B675A6BD4086}"/>
              </a:ext>
            </a:extLst>
          </p:cNvPr>
          <p:cNvSpPr txBox="1"/>
          <p:nvPr/>
        </p:nvSpPr>
        <p:spPr>
          <a:xfrm>
            <a:off x="10719620" y="3655129"/>
            <a:ext cx="6438080"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المشاركة المجتمعية والمساءلة في التقييمات</a:t>
            </a:r>
            <a:endParaRPr lang="en-US" sz="2000"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6FCD2341-5529-CC8F-3824-B81A4709CCB6}"/>
              </a:ext>
            </a:extLst>
          </p:cNvPr>
          <p:cNvSpPr txBox="1"/>
          <p:nvPr/>
        </p:nvSpPr>
        <p:spPr>
          <a:xfrm>
            <a:off x="10719620" y="4454409"/>
            <a:ext cx="6438080" cy="369332"/>
          </a:xfrm>
          <a:prstGeom prst="rect">
            <a:avLst/>
          </a:prstGeom>
          <a:solidFill>
            <a:schemeClr val="bg2"/>
          </a:solidFill>
        </p:spPr>
        <p:txBody>
          <a:bodyPr wrap="square" rtlCol="0">
            <a:spAutoFit/>
          </a:bodyPr>
          <a:lstStyle/>
          <a:p>
            <a:pPr algn="r" rtl="1"/>
            <a:r>
              <a:rPr lang="ar-JO" sz="1800" dirty="0">
                <a:effectLst/>
                <a:ea typeface="Calibri" panose="020F0502020204030204" pitchFamily="34" charset="0"/>
                <a:cs typeface="Calibri" panose="020F0502020204030204" pitchFamily="34" charset="0"/>
              </a:rPr>
              <a:t>ورقة أسئلة وأجوبة للمتطوعين </a:t>
            </a:r>
            <a:endParaRPr lang="en-US" sz="20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EB3D521C-496D-D646-C4AE-AD858FE36BF0}"/>
              </a:ext>
            </a:extLst>
          </p:cNvPr>
          <p:cNvSpPr txBox="1"/>
          <p:nvPr/>
        </p:nvSpPr>
        <p:spPr>
          <a:xfrm>
            <a:off x="10719619" y="5198126"/>
            <a:ext cx="6438081"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مجموعة التغذية الراجعة</a:t>
            </a:r>
            <a:endParaRPr lang="en-US" sz="2000" dirty="0">
              <a:ea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1DE2BD2-A24A-7552-E481-A5054C3B0D5A}"/>
              </a:ext>
            </a:extLst>
          </p:cNvPr>
          <p:cNvSpPr txBox="1"/>
          <p:nvPr/>
        </p:nvSpPr>
        <p:spPr>
          <a:xfrm>
            <a:off x="10719621" y="5960894"/>
            <a:ext cx="6438080" cy="405159"/>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الأساليب التشاركية لمعايير الاختيار</a:t>
            </a:r>
            <a:endParaRPr lang="en-US" sz="2000" dirty="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0BD9C261-798F-1C5B-CEA5-1312B2BA4CF4}"/>
              </a:ext>
            </a:extLst>
          </p:cNvPr>
          <p:cNvSpPr txBox="1"/>
          <p:nvPr/>
        </p:nvSpPr>
        <p:spPr>
          <a:xfrm>
            <a:off x="10711074" y="6582233"/>
            <a:ext cx="6446626"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إرشادات استراتيجية الخروج.</a:t>
            </a:r>
            <a:endParaRPr lang="en-US" sz="2000" dirty="0">
              <a:ea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C2D431BF-76E6-4E24-44EA-BF83CB629573}"/>
              </a:ext>
            </a:extLst>
          </p:cNvPr>
          <p:cNvSpPr txBox="1"/>
          <p:nvPr/>
        </p:nvSpPr>
        <p:spPr>
          <a:xfrm>
            <a:off x="10757986" y="7102145"/>
            <a:ext cx="6454764"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تغيير السلوك ومصادر التواصل بشأن المخاطر والمشاركة المجتمعية</a:t>
            </a:r>
            <a:endParaRPr lang="en-US" sz="2000" dirty="0">
              <a:ea typeface="Calibri" panose="020F0502020204030204" pitchFamily="34" charset="0"/>
              <a:cs typeface="Calibri" panose="020F0502020204030204" pitchFamily="34" charset="0"/>
            </a:endParaRPr>
          </a:p>
        </p:txBody>
      </p:sp>
      <p:sp>
        <p:nvSpPr>
          <p:cNvPr id="22" name="TextBox 21">
            <a:extLst>
              <a:ext uri="{FF2B5EF4-FFF2-40B4-BE49-F238E27FC236}">
                <a16:creationId xmlns:a16="http://schemas.microsoft.com/office/drawing/2014/main" id="{9DABC9DB-7164-9CEB-51E8-599B9719C0A0}"/>
              </a:ext>
            </a:extLst>
          </p:cNvPr>
          <p:cNvSpPr txBox="1"/>
          <p:nvPr/>
        </p:nvSpPr>
        <p:spPr>
          <a:xfrm>
            <a:off x="10757986" y="7778111"/>
            <a:ext cx="6399714" cy="414418"/>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وضع خطة طوارئ للمشاركة المجتمعية والمساءلة</a:t>
            </a:r>
            <a:endParaRPr lang="en-US" sz="2000" dirty="0">
              <a:ea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38C4CF34-8B67-12DA-8FE5-02311BCCD20E}"/>
              </a:ext>
            </a:extLst>
          </p:cNvPr>
          <p:cNvSpPr txBox="1"/>
          <p:nvPr/>
        </p:nvSpPr>
        <p:spPr>
          <a:xfrm>
            <a:off x="10719620" y="8214805"/>
            <a:ext cx="6493130" cy="707886"/>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إجراءات التشغيل الموحدة للمشاركة المجتمعية والمساءلة في عمليات طوارئ الاتحاد الدولي لجمعيات الصليب الأحمر والهلال الأحمر</a:t>
            </a:r>
            <a:endParaRPr lang="en-US" sz="2000" dirty="0">
              <a:ea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79013ABC-60FF-F3BF-8E00-CFA62425FE7D}"/>
              </a:ext>
            </a:extLst>
          </p:cNvPr>
          <p:cNvSpPr txBox="1"/>
          <p:nvPr/>
        </p:nvSpPr>
        <p:spPr>
          <a:xfrm>
            <a:off x="10757986" y="9031233"/>
            <a:ext cx="6454764"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000" dirty="0">
              <a:ea typeface="Calibri" panose="020F0502020204030204" pitchFamily="34" charset="0"/>
              <a:cs typeface="Calibri" panose="020F0502020204030204" pitchFamily="34" charset="0"/>
            </a:endParaRPr>
          </a:p>
        </p:txBody>
      </p:sp>
      <p:sp>
        <p:nvSpPr>
          <p:cNvPr id="32" name="TextBox 31">
            <a:extLst>
              <a:ext uri="{FF2B5EF4-FFF2-40B4-BE49-F238E27FC236}">
                <a16:creationId xmlns:a16="http://schemas.microsoft.com/office/drawing/2014/main" id="{C0522A08-E6B9-D8B5-A8BE-A4476445D909}"/>
              </a:ext>
            </a:extLst>
          </p:cNvPr>
          <p:cNvSpPr txBox="1"/>
          <p:nvPr/>
        </p:nvSpPr>
        <p:spPr>
          <a:xfrm>
            <a:off x="10757987" y="9680602"/>
            <a:ext cx="6399713" cy="400110"/>
          </a:xfrm>
          <a:prstGeom prst="rect">
            <a:avLst/>
          </a:prstGeom>
          <a:solidFill>
            <a:schemeClr val="bg2"/>
          </a:solidFill>
        </p:spPr>
        <p:txBody>
          <a:bodyPr wrap="square" rtlCol="0">
            <a:spAutoFit/>
          </a:bodyPr>
          <a:lstStyle/>
          <a:p>
            <a:pPr algn="r" rtl="1"/>
            <a:r>
              <a:rPr lang="ar-JO" sz="2000" dirty="0">
                <a:ea typeface="Calibri" panose="020F0502020204030204" pitchFamily="34" charset="0"/>
                <a:cs typeface="Calibri" panose="020F0502020204030204" pitchFamily="34" charset="0"/>
              </a:rPr>
              <a:t>إحاطة بشأن المشاركة المجتمعية والمساءلة في حالات الطوارئ</a:t>
            </a:r>
            <a:endParaRPr lang="en-US" sz="20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908255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24"/>
          <p:cNvSpPr txBox="1"/>
          <p:nvPr/>
        </p:nvSpPr>
        <p:spPr>
          <a:xfrm>
            <a:off x="1961498" y="4551150"/>
            <a:ext cx="14365003" cy="1186287"/>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ar-JO" sz="8800" b="1" dirty="0">
                <a:solidFill>
                  <a:srgbClr val="F5333F"/>
                </a:solidFill>
                <a:ea typeface="Calibri" panose="020F0502020204030204" pitchFamily="34" charset="0"/>
                <a:cs typeface="Calibri" panose="020F0502020204030204" pitchFamily="34" charset="0"/>
                <a:sym typeface="Montserrat"/>
              </a:rPr>
              <a:t>هل هناك أية أسئلة؟</a:t>
            </a:r>
            <a:endParaRPr sz="8800" dirty="0">
              <a:solidFill>
                <a:srgbClr val="F5333F"/>
              </a:solidFill>
              <a:ea typeface="Calibri" panose="020F0502020204030204" pitchFamily="34" charset="0"/>
              <a:cs typeface="Calibri" panose="020F0502020204030204" pitchFamily="34" charset="0"/>
              <a:sym typeface="Roboto Black"/>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639946" y="6301443"/>
            <a:ext cx="8199691" cy="2490076"/>
          </a:xfrm>
        </p:spPr>
        <p:txBody>
          <a:bodyPr/>
          <a:lstStyle/>
          <a:p>
            <a:r>
              <a:rPr lang="ar-JO" sz="4400" dirty="0">
                <a:solidFill>
                  <a:srgbClr val="E00000"/>
                </a:solidFill>
                <a:latin typeface="Calibri" panose="020F0502020204030204" pitchFamily="34" charset="0"/>
                <a:ea typeface="Calibri" panose="020F0502020204030204" pitchFamily="34" charset="0"/>
                <a:cs typeface="Calibri" panose="020F0502020204030204" pitchFamily="34" charset="0"/>
              </a:rPr>
              <a:t>10 إجراءات أساسية للمشاركة المجتمعية والمساءلة في حالات الطوارئ.</a:t>
            </a:r>
            <a:b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br>
            <a:b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br>
            <a: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الثانية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863239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3483517" y="5450612"/>
            <a:ext cx="13498312" cy="1600438"/>
          </a:xfrm>
          <a:prstGeom prst="rect">
            <a:avLst/>
          </a:prstGeom>
          <a:noFill/>
        </p:spPr>
        <p:txBody>
          <a:bodyPr wrap="square" rtlCol="0">
            <a:spAutoFit/>
          </a:bodyPr>
          <a:lstStyle/>
          <a:p>
            <a:pPr algn="r" rtl="1">
              <a:spcAft>
                <a:spcPts val="1200"/>
              </a:spcAft>
            </a:pPr>
            <a:r>
              <a:rPr lang="ar-JO" sz="4400" b="1" dirty="0">
                <a:solidFill>
                  <a:schemeClr val="tx2"/>
                </a:solidFill>
                <a:ea typeface="Calibri" panose="020F0502020204030204" pitchFamily="34" charset="0"/>
                <a:cs typeface="Calibri" panose="020F0502020204030204" pitchFamily="34" charset="0"/>
              </a:rPr>
              <a:t>تمرين جماعي (10 دقائق)</a:t>
            </a:r>
            <a:endParaRPr lang="en-US" sz="4400" b="1" dirty="0">
              <a:solidFill>
                <a:schemeClr val="tx2"/>
              </a:solidFill>
              <a:ea typeface="Calibri" panose="020F0502020204030204" pitchFamily="34" charset="0"/>
              <a:cs typeface="Calibri" panose="020F0502020204030204" pitchFamily="34" charset="0"/>
            </a:endParaRPr>
          </a:p>
          <a:p>
            <a:pPr algn="r" rtl="1"/>
            <a:r>
              <a:rPr lang="ar-JO" sz="4400" b="1" dirty="0">
                <a:solidFill>
                  <a:schemeClr val="accent3"/>
                </a:solidFill>
                <a:ea typeface="Calibri" panose="020F0502020204030204" pitchFamily="34" charset="0"/>
                <a:cs typeface="Calibri" panose="020F0502020204030204" pitchFamily="34" charset="0"/>
              </a:rPr>
              <a:t>الإجراءات الأساسية للمشاركة المجتمعية والمساءلة في حالات الطوارئ</a:t>
            </a:r>
            <a:endParaRPr lang="en-US" sz="4400" b="1" dirty="0">
              <a:solidFill>
                <a:schemeClr val="accent3"/>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D2EF909D-DF3A-C14D-8A02-43B775E72E45}"/>
              </a:ext>
            </a:extLst>
          </p:cNvPr>
          <p:cNvSpPr txBox="1"/>
          <p:nvPr/>
        </p:nvSpPr>
        <p:spPr>
          <a:xfrm>
            <a:off x="3136799" y="7652301"/>
            <a:ext cx="13700651" cy="1311706"/>
          </a:xfrm>
          <a:prstGeom prst="rect">
            <a:avLst/>
          </a:prstGeom>
          <a:noFill/>
        </p:spPr>
        <p:txBody>
          <a:bodyPr wrap="square" rtlCol="0">
            <a:spAutoFit/>
          </a:bodyPr>
          <a:lstStyle/>
          <a:p>
            <a:pPr marL="514350" indent="-514350" algn="just" rtl="1">
              <a:lnSpc>
                <a:spcPts val="3660"/>
              </a:lnSpc>
              <a:spcAft>
                <a:spcPts val="2400"/>
              </a:spcAft>
              <a:buClr>
                <a:srgbClr val="FF0000"/>
              </a:buClr>
              <a:buFont typeface="+mj-lt"/>
              <a:buAutoNum type="arabicPeriod"/>
            </a:pPr>
            <a:r>
              <a:rPr lang="ar-JO" sz="2400" b="1" dirty="0">
                <a:solidFill>
                  <a:schemeClr val="bg1"/>
                </a:solidFill>
                <a:ea typeface="Calibri" panose="020F0502020204030204" pitchFamily="34" charset="0"/>
                <a:cs typeface="Calibri" panose="020F0502020204030204" pitchFamily="34" charset="0"/>
              </a:rPr>
              <a:t>تحصل كل مجموعة على الإجراءات الـ 10 الأساسية للمشاركة المجتمعية والمساءلة في حالات الطوارئ.</a:t>
            </a:r>
            <a:endParaRPr lang="en-GB" sz="2400" b="1" dirty="0">
              <a:solidFill>
                <a:schemeClr val="bg1"/>
              </a:solidFill>
              <a:ea typeface="Calibri" panose="020F0502020204030204" pitchFamily="34" charset="0"/>
              <a:cs typeface="Calibri" panose="020F0502020204030204" pitchFamily="34" charset="0"/>
            </a:endParaRPr>
          </a:p>
          <a:p>
            <a:pPr marL="514350" indent="-514350" algn="just" rtl="1">
              <a:lnSpc>
                <a:spcPts val="3660"/>
              </a:lnSpc>
              <a:spcAft>
                <a:spcPts val="2400"/>
              </a:spcAft>
              <a:buClr>
                <a:srgbClr val="FF0000"/>
              </a:buClr>
              <a:buFont typeface="+mj-lt"/>
              <a:buAutoNum type="arabicPeriod"/>
            </a:pPr>
            <a:r>
              <a:rPr lang="ar-JO" sz="2400" b="1" dirty="0">
                <a:solidFill>
                  <a:schemeClr val="bg1"/>
                </a:solidFill>
                <a:ea typeface="Calibri" panose="020F0502020204030204" pitchFamily="34" charset="0"/>
                <a:cs typeface="Calibri" panose="020F0502020204030204" pitchFamily="34" charset="0"/>
              </a:rPr>
              <a:t>تحديد مرحلة الاستجابة التي يجب أن يحدث فيها كل إجراء – تقييم الحالة الطارئة أو تخطيط الاستجابة أو تنفيذها أو تقديرها.</a:t>
            </a:r>
            <a:endParaRPr lang="en-GB" sz="2400" b="1" dirty="0">
              <a:solidFill>
                <a:schemeClr val="bg1"/>
              </a:solidFill>
              <a:ea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5678EC11-4382-C54F-9485-6FB22C59C4CF}"/>
              </a:ext>
            </a:extLst>
          </p:cNvPr>
          <p:cNvGrpSpPr>
            <a:grpSpLocks noChangeAspect="1"/>
          </p:cNvGrpSpPr>
          <p:nvPr/>
        </p:nvGrpSpPr>
        <p:grpSpPr>
          <a:xfrm>
            <a:off x="692178" y="5144294"/>
            <a:ext cx="2444621" cy="2336184"/>
            <a:chOff x="9817404" y="685187"/>
            <a:chExt cx="3283485" cy="3481483"/>
          </a:xfrm>
        </p:grpSpPr>
        <p:sp>
          <p:nvSpPr>
            <p:cNvPr id="9" name="Oval 8">
              <a:extLst>
                <a:ext uri="{FF2B5EF4-FFF2-40B4-BE49-F238E27FC236}">
                  <a16:creationId xmlns:a16="http://schemas.microsoft.com/office/drawing/2014/main" id="{261D9580-638C-1A41-848E-B4DAC057C270}"/>
                </a:ext>
              </a:extLst>
            </p:cNvPr>
            <p:cNvSpPr/>
            <p:nvPr/>
          </p:nvSpPr>
          <p:spPr>
            <a:xfrm>
              <a:off x="10012964" y="944155"/>
              <a:ext cx="3001108" cy="3001108"/>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82CE9CF-7A6C-F141-8617-DF428FD1A8F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17404" y="685187"/>
              <a:ext cx="3283485" cy="3481483"/>
            </a:xfrm>
            <a:prstGeom prst="rect">
              <a:avLst/>
            </a:prstGeom>
          </p:spPr>
        </p:pic>
      </p:grpSp>
      <p:pic>
        <p:nvPicPr>
          <p:cNvPr id="7" name="Picture Placeholder 6" descr="A picture containing person, group&#10;&#10;Description automatically generated">
            <a:extLst>
              <a:ext uri="{FF2B5EF4-FFF2-40B4-BE49-F238E27FC236}">
                <a16:creationId xmlns:a16="http://schemas.microsoft.com/office/drawing/2014/main" id="{A238A9DF-8173-134B-9B9C-60A3E00169C5}"/>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2" name="TextBox 1">
            <a:extLst>
              <a:ext uri="{FF2B5EF4-FFF2-40B4-BE49-F238E27FC236}">
                <a16:creationId xmlns:a16="http://schemas.microsoft.com/office/drawing/2014/main" id="{BB67F9E5-CB8A-A557-24E0-56F32B07ECF5}"/>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9533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850A265-00B6-0D41-A8C5-8EE3FF3A7D47}"/>
              </a:ext>
            </a:extLst>
          </p:cNvPr>
          <p:cNvSpPr txBox="1"/>
          <p:nvPr/>
        </p:nvSpPr>
        <p:spPr>
          <a:xfrm>
            <a:off x="322228" y="507996"/>
            <a:ext cx="6196559" cy="2311082"/>
          </a:xfrm>
          <a:prstGeom prst="rect">
            <a:avLst/>
          </a:prstGeom>
          <a:noFill/>
        </p:spPr>
        <p:txBody>
          <a:bodyPr wrap="square" rtlCol="0">
            <a:spAutoFit/>
          </a:bodyPr>
          <a:lstStyle/>
          <a:p>
            <a:pPr algn="just" rtl="1">
              <a:lnSpc>
                <a:spcPct val="80000"/>
              </a:lnSpc>
              <a:spcAft>
                <a:spcPts val="300"/>
              </a:spcAft>
            </a:pPr>
            <a:r>
              <a:rPr lang="ar-JO" sz="4400" b="1" dirty="0">
                <a:solidFill>
                  <a:schemeClr val="tx2"/>
                </a:solidFill>
                <a:ea typeface="Calibri" panose="020F0502020204030204" pitchFamily="34" charset="0"/>
                <a:cs typeface="Calibri" panose="020F0502020204030204" pitchFamily="34" charset="0"/>
              </a:rPr>
              <a:t>الإجراءات الـ 10 الاساسية</a:t>
            </a:r>
            <a:r>
              <a:rPr lang="en-US" sz="4400" b="1" dirty="0">
                <a:solidFill>
                  <a:schemeClr val="tx2"/>
                </a:solidFill>
                <a:ea typeface="Calibri" panose="020F0502020204030204" pitchFamily="34" charset="0"/>
                <a:cs typeface="Calibri" panose="020F0502020204030204" pitchFamily="34" charset="0"/>
              </a:rPr>
              <a:t> </a:t>
            </a:r>
            <a:r>
              <a:rPr lang="ar-JO" sz="4400" b="1" dirty="0">
                <a:solidFill>
                  <a:schemeClr val="tx2"/>
                </a:solidFill>
                <a:ea typeface="Calibri" panose="020F0502020204030204" pitchFamily="34" charset="0"/>
                <a:cs typeface="Calibri" panose="020F0502020204030204" pitchFamily="34" charset="0"/>
              </a:rPr>
              <a:t>للمشاركة المجتمعية والمساءلة في حالات الطوارئ</a:t>
            </a:r>
            <a:endParaRPr lang="en-US" sz="4400" b="1" dirty="0">
              <a:solidFill>
                <a:schemeClr val="tx2"/>
              </a:solidFill>
              <a:ea typeface="Calibri" panose="020F0502020204030204" pitchFamily="34" charset="0"/>
              <a:cs typeface="Calibri" panose="020F0502020204030204" pitchFamily="34" charset="0"/>
            </a:endParaRPr>
          </a:p>
          <a:p>
            <a:pPr algn="just" rtl="1">
              <a:lnSpc>
                <a:spcPct val="80000"/>
              </a:lnSpc>
              <a:spcAft>
                <a:spcPts val="300"/>
              </a:spcAft>
            </a:pPr>
            <a:r>
              <a:rPr lang="ar-JO" sz="4000" dirty="0">
                <a:solidFill>
                  <a:schemeClr val="accent3"/>
                </a:solidFill>
                <a:ea typeface="Calibri" panose="020F0502020204030204" pitchFamily="34" charset="0"/>
                <a:cs typeface="Calibri" panose="020F0502020204030204" pitchFamily="34" charset="0"/>
              </a:rPr>
              <a:t>هل تتفق مع ذلك؟</a:t>
            </a:r>
            <a:endParaRPr lang="en-US" sz="4000" dirty="0">
              <a:solidFill>
                <a:schemeClr val="accent3"/>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434C682F-B818-C943-9BE1-814216A8D5B6}"/>
              </a:ext>
            </a:extLst>
          </p:cNvPr>
          <p:cNvSpPr txBox="1"/>
          <p:nvPr/>
        </p:nvSpPr>
        <p:spPr>
          <a:xfrm>
            <a:off x="322228" y="4706225"/>
            <a:ext cx="3691833" cy="469872"/>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r" rtl="1">
              <a:lnSpc>
                <a:spcPct val="120000"/>
              </a:lnSpc>
              <a:spcAft>
                <a:spcPts val="1200"/>
              </a:spcAft>
              <a:buFont typeface="+mj-lt"/>
              <a:buAutoNum type="arabicPeriod" startAt="10"/>
            </a:pPr>
            <a:r>
              <a:rPr lang="ar-JO" sz="2200" dirty="0">
                <a:latin typeface="Calibri" panose="020F0502020204030204" pitchFamily="34" charset="0"/>
                <a:ea typeface="Calibri" panose="020F0502020204030204" pitchFamily="34" charset="0"/>
                <a:cs typeface="Calibri" panose="020F0502020204030204" pitchFamily="34" charset="0"/>
              </a:rPr>
              <a:t>إشراك المجتمع في عملية التقييم</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2" name="Diagram 1">
            <a:extLst>
              <a:ext uri="{FF2B5EF4-FFF2-40B4-BE49-F238E27FC236}">
                <a16:creationId xmlns:a16="http://schemas.microsoft.com/office/drawing/2014/main" id="{A792E09C-65C1-B34F-837A-C05A027338EA}"/>
              </a:ext>
            </a:extLst>
          </p:cNvPr>
          <p:cNvGraphicFramePr/>
          <p:nvPr>
            <p:extLst>
              <p:ext uri="{D42A27DB-BD31-4B8C-83A1-F6EECF244321}">
                <p14:modId xmlns:p14="http://schemas.microsoft.com/office/powerpoint/2010/main" val="1784581302"/>
              </p:ext>
            </p:extLst>
          </p:nvPr>
        </p:nvGraphicFramePr>
        <p:xfrm>
          <a:off x="1999281" y="1766510"/>
          <a:ext cx="13651539" cy="79901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CEEC0662-3B62-6449-BACC-BE7C3D4CD65E}"/>
              </a:ext>
            </a:extLst>
          </p:cNvPr>
          <p:cNvSpPr txBox="1"/>
          <p:nvPr/>
        </p:nvSpPr>
        <p:spPr>
          <a:xfrm>
            <a:off x="10197125" y="1829938"/>
            <a:ext cx="5223687" cy="876137"/>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r" rtl="1">
              <a:lnSpc>
                <a:spcPct val="120000"/>
              </a:lnSpc>
              <a:buFont typeface="+mj-lt"/>
              <a:buAutoNum type="arabicPeriod"/>
            </a:pPr>
            <a:r>
              <a:rPr lang="ar-JO" sz="2200" dirty="0">
                <a:solidFill>
                  <a:schemeClr val="tx1"/>
                </a:solidFill>
                <a:latin typeface="Calibri" panose="020F0502020204030204" pitchFamily="34" charset="0"/>
                <a:ea typeface="Calibri" panose="020F0502020204030204" pitchFamily="34" charset="0"/>
                <a:cs typeface="Calibri" panose="020F0502020204030204" pitchFamily="34" charset="0"/>
              </a:rPr>
              <a:t>يتم دمج المشاركة المجتمعية في جميع نواحي الاستجابة. </a:t>
            </a:r>
            <a:endParaRPr lang="en-ZW" sz="2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6B8B504-C5DE-9E4B-8FEA-F5C909559867}"/>
              </a:ext>
            </a:extLst>
          </p:cNvPr>
          <p:cNvSpPr txBox="1"/>
          <p:nvPr/>
        </p:nvSpPr>
        <p:spPr>
          <a:xfrm>
            <a:off x="13322158" y="4343151"/>
            <a:ext cx="4657323" cy="1030026"/>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just" rtl="1">
              <a:lnSpc>
                <a:spcPct val="120000"/>
              </a:lnSpc>
              <a:spcAft>
                <a:spcPts val="1200"/>
              </a:spcAft>
              <a:buFont typeface="+mj-lt"/>
              <a:buAutoNum type="arabicPeriod" startAt="2"/>
            </a:pPr>
            <a:r>
              <a:rPr lang="ar-JO" sz="2200" dirty="0">
                <a:latin typeface="Calibri" panose="020F0502020204030204" pitchFamily="34" charset="0"/>
                <a:ea typeface="Calibri" panose="020F0502020204030204" pitchFamily="34" charset="0"/>
                <a:cs typeface="Calibri" panose="020F0502020204030204" pitchFamily="34" charset="0"/>
              </a:rPr>
              <a:t>فهم احتياجات المجتمع وقدراته وسياقه.</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2"/>
            </a:pPr>
            <a:r>
              <a:rPr lang="ar-JO" sz="2200" dirty="0">
                <a:latin typeface="Calibri" panose="020F0502020204030204" pitchFamily="34" charset="0"/>
                <a:ea typeface="Calibri" panose="020F0502020204030204" pitchFamily="34" charset="0"/>
                <a:cs typeface="Calibri" panose="020F0502020204030204" pitchFamily="34" charset="0"/>
              </a:rPr>
              <a:t>إجراء التقييم بشفافية واحترام للمجتمع.</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26373D1-637A-9243-B5F6-E86DFE21BE8B}"/>
              </a:ext>
            </a:extLst>
          </p:cNvPr>
          <p:cNvSpPr txBox="1"/>
          <p:nvPr/>
        </p:nvSpPr>
        <p:spPr>
          <a:xfrm>
            <a:off x="12262769" y="7010253"/>
            <a:ext cx="5703003" cy="2808974"/>
          </a:xfrm>
          <a:prstGeom prst="rect">
            <a:avLst/>
          </a:prstGeom>
          <a:solidFill>
            <a:schemeClr val="bg2"/>
          </a:solid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just" rtl="1">
              <a:lnSpc>
                <a:spcPct val="120000"/>
              </a:lnSpc>
              <a:spcAft>
                <a:spcPts val="1200"/>
              </a:spcAft>
              <a:buFont typeface="+mj-lt"/>
              <a:buAutoNum type="arabicPeriod" startAt="4"/>
            </a:pPr>
            <a:r>
              <a:rPr lang="ar-JO" sz="2200" dirty="0">
                <a:latin typeface="Calibri" panose="020F0502020204030204" pitchFamily="34" charset="0"/>
                <a:ea typeface="Calibri" panose="020F0502020204030204" pitchFamily="34" charset="0"/>
                <a:cs typeface="Calibri" panose="020F0502020204030204" pitchFamily="34" charset="0"/>
              </a:rPr>
              <a:t>مناقشة خطط الاستجابة مع المجتمعات وأصحاب المصلحة الرئيسيين</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4"/>
            </a:pPr>
            <a:r>
              <a:rPr lang="ar-JO" sz="2200" dirty="0">
                <a:latin typeface="Calibri" panose="020F0502020204030204" pitchFamily="34" charset="0"/>
                <a:ea typeface="Calibri" panose="020F0502020204030204" pitchFamily="34" charset="0"/>
                <a:cs typeface="Calibri" panose="020F0502020204030204" pitchFamily="34" charset="0"/>
              </a:rPr>
              <a:t>مناقشة معايير الاختيار وعمليات التوزيع والاتفاق عليها مع المجتمعات</a:t>
            </a:r>
          </a:p>
          <a:p>
            <a:pPr marL="457200" indent="-457200" algn="just" rtl="1">
              <a:lnSpc>
                <a:spcPct val="120000"/>
              </a:lnSpc>
              <a:spcAft>
                <a:spcPts val="1200"/>
              </a:spcAft>
              <a:buFont typeface="+mj-lt"/>
              <a:buAutoNum type="arabicPeriod" startAt="4"/>
            </a:pPr>
            <a:r>
              <a:rPr lang="ar-JO" sz="2200" dirty="0">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والمساءلة في خطط الاستجابة والميزانية. </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CE607B54-B045-304D-B445-2155D1CBE20C}"/>
              </a:ext>
            </a:extLst>
          </p:cNvPr>
          <p:cNvSpPr txBox="1"/>
          <p:nvPr/>
        </p:nvSpPr>
        <p:spPr>
          <a:xfrm>
            <a:off x="322228" y="6956465"/>
            <a:ext cx="4990001" cy="2808974"/>
          </a:xfrm>
          <a:prstGeom prst="rect">
            <a:avLst/>
          </a:prstGeom>
          <a:noFill/>
        </p:spPr>
        <p:txBody>
          <a:bodyPr wrap="square" numCol="1" spcCol="720000"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457200" indent="-457200" algn="just" rtl="1">
              <a:lnSpc>
                <a:spcPct val="120000"/>
              </a:lnSpc>
              <a:spcAft>
                <a:spcPts val="1200"/>
              </a:spcAft>
              <a:buFont typeface="+mj-lt"/>
              <a:buAutoNum type="arabicPeriod" startAt="7"/>
            </a:pPr>
            <a:r>
              <a:rPr lang="ar-JO" sz="2200" dirty="0">
                <a:latin typeface="Calibri" panose="020F0502020204030204" pitchFamily="34" charset="0"/>
                <a:ea typeface="Calibri" panose="020F0502020204030204" pitchFamily="34" charset="0"/>
                <a:cs typeface="Calibri" panose="020F0502020204030204" pitchFamily="34" charset="0"/>
              </a:rPr>
              <a:t>مشاركة المعلومات المتعلقة بالاستجابة بشكل دوري مع المجتمع. </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7"/>
            </a:pPr>
            <a:r>
              <a:rPr lang="ar-JO" sz="2200" dirty="0">
                <a:latin typeface="Calibri" panose="020F0502020204030204" pitchFamily="34" charset="0"/>
                <a:ea typeface="Calibri" panose="020F0502020204030204" pitchFamily="34" charset="0"/>
                <a:cs typeface="Calibri" panose="020F0502020204030204" pitchFamily="34" charset="0"/>
              </a:rPr>
              <a:t>دعم المشاركة المجتمعية في عملية اتخاذ القرارات المتعلقة بالاستجابة.</a:t>
            </a:r>
            <a:endParaRPr lang="en-ZW" sz="2200" dirty="0">
              <a:latin typeface="Calibri" panose="020F0502020204030204" pitchFamily="34" charset="0"/>
              <a:ea typeface="Calibri" panose="020F0502020204030204" pitchFamily="34" charset="0"/>
              <a:cs typeface="Calibri" panose="020F0502020204030204" pitchFamily="34" charset="0"/>
            </a:endParaRPr>
          </a:p>
          <a:p>
            <a:pPr marL="457200" indent="-457200" algn="just" rtl="1">
              <a:lnSpc>
                <a:spcPct val="120000"/>
              </a:lnSpc>
              <a:spcAft>
                <a:spcPts val="1200"/>
              </a:spcAft>
              <a:buFont typeface="+mj-lt"/>
              <a:buAutoNum type="arabicPeriod" startAt="7"/>
            </a:pPr>
            <a:r>
              <a:rPr lang="ar-JO" sz="2200" dirty="0">
                <a:latin typeface="Calibri" panose="020F0502020204030204" pitchFamily="34" charset="0"/>
                <a:ea typeface="Calibri" panose="020F0502020204030204" pitchFamily="34" charset="0"/>
                <a:cs typeface="Calibri" panose="020F0502020204030204" pitchFamily="34" charset="0"/>
              </a:rPr>
              <a:t>استمع للتغذية الراجعة المجتمعية واستخدمها لتوجيه عملية الاستجابة.</a:t>
            </a:r>
            <a:endParaRPr lang="en-ZW" sz="2200" dirty="0">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8C49E64-A127-A38B-E550-8508E33975AC}"/>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0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
          <p:cNvSpPr/>
          <p:nvPr/>
        </p:nvSpPr>
        <p:spPr>
          <a:xfrm flipH="1">
            <a:off x="7861914" y="3123500"/>
            <a:ext cx="45720" cy="1658963"/>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55" name="Google Shape;255;p3"/>
          <p:cNvSpPr/>
          <p:nvPr/>
        </p:nvSpPr>
        <p:spPr>
          <a:xfrm rot="10800000">
            <a:off x="7769899" y="2858535"/>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56" name="Google Shape;256;p3"/>
          <p:cNvSpPr txBox="1"/>
          <p:nvPr/>
        </p:nvSpPr>
        <p:spPr>
          <a:xfrm>
            <a:off x="1021763" y="2708022"/>
            <a:ext cx="6595709" cy="830956"/>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2400" b="1" dirty="0">
                <a:solidFill>
                  <a:schemeClr val="dk2"/>
                </a:solidFill>
                <a:ea typeface="Calibri" panose="020F0502020204030204" pitchFamily="34" charset="0"/>
                <a:cs typeface="Calibri" panose="020F0502020204030204" pitchFamily="34" charset="0"/>
                <a:sym typeface="Open Sans"/>
              </a:rPr>
              <a:t>التعريف بالمشاركة المجتمعية والمساءلة وأهميتها في الاستجابة لحالات الطوارئ</a:t>
            </a:r>
            <a:endParaRPr sz="2400" b="1" dirty="0">
              <a:solidFill>
                <a:schemeClr val="dk2"/>
              </a:solidFill>
              <a:ea typeface="Calibri" panose="020F0502020204030204" pitchFamily="34" charset="0"/>
              <a:cs typeface="Calibri" panose="020F0502020204030204" pitchFamily="34" charset="0"/>
              <a:sym typeface="Open Sans"/>
            </a:endParaRPr>
          </a:p>
        </p:txBody>
      </p:sp>
      <p:sp>
        <p:nvSpPr>
          <p:cNvPr id="257" name="Google Shape;257;p3"/>
          <p:cNvSpPr/>
          <p:nvPr/>
        </p:nvSpPr>
        <p:spPr>
          <a:xfrm rot="10800000">
            <a:off x="7806700" y="4841887"/>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59" name="Google Shape;259;p3"/>
          <p:cNvSpPr/>
          <p:nvPr/>
        </p:nvSpPr>
        <p:spPr>
          <a:xfrm rot="10800000">
            <a:off x="7747039" y="6710170"/>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262" name="Google Shape;262;p3"/>
          <p:cNvSpPr txBox="1"/>
          <p:nvPr/>
        </p:nvSpPr>
        <p:spPr>
          <a:xfrm>
            <a:off x="1024617" y="4658892"/>
            <a:ext cx="6860157" cy="830956"/>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2400" b="1" dirty="0">
                <a:solidFill>
                  <a:schemeClr val="dk2"/>
                </a:solidFill>
                <a:ea typeface="Calibri" panose="020F0502020204030204" pitchFamily="34" charset="0"/>
                <a:cs typeface="Calibri" panose="020F0502020204030204" pitchFamily="34" charset="0"/>
                <a:sym typeface="Open Sans"/>
              </a:rPr>
              <a:t>عشرة إجراءات أسياسة للمشاركة المجتمعية والمساءلة وكيفية تطبيقها</a:t>
            </a:r>
            <a:endParaRPr sz="2400" b="1" dirty="0">
              <a:solidFill>
                <a:schemeClr val="dk2"/>
              </a:solidFill>
              <a:ea typeface="Calibri" panose="020F0502020204030204" pitchFamily="34" charset="0"/>
              <a:cs typeface="Calibri" panose="020F0502020204030204" pitchFamily="34" charset="0"/>
              <a:sym typeface="Open Sans"/>
            </a:endParaRPr>
          </a:p>
        </p:txBody>
      </p:sp>
      <p:sp>
        <p:nvSpPr>
          <p:cNvPr id="263" name="Google Shape;263;p3"/>
          <p:cNvSpPr txBox="1"/>
          <p:nvPr/>
        </p:nvSpPr>
        <p:spPr>
          <a:xfrm>
            <a:off x="1021763" y="8096727"/>
            <a:ext cx="6595709" cy="1380402"/>
          </a:xfrm>
          <a:prstGeom prst="rect">
            <a:avLst/>
          </a:prstGeom>
          <a:noFill/>
          <a:ln>
            <a:noFill/>
          </a:ln>
        </p:spPr>
        <p:txBody>
          <a:bodyPr spcFirstLastPara="1" wrap="square" lIns="91425" tIns="45700" rIns="91425" bIns="45700" anchor="t" anchorCtr="0">
            <a:spAutoFit/>
          </a:bodyPr>
          <a:lstStyle/>
          <a:p>
            <a:pPr marR="0" lvl="0" algn="just" rtl="1">
              <a:lnSpc>
                <a:spcPct val="107000"/>
              </a:lnSpc>
              <a:spcBef>
                <a:spcPts val="0"/>
              </a:spcBef>
              <a:spcAft>
                <a:spcPts val="800"/>
              </a:spcAft>
            </a:pPr>
            <a:r>
              <a:rPr lang="ar-JO" sz="2400" kern="100" dirty="0">
                <a:solidFill>
                  <a:srgbClr val="000000"/>
                </a:solidFill>
                <a:effectLst/>
                <a:ea typeface="Calibri" panose="020F0502020204030204" pitchFamily="34" charset="0"/>
                <a:cs typeface="Calibri" panose="020F0502020204030204" pitchFamily="34" charset="0"/>
              </a:rPr>
              <a:t>استكشاف مجموعة الأدوات الخاصة بالمشاركة المجتمعية والمساءلة وكيفية دعمها للعمليات المقدمة لتصبح أكثر مسؤولية تجاه المجتمعات. </a:t>
            </a:r>
            <a:endParaRPr lang="en-US" sz="2400" kern="100" dirty="0">
              <a:effectLst/>
              <a:ea typeface="Calibri" panose="020F0502020204030204" pitchFamily="34" charset="0"/>
              <a:cs typeface="Calibri" panose="020F0502020204030204" pitchFamily="34" charset="0"/>
            </a:endParaRPr>
          </a:p>
        </p:txBody>
      </p:sp>
      <p:pic>
        <p:nvPicPr>
          <p:cNvPr id="268" name="Google Shape;268;p3"/>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8624942" y="0"/>
            <a:ext cx="9663058" cy="10288588"/>
          </a:xfrm>
          <a:prstGeom prst="rect">
            <a:avLst/>
          </a:prstGeom>
          <a:solidFill>
            <a:srgbClr val="353535">
              <a:alpha val="11764"/>
            </a:srgbClr>
          </a:solidFill>
          <a:ln>
            <a:noFill/>
          </a:ln>
        </p:spPr>
      </p:pic>
      <p:sp>
        <p:nvSpPr>
          <p:cNvPr id="269" name="Google Shape;269;p3"/>
          <p:cNvSpPr txBox="1"/>
          <p:nvPr/>
        </p:nvSpPr>
        <p:spPr>
          <a:xfrm>
            <a:off x="690852" y="732734"/>
            <a:ext cx="6928353" cy="762068"/>
          </a:xfrm>
          <a:prstGeom prst="rect">
            <a:avLst/>
          </a:prstGeom>
          <a:noFill/>
          <a:ln>
            <a:noFill/>
          </a:ln>
        </p:spPr>
        <p:txBody>
          <a:bodyPr spcFirstLastPara="1" wrap="square" lIns="91425" tIns="45700" rIns="91425" bIns="45700" anchor="t" anchorCtr="0">
            <a:spAutoFit/>
          </a:bodyPr>
          <a:lstStyle/>
          <a:p>
            <a:pPr lvl="0" algn="r" rtl="1">
              <a:lnSpc>
                <a:spcPct val="80000"/>
              </a:lnSpc>
              <a:spcBef>
                <a:spcPts val="0"/>
              </a:spcBef>
              <a:spcAft>
                <a:spcPts val="0"/>
              </a:spcAft>
            </a:pPr>
            <a:r>
              <a:rPr lang="ar-JO" sz="5400" b="1" dirty="0">
                <a:solidFill>
                  <a:schemeClr val="dk2"/>
                </a:solidFill>
                <a:ea typeface="Calibri" panose="020F0502020204030204" pitchFamily="34" charset="0"/>
                <a:cs typeface="Calibri" panose="020F0502020204030204" pitchFamily="34" charset="0"/>
                <a:sym typeface="Montserrat"/>
              </a:rPr>
              <a:t>أهداف التدريب</a:t>
            </a:r>
            <a:endParaRPr dirty="0">
              <a:ea typeface="Calibri" panose="020F0502020204030204" pitchFamily="34" charset="0"/>
              <a:cs typeface="Calibri" panose="020F0502020204030204" pitchFamily="34" charset="0"/>
            </a:endParaRPr>
          </a:p>
        </p:txBody>
      </p:sp>
      <p:sp>
        <p:nvSpPr>
          <p:cNvPr id="12" name="Google Shape;259;p3">
            <a:extLst>
              <a:ext uri="{FF2B5EF4-FFF2-40B4-BE49-F238E27FC236}">
                <a16:creationId xmlns:a16="http://schemas.microsoft.com/office/drawing/2014/main" id="{621E677E-3835-AF42-93FD-9DB36C884C52}"/>
              </a:ext>
            </a:extLst>
          </p:cNvPr>
          <p:cNvSpPr/>
          <p:nvPr/>
        </p:nvSpPr>
        <p:spPr>
          <a:xfrm rot="10800000">
            <a:off x="7724178" y="8235830"/>
            <a:ext cx="229750" cy="230140"/>
          </a:xfrm>
          <a:custGeom>
            <a:avLst/>
            <a:gdLst/>
            <a:ahLst/>
            <a:cxnLst/>
            <a:rect l="l" t="t" r="r" b="b"/>
            <a:pathLst>
              <a:path w="195927" h="195927" extrusionOk="0">
                <a:moveTo>
                  <a:pt x="97964" y="28559"/>
                </a:moveTo>
                <a:cubicBezTo>
                  <a:pt x="85058" y="28707"/>
                  <a:pt x="73390" y="31870"/>
                  <a:pt x="62959" y="38047"/>
                </a:cubicBezTo>
                <a:cubicBezTo>
                  <a:pt x="52529" y="44225"/>
                  <a:pt x="44225" y="52528"/>
                  <a:pt x="38048" y="62958"/>
                </a:cubicBezTo>
                <a:cubicBezTo>
                  <a:pt x="31870" y="73388"/>
                  <a:pt x="28707" y="85057"/>
                  <a:pt x="28559" y="97963"/>
                </a:cubicBezTo>
                <a:cubicBezTo>
                  <a:pt x="28707" y="110869"/>
                  <a:pt x="31870" y="122537"/>
                  <a:pt x="38048" y="132968"/>
                </a:cubicBezTo>
                <a:cubicBezTo>
                  <a:pt x="44225" y="143398"/>
                  <a:pt x="52529" y="151702"/>
                  <a:pt x="62959" y="157879"/>
                </a:cubicBezTo>
                <a:cubicBezTo>
                  <a:pt x="73390" y="164057"/>
                  <a:pt x="85058" y="167220"/>
                  <a:pt x="97964" y="167368"/>
                </a:cubicBezTo>
                <a:cubicBezTo>
                  <a:pt x="110870" y="167220"/>
                  <a:pt x="122539" y="164057"/>
                  <a:pt x="132969" y="157879"/>
                </a:cubicBezTo>
                <a:cubicBezTo>
                  <a:pt x="143399" y="151702"/>
                  <a:pt x="151703" y="143398"/>
                  <a:pt x="157880" y="132968"/>
                </a:cubicBezTo>
                <a:cubicBezTo>
                  <a:pt x="164057" y="122537"/>
                  <a:pt x="167220" y="110869"/>
                  <a:pt x="167368" y="97963"/>
                </a:cubicBezTo>
                <a:cubicBezTo>
                  <a:pt x="167220" y="85057"/>
                  <a:pt x="164057" y="73388"/>
                  <a:pt x="157880" y="62958"/>
                </a:cubicBezTo>
                <a:cubicBezTo>
                  <a:pt x="151703" y="52528"/>
                  <a:pt x="143399" y="44225"/>
                  <a:pt x="132969" y="38047"/>
                </a:cubicBezTo>
                <a:cubicBezTo>
                  <a:pt x="122539" y="31870"/>
                  <a:pt x="110870" y="28707"/>
                  <a:pt x="97964" y="28559"/>
                </a:cubicBezTo>
                <a:close/>
                <a:moveTo>
                  <a:pt x="97964" y="0"/>
                </a:moveTo>
                <a:cubicBezTo>
                  <a:pt x="116204" y="207"/>
                  <a:pt x="132683" y="4666"/>
                  <a:pt x="147404" y="13377"/>
                </a:cubicBezTo>
                <a:cubicBezTo>
                  <a:pt x="162125" y="22087"/>
                  <a:pt x="173840" y="33802"/>
                  <a:pt x="182550" y="48523"/>
                </a:cubicBezTo>
                <a:cubicBezTo>
                  <a:pt x="191261" y="63243"/>
                  <a:pt x="195719" y="79723"/>
                  <a:pt x="195927" y="97963"/>
                </a:cubicBezTo>
                <a:cubicBezTo>
                  <a:pt x="195719" y="116202"/>
                  <a:pt x="191261" y="132682"/>
                  <a:pt x="182550" y="147403"/>
                </a:cubicBezTo>
                <a:cubicBezTo>
                  <a:pt x="173840" y="162124"/>
                  <a:pt x="162125" y="173839"/>
                  <a:pt x="147404" y="182550"/>
                </a:cubicBezTo>
                <a:cubicBezTo>
                  <a:pt x="132683" y="191260"/>
                  <a:pt x="116204" y="195719"/>
                  <a:pt x="97964" y="195927"/>
                </a:cubicBezTo>
                <a:cubicBezTo>
                  <a:pt x="79725" y="195719"/>
                  <a:pt x="63245" y="191260"/>
                  <a:pt x="48524" y="182550"/>
                </a:cubicBezTo>
                <a:cubicBezTo>
                  <a:pt x="33803" y="173839"/>
                  <a:pt x="22087" y="162124"/>
                  <a:pt x="13377" y="147403"/>
                </a:cubicBezTo>
                <a:cubicBezTo>
                  <a:pt x="4667" y="132682"/>
                  <a:pt x="208" y="116202"/>
                  <a:pt x="0" y="97963"/>
                </a:cubicBezTo>
                <a:cubicBezTo>
                  <a:pt x="208" y="79723"/>
                  <a:pt x="4667" y="63243"/>
                  <a:pt x="13377" y="48523"/>
                </a:cubicBezTo>
                <a:cubicBezTo>
                  <a:pt x="22087" y="33802"/>
                  <a:pt x="33803" y="22087"/>
                  <a:pt x="48524" y="13377"/>
                </a:cubicBezTo>
                <a:cubicBezTo>
                  <a:pt x="63245" y="4666"/>
                  <a:pt x="79725" y="207"/>
                  <a:pt x="97964" y="0"/>
                </a:cubicBezTo>
                <a:close/>
              </a:path>
            </a:pathLst>
          </a:cu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14" name="Google Shape;254;p3">
            <a:extLst>
              <a:ext uri="{FF2B5EF4-FFF2-40B4-BE49-F238E27FC236}">
                <a16:creationId xmlns:a16="http://schemas.microsoft.com/office/drawing/2014/main" id="{6218FD0B-A536-AD43-ABF9-04DF54ACA857}"/>
              </a:ext>
            </a:extLst>
          </p:cNvPr>
          <p:cNvSpPr/>
          <p:nvPr/>
        </p:nvSpPr>
        <p:spPr>
          <a:xfrm flipH="1">
            <a:off x="7863731" y="5144294"/>
            <a:ext cx="45719" cy="1644755"/>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
        <p:nvSpPr>
          <p:cNvPr id="15" name="Google Shape;263;p3">
            <a:extLst>
              <a:ext uri="{FF2B5EF4-FFF2-40B4-BE49-F238E27FC236}">
                <a16:creationId xmlns:a16="http://schemas.microsoft.com/office/drawing/2014/main" id="{F92C5473-2A6F-4F43-8B74-C42F01291E65}"/>
              </a:ext>
            </a:extLst>
          </p:cNvPr>
          <p:cNvSpPr txBox="1"/>
          <p:nvPr/>
        </p:nvSpPr>
        <p:spPr>
          <a:xfrm>
            <a:off x="1021763" y="6437763"/>
            <a:ext cx="6595709" cy="461624"/>
          </a:xfrm>
          <a:prstGeom prst="rect">
            <a:avLst/>
          </a:prstGeom>
          <a:noFill/>
          <a:ln>
            <a:noFill/>
          </a:ln>
        </p:spPr>
        <p:txBody>
          <a:bodyPr spcFirstLastPara="1" wrap="square" lIns="91425" tIns="45700" rIns="91425" bIns="45700" anchor="t" anchorCtr="0">
            <a:spAutoFit/>
          </a:bodyPr>
          <a:lstStyle/>
          <a:p>
            <a:pPr algn="just" rtl="1">
              <a:spcBef>
                <a:spcPts val="0"/>
              </a:spcBef>
              <a:spcAft>
                <a:spcPts val="0"/>
              </a:spcAft>
            </a:pPr>
            <a:r>
              <a:rPr lang="ar-JO" sz="2400" b="1">
                <a:solidFill>
                  <a:schemeClr val="dk2"/>
                </a:solidFill>
                <a:ea typeface="Calibri" panose="020F0502020204030204" pitchFamily="34" charset="0"/>
                <a:cs typeface="Calibri" panose="020F0502020204030204" pitchFamily="34" charset="0"/>
              </a:rPr>
              <a:t>تبليغ المخاطر </a:t>
            </a:r>
            <a:r>
              <a:rPr lang="ar-JO" sz="2400" b="1" dirty="0">
                <a:solidFill>
                  <a:schemeClr val="dk2"/>
                </a:solidFill>
                <a:ea typeface="Calibri" panose="020F0502020204030204" pitchFamily="34" charset="0"/>
                <a:cs typeface="Calibri" panose="020F0502020204030204" pitchFamily="34" charset="0"/>
              </a:rPr>
              <a:t>والمشاركة المجتمعية في الاستجابة للأوبئة</a:t>
            </a:r>
            <a:endParaRPr lang="en-GB" sz="2400" b="1" dirty="0">
              <a:solidFill>
                <a:schemeClr val="dk2"/>
              </a:solidFill>
              <a:ea typeface="Calibri" panose="020F0502020204030204" pitchFamily="34" charset="0"/>
              <a:cs typeface="Calibri" panose="020F0502020204030204" pitchFamily="34" charset="0"/>
            </a:endParaRPr>
          </a:p>
        </p:txBody>
      </p:sp>
      <p:sp>
        <p:nvSpPr>
          <p:cNvPr id="16" name="Google Shape;254;p3">
            <a:extLst>
              <a:ext uri="{FF2B5EF4-FFF2-40B4-BE49-F238E27FC236}">
                <a16:creationId xmlns:a16="http://schemas.microsoft.com/office/drawing/2014/main" id="{4E7032C5-591F-AD46-BE6D-6AA1FF2A38D3}"/>
              </a:ext>
            </a:extLst>
          </p:cNvPr>
          <p:cNvSpPr/>
          <p:nvPr/>
        </p:nvSpPr>
        <p:spPr>
          <a:xfrm flipH="1">
            <a:off x="7839053" y="6932507"/>
            <a:ext cx="45719" cy="1418393"/>
          </a:xfrm>
          <a:prstGeom prst="rect">
            <a:avLst/>
          </a:prstGeom>
          <a:solidFill>
            <a:srgbClr val="F5333F"/>
          </a:solidFill>
          <a:ln w="12700" cap="flat" cmpd="sng">
            <a:solidFill>
              <a:srgbClr val="F5333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600" b="1">
              <a:solidFill>
                <a:schemeClr val="dk2"/>
              </a:solidFill>
              <a:ea typeface="Calibri" panose="020F0502020204030204" pitchFamily="34" charset="0"/>
              <a:cs typeface="Calibri" panose="020F0502020204030204" pitchFamily="34" charset="0"/>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43D697-24E8-D849-B386-8207BDA3763E}"/>
              </a:ext>
            </a:extLst>
          </p:cNvPr>
          <p:cNvSpPr txBox="1"/>
          <p:nvPr/>
        </p:nvSpPr>
        <p:spPr>
          <a:xfrm>
            <a:off x="8545879" y="856484"/>
            <a:ext cx="9391601" cy="1272143"/>
          </a:xfrm>
          <a:prstGeom prst="rect">
            <a:avLst/>
          </a:prstGeom>
          <a:noFill/>
        </p:spPr>
        <p:txBody>
          <a:bodyPr wrap="square" rtlCol="0">
            <a:spAutoFit/>
          </a:bodyPr>
          <a:lstStyle/>
          <a:p>
            <a:pPr algn="r" defTabSz="914309" rtl="1">
              <a:lnSpc>
                <a:spcPts val="4260"/>
              </a:lnSpc>
              <a:spcAft>
                <a:spcPts val="600"/>
              </a:spcAft>
            </a:pPr>
            <a:r>
              <a:rPr lang="ar-JO" sz="3999" b="1" dirty="0">
                <a:solidFill>
                  <a:srgbClr val="33394B"/>
                </a:solidFill>
                <a:ea typeface="Calibri" panose="020F0502020204030204" pitchFamily="34" charset="0"/>
                <a:cs typeface="Calibri" panose="020F0502020204030204" pitchFamily="34" charset="0"/>
              </a:rPr>
              <a:t>الإجراءات الأساسية للمشاركة المجتمعية والمساءلة</a:t>
            </a:r>
            <a:endParaRPr lang="en-US" sz="3999" b="1" dirty="0">
              <a:solidFill>
                <a:srgbClr val="33394B"/>
              </a:solidFill>
              <a:ea typeface="Calibri" panose="020F0502020204030204" pitchFamily="34" charset="0"/>
              <a:cs typeface="Calibri" panose="020F0502020204030204" pitchFamily="34" charset="0"/>
            </a:endParaRPr>
          </a:p>
          <a:p>
            <a:pPr algn="r" defTabSz="914309" rtl="1">
              <a:lnSpc>
                <a:spcPts val="4260"/>
              </a:lnSpc>
              <a:spcAft>
                <a:spcPts val="600"/>
              </a:spcAft>
            </a:pPr>
            <a:r>
              <a:rPr lang="ar-JO" sz="3999" b="1" dirty="0">
                <a:solidFill>
                  <a:srgbClr val="F5333F"/>
                </a:solidFill>
                <a:ea typeface="Calibri" panose="020F0502020204030204" pitchFamily="34" charset="0"/>
                <a:cs typeface="Calibri" panose="020F0502020204030204" pitchFamily="34" charset="0"/>
              </a:rPr>
              <a:t>التدابير الأساسية والمتقدمة</a:t>
            </a:r>
            <a:endParaRPr lang="en-US" sz="3999" b="1" dirty="0">
              <a:solidFill>
                <a:srgbClr val="F5333F"/>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199A5940-8CC7-3149-8869-B87CF26579A0}"/>
              </a:ext>
            </a:extLst>
          </p:cNvPr>
          <p:cNvSpPr txBox="1"/>
          <p:nvPr/>
        </p:nvSpPr>
        <p:spPr>
          <a:xfrm>
            <a:off x="8545879" y="3106744"/>
            <a:ext cx="7599860" cy="3403432"/>
          </a:xfrm>
          <a:prstGeom prst="rect">
            <a:avLst/>
          </a:prstGeom>
          <a:noFill/>
        </p:spPr>
        <p:txBody>
          <a:bodyPr wrap="square" rtlCol="0">
            <a:spAutoFit/>
          </a:bodyPr>
          <a:lstStyle/>
          <a:p>
            <a:pPr algn="r" defTabSz="914309" rtl="1">
              <a:lnSpc>
                <a:spcPts val="3159"/>
              </a:lnSpc>
              <a:spcAft>
                <a:spcPts val="600"/>
              </a:spcAft>
              <a:buClr>
                <a:srgbClr val="FF0000"/>
              </a:buClr>
            </a:pPr>
            <a:r>
              <a:rPr lang="ar-JO" sz="2400" b="1" dirty="0">
                <a:solidFill>
                  <a:srgbClr val="3F3F3F"/>
                </a:solidFill>
                <a:ea typeface="Calibri" panose="020F0502020204030204" pitchFamily="34" charset="0"/>
                <a:cs typeface="Calibri" panose="020F0502020204030204" pitchFamily="34" charset="0"/>
              </a:rPr>
              <a:t>التدابير الأساسية</a:t>
            </a:r>
            <a:endParaRPr lang="en-GB" sz="2400" b="1" dirty="0">
              <a:solidFill>
                <a:srgbClr val="3F3F3F"/>
              </a:solidFill>
              <a:ea typeface="Calibri" panose="020F0502020204030204" pitchFamily="34" charset="0"/>
              <a:cs typeface="Calibri" panose="020F0502020204030204" pitchFamily="34" charset="0"/>
            </a:endParaRPr>
          </a:p>
          <a:p>
            <a:pPr marL="342866" indent="-342866"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المراحل المبكرة لعملية الاستجابة – الأشهر القليلة الأُولى.</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الحالات الطارئة الصغيرة أو القصيرة.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محدودية الخبرة والقدرة المتعلقة بالمشاركة المجتمعية والمساءلة.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محدودية التمويل.</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b="1" dirty="0">
                <a:solidFill>
                  <a:srgbClr val="3F3F3F"/>
                </a:solidFill>
                <a:ea typeface="Calibri" panose="020F0502020204030204" pitchFamily="34" charset="0"/>
                <a:cs typeface="Calibri" panose="020F0502020204030204" pitchFamily="34" charset="0"/>
              </a:rPr>
              <a:t>تنطبق على كافة العمليات.</a:t>
            </a:r>
            <a:endParaRPr lang="en-GB" sz="2400" b="1"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endParaRPr lang="en-GB" sz="2400" dirty="0">
              <a:solidFill>
                <a:srgbClr val="3F3F3F"/>
              </a:solidFill>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15A84659-231A-D64E-8162-CFF2594C9D7F}"/>
              </a:ext>
            </a:extLst>
          </p:cNvPr>
          <p:cNvSpPr txBox="1"/>
          <p:nvPr/>
        </p:nvSpPr>
        <p:spPr>
          <a:xfrm>
            <a:off x="8545878" y="6622298"/>
            <a:ext cx="7599859" cy="2430602"/>
          </a:xfrm>
          <a:prstGeom prst="rect">
            <a:avLst/>
          </a:prstGeom>
          <a:noFill/>
        </p:spPr>
        <p:txBody>
          <a:bodyPr wrap="square" rtlCol="0">
            <a:spAutoFit/>
          </a:bodyPr>
          <a:lstStyle/>
          <a:p>
            <a:pPr algn="r" defTabSz="914309" rtl="1">
              <a:lnSpc>
                <a:spcPts val="3159"/>
              </a:lnSpc>
              <a:spcAft>
                <a:spcPts val="600"/>
              </a:spcAft>
              <a:buClr>
                <a:srgbClr val="FF0000"/>
              </a:buClr>
            </a:pPr>
            <a:r>
              <a:rPr lang="ar-JO" sz="2400" b="1" dirty="0">
                <a:solidFill>
                  <a:srgbClr val="3F3F3F"/>
                </a:solidFill>
                <a:ea typeface="Calibri" panose="020F0502020204030204" pitchFamily="34" charset="0"/>
                <a:cs typeface="Calibri" panose="020F0502020204030204" pitchFamily="34" charset="0"/>
              </a:rPr>
              <a:t>التدابير المتقدمة</a:t>
            </a:r>
            <a:endParaRPr lang="en-GB" sz="2400" b="1"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المراحل المتقدمة من الاستجابة – ما بعد الشهر الثالث.</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حالات الطوارئ الحرجة والطويلة.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مستوىً جيد من الخبرة والقدرة في المشاركة المجتمعية والمساءلة.</a:t>
            </a:r>
            <a:endParaRPr lang="en-GB" sz="2400" dirty="0">
              <a:solidFill>
                <a:srgbClr val="3F3F3F"/>
              </a:solidFill>
              <a:ea typeface="Calibri" panose="020F0502020204030204" pitchFamily="34" charset="0"/>
              <a:cs typeface="Calibri" panose="020F0502020204030204" pitchFamily="34" charset="0"/>
            </a:endParaRPr>
          </a:p>
          <a:p>
            <a:pPr marL="457155" indent="-457155" algn="r" defTabSz="914309" rtl="1">
              <a:lnSpc>
                <a:spcPts val="3159"/>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تمويل جيد للاستجابات.</a:t>
            </a:r>
            <a:endParaRPr lang="en-GB" sz="2400" dirty="0">
              <a:solidFill>
                <a:srgbClr val="3F3F3F"/>
              </a:solidFill>
              <a:ea typeface="Calibri" panose="020F0502020204030204" pitchFamily="34" charset="0"/>
              <a:cs typeface="Calibri" panose="020F0502020204030204" pitchFamily="34" charset="0"/>
            </a:endParaRPr>
          </a:p>
        </p:txBody>
      </p:sp>
      <p:pic>
        <p:nvPicPr>
          <p:cNvPr id="7" name="Picture Placeholder 6" descr="A picture containing person, outdoor, standing&#10;&#10;Description automatically generated">
            <a:extLst>
              <a:ext uri="{FF2B5EF4-FFF2-40B4-BE49-F238E27FC236}">
                <a16:creationId xmlns:a16="http://schemas.microsoft.com/office/drawing/2014/main" id="{4F81CD12-5BB1-7F4D-99A6-0563AC2FDB2F}"/>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412" y="794"/>
            <a:ext cx="8033807" cy="10287000"/>
          </a:xfrm>
        </p:spPr>
      </p:pic>
    </p:spTree>
    <p:extLst>
      <p:ext uri="{BB962C8B-B14F-4D97-AF65-F5344CB8AC3E}">
        <p14:creationId xmlns:p14="http://schemas.microsoft.com/office/powerpoint/2010/main" val="2049148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75388" y="2656945"/>
            <a:ext cx="14337227" cy="3901581"/>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الاساسي رقم 1:</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دمج المشاركة المجتمعية في كافة نواحي الاستجابة</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3239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82956-FBC3-7F4D-BC16-095BBEE1F631}"/>
              </a:ext>
            </a:extLst>
          </p:cNvPr>
          <p:cNvSpPr txBox="1"/>
          <p:nvPr/>
        </p:nvSpPr>
        <p:spPr>
          <a:xfrm>
            <a:off x="713014" y="277368"/>
            <a:ext cx="10525257" cy="1831271"/>
          </a:xfrm>
          <a:prstGeom prst="rect">
            <a:avLst/>
          </a:prstGeom>
          <a:noFill/>
        </p:spPr>
        <p:txBody>
          <a:bodyPr wrap="square" rtlCol="0">
            <a:spAutoFit/>
          </a:bodyPr>
          <a:lstStyle/>
          <a:p>
            <a:pPr algn="just" rtl="1">
              <a:spcAft>
                <a:spcPts val="300"/>
              </a:spcAft>
            </a:pPr>
            <a:r>
              <a:rPr lang="ar-JO" sz="3600" b="1" dirty="0">
                <a:ea typeface="Calibri" panose="020F0502020204030204" pitchFamily="34" charset="0"/>
                <a:cs typeface="Calibri" panose="020F0502020204030204" pitchFamily="34" charset="0"/>
              </a:rPr>
              <a:t>الإجراء رقم 1:</a:t>
            </a:r>
            <a:endParaRPr lang="en-US" sz="3600" b="1" dirty="0">
              <a:ea typeface="Calibri" panose="020F0502020204030204" pitchFamily="34" charset="0"/>
              <a:cs typeface="Calibri" panose="020F0502020204030204" pitchFamily="34" charset="0"/>
            </a:endParaRPr>
          </a:p>
          <a:p>
            <a:pPr algn="just" rtl="1">
              <a:spcAft>
                <a:spcPts val="300"/>
              </a:spcAft>
            </a:pPr>
            <a:r>
              <a:rPr lang="ar-JO" sz="3600" b="1" dirty="0">
                <a:solidFill>
                  <a:srgbClr val="FF0000"/>
                </a:solidFill>
                <a:ea typeface="Calibri" panose="020F0502020204030204" pitchFamily="34" charset="0"/>
                <a:cs typeface="Calibri" panose="020F0502020204030204" pitchFamily="34" charset="0"/>
              </a:rPr>
              <a:t>دمج المشاركة المجتمعية في جميع نواحي الاستجابة</a:t>
            </a:r>
          </a:p>
          <a:p>
            <a:pPr algn="just" rtl="1">
              <a:spcAft>
                <a:spcPts val="300"/>
              </a:spcAft>
            </a:pPr>
            <a:r>
              <a:rPr lang="ar-JO" sz="3600" dirty="0">
                <a:solidFill>
                  <a:schemeClr val="accent1"/>
                </a:solidFill>
                <a:ea typeface="Calibri" panose="020F0502020204030204" pitchFamily="34" charset="0"/>
                <a:cs typeface="Calibri" panose="020F0502020204030204" pitchFamily="34" charset="0"/>
              </a:rPr>
              <a:t>ناقش...</a:t>
            </a:r>
            <a:endParaRPr lang="ru-RU" sz="3600" dirty="0">
              <a:solidFill>
                <a:schemeClr val="accent1"/>
              </a:solidFill>
              <a:ea typeface="Calibri" panose="020F0502020204030204" pitchFamily="34" charset="0"/>
              <a:cs typeface="Calibri" panose="020F0502020204030204" pitchFamily="34" charset="0"/>
            </a:endParaRPr>
          </a:p>
        </p:txBody>
      </p:sp>
      <p:pic>
        <p:nvPicPr>
          <p:cNvPr id="17" name="Picture Placeholder 16">
            <a:extLst>
              <a:ext uri="{FF2B5EF4-FFF2-40B4-BE49-F238E27FC236}">
                <a16:creationId xmlns:a16="http://schemas.microsoft.com/office/drawing/2014/main" id="{BB21B9B4-9049-6342-B440-741B879218C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570720" y="1700378"/>
            <a:ext cx="8717279" cy="8588210"/>
          </a:xfrm>
        </p:spPr>
      </p:pic>
      <p:sp>
        <p:nvSpPr>
          <p:cNvPr id="3" name="TextBox 2">
            <a:extLst>
              <a:ext uri="{FF2B5EF4-FFF2-40B4-BE49-F238E27FC236}">
                <a16:creationId xmlns:a16="http://schemas.microsoft.com/office/drawing/2014/main" id="{3A46648B-DB40-2D9E-C917-E67C39A93F4E}"/>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50D37DCF-2DFC-85A5-A42E-F5D3A9211AFC}"/>
              </a:ext>
            </a:extLst>
          </p:cNvPr>
          <p:cNvSpPr txBox="1"/>
          <p:nvPr/>
        </p:nvSpPr>
        <p:spPr>
          <a:xfrm>
            <a:off x="713014" y="1977746"/>
            <a:ext cx="8857706" cy="7055458"/>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r" rtl="1">
              <a:lnSpc>
                <a:spcPct val="120000"/>
              </a:lnSpc>
              <a:spcAft>
                <a:spcPts val="1200"/>
              </a:spcAft>
              <a:buNone/>
            </a:pPr>
            <a:r>
              <a:rPr lang="ar-JO" b="1" dirty="0">
                <a:solidFill>
                  <a:schemeClr val="accent3"/>
                </a:solidFill>
                <a:latin typeface="Calibri" panose="020F0502020204030204" pitchFamily="34" charset="0"/>
                <a:ea typeface="Calibri" panose="020F0502020204030204" pitchFamily="34" charset="0"/>
                <a:cs typeface="Calibri" panose="020F0502020204030204" pitchFamily="34" charset="0"/>
              </a:rPr>
              <a:t>في البداية عليك:</a:t>
            </a:r>
            <a:endParaRPr lang="en-ZW"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إحاطة كل من ينضم إلى الاستجابة على المشاركة المجتمعية والمساءلة - </a:t>
            </a:r>
            <a:r>
              <a:rPr lang="ar-JO" dirty="0">
                <a:latin typeface="Calibri" panose="020F0502020204030204" pitchFamily="34" charset="0"/>
                <a:ea typeface="Calibri" panose="020F0502020204030204" pitchFamily="34" charset="0"/>
                <a:cs typeface="Calibri" panose="020F0502020204030204" pitchFamily="34" charset="0"/>
              </a:rPr>
              <a:t>بما في ذلك مسؤولياتهم ونُهج المشاركة المجتمعية والمساءلة المستخدمة ومدونة قواعد السلوك و وسياسة الحماية من الاستغلال والاعتداء الجنسي ومكافحة الفساد</a:t>
            </a: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تكون المشاركة المجتمعية والمساءلة أحد المحاور في جدول أعمال الاجتماعات التشغيلية </a:t>
            </a:r>
            <a:r>
              <a:rPr lang="ar-JO" dirty="0">
                <a:latin typeface="Calibri" panose="020F0502020204030204" pitchFamily="34" charset="0"/>
                <a:ea typeface="Calibri" panose="020F0502020204030204" pitchFamily="34" charset="0"/>
                <a:cs typeface="Calibri" panose="020F0502020204030204" pitchFamily="34" charset="0"/>
              </a:rPr>
              <a:t>- مناقشة المشاركة المجتمعية والمساءلة والثغرات والقرارات التي يجب على المجتمعات المشاركة فيها وكيفية التصرف وفقًا لملاحظاتهم وانطباعاتهم.</a:t>
            </a: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تحديد جهات التنسيق الخاصة</a:t>
            </a:r>
            <a:r>
              <a:rPr lang="ar-JO" dirty="0">
                <a:latin typeface="Calibri" panose="020F0502020204030204" pitchFamily="34" charset="0"/>
                <a:ea typeface="Calibri" panose="020F0502020204030204" pitchFamily="34" charset="0"/>
                <a:cs typeface="Calibri" panose="020F0502020204030204" pitchFamily="34" charset="0"/>
              </a:rPr>
              <a:t> بالمشاركة المجتمعية والمساءلة، والتي تتمتع بالخبرة المهمة والوقت الكافي، وتكون قادرة على دعم القطاعات والتأثير عليها.</a:t>
            </a:r>
          </a:p>
          <a:p>
            <a:pPr marL="0" indent="0" algn="r" rtl="1">
              <a:lnSpc>
                <a:spcPct val="120000"/>
              </a:lnSpc>
              <a:spcBef>
                <a:spcPts val="1800"/>
              </a:spcBef>
              <a:spcAft>
                <a:spcPts val="1200"/>
              </a:spcAft>
              <a:buNone/>
            </a:pPr>
            <a:r>
              <a:rPr lang="ar-JO" b="1" dirty="0">
                <a:solidFill>
                  <a:schemeClr val="accent3"/>
                </a:solidFill>
                <a:latin typeface="Calibri" panose="020F0502020204030204" pitchFamily="34" charset="0"/>
                <a:ea typeface="Calibri" panose="020F0502020204030204" pitchFamily="34" charset="0"/>
                <a:cs typeface="Calibri" panose="020F0502020204030204" pitchFamily="34" charset="0"/>
                <a:sym typeface="Wingdings" pitchFamily="2" charset="2"/>
              </a:rPr>
              <a:t>المتقدم:</a:t>
            </a:r>
            <a:endParaRPr lang="en-ZW" b="1"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r" rtl="1">
              <a:lnSpc>
                <a:spcPct val="120000"/>
              </a:lnSpc>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توفير تدريب على المشاركة المجتمعية والمساءلة – </a:t>
            </a:r>
            <a:r>
              <a:rPr lang="ar-JO" dirty="0">
                <a:latin typeface="Calibri" panose="020F0502020204030204" pitchFamily="34" charset="0"/>
                <a:ea typeface="Calibri" panose="020F0502020204030204" pitchFamily="34" charset="0"/>
                <a:cs typeface="Calibri" panose="020F0502020204030204" pitchFamily="34" charset="0"/>
              </a:rPr>
              <a:t>يمكن استخدام التدريب على المشاركة المجتمعية والمساءلة - والذي تكون مدته يوم واحد - أو استخدام هذا النموذج.</a:t>
            </a:r>
            <a:endParaRPr lang="en-ZW"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5777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81E003-C6CA-F547-9EF2-36316CCA861E}"/>
              </a:ext>
            </a:extLst>
          </p:cNvPr>
          <p:cNvSpPr txBox="1"/>
          <p:nvPr/>
        </p:nvSpPr>
        <p:spPr>
          <a:xfrm>
            <a:off x="939319" y="807274"/>
            <a:ext cx="15461279" cy="1446550"/>
          </a:xfrm>
          <a:prstGeom prst="rect">
            <a:avLst/>
          </a:prstGeom>
          <a:noFill/>
        </p:spPr>
        <p:txBody>
          <a:bodyPr wrap="square" rtlCol="0">
            <a:spAutoFit/>
          </a:bodyPr>
          <a:lstStyle/>
          <a:p>
            <a:pPr algn="r" rtl="1">
              <a:spcAft>
                <a:spcPts val="300"/>
              </a:spcAft>
            </a:pPr>
            <a:r>
              <a:rPr lang="ar-JO" sz="4400" b="1" dirty="0">
                <a:solidFill>
                  <a:schemeClr val="tx2"/>
                </a:solidFill>
                <a:ea typeface="Calibri" panose="020F0502020204030204" pitchFamily="34" charset="0"/>
                <a:cs typeface="Calibri" panose="020F0502020204030204" pitchFamily="34" charset="0"/>
              </a:rPr>
              <a:t>مثال</a:t>
            </a:r>
            <a:r>
              <a:rPr lang="ar-JO" sz="4400" b="1" dirty="0">
                <a:solidFill>
                  <a:srgbClr val="FF0000"/>
                </a:solidFill>
                <a:ea typeface="Calibri" panose="020F0502020204030204" pitchFamily="34" charset="0"/>
                <a:cs typeface="Calibri" panose="020F0502020204030204" pitchFamily="34" charset="0"/>
              </a:rPr>
              <a:t>: ساعد تدريب المتطوعين على المشاركة المجتمعية والمساءلة في مدغشقر على بناء القبول المجتمعي.</a:t>
            </a:r>
            <a:endParaRPr lang="ru-RU" sz="4400" b="1" dirty="0">
              <a:solidFill>
                <a:srgbClr val="FF0000"/>
              </a:solidFill>
              <a:ea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F9A5722D-5E8A-D44E-BB13-BAD1580CD2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19" y="2623314"/>
            <a:ext cx="9144000" cy="6858000"/>
          </a:xfrm>
          <a:prstGeom prst="rect">
            <a:avLst/>
          </a:prstGeom>
        </p:spPr>
      </p:pic>
      <p:pic>
        <p:nvPicPr>
          <p:cNvPr id="6" name="Picture 5">
            <a:extLst>
              <a:ext uri="{FF2B5EF4-FFF2-40B4-BE49-F238E27FC236}">
                <a16:creationId xmlns:a16="http://schemas.microsoft.com/office/drawing/2014/main" id="{E6CB6917-3182-104C-B03F-FB749459D9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57098" y="2623314"/>
            <a:ext cx="5143500" cy="6858000"/>
          </a:xfrm>
          <a:prstGeom prst="rect">
            <a:avLst/>
          </a:prstGeom>
        </p:spPr>
      </p:pic>
      <p:sp>
        <p:nvSpPr>
          <p:cNvPr id="2" name="TextBox 1">
            <a:extLst>
              <a:ext uri="{FF2B5EF4-FFF2-40B4-BE49-F238E27FC236}">
                <a16:creationId xmlns:a16="http://schemas.microsoft.com/office/drawing/2014/main" id="{125E6B7C-5BCC-FCDC-D788-959CE7D53653}"/>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643908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00861" y="286970"/>
            <a:ext cx="12886539" cy="2162130"/>
          </a:xfrm>
          <a:prstGeom prst="rect">
            <a:avLst/>
          </a:prstGeom>
          <a:noFill/>
        </p:spPr>
        <p:txBody>
          <a:bodyPr wrap="square" rtlCol="0">
            <a:spAutoFit/>
          </a:bodyPr>
          <a:lstStyle/>
          <a:p>
            <a:pPr algn="just" rtl="1">
              <a:spcAft>
                <a:spcPts val="300"/>
              </a:spcAft>
            </a:pPr>
            <a:r>
              <a:rPr lang="ar-JO" sz="4400" b="1" dirty="0">
                <a:solidFill>
                  <a:schemeClr val="tx2"/>
                </a:solidFill>
                <a:ea typeface="Calibri" panose="020F0502020204030204" pitchFamily="34" charset="0"/>
                <a:cs typeface="Calibri" panose="020F0502020204030204" pitchFamily="34" charset="0"/>
              </a:rPr>
              <a:t>الإجراء الاول:</a:t>
            </a:r>
            <a:endParaRPr lang="en-US" sz="4400" b="1" dirty="0">
              <a:solidFill>
                <a:schemeClr val="tx2"/>
              </a:solidFill>
              <a:ea typeface="Calibri" panose="020F0502020204030204" pitchFamily="34" charset="0"/>
              <a:cs typeface="Calibri" panose="020F0502020204030204" pitchFamily="34" charset="0"/>
            </a:endParaRPr>
          </a:p>
          <a:p>
            <a:pPr algn="just" rtl="1">
              <a:spcAft>
                <a:spcPts val="300"/>
              </a:spcAft>
            </a:pPr>
            <a:r>
              <a:rPr lang="ar-JO" sz="4400" b="1" dirty="0">
                <a:solidFill>
                  <a:srgbClr val="FF0000"/>
                </a:solidFill>
                <a:ea typeface="Calibri" panose="020F0502020204030204" pitchFamily="34" charset="0"/>
                <a:cs typeface="Calibri" panose="020F0502020204030204" pitchFamily="34" charset="0"/>
              </a:rPr>
              <a:t>الأدوات التي تساعد في إدماج المشاركة المجتمعية والمساءلة في عملية الاستجابة</a:t>
            </a:r>
            <a:endParaRPr lang="ru-RU" sz="4400" b="1" dirty="0">
              <a:solidFill>
                <a:srgbClr val="FF0000"/>
              </a:solidFill>
              <a:ea typeface="Calibri" panose="020F050202020403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90F13101-50C4-5F43-AF39-AE4BBD74A21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21182" y="2567730"/>
            <a:ext cx="7289800" cy="850900"/>
          </a:xfrm>
          <a:prstGeom prst="rect">
            <a:avLst/>
          </a:prstGeom>
        </p:spPr>
      </p:pic>
      <p:pic>
        <p:nvPicPr>
          <p:cNvPr id="20" name="Picture 19">
            <a:extLst>
              <a:ext uri="{FF2B5EF4-FFF2-40B4-BE49-F238E27FC236}">
                <a16:creationId xmlns:a16="http://schemas.microsoft.com/office/drawing/2014/main" id="{3A13C0CE-83C4-9E48-959C-613038E2A3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481142" y="5279539"/>
            <a:ext cx="6197600" cy="762000"/>
          </a:xfrm>
          <a:prstGeom prst="rect">
            <a:avLst/>
          </a:prstGeom>
        </p:spPr>
      </p:pic>
      <p:pic>
        <p:nvPicPr>
          <p:cNvPr id="22" name="Picture 21" descr="Logo, company name&#10;&#10;Description automatically generated">
            <a:extLst>
              <a:ext uri="{FF2B5EF4-FFF2-40B4-BE49-F238E27FC236}">
                <a16:creationId xmlns:a16="http://schemas.microsoft.com/office/drawing/2014/main" id="{ADEBE3E3-E1B4-864F-9069-40E0122F5E2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46187" y="5344657"/>
            <a:ext cx="5537200" cy="800100"/>
          </a:xfrm>
          <a:prstGeom prst="rect">
            <a:avLst/>
          </a:prstGeom>
        </p:spPr>
      </p:pic>
      <p:pic>
        <p:nvPicPr>
          <p:cNvPr id="26" name="Picture 25">
            <a:extLst>
              <a:ext uri="{FF2B5EF4-FFF2-40B4-BE49-F238E27FC236}">
                <a16:creationId xmlns:a16="http://schemas.microsoft.com/office/drawing/2014/main" id="{C285DF81-DE31-6443-8FCB-24B092F7278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00861" y="7803193"/>
            <a:ext cx="8661400" cy="774700"/>
          </a:xfrm>
          <a:prstGeom prst="rect">
            <a:avLst/>
          </a:prstGeom>
        </p:spPr>
      </p:pic>
      <p:pic>
        <p:nvPicPr>
          <p:cNvPr id="28" name="Picture 27" descr="Logo&#10;&#10;Description automatically generated">
            <a:extLst>
              <a:ext uri="{FF2B5EF4-FFF2-40B4-BE49-F238E27FC236}">
                <a16:creationId xmlns:a16="http://schemas.microsoft.com/office/drawing/2014/main" id="{780FC050-9B76-1A4D-89B6-A244F7F92FAF}"/>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00861" y="2576279"/>
            <a:ext cx="4648200" cy="800100"/>
          </a:xfrm>
          <a:prstGeom prst="rect">
            <a:avLst/>
          </a:prstGeom>
        </p:spPr>
      </p:pic>
      <p:sp>
        <p:nvSpPr>
          <p:cNvPr id="30" name="TextBox 29">
            <a:extLst>
              <a:ext uri="{FF2B5EF4-FFF2-40B4-BE49-F238E27FC236}">
                <a16:creationId xmlns:a16="http://schemas.microsoft.com/office/drawing/2014/main" id="{61618578-72BA-DE41-879E-3631C4EE34B9}"/>
              </a:ext>
            </a:extLst>
          </p:cNvPr>
          <p:cNvSpPr txBox="1"/>
          <p:nvPr/>
        </p:nvSpPr>
        <p:spPr>
          <a:xfrm>
            <a:off x="931960" y="3278318"/>
            <a:ext cx="7381965" cy="1910716"/>
          </a:xfrm>
          <a:prstGeom prst="rect">
            <a:avLst/>
          </a:prstGeom>
          <a:noFill/>
        </p:spPr>
        <p:txBody>
          <a:bodyPr wrap="square">
            <a:spAutoFit/>
          </a:bodyPr>
          <a:lstStyle/>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مسؤوليات المشاركة المجتمعية والمسساءلة التي يمكن إضافتها إلى الوصف الوظيفي</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مثال على الوصف الوظيفي المتعلق بالمشاركة المجتمعية والمساءلة – يتضمن العمليات الطارئة.</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837776" y="6018251"/>
            <a:ext cx="7381965" cy="947375"/>
          </a:xfrm>
          <a:prstGeom prst="rect">
            <a:avLst/>
          </a:prstGeom>
          <a:noFill/>
        </p:spPr>
        <p:txBody>
          <a:bodyPr wrap="square">
            <a:spAutoFit/>
          </a:bodyPr>
          <a:lstStyle/>
          <a:p>
            <a:pPr marL="342900" indent="-342900" algn="r"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عرض بوربوينت يلخص مدونة قواعد السلوك وما تعنيه لسلوكنا في المجتمعات</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959569" y="8623585"/>
            <a:ext cx="7381965" cy="947375"/>
          </a:xfrm>
          <a:prstGeom prst="rect">
            <a:avLst/>
          </a:prstGeom>
          <a:noFill/>
        </p:spPr>
        <p:txBody>
          <a:bodyPr wrap="square">
            <a:spAutoFit/>
          </a:bodyPr>
          <a:lstStyle/>
          <a:p>
            <a:pPr marL="342900" indent="-342900" algn="r"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المهام والمسؤوليات الرئيسية لموظفي المشاركة المجتمعية والمساءلة والمندوبين العاملين في العمليات الطارئة.</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0267217" y="3278318"/>
            <a:ext cx="7381965" cy="947375"/>
          </a:xfrm>
          <a:prstGeom prst="rect">
            <a:avLst/>
          </a:prstGeom>
          <a:noFill/>
        </p:spPr>
        <p:txBody>
          <a:bodyPr wrap="square">
            <a:spAutoFit/>
          </a:bodyPr>
          <a:lstStyle/>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إرشادات خاصة بالقطاعات حول كيفية إدماج الإجراءات الأساسية بالمشاركة المجتمعية والمساءلة في حالات الطوارئ.</a:t>
            </a:r>
            <a:endParaRPr lang="en-GB" sz="2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TextBox 37">
            <a:extLst>
              <a:ext uri="{FF2B5EF4-FFF2-40B4-BE49-F238E27FC236}">
                <a16:creationId xmlns:a16="http://schemas.microsoft.com/office/drawing/2014/main" id="{E73081A5-3285-5C41-9BF2-14C6F3B26DF9}"/>
              </a:ext>
            </a:extLst>
          </p:cNvPr>
          <p:cNvSpPr txBox="1"/>
          <p:nvPr/>
        </p:nvSpPr>
        <p:spPr>
          <a:xfrm>
            <a:off x="10239970" y="6042332"/>
            <a:ext cx="7533680" cy="1390573"/>
          </a:xfrm>
          <a:prstGeom prst="rect">
            <a:avLst/>
          </a:prstGeom>
          <a:noFill/>
        </p:spPr>
        <p:txBody>
          <a:bodyPr wrap="square">
            <a:spAutoFit/>
          </a:bodyPr>
          <a:lstStyle/>
          <a:p>
            <a:pPr marL="342900" indent="-342900" algn="just" rtl="1">
              <a:lnSpc>
                <a:spcPct val="120000"/>
              </a:lnSpc>
              <a:spcAft>
                <a:spcPts val="600"/>
              </a:spcAft>
              <a:buClr>
                <a:srgbClr val="FF0000"/>
              </a:buClr>
              <a:buFont typeface="Arial" panose="020B0604020202020204" pitchFamily="34" charset="0"/>
              <a:buChar char="•"/>
            </a:pPr>
            <a:r>
              <a:rPr lang="ar-JO" sz="2400" dirty="0">
                <a:solidFill>
                  <a:schemeClr val="bg1"/>
                </a:solidFill>
                <a:ea typeface="Calibri" panose="020F0502020204030204" pitchFamily="34" charset="0"/>
                <a:cs typeface="Calibri" panose="020F0502020204030204" pitchFamily="34" charset="0"/>
              </a:rPr>
              <a:t>نموذج ملخص يتم تقديمه للموظفين المنضمين إلى عملية طارئة، حيث يغطي الغرض من المشاركة المجتمعية والمساءلة، والإجراءات الأساسية وأماكن الحصول على المساعدة. </a:t>
            </a:r>
            <a:endParaRPr lang="en-GB" sz="2400" dirty="0">
              <a:solidFill>
                <a:schemeClr val="bg1"/>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13DCDE81-F0D9-CBF0-0298-4F8DD06A6E0D}"/>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A2CAFC20-0CFA-DDC5-C248-5E74238AB17C}"/>
              </a:ext>
            </a:extLst>
          </p:cNvPr>
          <p:cNvSpPr txBox="1"/>
          <p:nvPr/>
        </p:nvSpPr>
        <p:spPr>
          <a:xfrm>
            <a:off x="1370039" y="2832511"/>
            <a:ext cx="6505808"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التوصيفات الوظيفية في المشاركة المجتمعية والمساءلة</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C44D5C0B-284A-412F-3697-21B4D9482E11}"/>
              </a:ext>
            </a:extLst>
          </p:cNvPr>
          <p:cNvSpPr txBox="1"/>
          <p:nvPr/>
        </p:nvSpPr>
        <p:spPr>
          <a:xfrm>
            <a:off x="1397648" y="5556586"/>
            <a:ext cx="6505808"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إحاطة بشأن مدونة قواعد السلوك </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DD53B64E-344B-529A-2A53-67C2AC6DB4A9}"/>
              </a:ext>
            </a:extLst>
          </p:cNvPr>
          <p:cNvSpPr txBox="1"/>
          <p:nvPr/>
        </p:nvSpPr>
        <p:spPr>
          <a:xfrm>
            <a:off x="1370039" y="7867378"/>
            <a:ext cx="7746353" cy="707886"/>
          </a:xfrm>
          <a:prstGeom prst="rect">
            <a:avLst/>
          </a:prstGeom>
          <a:solidFill>
            <a:schemeClr val="bg2"/>
          </a:solidFill>
        </p:spPr>
        <p:txBody>
          <a:bodyPr wrap="square" rtlCol="0">
            <a:spAutoFit/>
          </a:bodyPr>
          <a:lstStyle/>
          <a:p>
            <a:pPr algn="r" rtl="1"/>
            <a:r>
              <a:rPr lang="ar-JO" sz="2000" dirty="0">
                <a:solidFill>
                  <a:schemeClr val="accent1">
                    <a:lumMod val="90000"/>
                    <a:lumOff val="10000"/>
                  </a:schemeClr>
                </a:solidFill>
                <a:ea typeface="Calibri" panose="020F0502020204030204" pitchFamily="34" charset="0"/>
                <a:cs typeface="Calibri" panose="020F0502020204030204" pitchFamily="34" charset="0"/>
              </a:rPr>
              <a:t>إجراءات التشغيل الموحدة للمشاركة المجتمعية والمساءلة في عمليات طوارئ الاتحاد الدولي لجمعيات الصليب الأحمر والهلال الأحمر</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F838AD6A-7E9D-0CBC-C815-AE263374A555}"/>
              </a:ext>
            </a:extLst>
          </p:cNvPr>
          <p:cNvSpPr txBox="1"/>
          <p:nvPr/>
        </p:nvSpPr>
        <p:spPr>
          <a:xfrm>
            <a:off x="10239970" y="2803882"/>
            <a:ext cx="7050866"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A813EFDD-A542-F4E3-E8E2-81C6D4DF37F8}"/>
              </a:ext>
            </a:extLst>
          </p:cNvPr>
          <p:cNvSpPr txBox="1"/>
          <p:nvPr/>
        </p:nvSpPr>
        <p:spPr>
          <a:xfrm>
            <a:off x="10305173" y="5579874"/>
            <a:ext cx="7050867" cy="461665"/>
          </a:xfrm>
          <a:prstGeom prst="rect">
            <a:avLst/>
          </a:prstGeom>
          <a:solidFill>
            <a:schemeClr val="bg2"/>
          </a:solidFill>
        </p:spPr>
        <p:txBody>
          <a:bodyPr wrap="square" rtlCol="0">
            <a:spAutoFit/>
          </a:bodyPr>
          <a:lstStyle/>
          <a:p>
            <a:pPr algn="r" rtl="1"/>
            <a:r>
              <a:rPr lang="ar-JO" sz="2400" dirty="0">
                <a:solidFill>
                  <a:schemeClr val="accent1">
                    <a:lumMod val="90000"/>
                    <a:lumOff val="10000"/>
                  </a:schemeClr>
                </a:solidFill>
                <a:ea typeface="Calibri" panose="020F0502020204030204" pitchFamily="34" charset="0"/>
                <a:cs typeface="Calibri" panose="020F0502020204030204" pitchFamily="34" charset="0"/>
              </a:rPr>
              <a:t>إحاطة بشأن المشاركة المجتمعية والمساءلة في حالات الطوارئ</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4964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507471" y="4003276"/>
            <a:ext cx="13273058"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هل هناك 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58818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851923" y="5805497"/>
            <a:ext cx="7290290" cy="2490076"/>
          </a:xfrm>
        </p:spPr>
        <p:txBody>
          <a:bodyPr/>
          <a:lstStyle/>
          <a:p>
            <a:pPr algn="just" rtl="1"/>
            <a:r>
              <a:rPr lang="ar-JO" dirty="0">
                <a:latin typeface="Calibri" panose="020F0502020204030204" pitchFamily="34" charset="0"/>
                <a:ea typeface="Calibri" panose="020F0502020204030204" pitchFamily="34" charset="0"/>
                <a:cs typeface="Calibri" panose="020F0502020204030204" pitchFamily="34" charset="0"/>
              </a:rPr>
              <a:t>دور المشاركة المجتمعية والمساءلة في حالات الطوارئ - التقييمات</a:t>
            </a:r>
            <a:br>
              <a:rPr lang="ar-JO" dirty="0">
                <a:latin typeface="Calibri" panose="020F0502020204030204" pitchFamily="34" charset="0"/>
                <a:ea typeface="Calibri" panose="020F0502020204030204" pitchFamily="34" charset="0"/>
                <a:cs typeface="Calibri" panose="020F0502020204030204" pitchFamily="34" charset="0"/>
              </a:rPr>
            </a:br>
            <a:r>
              <a:rPr lang="ar-JO"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الثالثة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989359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3461849"/>
            <a:ext cx="14152619" cy="3910879"/>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2:</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فهم احتياجات المجتمع وقدراته وسياقه</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68583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8056096" y="781517"/>
            <a:ext cx="10231904" cy="1446550"/>
          </a:xfrm>
          <a:prstGeom prst="rect">
            <a:avLst/>
          </a:prstGeom>
          <a:noFill/>
        </p:spPr>
        <p:txBody>
          <a:bodyPr wrap="square" rtlCol="0">
            <a:spAutoFit/>
          </a:bodyPr>
          <a:lstStyle/>
          <a:p>
            <a:pPr algn="r" rtl="1">
              <a:spcAft>
                <a:spcPts val="300"/>
              </a:spcAft>
            </a:pPr>
            <a:r>
              <a:rPr lang="ar-JO" sz="4400" b="1" dirty="0">
                <a:solidFill>
                  <a:schemeClr val="tx2"/>
                </a:solidFill>
                <a:ea typeface="Calibri" panose="020F0502020204030204" pitchFamily="34" charset="0"/>
                <a:cs typeface="Calibri" panose="020F0502020204030204" pitchFamily="34" charset="0"/>
              </a:rPr>
              <a:t>الإجراء الاساسي رقم 2</a:t>
            </a:r>
            <a:r>
              <a:rPr lang="ar-JO" sz="4400" b="1" dirty="0">
                <a:solidFill>
                  <a:srgbClr val="FF0000"/>
                </a:solidFill>
                <a:ea typeface="Calibri" panose="020F0502020204030204" pitchFamily="34" charset="0"/>
                <a:cs typeface="Calibri" panose="020F0502020204030204" pitchFamily="34" charset="0"/>
              </a:rPr>
              <a:t>: فهم احتياجات المجتمع وقدراته وسياقه</a:t>
            </a:r>
            <a:endParaRPr lang="en-US" sz="4400" b="1" dirty="0">
              <a:solidFill>
                <a:srgbClr val="FF0000"/>
              </a:solidFill>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8307107" y="2731783"/>
            <a:ext cx="9102352" cy="5355890"/>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r" rtl="1">
              <a:lnSpc>
                <a:spcPts val="3080"/>
              </a:lnSpc>
              <a:spcBef>
                <a:spcPts val="0"/>
              </a:spcBef>
              <a:spcAft>
                <a:spcPts val="1200"/>
              </a:spcAft>
              <a:buNone/>
            </a:pPr>
            <a:r>
              <a:rPr lang="ar-JO" b="1" dirty="0">
                <a:solidFill>
                  <a:srgbClr val="FF0000"/>
                </a:solidFill>
                <a:latin typeface="Calibri" panose="020F0502020204030204" pitchFamily="34" charset="0"/>
                <a:ea typeface="Calibri" panose="020F0502020204030204" pitchFamily="34" charset="0"/>
                <a:cs typeface="Calibri" panose="020F0502020204030204" pitchFamily="34" charset="0"/>
              </a:rPr>
              <a:t>الأساس:</a:t>
            </a:r>
            <a:endParaRPr lang="en-GB" b="1"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algn="r" rtl="1">
              <a:lnSpc>
                <a:spcPts val="3080"/>
              </a:lnSpc>
              <a:spcBef>
                <a:spcPts val="0"/>
              </a:spcBef>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البحث عن بيانات ثانوية داخلية </a:t>
            </a:r>
            <a:r>
              <a:rPr lang="ar-JO" dirty="0">
                <a:latin typeface="Calibri" panose="020F0502020204030204" pitchFamily="34" charset="0"/>
                <a:ea typeface="Calibri" panose="020F0502020204030204" pitchFamily="34" charset="0"/>
                <a:cs typeface="Calibri" panose="020F0502020204030204" pitchFamily="34" charset="0"/>
              </a:rPr>
              <a:t>وخارجية لتوفير الوقت والموارد وتقليل الجهد المبذول في عملية التقييم في المجتمعات المحلية.</a:t>
            </a:r>
          </a:p>
          <a:p>
            <a:pPr algn="r" rtl="1">
              <a:lnSpc>
                <a:spcPts val="3080"/>
              </a:lnSpc>
              <a:spcBef>
                <a:spcPts val="0"/>
              </a:spcBef>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إجراء تحليل سريع للاحتياجات والسياق </a:t>
            </a:r>
            <a:r>
              <a:rPr lang="ar-JO" dirty="0">
                <a:latin typeface="Calibri" panose="020F0502020204030204" pitchFamily="34" charset="0"/>
                <a:ea typeface="Calibri" panose="020F0502020204030204" pitchFamily="34" charset="0"/>
                <a:cs typeface="Calibri" panose="020F0502020204030204" pitchFamily="34" charset="0"/>
              </a:rPr>
              <a:t>باستخدام نُهج بسيطة وسريعة  كالمراقبة المباشرة ومقابلة مقدمي المعلومات الرئيسيين والتحدث إلى المتطوعين.</a:t>
            </a:r>
          </a:p>
          <a:p>
            <a:pPr algn="r" rtl="1">
              <a:lnSpc>
                <a:spcPts val="3080"/>
              </a:lnSpc>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تحدث إلى </a:t>
            </a:r>
            <a:r>
              <a:rPr lang="ar-JO" b="1" dirty="0">
                <a:latin typeface="Calibri" panose="020F0502020204030204" pitchFamily="34" charset="0"/>
                <a:ea typeface="Calibri" panose="020F0502020204030204" pitchFamily="34" charset="0"/>
                <a:cs typeface="Calibri" panose="020F0502020204030204" pitchFamily="34" charset="0"/>
              </a:rPr>
              <a:t>مجموعة مختلفة من الممثلين والمجموعات.</a:t>
            </a:r>
            <a:endParaRPr lang="en-GB" b="1" dirty="0">
              <a:latin typeface="Calibri" panose="020F0502020204030204" pitchFamily="34" charset="0"/>
              <a:ea typeface="Calibri" panose="020F0502020204030204" pitchFamily="34" charset="0"/>
              <a:cs typeface="Calibri" panose="020F0502020204030204" pitchFamily="34" charset="0"/>
            </a:endParaRPr>
          </a:p>
          <a:p>
            <a:pPr lvl="1" algn="r" rtl="1">
              <a:lnSpc>
                <a:spcPts val="3080"/>
              </a:lnSpc>
              <a:spcBef>
                <a:spcPts val="0"/>
              </a:spcBef>
              <a:spcAft>
                <a:spcPts val="600"/>
              </a:spcAft>
              <a:buClr>
                <a:srgbClr val="FF0000"/>
              </a:buClr>
            </a:pPr>
            <a:endParaRPr lang="en-GB" dirty="0">
              <a:ea typeface="Calibri" panose="020F0502020204030204" pitchFamily="34" charset="0"/>
              <a:cs typeface="Calibri" panose="020F0502020204030204" pitchFamily="34" charset="0"/>
            </a:endParaRPr>
          </a:p>
          <a:p>
            <a:pPr marL="0" indent="0" algn="r" rtl="1">
              <a:lnSpc>
                <a:spcPts val="3080"/>
              </a:lnSpc>
              <a:spcBef>
                <a:spcPts val="0"/>
              </a:spcBef>
              <a:spcAft>
                <a:spcPts val="1200"/>
              </a:spcAft>
              <a:buNone/>
            </a:pPr>
            <a:r>
              <a:rPr lang="ar-JO" b="1" dirty="0">
                <a:solidFill>
                  <a:srgbClr val="FF0000"/>
                </a:solidFill>
                <a:latin typeface="Calibri" panose="020F0502020204030204" pitchFamily="34" charset="0"/>
                <a:ea typeface="Calibri" panose="020F0502020204030204" pitchFamily="34" charset="0"/>
                <a:cs typeface="Calibri" panose="020F0502020204030204" pitchFamily="34" charset="0"/>
              </a:rPr>
              <a:t>المتقدم</a:t>
            </a:r>
            <a:r>
              <a:rPr lang="en-GB" b="1" dirty="0">
                <a:solidFill>
                  <a:srgbClr val="FF0000"/>
                </a:solidFill>
                <a:latin typeface="Calibri" panose="020F0502020204030204" pitchFamily="34" charset="0"/>
                <a:ea typeface="Calibri" panose="020F0502020204030204" pitchFamily="34" charset="0"/>
                <a:cs typeface="Calibri" panose="020F0502020204030204" pitchFamily="34" charset="0"/>
              </a:rPr>
              <a:t>:</a:t>
            </a:r>
          </a:p>
          <a:p>
            <a:pPr algn="r" rtl="1">
              <a:lnSpc>
                <a:spcPts val="3080"/>
              </a:lnSpc>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إجراء تحليل أكثر تفصيلًا وتعمقًا للسياق والاحتياجات.</a:t>
            </a:r>
          </a:p>
          <a:p>
            <a:pPr algn="r" rtl="1">
              <a:lnSpc>
                <a:spcPts val="3080"/>
              </a:lnSpc>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النظر في إجراء تقييم مشترك بين الوكالات، لا سيما في حالات الطوارئ الكبرى.</a:t>
            </a:r>
            <a:endParaRPr lang="en-GB" dirty="0">
              <a:latin typeface="Calibri" panose="020F0502020204030204" pitchFamily="34" charset="0"/>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0" y="0"/>
            <a:ext cx="7942823" cy="10288588"/>
          </a:xfrm>
        </p:spPr>
      </p:pic>
      <p:pic>
        <p:nvPicPr>
          <p:cNvPr id="6" name="Picture 5" descr="A picture containing text&#10;&#10;Description automatically generated">
            <a:extLst>
              <a:ext uri="{FF2B5EF4-FFF2-40B4-BE49-F238E27FC236}">
                <a16:creationId xmlns:a16="http://schemas.microsoft.com/office/drawing/2014/main" id="{4B5AA0C3-97F7-D04B-9C64-EDA7FBCFB67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59119" y="9451305"/>
            <a:ext cx="4172119" cy="581690"/>
          </a:xfrm>
          <a:prstGeom prst="rect">
            <a:avLst/>
          </a:prstGeom>
        </p:spPr>
      </p:pic>
      <p:sp>
        <p:nvSpPr>
          <p:cNvPr id="2" name="TextBox 1">
            <a:extLst>
              <a:ext uri="{FF2B5EF4-FFF2-40B4-BE49-F238E27FC236}">
                <a16:creationId xmlns:a16="http://schemas.microsoft.com/office/drawing/2014/main" id="{939EE2F1-9CA5-9E32-8DA1-02DF89642599}"/>
              </a:ext>
            </a:extLst>
          </p:cNvPr>
          <p:cNvSpPr txBox="1"/>
          <p:nvPr/>
        </p:nvSpPr>
        <p:spPr>
          <a:xfrm>
            <a:off x="8810624" y="9507071"/>
            <a:ext cx="5748491" cy="369332"/>
          </a:xfrm>
          <a:prstGeom prst="rect">
            <a:avLst/>
          </a:prstGeom>
          <a:solidFill>
            <a:schemeClr val="bg2"/>
          </a:solidFill>
        </p:spPr>
        <p:txBody>
          <a:bodyPr wrap="square" rtlCol="0">
            <a:spAutoFit/>
          </a:bodyPr>
          <a:lstStyle/>
          <a:p>
            <a:r>
              <a:rPr lang="ar-JO" dirty="0">
                <a:highlight>
                  <a:srgbClr val="FFFF00"/>
                </a:highlight>
              </a:rPr>
              <a:t>المشاركة المجتمعية والمساءلة في التقييمات</a:t>
            </a:r>
            <a:endParaRPr lang="en-US" dirty="0">
              <a:highlight>
                <a:srgbClr val="FFFF00"/>
              </a:highlight>
            </a:endParaRPr>
          </a:p>
        </p:txBody>
      </p:sp>
    </p:spTree>
    <p:extLst>
      <p:ext uri="{BB962C8B-B14F-4D97-AF65-F5344CB8AC3E}">
        <p14:creationId xmlns:p14="http://schemas.microsoft.com/office/powerpoint/2010/main" val="929342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50200" y="655531"/>
            <a:ext cx="13886763" cy="830997"/>
          </a:xfrm>
          <a:prstGeom prst="rect">
            <a:avLst/>
          </a:prstGeom>
          <a:noFill/>
        </p:spPr>
        <p:txBody>
          <a:bodyPr wrap="square" rtlCol="0">
            <a:spAutoFit/>
          </a:bodyPr>
          <a:lstStyle/>
          <a:p>
            <a:pPr algn="r" rtl="1">
              <a:spcAft>
                <a:spcPts val="300"/>
              </a:spcAft>
            </a:pPr>
            <a:r>
              <a:rPr lang="ar-JO" sz="4800" b="1" dirty="0">
                <a:solidFill>
                  <a:schemeClr val="accent1"/>
                </a:solidFill>
                <a:latin typeface="Montserrat" pitchFamily="2" charset="77"/>
                <a:ea typeface="Roboto Black" panose="02000000000000000000" pitchFamily="2" charset="0"/>
                <a:cs typeface="Open Sans Light" panose="020B0306030504020204" pitchFamily="34" charset="0"/>
              </a:rPr>
              <a:t>أين يمكنني العثور على البيانات الثانوية؟ </a:t>
            </a:r>
            <a:endParaRPr lang="ru-RU" sz="4800" b="1" dirty="0">
              <a:solidFill>
                <a:schemeClr val="accent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A5E38576-3287-DF4C-B9E1-26E3F8452CB5}"/>
              </a:ext>
            </a:extLst>
          </p:cNvPr>
          <p:cNvSpPr txBox="1"/>
          <p:nvPr/>
        </p:nvSpPr>
        <p:spPr>
          <a:xfrm>
            <a:off x="261470" y="1315706"/>
            <a:ext cx="9636800" cy="8510022"/>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rtl="1">
              <a:spcBef>
                <a:spcPts val="0"/>
              </a:spcBef>
              <a:spcAft>
                <a:spcPts val="1200"/>
              </a:spcAft>
              <a:buNone/>
            </a:pPr>
            <a:r>
              <a:rPr lang="ar-JO" b="1" dirty="0">
                <a:latin typeface="Calibri" panose="020F0502020204030204" pitchFamily="34" charset="0"/>
                <a:ea typeface="Calibri" panose="020F0502020204030204" pitchFamily="34" charset="0"/>
                <a:cs typeface="Calibri" panose="020F0502020204030204" pitchFamily="34" charset="0"/>
              </a:rPr>
              <a:t>اين يمكنك البحث؟</a:t>
            </a:r>
            <a:endParaRPr lang="en-GB" b="1" dirty="0">
              <a:latin typeface="Calibri" panose="020F0502020204030204" pitchFamily="34" charset="0"/>
              <a:ea typeface="Calibri" panose="020F0502020204030204" pitchFamily="34" charset="0"/>
              <a:cs typeface="Calibri" panose="020F0502020204030204" pitchFamily="34" charset="0"/>
            </a:endParaRPr>
          </a:p>
          <a:p>
            <a:pPr marL="0" indent="0" algn="just" rtl="1">
              <a:spcBef>
                <a:spcPts val="0"/>
              </a:spcBef>
              <a:spcAft>
                <a:spcPts val="1200"/>
              </a:spcAft>
              <a:buNone/>
            </a:pPr>
            <a:r>
              <a:rPr lang="ar-JO" b="1" dirty="0">
                <a:latin typeface="Calibri" panose="020F0502020204030204" pitchFamily="34" charset="0"/>
                <a:ea typeface="Calibri" panose="020F0502020204030204" pitchFamily="34" charset="0"/>
                <a:cs typeface="Calibri" panose="020F0502020204030204" pitchFamily="34" charset="0"/>
              </a:rPr>
              <a:t>داخليًا: </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الاتحاد الدولي لجمعيات الصليب الأحمر والهلال الأحمر من خلال الرابط التالي</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https://go.ifrc.org/</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r>
              <a:rPr lang="ar-JO"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r>
              <a:rPr lang="ar-JO" dirty="0">
                <a:solidFill>
                  <a:schemeClr val="tx2"/>
                </a:solidFill>
                <a:latin typeface="Calibri" panose="020F0502020204030204" pitchFamily="34" charset="0"/>
                <a:ea typeface="Calibri" panose="020F0502020204030204" pitchFamily="34" charset="0"/>
                <a:cs typeface="Calibri" panose="020F0502020204030204" pitchFamily="34" charset="0"/>
              </a:rPr>
              <a:t>و</a:t>
            </a:r>
            <a:r>
              <a:rPr lang="en-GB" dirty="0">
                <a:solidFill>
                  <a:schemeClr val="tx2"/>
                </a:solidFill>
                <a:latin typeface="Calibri" panose="020F0502020204030204" pitchFamily="34" charset="0"/>
                <a:ea typeface="Calibri" panose="020F0502020204030204" pitchFamily="34" charset="0"/>
                <a:cs typeface="Calibri" panose="020F0502020204030204" pitchFamily="34" charset="0"/>
              </a:rPr>
              <a:t>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https://go.ifrc.org/preparedness#operational-learning</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مكتبة وثائق الإتحاد الدولي لجمعيات الصليب الأحمر والهلال الأحمر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https://www.ifrc.org/documents/all</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مركز خدمات المشاركة المجتمعية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https://www.communityengagementhub.org/</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endParaRPr lang="en-GB" b="1" dirty="0">
              <a:latin typeface="Calibri" panose="020F0502020204030204" pitchFamily="34" charset="0"/>
              <a:ea typeface="Calibri" panose="020F0502020204030204" pitchFamily="34" charset="0"/>
              <a:cs typeface="Calibri" panose="020F0502020204030204" pitchFamily="34" charset="0"/>
            </a:endParaRPr>
          </a:p>
          <a:p>
            <a:pPr marL="0" indent="0" algn="just" rtl="1">
              <a:spcBef>
                <a:spcPts val="0"/>
              </a:spcBef>
              <a:spcAft>
                <a:spcPts val="1200"/>
              </a:spcAft>
              <a:buNone/>
            </a:pPr>
            <a:r>
              <a:rPr lang="ar-JO" b="1" dirty="0">
                <a:latin typeface="Calibri" panose="020F0502020204030204" pitchFamily="34" charset="0"/>
                <a:ea typeface="Calibri" panose="020F0502020204030204" pitchFamily="34" charset="0"/>
                <a:cs typeface="Calibri" panose="020F0502020204030204" pitchFamily="34" charset="0"/>
              </a:rPr>
              <a:t>خارجيًا:</a:t>
            </a:r>
            <a:endParaRPr lang="en-GB" b="1"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أدلة وسائط الإعلام الخاصة بالتواصل مع المجتمعات المتضررة من الكوارث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https://www.cdacnetwork.org/media-landscape-guides</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بوابة اللجنة الدائمة المشتركة بين الوكالات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https://aap-inclusion-psea.alnap.org/resources-iasc</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بيانات تقييم الخاصة بهيئة مراقبة التأمينات والاحتياط الاجتماعي من خلال الرابط التالي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https://www.acaps.org/</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ريليف ويب من خلال الرابط التالي</a:t>
            </a:r>
            <a:r>
              <a:rPr lang="en-GB" dirty="0">
                <a:latin typeface="Calibri" panose="020F0502020204030204" pitchFamily="34" charset="0"/>
                <a:ea typeface="Calibri" panose="020F0502020204030204" pitchFamily="34" charset="0"/>
                <a:cs typeface="Calibri" panose="020F0502020204030204" pitchFamily="34" charset="0"/>
              </a:rPr>
              <a:t> </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10">
                  <a:extLst>
                    <a:ext uri="{A12FA001-AC4F-418D-AE19-62706E023703}">
                      <ahyp:hlinkClr xmlns:ahyp="http://schemas.microsoft.com/office/drawing/2018/hyperlinkcolor" val="tx"/>
                    </a:ext>
                  </a:extLst>
                </a:hlinkClick>
              </a:rPr>
              <a:t>https://reliefweb.int/</a:t>
            </a:r>
            <a:endParaRPr lang="en-GB"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spcAft>
                <a:spcPts val="1200"/>
              </a:spcAft>
            </a:pPr>
            <a:r>
              <a:rPr lang="ar-JO" dirty="0">
                <a:latin typeface="Calibri" panose="020F0502020204030204" pitchFamily="34" charset="0"/>
                <a:ea typeface="Calibri" panose="020F0502020204030204" pitchFamily="34" charset="0"/>
                <a:cs typeface="Calibri" panose="020F0502020204030204" pitchFamily="34" charset="0"/>
              </a:rPr>
              <a:t>البيانات الصحية من خلال الرابط التالي</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https://www.dhsprogram.com/</a:t>
            </a:r>
            <a:r>
              <a:rPr lang="en-GB" dirty="0">
                <a:solidFill>
                  <a:schemeClr val="accent3"/>
                </a:solidFill>
                <a:latin typeface="Calibri" panose="020F0502020204030204" pitchFamily="34" charset="0"/>
                <a:ea typeface="Calibri" panose="020F0502020204030204" pitchFamily="34" charset="0"/>
                <a:cs typeface="Calibri" panose="020F0502020204030204" pitchFamily="34" charset="0"/>
              </a:rPr>
              <a:t> </a:t>
            </a:r>
          </a:p>
        </p:txBody>
      </p:sp>
      <p:pic>
        <p:nvPicPr>
          <p:cNvPr id="12" name="Picture 11" descr="A picture containing graphical user interface&#10;&#10;Description automatically generated">
            <a:extLst>
              <a:ext uri="{FF2B5EF4-FFF2-40B4-BE49-F238E27FC236}">
                <a16:creationId xmlns:a16="http://schemas.microsoft.com/office/drawing/2014/main" id="{28E24DF7-1FA9-7949-9BDC-FD08416F1E50}"/>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0287000" y="2120173"/>
            <a:ext cx="4191000" cy="2006600"/>
          </a:xfrm>
          <a:prstGeom prst="rect">
            <a:avLst/>
          </a:prstGeom>
          <a:ln>
            <a:solidFill>
              <a:schemeClr val="bg2">
                <a:lumMod val="85000"/>
              </a:schemeClr>
            </a:solidFill>
          </a:ln>
        </p:spPr>
      </p:pic>
      <p:pic>
        <p:nvPicPr>
          <p:cNvPr id="15" name="Picture 14" descr="Graphical user interface, text, application&#10;&#10;Description automatically generated">
            <a:extLst>
              <a:ext uri="{FF2B5EF4-FFF2-40B4-BE49-F238E27FC236}">
                <a16:creationId xmlns:a16="http://schemas.microsoft.com/office/drawing/2014/main" id="{7B705A05-4772-FF4A-BCB0-A0077CC32D8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4536963" y="2663646"/>
            <a:ext cx="3556000" cy="3441700"/>
          </a:xfrm>
          <a:prstGeom prst="rect">
            <a:avLst/>
          </a:prstGeom>
          <a:ln>
            <a:solidFill>
              <a:schemeClr val="bg2">
                <a:lumMod val="85000"/>
              </a:schemeClr>
            </a:solidFill>
          </a:ln>
        </p:spPr>
      </p:pic>
      <p:pic>
        <p:nvPicPr>
          <p:cNvPr id="17" name="Picture 16" descr="Graphical user interface, text, application&#10;&#10;Description automatically generated">
            <a:extLst>
              <a:ext uri="{FF2B5EF4-FFF2-40B4-BE49-F238E27FC236}">
                <a16:creationId xmlns:a16="http://schemas.microsoft.com/office/drawing/2014/main" id="{D6EBB024-8CDF-054E-97F9-1E1E9C11A501}"/>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10345963" y="4300900"/>
            <a:ext cx="5035550" cy="4248150"/>
          </a:xfrm>
          <a:prstGeom prst="rect">
            <a:avLst/>
          </a:prstGeom>
          <a:ln>
            <a:solidFill>
              <a:schemeClr val="bg2">
                <a:lumMod val="85000"/>
              </a:schemeClr>
            </a:solidFill>
          </a:ln>
        </p:spPr>
      </p:pic>
      <p:pic>
        <p:nvPicPr>
          <p:cNvPr id="19" name="Picture 18" descr="Logo&#10;&#10;Description automatically generated">
            <a:extLst>
              <a:ext uri="{FF2B5EF4-FFF2-40B4-BE49-F238E27FC236}">
                <a16:creationId xmlns:a16="http://schemas.microsoft.com/office/drawing/2014/main" id="{3F1BB9E2-1956-FD4A-B778-1E397B446AD4}"/>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12691149" y="7250209"/>
            <a:ext cx="4390571" cy="2223796"/>
          </a:xfrm>
          <a:prstGeom prst="rect">
            <a:avLst/>
          </a:prstGeom>
          <a:ln>
            <a:solidFill>
              <a:schemeClr val="bg2">
                <a:lumMod val="85000"/>
              </a:schemeClr>
            </a:solidFill>
          </a:ln>
        </p:spPr>
      </p:pic>
      <p:pic>
        <p:nvPicPr>
          <p:cNvPr id="21" name="Picture 20" descr="Graphical user interface, text&#10;&#10;Description automatically generated with medium confidence">
            <a:extLst>
              <a:ext uri="{FF2B5EF4-FFF2-40B4-BE49-F238E27FC236}">
                <a16:creationId xmlns:a16="http://schemas.microsoft.com/office/drawing/2014/main" id="{480CE4C6-9E65-C040-A4F0-E053D4B3D5EB}"/>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10287000" y="4384496"/>
            <a:ext cx="7272060" cy="1924957"/>
          </a:xfrm>
          <a:prstGeom prst="rect">
            <a:avLst/>
          </a:prstGeom>
          <a:ln>
            <a:solidFill>
              <a:schemeClr val="bg2">
                <a:lumMod val="85000"/>
              </a:schemeClr>
            </a:solidFill>
          </a:ln>
        </p:spPr>
      </p:pic>
      <p:pic>
        <p:nvPicPr>
          <p:cNvPr id="23" name="Picture 22" descr="Timeline&#10;&#10;Description automatically generated with medium confidence">
            <a:extLst>
              <a:ext uri="{FF2B5EF4-FFF2-40B4-BE49-F238E27FC236}">
                <a16:creationId xmlns:a16="http://schemas.microsoft.com/office/drawing/2014/main" id="{8BD22C5F-E044-E446-9FBB-A6DF9B245CB1}"/>
              </a:ext>
            </a:extLst>
          </p:cNvPr>
          <p:cNvPicPr>
            <a:picLocks noChangeAspect="1"/>
          </p:cNvPicPr>
          <p:nvPr/>
        </p:nvPicPr>
        <p:blipFill rotWithShape="1">
          <a:blip r:embed="rId17" cstate="screen">
            <a:extLst>
              <a:ext uri="{28A0092B-C50C-407E-A947-70E740481C1C}">
                <a14:useLocalDpi xmlns:a14="http://schemas.microsoft.com/office/drawing/2010/main"/>
              </a:ext>
            </a:extLst>
          </a:blip>
          <a:srcRect/>
          <a:stretch/>
        </p:blipFill>
        <p:spPr>
          <a:xfrm>
            <a:off x="10582217" y="7104044"/>
            <a:ext cx="6976843" cy="1767025"/>
          </a:xfrm>
          <a:prstGeom prst="rect">
            <a:avLst/>
          </a:prstGeom>
          <a:ln>
            <a:solidFill>
              <a:schemeClr val="bg2">
                <a:lumMod val="85000"/>
              </a:schemeClr>
            </a:solidFill>
          </a:ln>
        </p:spPr>
      </p:pic>
      <p:pic>
        <p:nvPicPr>
          <p:cNvPr id="25" name="Picture 24" descr="Rectangle&#10;&#10;Description automatically generated with medium confidence">
            <a:extLst>
              <a:ext uri="{FF2B5EF4-FFF2-40B4-BE49-F238E27FC236}">
                <a16:creationId xmlns:a16="http://schemas.microsoft.com/office/drawing/2014/main" id="{BF37D93A-70F5-E04B-9330-D923835A744A}"/>
              </a:ext>
            </a:extLst>
          </p:cNvPr>
          <p:cNvPicPr>
            <a:picLocks noChangeAspect="1"/>
          </p:cNvPicPr>
          <p:nvPr/>
        </p:nvPicPr>
        <p:blipFill rotWithShape="1">
          <a:blip r:embed="rId18" cstate="screen">
            <a:extLst>
              <a:ext uri="{28A0092B-C50C-407E-A947-70E740481C1C}">
                <a14:useLocalDpi xmlns:a14="http://schemas.microsoft.com/office/drawing/2010/main"/>
              </a:ext>
            </a:extLst>
          </a:blip>
          <a:srcRect/>
          <a:stretch/>
        </p:blipFill>
        <p:spPr>
          <a:xfrm>
            <a:off x="11746482" y="4837703"/>
            <a:ext cx="5021245" cy="1926769"/>
          </a:xfrm>
          <a:prstGeom prst="rect">
            <a:avLst/>
          </a:prstGeom>
        </p:spPr>
      </p:pic>
      <p:pic>
        <p:nvPicPr>
          <p:cNvPr id="27" name="Picture 26" descr="Graphical user interface, logo&#10;&#10;Description automatically generated with medium confidence">
            <a:extLst>
              <a:ext uri="{FF2B5EF4-FFF2-40B4-BE49-F238E27FC236}">
                <a16:creationId xmlns:a16="http://schemas.microsoft.com/office/drawing/2014/main" id="{F1BE35F9-B115-E549-B015-19A1FC37E0A4}"/>
              </a:ext>
            </a:extLst>
          </p:cNvPr>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10287000" y="3576604"/>
            <a:ext cx="5298122" cy="1727287"/>
          </a:xfrm>
          <a:prstGeom prst="rect">
            <a:avLst/>
          </a:prstGeom>
          <a:ln>
            <a:solidFill>
              <a:schemeClr val="bg2">
                <a:lumMod val="85000"/>
              </a:schemeClr>
            </a:solidFill>
          </a:ln>
        </p:spPr>
      </p:pic>
      <p:sp>
        <p:nvSpPr>
          <p:cNvPr id="3" name="TextBox 2">
            <a:extLst>
              <a:ext uri="{FF2B5EF4-FFF2-40B4-BE49-F238E27FC236}">
                <a16:creationId xmlns:a16="http://schemas.microsoft.com/office/drawing/2014/main" id="{553D1C90-51C1-F511-DFC7-2C2F40CC2DB6}"/>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7212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7" end="7"/>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8" end="8"/>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
                                            <p:txEl>
                                              <p:pRg st="9" end="9"/>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xEl>
                                              <p:pRg st="10" end="10"/>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386" name="Google Shape;386;p10" descr="A group of people standing outside&#10;&#10;Description automatically generated with low confidence"/>
          <p:cNvPicPr preferRelativeResize="0">
            <a:picLocks noGrp="1"/>
          </p:cNvPicPr>
          <p:nvPr>
            <p:ph type="pic" idx="2"/>
          </p:nvPr>
        </p:nvPicPr>
        <p:blipFill rotWithShape="1">
          <a:blip r:embed="rId3" cstate="screen">
            <a:alphaModFix/>
            <a:extLst>
              <a:ext uri="{28A0092B-C50C-407E-A947-70E740481C1C}">
                <a14:useLocalDpi xmlns:a14="http://schemas.microsoft.com/office/drawing/2010/main"/>
              </a:ext>
            </a:extLst>
          </a:blip>
          <a:srcRect/>
          <a:stretch/>
        </p:blipFill>
        <p:spPr>
          <a:xfrm>
            <a:off x="0" y="0"/>
            <a:ext cx="7942823" cy="10288588"/>
          </a:xfrm>
          <a:prstGeom prst="rect">
            <a:avLst/>
          </a:prstGeom>
          <a:solidFill>
            <a:srgbClr val="353535">
              <a:alpha val="11764"/>
            </a:srgbClr>
          </a:solidFill>
          <a:ln>
            <a:noFill/>
          </a:ln>
        </p:spPr>
      </p:pic>
      <p:sp>
        <p:nvSpPr>
          <p:cNvPr id="387" name="Google Shape;387;p10"/>
          <p:cNvSpPr txBox="1"/>
          <p:nvPr/>
        </p:nvSpPr>
        <p:spPr>
          <a:xfrm>
            <a:off x="8645987" y="1934678"/>
            <a:ext cx="7286271" cy="923289"/>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5400" b="1" dirty="0">
                <a:solidFill>
                  <a:schemeClr val="lt1"/>
                </a:solidFill>
                <a:ea typeface="Calibri" panose="020F0502020204030204" pitchFamily="34" charset="0"/>
                <a:cs typeface="Calibri" panose="020F0502020204030204" pitchFamily="34" charset="0"/>
                <a:sym typeface="Montserrat"/>
              </a:rPr>
              <a:t>التعرف على الآخرين</a:t>
            </a:r>
            <a:endParaRPr sz="5400" b="1" dirty="0">
              <a:solidFill>
                <a:schemeClr val="lt1"/>
              </a:solidFill>
              <a:ea typeface="Calibri" panose="020F0502020204030204" pitchFamily="34" charset="0"/>
              <a:cs typeface="Calibri" panose="020F0502020204030204" pitchFamily="34" charset="0"/>
              <a:sym typeface="Montserrat"/>
            </a:endParaRPr>
          </a:p>
        </p:txBody>
      </p:sp>
      <p:sp>
        <p:nvSpPr>
          <p:cNvPr id="388" name="Google Shape;388;p10"/>
          <p:cNvSpPr txBox="1"/>
          <p:nvPr/>
        </p:nvSpPr>
        <p:spPr>
          <a:xfrm>
            <a:off x="8645987" y="4249035"/>
            <a:ext cx="8014541" cy="3108503"/>
          </a:xfrm>
          <a:prstGeom prst="rect">
            <a:avLst/>
          </a:prstGeom>
          <a:noFill/>
          <a:ln>
            <a:noFill/>
          </a:ln>
        </p:spPr>
        <p:txBody>
          <a:bodyPr spcFirstLastPara="1" wrap="square" lIns="91425" tIns="45700" rIns="91425" bIns="45700" anchor="t" anchorCtr="0">
            <a:spAutoFit/>
          </a:bodyPr>
          <a:lstStyle/>
          <a:p>
            <a:pPr marL="457200" marR="0" lvl="0" indent="-457200" algn="r" rtl="1">
              <a:spcBef>
                <a:spcPts val="0"/>
              </a:spcBef>
              <a:spcAft>
                <a:spcPts val="0"/>
              </a:spcAft>
              <a:buClr>
                <a:schemeClr val="dk1"/>
              </a:buClr>
              <a:buSzPts val="2800"/>
              <a:buFont typeface="Calibri"/>
              <a:buAutoNum type="arabicPeriod"/>
            </a:pPr>
            <a:r>
              <a:rPr lang="ar-JO" sz="2800" b="0" i="0" dirty="0">
                <a:solidFill>
                  <a:srgbClr val="374151"/>
                </a:solidFill>
                <a:effectLst/>
                <a:ea typeface="Calibri" panose="020F0502020204030204" pitchFamily="34" charset="0"/>
                <a:cs typeface="Calibri" panose="020F0502020204030204" pitchFamily="34" charset="0"/>
              </a:rPr>
              <a:t>اذكر اللحظة التي شعرت فيها بالفخر أو الإلهام أو الاعتزاز بكونك جزءًا من حركة الصليب الأحمر والهلال الأحمر</a:t>
            </a:r>
          </a:p>
          <a:p>
            <a:pPr marL="457200" marR="0" lvl="0" indent="-457200" algn="r" rtl="1">
              <a:spcBef>
                <a:spcPts val="0"/>
              </a:spcBef>
              <a:spcAft>
                <a:spcPts val="0"/>
              </a:spcAft>
              <a:buClr>
                <a:schemeClr val="dk1"/>
              </a:buClr>
              <a:buSzPts val="2800"/>
              <a:buFont typeface="Calibri"/>
              <a:buAutoNum type="arabicPeriod"/>
            </a:pPr>
            <a:endParaRPr lang="ar-JO" sz="2800" b="0" i="0" dirty="0">
              <a:solidFill>
                <a:srgbClr val="374151"/>
              </a:solidFill>
              <a:effectLst/>
              <a:ea typeface="Calibri" panose="020F0502020204030204" pitchFamily="34" charset="0"/>
              <a:cs typeface="Calibri" panose="020F0502020204030204" pitchFamily="34" charset="0"/>
            </a:endParaRPr>
          </a:p>
          <a:p>
            <a:pPr marL="457200" marR="0" lvl="0" indent="-457200" algn="r" rtl="1">
              <a:spcBef>
                <a:spcPts val="0"/>
              </a:spcBef>
              <a:spcAft>
                <a:spcPts val="0"/>
              </a:spcAft>
              <a:buClr>
                <a:schemeClr val="dk1"/>
              </a:buClr>
              <a:buSzPts val="2800"/>
              <a:buFont typeface="Calibri"/>
              <a:buAutoNum type="arabicPeriod"/>
            </a:pPr>
            <a:r>
              <a:rPr lang="ar-JO" sz="2800" dirty="0">
                <a:solidFill>
                  <a:srgbClr val="374151"/>
                </a:solidFill>
                <a:ea typeface="Calibri" panose="020F0502020204030204" pitchFamily="34" charset="0"/>
                <a:cs typeface="Calibri" panose="020F0502020204030204" pitchFamily="34" charset="0"/>
              </a:rPr>
              <a:t>يتاح </a:t>
            </a:r>
            <a:r>
              <a:rPr lang="ar-JO" sz="2800" b="0" i="0" dirty="0">
                <a:solidFill>
                  <a:srgbClr val="374151"/>
                </a:solidFill>
                <a:effectLst/>
                <a:ea typeface="Calibri" panose="020F0502020204030204" pitchFamily="34" charset="0"/>
                <a:cs typeface="Calibri" panose="020F0502020204030204" pitchFamily="34" charset="0"/>
              </a:rPr>
              <a:t>لكل شخص في المجموعة 90 ثانية ليعرض قصته.</a:t>
            </a:r>
          </a:p>
          <a:p>
            <a:pPr marL="457200" marR="0" lvl="0" indent="-457200" algn="r" rtl="1">
              <a:spcBef>
                <a:spcPts val="0"/>
              </a:spcBef>
              <a:spcAft>
                <a:spcPts val="0"/>
              </a:spcAft>
              <a:buClr>
                <a:schemeClr val="dk1"/>
              </a:buClr>
              <a:buSzPts val="2800"/>
              <a:buFont typeface="Calibri"/>
              <a:buAutoNum type="arabicPeriod"/>
            </a:pPr>
            <a:endParaRPr lang="ar-JO" sz="2800" b="0" i="0" dirty="0">
              <a:solidFill>
                <a:srgbClr val="374151"/>
              </a:solidFill>
              <a:effectLst/>
              <a:ea typeface="Calibri" panose="020F0502020204030204" pitchFamily="34" charset="0"/>
              <a:cs typeface="Calibri" panose="020F0502020204030204" pitchFamily="34" charset="0"/>
            </a:endParaRPr>
          </a:p>
          <a:p>
            <a:pPr marL="457200" marR="0" lvl="0" indent="-457200" algn="r" rtl="1">
              <a:spcBef>
                <a:spcPts val="0"/>
              </a:spcBef>
              <a:spcAft>
                <a:spcPts val="0"/>
              </a:spcAft>
              <a:buClr>
                <a:schemeClr val="dk1"/>
              </a:buClr>
              <a:buSzPts val="2800"/>
              <a:buFont typeface="Calibri"/>
              <a:buAutoNum type="arabicPeriod"/>
            </a:pPr>
            <a:r>
              <a:rPr lang="ar-JO" sz="2800" dirty="0">
                <a:solidFill>
                  <a:schemeClr val="dk1"/>
                </a:solidFill>
                <a:ea typeface="Calibri" panose="020F0502020204030204" pitchFamily="34" charset="0"/>
                <a:cs typeface="Calibri" panose="020F0502020204030204" pitchFamily="34" charset="0"/>
                <a:sym typeface="Open Sans"/>
              </a:rPr>
              <a:t>بعد مرور 90 ثانية، سيتم دق جرس للإشارة إلى بدء الشخص التالي بسرد قصته. </a:t>
            </a:r>
            <a:endParaRPr dirty="0">
              <a:ea typeface="Calibri" panose="020F0502020204030204" pitchFamily="34" charset="0"/>
              <a:cs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8295" y="281462"/>
            <a:ext cx="17171409" cy="1485022"/>
          </a:xfrm>
          <a:prstGeom prst="rect">
            <a:avLst/>
          </a:prstGeom>
          <a:noFill/>
        </p:spPr>
        <p:txBody>
          <a:bodyPr wrap="square" rtlCol="0">
            <a:spAutoFit/>
          </a:bodyPr>
          <a:lstStyle/>
          <a:p>
            <a:pPr algn="r" rtl="1">
              <a:spcAft>
                <a:spcPts val="0"/>
              </a:spcAft>
            </a:pPr>
            <a:r>
              <a:rPr lang="ar-JO" sz="4400" b="1" dirty="0">
                <a:solidFill>
                  <a:schemeClr val="accent1"/>
                </a:solidFill>
                <a:ea typeface="Calibri" panose="020F0502020204030204" pitchFamily="34" charset="0"/>
                <a:cs typeface="Calibri" panose="020F0502020204030204" pitchFamily="34" charset="0"/>
              </a:rPr>
              <a:t>ما الذي يشمله التحليل السريع للاحتياجات والسياق؟</a:t>
            </a:r>
            <a:endParaRPr lang="en-US" sz="4400" b="1" dirty="0">
              <a:solidFill>
                <a:schemeClr val="accent1"/>
              </a:solidFill>
              <a:ea typeface="Calibri" panose="020F0502020204030204" pitchFamily="34" charset="0"/>
              <a:cs typeface="Calibri" panose="020F0502020204030204" pitchFamily="34" charset="0"/>
            </a:endParaRPr>
          </a:p>
          <a:p>
            <a:pPr algn="r" rtl="1">
              <a:spcAft>
                <a:spcPts val="0"/>
              </a:spcAft>
            </a:pPr>
            <a:r>
              <a:rPr lang="ar-JO" sz="4400" dirty="0">
                <a:solidFill>
                  <a:schemeClr val="accent3"/>
                </a:solidFill>
                <a:ea typeface="Calibri" panose="020F0502020204030204" pitchFamily="34" charset="0"/>
                <a:cs typeface="Calibri" panose="020F0502020204030204" pitchFamily="34" charset="0"/>
              </a:rPr>
              <a:t>ناقش...</a:t>
            </a:r>
            <a:endParaRPr lang="ru-RU" sz="4400" dirty="0">
              <a:solidFill>
                <a:schemeClr val="accent3"/>
              </a:solidFill>
              <a:ea typeface="Calibri" panose="020F0502020204030204" pitchFamily="34" charset="0"/>
              <a:cs typeface="Calibri" panose="020F0502020204030204" pitchFamily="34" charset="0"/>
            </a:endParaRPr>
          </a:p>
        </p:txBody>
      </p:sp>
      <p:graphicFrame>
        <p:nvGraphicFramePr>
          <p:cNvPr id="6" name="Diagram 5">
            <a:extLst>
              <a:ext uri="{FF2B5EF4-FFF2-40B4-BE49-F238E27FC236}">
                <a16:creationId xmlns:a16="http://schemas.microsoft.com/office/drawing/2014/main" id="{1620C59B-2CFD-284C-B201-57969EB4C891}"/>
              </a:ext>
            </a:extLst>
          </p:cNvPr>
          <p:cNvGraphicFramePr/>
          <p:nvPr>
            <p:extLst>
              <p:ext uri="{D42A27DB-BD31-4B8C-83A1-F6EECF244321}">
                <p14:modId xmlns:p14="http://schemas.microsoft.com/office/powerpoint/2010/main" val="3769970022"/>
              </p:ext>
            </p:extLst>
          </p:nvPr>
        </p:nvGraphicFramePr>
        <p:xfrm>
          <a:off x="-249771" y="1849736"/>
          <a:ext cx="18787542"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7116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D0D29837-8B96-4840-A0A8-E2274A898735}"/>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61D3A7AA-5992-D649-B99D-745AC5C3E42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dgm id="{12F3BD05-1C2C-C542-9DB8-CE8C18A6D6A8}"/>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dgm id="{F3B9454D-02EA-7E46-87A7-26E5E9091A1D}"/>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A88FDD63-CEDD-8044-89F2-E4926D3EBB4E}"/>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graphicEl>
                                              <a:dgm id="{247D6BBB-70BA-FF40-A006-A736301F4BB6}"/>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graphicEl>
                                              <a:dgm id="{214E34C9-427F-154F-94C6-17698314B899}"/>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graphicEl>
                                              <a:dgm id="{DAC24D66-8572-BE45-88E6-46D82FF5FC61}"/>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graphicEl>
                                              <a:dgm id="{FEFCB59A-5D1E-6349-849D-4CD4BCFF35F9}"/>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graphicEl>
                                              <a:dgm id="{316DB134-425E-0544-A67C-F869121FB560}"/>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graphicEl>
                                              <a:dgm id="{8B14C9BC-C454-874E-A192-12F6C0C255B9}"/>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graphicEl>
                                              <a:dgm id="{3D7EC829-6283-6540-ADC8-14AA4EE81CBC}"/>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622009F-E1EC-489A-887B-468C265A3185}"/>
              </a:ext>
            </a:extLst>
          </p:cNvPr>
          <p:cNvSpPr txBox="1"/>
          <p:nvPr/>
        </p:nvSpPr>
        <p:spPr>
          <a:xfrm>
            <a:off x="6698142" y="2706852"/>
            <a:ext cx="10633121" cy="6494085"/>
          </a:xfrm>
          <a:prstGeom prst="rect">
            <a:avLst/>
          </a:prstGeom>
          <a:noFill/>
        </p:spPr>
        <p:txBody>
          <a:bodyPr wrap="square" rtlCol="0">
            <a:spAutoFit/>
          </a:bodyPr>
          <a:lstStyle/>
          <a:p>
            <a:pPr algn="just" rtl="1">
              <a:spcBef>
                <a:spcPts val="2400"/>
              </a:spcBef>
              <a:spcAft>
                <a:spcPts val="600"/>
              </a:spcAft>
              <a:buClr>
                <a:srgbClr val="FF0000"/>
              </a:buClr>
              <a:buSzPts val="2400"/>
            </a:pPr>
            <a:r>
              <a:rPr lang="ar-JO" sz="2400" b="1" dirty="0">
                <a:solidFill>
                  <a:schemeClr val="lt1"/>
                </a:solidFill>
                <a:ea typeface="Calibri" panose="020F0502020204030204" pitchFamily="34" charset="0"/>
                <a:cs typeface="Calibri" panose="020F0502020204030204" pitchFamily="34" charset="0"/>
              </a:rPr>
              <a:t>إضافةً إلى التحليل السريع للاحتياجات والسياق يجب معرفة ما يلي:</a:t>
            </a:r>
            <a:endParaRPr lang="en-GB" sz="2400" b="1"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الثقافة والمعتقدات – خاصة الكيفية التي تؤثر فيها على سلوك الأفراد.</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الثغرات في المعرفة الخاصة بالمخاطر.</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مستوى التهديد الذي يربطه الاشخاص بالمخاطر. </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المعتقدات والشائعات المنتشرة والمتعلقة بالمخاطر.</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أي وصمة عار متعلقة بالخطر أو الأشخاص المتضررين</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أسباب عدم التزام الأشخاص بالممارسات والسلوكيات الآمنة.</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مصادر المعلومات الشائعة والموثوقة حول الوباء</a:t>
            </a:r>
            <a:endParaRPr lang="en-GB" sz="2400" dirty="0">
              <a:solidFill>
                <a:schemeClr val="lt1"/>
              </a:solidFill>
              <a:ea typeface="Calibri" panose="020F0502020204030204" pitchFamily="34" charset="0"/>
              <a:cs typeface="Calibri" panose="020F0502020204030204" pitchFamily="34" charset="0"/>
            </a:endParaRPr>
          </a:p>
          <a:p>
            <a:pPr marL="342900" indent="-342900" algn="just" rtl="1">
              <a:spcBef>
                <a:spcPts val="2400"/>
              </a:spcBef>
              <a:spcAft>
                <a:spcPts val="600"/>
              </a:spcAft>
              <a:buClr>
                <a:srgbClr val="FF0000"/>
              </a:buClr>
              <a:buSzPts val="2400"/>
              <a:buFont typeface="Arial"/>
              <a:buChar char="•"/>
            </a:pPr>
            <a:r>
              <a:rPr lang="ar-JO" sz="2400" dirty="0">
                <a:solidFill>
                  <a:schemeClr val="lt1"/>
                </a:solidFill>
                <a:ea typeface="Calibri" panose="020F0502020204030204" pitchFamily="34" charset="0"/>
                <a:cs typeface="Calibri" panose="020F0502020204030204" pitchFamily="34" charset="0"/>
              </a:rPr>
              <a:t>المصطلحات المحلية المستخدمة لوصف المخاطر</a:t>
            </a:r>
            <a:endParaRPr lang="en-GB" sz="2400" dirty="0">
              <a:solidFill>
                <a:schemeClr val="lt1"/>
              </a:solidFill>
              <a:ea typeface="Calibri" panose="020F0502020204030204" pitchFamily="34" charset="0"/>
              <a:cs typeface="Calibri" panose="020F0502020204030204" pitchFamily="34" charset="0"/>
            </a:endParaRPr>
          </a:p>
        </p:txBody>
      </p:sp>
      <p:pic>
        <p:nvPicPr>
          <p:cNvPr id="4" name="Picture 3" descr="A picture containing text, person&#10;&#10;Description automatically generated">
            <a:extLst>
              <a:ext uri="{FF2B5EF4-FFF2-40B4-BE49-F238E27FC236}">
                <a16:creationId xmlns:a16="http://schemas.microsoft.com/office/drawing/2014/main" id="{B368F5E3-AA30-BE40-9054-FA639851E06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1833" y="2468118"/>
            <a:ext cx="5661466" cy="7249547"/>
          </a:xfrm>
          <a:prstGeom prst="rect">
            <a:avLst/>
          </a:prstGeom>
        </p:spPr>
      </p:pic>
      <p:grpSp>
        <p:nvGrpSpPr>
          <p:cNvPr id="5" name="Group 4">
            <a:extLst>
              <a:ext uri="{FF2B5EF4-FFF2-40B4-BE49-F238E27FC236}">
                <a16:creationId xmlns:a16="http://schemas.microsoft.com/office/drawing/2014/main" id="{C304AB68-7713-D144-977C-1A85FCE4D0A6}"/>
              </a:ext>
            </a:extLst>
          </p:cNvPr>
          <p:cNvGrpSpPr/>
          <p:nvPr/>
        </p:nvGrpSpPr>
        <p:grpSpPr>
          <a:xfrm>
            <a:off x="6698142" y="9560180"/>
            <a:ext cx="6168772" cy="430887"/>
            <a:chOff x="10238338" y="7106249"/>
            <a:chExt cx="5779260" cy="430887"/>
          </a:xfrm>
        </p:grpSpPr>
        <p:sp>
          <p:nvSpPr>
            <p:cNvPr id="7" name="Oval 6">
              <a:extLst>
                <a:ext uri="{FF2B5EF4-FFF2-40B4-BE49-F238E27FC236}">
                  <a16:creationId xmlns:a16="http://schemas.microsoft.com/office/drawing/2014/main" id="{FF92C3D5-FA8F-914F-9BA9-73D3FD1DADDF}"/>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4BAD450-6299-E842-9EF7-7B8D73C8FED6}"/>
                </a:ext>
              </a:extLst>
            </p:cNvPr>
            <p:cNvSpPr txBox="1"/>
            <p:nvPr/>
          </p:nvSpPr>
          <p:spPr>
            <a:xfrm>
              <a:off x="10238338" y="7130391"/>
              <a:ext cx="635430" cy="400110"/>
            </a:xfrm>
            <a:prstGeom prst="rect">
              <a:avLst/>
            </a:prstGeom>
            <a:noFill/>
          </p:spPr>
          <p:txBody>
            <a:bodyPr wrap="square" rtlCol="0">
              <a:spAutoFit/>
            </a:bodyPr>
            <a:lstStyle/>
            <a:p>
              <a:r>
                <a:rPr lang="en-GB" sz="2000" dirty="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9" name="TextBox 8">
              <a:extLst>
                <a:ext uri="{FF2B5EF4-FFF2-40B4-BE49-F238E27FC236}">
                  <a16:creationId xmlns:a16="http://schemas.microsoft.com/office/drawing/2014/main" id="{90546C72-2870-7A4F-BB70-2936C671030A}"/>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10" name="TextBox 9">
            <a:extLst>
              <a:ext uri="{FF2B5EF4-FFF2-40B4-BE49-F238E27FC236}">
                <a16:creationId xmlns:a16="http://schemas.microsoft.com/office/drawing/2014/main" id="{D2567F7E-BD71-2F47-8C09-7ADDCA293D50}"/>
              </a:ext>
            </a:extLst>
          </p:cNvPr>
          <p:cNvSpPr txBox="1"/>
          <p:nvPr/>
        </p:nvSpPr>
        <p:spPr>
          <a:xfrm>
            <a:off x="4115493" y="334913"/>
            <a:ext cx="13367669" cy="1364733"/>
          </a:xfrm>
          <a:prstGeom prst="rect">
            <a:avLst/>
          </a:prstGeom>
          <a:noFill/>
        </p:spPr>
        <p:txBody>
          <a:bodyPr wrap="square" rtlCol="0">
            <a:spAutoFit/>
          </a:bodyPr>
          <a:lstStyle/>
          <a:p>
            <a:pPr algn="r" rtl="1">
              <a:lnSpc>
                <a:spcPts val="4260"/>
              </a:lnSpc>
              <a:spcBef>
                <a:spcPts val="600"/>
              </a:spcBef>
              <a:spcAft>
                <a:spcPts val="600"/>
              </a:spcAft>
            </a:pPr>
            <a:r>
              <a:rPr lang="ar-JO" sz="4800" b="1" dirty="0">
                <a:solidFill>
                  <a:schemeClr val="tx2"/>
                </a:solidFill>
                <a:ea typeface="Calibri" panose="020F0502020204030204" pitchFamily="34" charset="0"/>
                <a:cs typeface="Calibri" panose="020F0502020204030204" pitchFamily="34" charset="0"/>
              </a:rPr>
              <a:t>فهم السياق السائد في حالات الوباء</a:t>
            </a:r>
            <a:endParaRPr lang="en-US" sz="4800" b="1" dirty="0">
              <a:solidFill>
                <a:schemeClr val="tx2"/>
              </a:solidFill>
              <a:ea typeface="Calibri" panose="020F0502020204030204" pitchFamily="34" charset="0"/>
              <a:cs typeface="Calibri" panose="020F0502020204030204" pitchFamily="34" charset="0"/>
            </a:endParaRPr>
          </a:p>
          <a:p>
            <a:pPr algn="r" rtl="1">
              <a:lnSpc>
                <a:spcPts val="4260"/>
              </a:lnSpc>
              <a:spcBef>
                <a:spcPts val="600"/>
              </a:spcBef>
              <a:spcAft>
                <a:spcPts val="600"/>
              </a:spcAft>
            </a:pPr>
            <a:r>
              <a:rPr lang="ar-JO" sz="4800" dirty="0">
                <a:solidFill>
                  <a:schemeClr val="accent3"/>
                </a:solidFill>
                <a:ea typeface="Calibri" panose="020F0502020204030204" pitchFamily="34" charset="0"/>
                <a:cs typeface="Calibri" panose="020F0502020204030204" pitchFamily="34" charset="0"/>
              </a:rPr>
              <a:t>ناقش...</a:t>
            </a:r>
            <a:endParaRPr lang="ru-RU" sz="4800" dirty="0">
              <a:solidFill>
                <a:schemeClr val="accent3"/>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64CA0ED2-3B40-3784-A62E-BC16A9390B13}"/>
              </a:ext>
            </a:extLst>
          </p:cNvPr>
          <p:cNvSpPr txBox="1"/>
          <p:nvPr/>
        </p:nvSpPr>
        <p:spPr>
          <a:xfrm>
            <a:off x="7111714" y="9589195"/>
            <a:ext cx="6593615" cy="390363"/>
          </a:xfrm>
          <a:prstGeom prst="rect">
            <a:avLst/>
          </a:prstGeom>
          <a:solidFill>
            <a:schemeClr val="bg2"/>
          </a:solidFill>
        </p:spPr>
        <p:txBody>
          <a:bodyPr wrap="square">
            <a:spAutoFit/>
          </a:bodyPr>
          <a:lstStyle/>
          <a:p>
            <a:pPr marL="0" marR="0" algn="r" rtl="1">
              <a:lnSpc>
                <a:spcPct val="115000"/>
              </a:lnSpc>
              <a:spcBef>
                <a:spcPts val="0"/>
              </a:spcBef>
              <a:spcAft>
                <a:spcPts val="600"/>
              </a:spcAft>
            </a:pPr>
            <a:r>
              <a:rPr lang="ar-SA" sz="1800" dirty="0">
                <a:effectLst/>
                <a:latin typeface="Calibri" panose="020F0502020204030204" pitchFamily="34" charset="0"/>
                <a:ea typeface="Calibri" panose="020F0502020204030204" pitchFamily="34" charset="0"/>
              </a:rPr>
              <a:t>تغيير السلوك ومصادر التواصل بشأن المخاطر والمشاركة المجتمعية</a:t>
            </a:r>
            <a:endParaRPr lang="en-US" sz="1800" dirty="0">
              <a:effectLst/>
              <a:latin typeface="Calibri" panose="020F0502020204030204" pitchFamily="34" charset="0"/>
              <a:ea typeface="Calibri" panose="020F0502020204030204" pitchFamily="34" charset="0"/>
            </a:endParaRPr>
          </a:p>
        </p:txBody>
      </p:sp>
      <p:sp>
        <p:nvSpPr>
          <p:cNvPr id="2" name="TextBox 1">
            <a:extLst>
              <a:ext uri="{FF2B5EF4-FFF2-40B4-BE49-F238E27FC236}">
                <a16:creationId xmlns:a16="http://schemas.microsoft.com/office/drawing/2014/main" id="{0FC98E0D-FC8D-B850-478F-8A4133CB3C02}"/>
              </a:ext>
            </a:extLst>
          </p:cNvPr>
          <p:cNvSpPr txBox="1"/>
          <p:nvPr/>
        </p:nvSpPr>
        <p:spPr>
          <a:xfrm>
            <a:off x="611833" y="6754762"/>
            <a:ext cx="5661466" cy="2954655"/>
          </a:xfrm>
          <a:prstGeom prst="rect">
            <a:avLst/>
          </a:prstGeom>
          <a:solidFill>
            <a:srgbClr val="001D39"/>
          </a:solidFill>
        </p:spPr>
        <p:txBody>
          <a:bodyPr wrap="square" rtlCol="0">
            <a:spAutoFit/>
          </a:bodyPr>
          <a:lstStyle/>
          <a:p>
            <a:pPr algn="r" rtl="1"/>
            <a:r>
              <a:rPr lang="ar-JO" sz="2400" b="1" dirty="0">
                <a:solidFill>
                  <a:schemeClr val="bg2"/>
                </a:solidFill>
                <a:ea typeface="Calibri" panose="020F0502020204030204" pitchFamily="34" charset="0"/>
                <a:cs typeface="Calibri" panose="020F0502020204030204" pitchFamily="34" charset="0"/>
              </a:rPr>
              <a:t>المعرفة والمواقف والممارسات</a:t>
            </a:r>
          </a:p>
          <a:p>
            <a:pPr algn="r" rtl="1"/>
            <a:endParaRPr lang="ar-JO" dirty="0">
              <a:solidFill>
                <a:schemeClr val="bg2"/>
              </a:solidFill>
              <a:ea typeface="Calibri" panose="020F0502020204030204" pitchFamily="34" charset="0"/>
              <a:cs typeface="Calibri" panose="020F0502020204030204" pitchFamily="34" charset="0"/>
            </a:endParaRPr>
          </a:p>
          <a:p>
            <a:pPr algn="r" rtl="1"/>
            <a:r>
              <a:rPr lang="ar-JO" dirty="0">
                <a:solidFill>
                  <a:srgbClr val="D05B6E"/>
                </a:solidFill>
                <a:ea typeface="Calibri" panose="020F0502020204030204" pitchFamily="34" charset="0"/>
                <a:cs typeface="Calibri" panose="020F0502020204030204" pitchFamily="34" charset="0"/>
              </a:rPr>
              <a:t>تقييم للكوفيد -19 </a:t>
            </a:r>
            <a:r>
              <a:rPr lang="ar-JO" sz="1050" dirty="0">
                <a:solidFill>
                  <a:srgbClr val="D05B6E"/>
                </a:solidFill>
                <a:ea typeface="Calibri" panose="020F0502020204030204" pitchFamily="34" charset="0"/>
                <a:cs typeface="Calibri" panose="020F0502020204030204" pitchFamily="34" charset="0"/>
              </a:rPr>
              <a:t>(الجولة الثانية)</a:t>
            </a:r>
          </a:p>
          <a:p>
            <a:pPr algn="r" rtl="1"/>
            <a:endParaRPr lang="ar-JO" dirty="0">
              <a:solidFill>
                <a:srgbClr val="D05B6E"/>
              </a:solidFill>
              <a:ea typeface="Calibri" panose="020F0502020204030204" pitchFamily="34" charset="0"/>
              <a:cs typeface="Calibri" panose="020F0502020204030204" pitchFamily="34" charset="0"/>
            </a:endParaRPr>
          </a:p>
          <a:p>
            <a:pPr algn="r" rtl="1"/>
            <a:endParaRPr lang="ar-JO" dirty="0">
              <a:solidFill>
                <a:srgbClr val="D05B6E"/>
              </a:solidFill>
              <a:ea typeface="Calibri" panose="020F0502020204030204" pitchFamily="34" charset="0"/>
              <a:cs typeface="Calibri" panose="020F0502020204030204" pitchFamily="34" charset="0"/>
            </a:endParaRPr>
          </a:p>
          <a:p>
            <a:pPr algn="r" rtl="1"/>
            <a:r>
              <a:rPr lang="ar-JO" dirty="0">
                <a:solidFill>
                  <a:schemeClr val="bg2"/>
                </a:solidFill>
                <a:ea typeface="Calibri" panose="020F0502020204030204" pitchFamily="34" charset="0"/>
                <a:cs typeface="Calibri" panose="020F0502020204030204" pitchFamily="34" charset="0"/>
              </a:rPr>
              <a:t>برنامج الهجرة المجتمعية </a:t>
            </a:r>
          </a:p>
          <a:p>
            <a:pPr algn="r" rtl="1"/>
            <a:endParaRPr lang="ar-JO" dirty="0">
              <a:solidFill>
                <a:schemeClr val="bg2"/>
              </a:solidFill>
              <a:ea typeface="Calibri" panose="020F0502020204030204" pitchFamily="34" charset="0"/>
              <a:cs typeface="Calibri" panose="020F0502020204030204" pitchFamily="34" charset="0"/>
            </a:endParaRPr>
          </a:p>
          <a:p>
            <a:pPr algn="r" rtl="1"/>
            <a:endParaRPr lang="ar-JO" dirty="0">
              <a:solidFill>
                <a:schemeClr val="bg2"/>
              </a:solidFill>
              <a:ea typeface="Calibri" panose="020F0502020204030204" pitchFamily="34" charset="0"/>
              <a:cs typeface="Calibri" panose="020F0502020204030204" pitchFamily="34" charset="0"/>
            </a:endParaRPr>
          </a:p>
          <a:p>
            <a:pPr algn="r" rtl="1"/>
            <a:r>
              <a:rPr lang="ar-JO" dirty="0">
                <a:solidFill>
                  <a:schemeClr val="bg2"/>
                </a:solidFill>
                <a:ea typeface="Calibri" panose="020F0502020204030204" pitchFamily="34" charset="0"/>
                <a:cs typeface="Calibri" panose="020F0502020204030204" pitchFamily="34" charset="0"/>
              </a:rPr>
              <a:t>تركيا ، حزيران، 2021</a:t>
            </a:r>
          </a:p>
          <a:p>
            <a:pPr algn="r" rtl="1"/>
            <a:endParaRPr lang="en-US" dirty="0">
              <a:solidFill>
                <a:schemeClr val="bg2"/>
              </a:solidFill>
              <a:ea typeface="Calibri" panose="020F0502020204030204" pitchFamily="34" charset="0"/>
              <a:cs typeface="Calibri" panose="020F0502020204030204" pitchFamily="34" charset="0"/>
            </a:endParaRPr>
          </a:p>
        </p:txBody>
      </p:sp>
      <p:sp>
        <p:nvSpPr>
          <p:cNvPr id="11" name="Right Triangle 10">
            <a:extLst>
              <a:ext uri="{FF2B5EF4-FFF2-40B4-BE49-F238E27FC236}">
                <a16:creationId xmlns:a16="http://schemas.microsoft.com/office/drawing/2014/main" id="{C10F7A69-AC75-158B-A815-B8A31B9EB086}"/>
              </a:ext>
            </a:extLst>
          </p:cNvPr>
          <p:cNvSpPr/>
          <p:nvPr/>
        </p:nvSpPr>
        <p:spPr>
          <a:xfrm>
            <a:off x="611833" y="8172450"/>
            <a:ext cx="2036117" cy="1545215"/>
          </a:xfrm>
          <a:prstGeom prst="rtTriangle">
            <a:avLst/>
          </a:prstGeom>
          <a:solidFill>
            <a:srgbClr val="E2E3E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4A9672F9-E0B9-A612-8D2F-A72219861FB3}"/>
              </a:ext>
            </a:extLst>
          </p:cNvPr>
          <p:cNvSpPr txBox="1"/>
          <p:nvPr/>
        </p:nvSpPr>
        <p:spPr>
          <a:xfrm>
            <a:off x="0" y="9918700"/>
            <a:ext cx="837776" cy="369888"/>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96385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72" name="Google Shape;72;p4"/>
          <p:cNvSpPr txBox="1"/>
          <p:nvPr/>
        </p:nvSpPr>
        <p:spPr>
          <a:xfrm>
            <a:off x="2059625" y="2525434"/>
            <a:ext cx="4665960" cy="999957"/>
          </a:xfrm>
          <a:prstGeom prst="rect">
            <a:avLst/>
          </a:prstGeom>
          <a:noFill/>
          <a:ln>
            <a:noFill/>
          </a:ln>
        </p:spPr>
        <p:txBody>
          <a:bodyPr spcFirstLastPara="1" wrap="square" lIns="137138" tIns="68550" rIns="137138" bIns="68550" anchor="t" anchorCtr="0">
            <a:spAutoFit/>
          </a:bodyPr>
          <a:lstStyle/>
          <a:p>
            <a:pPr algn="just" defTabSz="1371647" rtl="1" eaLnBrk="1" fontAlgn="auto" hangingPunct="1">
              <a:spcBef>
                <a:spcPts val="0"/>
              </a:spcBef>
              <a:spcAft>
                <a:spcPts val="0"/>
              </a:spcAft>
              <a:buClr>
                <a:srgbClr val="000000"/>
              </a:buClr>
            </a:pPr>
            <a:r>
              <a:rPr lang="en-US" sz="2799" b="1" kern="0" dirty="0">
                <a:solidFill>
                  <a:srgbClr val="000000"/>
                </a:solidFill>
                <a:ea typeface="Calibri" panose="020F0502020204030204" pitchFamily="34" charset="0"/>
                <a:cs typeface="Calibri" panose="020F0502020204030204" pitchFamily="34" charset="0"/>
                <a:sym typeface="Arial"/>
              </a:rPr>
              <a:t>Phase 1</a:t>
            </a:r>
            <a:endParaRPr sz="2799" b="1" kern="0" dirty="0">
              <a:solidFill>
                <a:srgbClr val="000000"/>
              </a:solidFill>
              <a:ea typeface="Calibri" panose="020F0502020204030204" pitchFamily="34" charset="0"/>
              <a:cs typeface="Calibri" panose="020F0502020204030204" pitchFamily="34" charset="0"/>
              <a:sym typeface="Arial"/>
            </a:endParaRPr>
          </a:p>
          <a:p>
            <a:pPr algn="just" defTabSz="1371647" rtl="1" eaLnBrk="1" fontAlgn="auto" hangingPunct="1">
              <a:spcBef>
                <a:spcPts val="0"/>
              </a:spcBef>
              <a:spcAft>
                <a:spcPts val="0"/>
              </a:spcAft>
              <a:buClr>
                <a:srgbClr val="000000"/>
              </a:buClr>
            </a:pPr>
            <a:endParaRPr sz="2799" b="1" kern="0" dirty="0">
              <a:solidFill>
                <a:srgbClr val="000000"/>
              </a:solidFill>
              <a:ea typeface="Calibri" panose="020F0502020204030204" pitchFamily="34" charset="0"/>
              <a:cs typeface="Calibri" panose="020F0502020204030204" pitchFamily="34" charset="0"/>
              <a:sym typeface="Arial"/>
            </a:endParaRPr>
          </a:p>
        </p:txBody>
      </p:sp>
      <p:sp>
        <p:nvSpPr>
          <p:cNvPr id="73" name="Google Shape;73;p4"/>
          <p:cNvSpPr txBox="1"/>
          <p:nvPr/>
        </p:nvSpPr>
        <p:spPr>
          <a:xfrm>
            <a:off x="7276056" y="2515987"/>
            <a:ext cx="4647468" cy="999957"/>
          </a:xfrm>
          <a:prstGeom prst="rect">
            <a:avLst/>
          </a:prstGeom>
          <a:noFill/>
          <a:ln>
            <a:noFill/>
          </a:ln>
        </p:spPr>
        <p:txBody>
          <a:bodyPr spcFirstLastPara="1" wrap="square" lIns="137138" tIns="68550" rIns="137138" bIns="68550" anchor="t" anchorCtr="0">
            <a:spAutoFit/>
          </a:bodyPr>
          <a:lstStyle/>
          <a:p>
            <a:pPr algn="just" defTabSz="1371647" rtl="1" eaLnBrk="1" fontAlgn="auto" hangingPunct="1">
              <a:spcBef>
                <a:spcPts val="0"/>
              </a:spcBef>
              <a:spcAft>
                <a:spcPts val="0"/>
              </a:spcAft>
              <a:buClr>
                <a:srgbClr val="000000"/>
              </a:buClr>
            </a:pPr>
            <a:r>
              <a:rPr lang="en-US" sz="2799" b="1" kern="0" dirty="0">
                <a:solidFill>
                  <a:srgbClr val="000000"/>
                </a:solidFill>
                <a:ea typeface="Calibri" panose="020F0502020204030204" pitchFamily="34" charset="0"/>
                <a:cs typeface="Calibri" panose="020F0502020204030204" pitchFamily="34" charset="0"/>
                <a:sym typeface="Arial"/>
              </a:rPr>
              <a:t>Phase 2</a:t>
            </a:r>
            <a:endParaRPr sz="2799" b="1" kern="0" dirty="0">
              <a:solidFill>
                <a:srgbClr val="000000"/>
              </a:solidFill>
              <a:ea typeface="Calibri" panose="020F0502020204030204" pitchFamily="34" charset="0"/>
              <a:cs typeface="Calibri" panose="020F0502020204030204" pitchFamily="34" charset="0"/>
              <a:sym typeface="Arial"/>
            </a:endParaRPr>
          </a:p>
          <a:p>
            <a:pPr algn="just" defTabSz="1371647" rtl="1" eaLnBrk="1" fontAlgn="auto" hangingPunct="1">
              <a:spcBef>
                <a:spcPts val="0"/>
              </a:spcBef>
              <a:spcAft>
                <a:spcPts val="0"/>
              </a:spcAft>
              <a:buClr>
                <a:srgbClr val="000000"/>
              </a:buClr>
            </a:pPr>
            <a:endParaRPr sz="2799" b="1" kern="0" dirty="0">
              <a:solidFill>
                <a:srgbClr val="000000"/>
              </a:solidFill>
              <a:ea typeface="Calibri" panose="020F0502020204030204" pitchFamily="34" charset="0"/>
              <a:cs typeface="Calibri" panose="020F0502020204030204" pitchFamily="34" charset="0"/>
              <a:sym typeface="Arial"/>
            </a:endParaRPr>
          </a:p>
        </p:txBody>
      </p:sp>
      <p:sp>
        <p:nvSpPr>
          <p:cNvPr id="74" name="Google Shape;74;p4"/>
          <p:cNvSpPr txBox="1"/>
          <p:nvPr/>
        </p:nvSpPr>
        <p:spPr>
          <a:xfrm>
            <a:off x="12277930" y="2540591"/>
            <a:ext cx="4650731" cy="999957"/>
          </a:xfrm>
          <a:prstGeom prst="rect">
            <a:avLst/>
          </a:prstGeom>
          <a:noFill/>
          <a:ln>
            <a:noFill/>
          </a:ln>
        </p:spPr>
        <p:txBody>
          <a:bodyPr spcFirstLastPara="1" wrap="square" lIns="137138" tIns="68550" rIns="137138" bIns="68550" anchor="t" anchorCtr="0">
            <a:spAutoFit/>
          </a:bodyPr>
          <a:lstStyle/>
          <a:p>
            <a:pPr algn="just" defTabSz="1371647" rtl="1" eaLnBrk="1" fontAlgn="auto" hangingPunct="1">
              <a:spcBef>
                <a:spcPts val="0"/>
              </a:spcBef>
              <a:spcAft>
                <a:spcPts val="0"/>
              </a:spcAft>
              <a:buClr>
                <a:srgbClr val="000000"/>
              </a:buClr>
            </a:pPr>
            <a:r>
              <a:rPr lang="en-US" sz="2799" b="1" kern="0" dirty="0">
                <a:solidFill>
                  <a:srgbClr val="000000"/>
                </a:solidFill>
                <a:ea typeface="Calibri" panose="020F0502020204030204" pitchFamily="34" charset="0"/>
                <a:cs typeface="Calibri" panose="020F0502020204030204" pitchFamily="34" charset="0"/>
                <a:sym typeface="Arial"/>
              </a:rPr>
              <a:t>Phase 3</a:t>
            </a:r>
            <a:endParaRPr sz="2799" b="1" kern="0" dirty="0">
              <a:solidFill>
                <a:srgbClr val="000000"/>
              </a:solidFill>
              <a:ea typeface="Calibri" panose="020F0502020204030204" pitchFamily="34" charset="0"/>
              <a:cs typeface="Calibri" panose="020F0502020204030204" pitchFamily="34" charset="0"/>
              <a:sym typeface="Arial"/>
            </a:endParaRPr>
          </a:p>
          <a:p>
            <a:pPr algn="just" defTabSz="1371647" rtl="1" eaLnBrk="1" fontAlgn="auto" hangingPunct="1">
              <a:spcBef>
                <a:spcPts val="0"/>
              </a:spcBef>
              <a:spcAft>
                <a:spcPts val="0"/>
              </a:spcAft>
              <a:buClr>
                <a:srgbClr val="000000"/>
              </a:buClr>
            </a:pPr>
            <a:endParaRPr sz="2799" b="1" kern="0" dirty="0">
              <a:solidFill>
                <a:srgbClr val="000000"/>
              </a:solidFill>
              <a:ea typeface="Calibri" panose="020F0502020204030204" pitchFamily="34" charset="0"/>
              <a:cs typeface="Calibri" panose="020F0502020204030204" pitchFamily="34" charset="0"/>
              <a:sym typeface="Arial"/>
            </a:endParaRPr>
          </a:p>
        </p:txBody>
      </p:sp>
      <p:sp>
        <p:nvSpPr>
          <p:cNvPr id="78" name="Google Shape;78;p4"/>
          <p:cNvSpPr/>
          <p:nvPr/>
        </p:nvSpPr>
        <p:spPr>
          <a:xfrm>
            <a:off x="2155766" y="2425372"/>
            <a:ext cx="4665960"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79" name="Google Shape;79;p4"/>
          <p:cNvSpPr/>
          <p:nvPr/>
        </p:nvSpPr>
        <p:spPr>
          <a:xfrm>
            <a:off x="7358033" y="2425813"/>
            <a:ext cx="4647468"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80" name="Google Shape;80;p4"/>
          <p:cNvSpPr/>
          <p:nvPr/>
        </p:nvSpPr>
        <p:spPr>
          <a:xfrm>
            <a:off x="12469066" y="2425372"/>
            <a:ext cx="4650731" cy="711332"/>
          </a:xfrm>
          <a:prstGeom prst="rect">
            <a:avLst/>
          </a:prstGeom>
          <a:noFill/>
          <a:ln w="25400" cap="flat" cmpd="sng">
            <a:solidFill>
              <a:srgbClr val="C00000"/>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84" name="Google Shape;84;p4"/>
          <p:cNvSpPr/>
          <p:nvPr/>
        </p:nvSpPr>
        <p:spPr>
          <a:xfrm>
            <a:off x="2174946" y="3285408"/>
            <a:ext cx="4665960" cy="711332"/>
          </a:xfrm>
          <a:prstGeom prst="rect">
            <a:avLst/>
          </a:prstGeom>
          <a:solidFill>
            <a:srgbClr val="A5A5A5"/>
          </a:solidFill>
          <a:ln>
            <a:noFill/>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sp>
        <p:nvSpPr>
          <p:cNvPr id="85" name="Google Shape;85;p4"/>
          <p:cNvSpPr/>
          <p:nvPr/>
        </p:nvSpPr>
        <p:spPr>
          <a:xfrm>
            <a:off x="7386059" y="3286561"/>
            <a:ext cx="4647468" cy="711332"/>
          </a:xfrm>
          <a:prstGeom prst="rect">
            <a:avLst/>
          </a:prstGeom>
          <a:solidFill>
            <a:srgbClr val="A5A5A5"/>
          </a:solidFill>
          <a:ln>
            <a:noFill/>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dirty="0">
              <a:solidFill>
                <a:srgbClr val="FFFFFF"/>
              </a:solidFill>
              <a:ea typeface="Calibri" panose="020F0502020204030204" pitchFamily="34" charset="0"/>
              <a:cs typeface="Calibri" panose="020F0502020204030204" pitchFamily="34" charset="0"/>
              <a:sym typeface="Arial"/>
            </a:endParaRPr>
          </a:p>
        </p:txBody>
      </p:sp>
      <p:sp>
        <p:nvSpPr>
          <p:cNvPr id="86" name="Google Shape;86;p4"/>
          <p:cNvSpPr/>
          <p:nvPr/>
        </p:nvSpPr>
        <p:spPr>
          <a:xfrm>
            <a:off x="12493253" y="3258847"/>
            <a:ext cx="4650731" cy="711332"/>
          </a:xfrm>
          <a:prstGeom prst="rect">
            <a:avLst/>
          </a:prstGeom>
          <a:solidFill>
            <a:srgbClr val="A5A5A5"/>
          </a:solidFill>
          <a:ln>
            <a:noFill/>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dirty="0">
              <a:solidFill>
                <a:srgbClr val="FFFFFF"/>
              </a:solidFill>
              <a:ea typeface="Calibri" panose="020F0502020204030204" pitchFamily="34" charset="0"/>
              <a:cs typeface="Calibri" panose="020F0502020204030204" pitchFamily="34" charset="0"/>
              <a:sym typeface="Arial"/>
            </a:endParaRPr>
          </a:p>
        </p:txBody>
      </p:sp>
      <p:sp>
        <p:nvSpPr>
          <p:cNvPr id="90" name="Google Shape;90;p4"/>
          <p:cNvSpPr txBox="1"/>
          <p:nvPr/>
        </p:nvSpPr>
        <p:spPr>
          <a:xfrm>
            <a:off x="2174946" y="3417398"/>
            <a:ext cx="4665960" cy="507771"/>
          </a:xfrm>
          <a:prstGeom prst="rect">
            <a:avLst/>
          </a:prstGeom>
          <a:noFill/>
          <a:ln>
            <a:noFill/>
          </a:ln>
        </p:spPr>
        <p:txBody>
          <a:bodyPr spcFirstLastPara="1" wrap="square" lIns="137138" tIns="68550" rIns="137138" bIns="68550" anchor="t" anchorCtr="0">
            <a:spAutoFit/>
          </a:bodyPr>
          <a:lstStyle/>
          <a:p>
            <a:pPr algn="ctr" defTabSz="1371647" rtl="1" eaLnBrk="1" fontAlgn="auto" hangingPunct="1">
              <a:spcBef>
                <a:spcPts val="0"/>
              </a:spcBef>
              <a:spcAft>
                <a:spcPts val="0"/>
              </a:spcAft>
              <a:buClr>
                <a:srgbClr val="000000"/>
              </a:buClr>
            </a:pPr>
            <a:r>
              <a:rPr lang="ar-JO" sz="2400" b="1" kern="0" dirty="0">
                <a:solidFill>
                  <a:srgbClr val="000000"/>
                </a:solidFill>
                <a:ea typeface="Calibri" panose="020F0502020204030204" pitchFamily="34" charset="0"/>
                <a:cs typeface="Calibri" panose="020F0502020204030204" pitchFamily="34" charset="0"/>
                <a:sym typeface="Arial"/>
              </a:rPr>
              <a:t>التقييم المتعمق</a:t>
            </a:r>
            <a:endParaRPr sz="2400" b="1" kern="0" dirty="0">
              <a:solidFill>
                <a:srgbClr val="000000"/>
              </a:solidFill>
              <a:ea typeface="Calibri" panose="020F0502020204030204" pitchFamily="34" charset="0"/>
              <a:cs typeface="Calibri" panose="020F0502020204030204" pitchFamily="34" charset="0"/>
              <a:sym typeface="Arial"/>
            </a:endParaRPr>
          </a:p>
        </p:txBody>
      </p:sp>
      <p:sp>
        <p:nvSpPr>
          <p:cNvPr id="91" name="Google Shape;91;p4"/>
          <p:cNvSpPr txBox="1"/>
          <p:nvPr/>
        </p:nvSpPr>
        <p:spPr>
          <a:xfrm>
            <a:off x="7421795" y="3406666"/>
            <a:ext cx="4647468" cy="507771"/>
          </a:xfrm>
          <a:prstGeom prst="rect">
            <a:avLst/>
          </a:prstGeom>
          <a:noFill/>
          <a:ln>
            <a:noFill/>
          </a:ln>
        </p:spPr>
        <p:txBody>
          <a:bodyPr spcFirstLastPara="1" wrap="square" lIns="137138" tIns="68550" rIns="137138" bIns="68550" anchor="t" anchorCtr="0">
            <a:spAutoFit/>
          </a:bodyPr>
          <a:lstStyle/>
          <a:p>
            <a:pPr algn="ctr" defTabSz="1371647" rtl="1" eaLnBrk="1" fontAlgn="auto" hangingPunct="1">
              <a:spcBef>
                <a:spcPts val="0"/>
              </a:spcBef>
              <a:spcAft>
                <a:spcPts val="0"/>
              </a:spcAft>
              <a:buClr>
                <a:srgbClr val="000000"/>
              </a:buClr>
            </a:pPr>
            <a:r>
              <a:rPr lang="ar-JO" sz="2400" b="1" kern="0" dirty="0">
                <a:solidFill>
                  <a:srgbClr val="000000"/>
                </a:solidFill>
                <a:ea typeface="Calibri" panose="020F0502020204030204" pitchFamily="34" charset="0"/>
                <a:cs typeface="Calibri" panose="020F0502020204030204" pitchFamily="34" charset="0"/>
                <a:sym typeface="Arial"/>
              </a:rPr>
              <a:t>التقييم السريع</a:t>
            </a:r>
            <a:endParaRPr sz="2400" b="1" kern="0" dirty="0">
              <a:solidFill>
                <a:srgbClr val="000000"/>
              </a:solidFill>
              <a:ea typeface="Calibri" panose="020F0502020204030204" pitchFamily="34" charset="0"/>
              <a:cs typeface="Calibri" panose="020F0502020204030204" pitchFamily="34" charset="0"/>
              <a:sym typeface="Arial"/>
            </a:endParaRPr>
          </a:p>
        </p:txBody>
      </p:sp>
      <p:sp>
        <p:nvSpPr>
          <p:cNvPr id="92" name="Google Shape;92;p4"/>
          <p:cNvSpPr txBox="1"/>
          <p:nvPr/>
        </p:nvSpPr>
        <p:spPr>
          <a:xfrm>
            <a:off x="12502411" y="3374117"/>
            <a:ext cx="4650731" cy="507771"/>
          </a:xfrm>
          <a:prstGeom prst="rect">
            <a:avLst/>
          </a:prstGeom>
          <a:noFill/>
          <a:ln>
            <a:noFill/>
          </a:ln>
        </p:spPr>
        <p:txBody>
          <a:bodyPr spcFirstLastPara="1" wrap="square" lIns="137138" tIns="68550" rIns="137138" bIns="68550" anchor="t" anchorCtr="0">
            <a:spAutoFit/>
          </a:bodyPr>
          <a:lstStyle/>
          <a:p>
            <a:pPr algn="ctr" defTabSz="1371647" rtl="1" eaLnBrk="1" fontAlgn="auto" hangingPunct="1">
              <a:spcBef>
                <a:spcPts val="0"/>
              </a:spcBef>
              <a:spcAft>
                <a:spcPts val="0"/>
              </a:spcAft>
              <a:buClr>
                <a:srgbClr val="000000"/>
              </a:buClr>
            </a:pPr>
            <a:r>
              <a:rPr lang="ar-JO" sz="2400" b="1" kern="0" dirty="0">
                <a:solidFill>
                  <a:srgbClr val="000000"/>
                </a:solidFill>
                <a:ea typeface="Calibri" panose="020F0502020204030204" pitchFamily="34" charset="0"/>
                <a:cs typeface="Calibri" panose="020F0502020204030204" pitchFamily="34" charset="0"/>
                <a:sym typeface="Arial"/>
              </a:rPr>
              <a:t>التقييم الأولي</a:t>
            </a:r>
            <a:endParaRPr sz="2400" b="1" kern="0" dirty="0">
              <a:solidFill>
                <a:srgbClr val="000000"/>
              </a:solidFill>
              <a:ea typeface="Calibri" panose="020F0502020204030204" pitchFamily="34" charset="0"/>
              <a:cs typeface="Calibri" panose="020F0502020204030204" pitchFamily="34" charset="0"/>
              <a:sym typeface="Arial"/>
            </a:endParaRPr>
          </a:p>
        </p:txBody>
      </p:sp>
      <p:sp>
        <p:nvSpPr>
          <p:cNvPr id="94" name="Google Shape;94;p4"/>
          <p:cNvSpPr/>
          <p:nvPr/>
        </p:nvSpPr>
        <p:spPr>
          <a:xfrm>
            <a:off x="292494" y="5060092"/>
            <a:ext cx="1493430" cy="1404159"/>
          </a:xfrm>
          <a:prstGeom prst="irregularSeal1">
            <a:avLst/>
          </a:prstGeom>
          <a:solidFill>
            <a:srgbClr val="FF0000"/>
          </a:solidFill>
          <a:ln w="25400" cap="flat" cmpd="sng">
            <a:solidFill>
              <a:schemeClr val="dk1"/>
            </a:solidFill>
            <a:prstDash val="solid"/>
            <a:round/>
            <a:headEnd type="none" w="sm" len="sm"/>
            <a:tailEnd type="none" w="sm" len="sm"/>
          </a:ln>
        </p:spPr>
        <p:txBody>
          <a:bodyPr spcFirstLastPara="1" wrap="square" lIns="137138" tIns="68550" rIns="137138" bIns="68550" anchor="ctr" anchorCtr="0">
            <a:noAutofit/>
          </a:bodyPr>
          <a:lstStyle/>
          <a:p>
            <a:pPr algn="just" defTabSz="1371647" rtl="1" eaLnBrk="1" fontAlgn="auto" hangingPunct="1">
              <a:spcBef>
                <a:spcPts val="0"/>
              </a:spcBef>
              <a:spcAft>
                <a:spcPts val="0"/>
              </a:spcAft>
              <a:buClr>
                <a:srgbClr val="000000"/>
              </a:buClr>
            </a:pPr>
            <a:endParaRPr sz="2400" kern="0">
              <a:solidFill>
                <a:srgbClr val="FFFFFF"/>
              </a:solidFill>
              <a:ea typeface="Calibri" panose="020F0502020204030204" pitchFamily="34" charset="0"/>
              <a:cs typeface="Calibri" panose="020F0502020204030204" pitchFamily="34" charset="0"/>
              <a:sym typeface="Arial"/>
            </a:endParaRPr>
          </a:p>
        </p:txBody>
      </p:sp>
      <p:cxnSp>
        <p:nvCxnSpPr>
          <p:cNvPr id="95" name="Google Shape;95;p4"/>
          <p:cNvCxnSpPr>
            <a:cxnSpLocks/>
          </p:cNvCxnSpPr>
          <p:nvPr/>
        </p:nvCxnSpPr>
        <p:spPr>
          <a:xfrm flipH="1" flipV="1">
            <a:off x="724545" y="2277951"/>
            <a:ext cx="18492" cy="2566118"/>
          </a:xfrm>
          <a:prstGeom prst="straightConnector1">
            <a:avLst/>
          </a:prstGeom>
          <a:noFill/>
          <a:ln w="76200" cap="flat" cmpd="sng">
            <a:solidFill>
              <a:schemeClr val="dk1"/>
            </a:solidFill>
            <a:prstDash val="dash"/>
            <a:round/>
            <a:headEnd type="none" w="sm" len="sm"/>
            <a:tailEnd type="none" w="sm" len="sm"/>
          </a:ln>
        </p:spPr>
      </p:cxnSp>
      <p:sp>
        <p:nvSpPr>
          <p:cNvPr id="37" name="TextBox 36">
            <a:extLst>
              <a:ext uri="{FF2B5EF4-FFF2-40B4-BE49-F238E27FC236}">
                <a16:creationId xmlns:a16="http://schemas.microsoft.com/office/drawing/2014/main" id="{FE3A302B-B68F-2847-8990-6A369E7A0F8C}"/>
              </a:ext>
            </a:extLst>
          </p:cNvPr>
          <p:cNvSpPr txBox="1"/>
          <p:nvPr/>
        </p:nvSpPr>
        <p:spPr>
          <a:xfrm>
            <a:off x="461803" y="525719"/>
            <a:ext cx="13173281" cy="1200329"/>
          </a:xfrm>
          <a:prstGeom prst="rect">
            <a:avLst/>
          </a:prstGeom>
          <a:noFill/>
        </p:spPr>
        <p:txBody>
          <a:bodyPr wrap="square" rtlCol="0">
            <a:spAutoFit/>
          </a:bodyPr>
          <a:lstStyle/>
          <a:p>
            <a:pPr algn="just" defTabSz="914309" rtl="1">
              <a:spcAft>
                <a:spcPts val="300"/>
              </a:spcAft>
            </a:pPr>
            <a:r>
              <a:rPr lang="ar-JO" sz="3600" b="1" dirty="0">
                <a:solidFill>
                  <a:srgbClr val="001D41"/>
                </a:solidFill>
                <a:ea typeface="Calibri" panose="020F0502020204030204" pitchFamily="34" charset="0"/>
                <a:cs typeface="Calibri" panose="020F0502020204030204" pitchFamily="34" charset="0"/>
              </a:rPr>
              <a:t>دمج المشاركة المجتمعية والمساءلة في التحليل السريع للسياق والاحتياجات - </a:t>
            </a:r>
            <a:r>
              <a:rPr lang="ar-JO" sz="3600" b="1" dirty="0">
                <a:solidFill>
                  <a:srgbClr val="FF0000"/>
                </a:solidFill>
                <a:ea typeface="Calibri" panose="020F0502020204030204" pitchFamily="34" charset="0"/>
                <a:cs typeface="Calibri" panose="020F0502020204030204" pitchFamily="34" charset="0"/>
              </a:rPr>
              <a:t>نوعية البيانات والوقت والكيفية</a:t>
            </a:r>
            <a:r>
              <a:rPr lang="ar-JO" sz="3600" b="1" dirty="0">
                <a:solidFill>
                  <a:srgbClr val="001D41"/>
                </a:solidFill>
                <a:ea typeface="Calibri" panose="020F0502020204030204" pitchFamily="34" charset="0"/>
                <a:cs typeface="Calibri" panose="020F0502020204030204" pitchFamily="34" charset="0"/>
              </a:rPr>
              <a:t>. </a:t>
            </a:r>
            <a:endParaRPr lang="ru-RU" sz="3600" b="1" dirty="0">
              <a:solidFill>
                <a:srgbClr val="FF0000"/>
              </a:solidFill>
              <a:ea typeface="Calibri" panose="020F0502020204030204" pitchFamily="34" charset="0"/>
              <a:cs typeface="Calibri" panose="020F0502020204030204" pitchFamily="34" charset="0"/>
            </a:endParaRPr>
          </a:p>
        </p:txBody>
      </p:sp>
      <p:sp>
        <p:nvSpPr>
          <p:cNvPr id="43" name="Rectangle 42">
            <a:extLst>
              <a:ext uri="{FF2B5EF4-FFF2-40B4-BE49-F238E27FC236}">
                <a16:creationId xmlns:a16="http://schemas.microsoft.com/office/drawing/2014/main" id="{CD0F67CD-1283-C849-99FD-98035AE86276}"/>
              </a:ext>
            </a:extLst>
          </p:cNvPr>
          <p:cNvSpPr/>
          <p:nvPr/>
        </p:nvSpPr>
        <p:spPr>
          <a:xfrm>
            <a:off x="2155766" y="4117761"/>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rtl="1"/>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خلال 40 يومًا</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44" name="Rectangle 43">
            <a:extLst>
              <a:ext uri="{FF2B5EF4-FFF2-40B4-BE49-F238E27FC236}">
                <a16:creationId xmlns:a16="http://schemas.microsoft.com/office/drawing/2014/main" id="{CE6A95AF-1220-8144-A848-80E9687C99EB}"/>
              </a:ext>
            </a:extLst>
          </p:cNvPr>
          <p:cNvSpPr/>
          <p:nvPr/>
        </p:nvSpPr>
        <p:spPr>
          <a:xfrm>
            <a:off x="7427780" y="4128313"/>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rtl="1"/>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الـ 14 يوم الأولى</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46" name="Rectangle 45">
            <a:extLst>
              <a:ext uri="{FF2B5EF4-FFF2-40B4-BE49-F238E27FC236}">
                <a16:creationId xmlns:a16="http://schemas.microsoft.com/office/drawing/2014/main" id="{925F78DA-20E9-3E40-9F2E-1BD2C308DB13}"/>
              </a:ext>
            </a:extLst>
          </p:cNvPr>
          <p:cNvSpPr/>
          <p:nvPr/>
        </p:nvSpPr>
        <p:spPr>
          <a:xfrm>
            <a:off x="7403303" y="4848147"/>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الاحتياجات والأولويات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التركيبة والهياكل السكانية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القدرات المجتمعية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r>
              <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rPr>
              <a:t> </a:t>
            </a:r>
          </a:p>
        </p:txBody>
      </p:sp>
      <p:sp>
        <p:nvSpPr>
          <p:cNvPr id="47" name="Rectangle 46">
            <a:extLst>
              <a:ext uri="{FF2B5EF4-FFF2-40B4-BE49-F238E27FC236}">
                <a16:creationId xmlns:a16="http://schemas.microsoft.com/office/drawing/2014/main" id="{DFD3D75E-28CA-9743-9692-454D10C4CEAA}"/>
              </a:ext>
            </a:extLst>
          </p:cNvPr>
          <p:cNvSpPr/>
          <p:nvPr/>
        </p:nvSpPr>
        <p:spPr>
          <a:xfrm>
            <a:off x="2225100" y="4687477"/>
            <a:ext cx="4665960" cy="4071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الاحتياجات والأولويات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التركيبة والهياكل السكانية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القدرات المجتمعية</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التصورات ومدى الثقة في الصليب الأحمر والهلال الاحمر</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r>
              <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rPr>
              <a:t> </a:t>
            </a:r>
          </a:p>
        </p:txBody>
      </p:sp>
      <p:sp>
        <p:nvSpPr>
          <p:cNvPr id="49" name="Rectangle 48">
            <a:extLst>
              <a:ext uri="{FF2B5EF4-FFF2-40B4-BE49-F238E27FC236}">
                <a16:creationId xmlns:a16="http://schemas.microsoft.com/office/drawing/2014/main" id="{C84057AA-B47D-B449-9225-D15AB3C37F79}"/>
              </a:ext>
            </a:extLst>
          </p:cNvPr>
          <p:cNvSpPr/>
          <p:nvPr/>
        </p:nvSpPr>
        <p:spPr>
          <a:xfrm>
            <a:off x="7403303"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09" rtl="1"/>
            <a:r>
              <a:rPr lang="ar-JO" sz="2100" dirty="0">
                <a:solidFill>
                  <a:srgbClr val="FFFFFF"/>
                </a:solidFill>
                <a:latin typeface="Calibri" panose="020F0502020204030204" pitchFamily="34" charset="0"/>
                <a:ea typeface="Calibri" panose="020F0502020204030204" pitchFamily="34" charset="0"/>
                <a:cs typeface="Calibri" panose="020F0502020204030204" pitchFamily="34" charset="0"/>
              </a:rPr>
              <a:t>البيانات الثانوية، والملاحظة المباشرة ومقابلة مقدمي المعلومات الرئيسيين، وحلقات النقاش المركزة</a:t>
            </a:r>
            <a:endParaRPr lang="en-GB" sz="21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50" name="Rectangle 49">
            <a:extLst>
              <a:ext uri="{FF2B5EF4-FFF2-40B4-BE49-F238E27FC236}">
                <a16:creationId xmlns:a16="http://schemas.microsoft.com/office/drawing/2014/main" id="{BD0AC112-4F16-C949-A8D0-2302CC532771}"/>
              </a:ext>
            </a:extLst>
          </p:cNvPr>
          <p:cNvSpPr/>
          <p:nvPr/>
        </p:nvSpPr>
        <p:spPr>
          <a:xfrm>
            <a:off x="2225100" y="8837563"/>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09" rtl="1"/>
            <a:r>
              <a:rPr lang="ar-JO" sz="2100" dirty="0">
                <a:solidFill>
                  <a:srgbClr val="FFFFFF"/>
                </a:solidFill>
                <a:latin typeface="Calibri" panose="020F0502020204030204" pitchFamily="34" charset="0"/>
                <a:ea typeface="Calibri" panose="020F0502020204030204" pitchFamily="34" charset="0"/>
                <a:cs typeface="Calibri" panose="020F0502020204030204" pitchFamily="34" charset="0"/>
              </a:rPr>
              <a:t>البيانات الثانوية، والملاحظة المباشرة ومقابلة مقدمي المعلومات الرئيسيين، وحلقات النقاش المركزة وإجراء الاستطلاعات</a:t>
            </a:r>
            <a:endParaRPr lang="en-GB" sz="21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BF562CA0-F399-253E-5D22-6DD5CA6F9811}"/>
              </a:ext>
            </a:extLst>
          </p:cNvPr>
          <p:cNvSpPr txBox="1"/>
          <p:nvPr/>
        </p:nvSpPr>
        <p:spPr>
          <a:xfrm>
            <a:off x="12835776" y="2466684"/>
            <a:ext cx="4092885" cy="646331"/>
          </a:xfrm>
          <a:prstGeom prst="rect">
            <a:avLst/>
          </a:prstGeom>
          <a:solidFill>
            <a:schemeClr val="bg2"/>
          </a:solidFill>
        </p:spPr>
        <p:txBody>
          <a:bodyPr wrap="square" rtlCol="0">
            <a:spAutoFit/>
          </a:bodyPr>
          <a:lstStyle/>
          <a:p>
            <a:pPr algn="ctr" rtl="1"/>
            <a:r>
              <a:rPr lang="ar-JO" sz="3600" b="1" dirty="0">
                <a:ea typeface="Calibri" panose="020F0502020204030204" pitchFamily="34" charset="0"/>
                <a:cs typeface="Calibri" panose="020F0502020204030204" pitchFamily="34" charset="0"/>
              </a:rPr>
              <a:t>المرحلة الأولى</a:t>
            </a:r>
            <a:endParaRPr lang="en-US" sz="3600" b="1"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D1895416-7023-E056-D3F7-ACEEC16D5339}"/>
              </a:ext>
            </a:extLst>
          </p:cNvPr>
          <p:cNvSpPr txBox="1"/>
          <p:nvPr/>
        </p:nvSpPr>
        <p:spPr>
          <a:xfrm>
            <a:off x="7714317" y="2466684"/>
            <a:ext cx="4092885" cy="646331"/>
          </a:xfrm>
          <a:prstGeom prst="rect">
            <a:avLst/>
          </a:prstGeom>
          <a:solidFill>
            <a:schemeClr val="bg2"/>
          </a:solidFill>
        </p:spPr>
        <p:txBody>
          <a:bodyPr wrap="square" rtlCol="0">
            <a:spAutoFit/>
          </a:bodyPr>
          <a:lstStyle/>
          <a:p>
            <a:pPr algn="ctr" rtl="1"/>
            <a:r>
              <a:rPr lang="ar-JO" sz="3600" b="1" dirty="0">
                <a:ea typeface="Calibri" panose="020F0502020204030204" pitchFamily="34" charset="0"/>
                <a:cs typeface="Calibri" panose="020F0502020204030204" pitchFamily="34" charset="0"/>
              </a:rPr>
              <a:t>المرحلة الثانية</a:t>
            </a:r>
            <a:endParaRPr lang="en-US" sz="3600" b="1"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DF321602-9CDE-69A3-3CC7-C0F282A50847}"/>
              </a:ext>
            </a:extLst>
          </p:cNvPr>
          <p:cNvSpPr txBox="1"/>
          <p:nvPr/>
        </p:nvSpPr>
        <p:spPr>
          <a:xfrm>
            <a:off x="2714677" y="2466684"/>
            <a:ext cx="4092885" cy="646331"/>
          </a:xfrm>
          <a:prstGeom prst="rect">
            <a:avLst/>
          </a:prstGeom>
          <a:solidFill>
            <a:schemeClr val="bg2"/>
          </a:solidFill>
        </p:spPr>
        <p:txBody>
          <a:bodyPr wrap="square" rtlCol="0">
            <a:spAutoFit/>
          </a:bodyPr>
          <a:lstStyle/>
          <a:p>
            <a:pPr algn="ctr" rtl="1"/>
            <a:r>
              <a:rPr lang="ar-JO" sz="3600" b="1" dirty="0">
                <a:ea typeface="Calibri" panose="020F0502020204030204" pitchFamily="34" charset="0"/>
                <a:cs typeface="Calibri" panose="020F0502020204030204" pitchFamily="34" charset="0"/>
              </a:rPr>
              <a:t>المرحلة الثالثة</a:t>
            </a:r>
            <a:endParaRPr lang="en-US" sz="3600" b="1" dirty="0">
              <a:ea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54D4CB2A-FEB7-E246-BB22-E763224C3220}"/>
              </a:ext>
            </a:extLst>
          </p:cNvPr>
          <p:cNvSpPr/>
          <p:nvPr/>
        </p:nvSpPr>
        <p:spPr>
          <a:xfrm>
            <a:off x="12544131" y="4667828"/>
            <a:ext cx="4665960" cy="3877136"/>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60" rtlCol="0" anchor="t" anchorCtr="0"/>
          <a:lstStyle/>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الاحتياجات والاأولويات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العلاقات المجتمعية والتواصل (الوصول إلى المعلومات)</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buFont typeface="Arial" panose="020B0604020202020204" pitchFamily="34" charset="0"/>
              <a:buChar char="•"/>
            </a:pPr>
            <a:r>
              <a:rPr lang="ar-JO" sz="2000" dirty="0">
                <a:solidFill>
                  <a:srgbClr val="3F3F3F"/>
                </a:solidFill>
                <a:latin typeface="Calibri" panose="020F0502020204030204" pitchFamily="34" charset="0"/>
                <a:ea typeface="Calibri" panose="020F0502020204030204" pitchFamily="34" charset="0"/>
                <a:cs typeface="Calibri" panose="020F0502020204030204" pitchFamily="34" charset="0"/>
              </a:rPr>
              <a:t>قدرات المجتمع المحلي (الإجراءات المتخذة لمعالجة القضايا)</a:t>
            </a:r>
            <a:endParaRPr lang="en-GB" sz="2000"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2591760-0B51-3FC1-59B0-DCEA71E924CB}"/>
              </a:ext>
            </a:extLst>
          </p:cNvPr>
          <p:cNvSpPr/>
          <p:nvPr/>
        </p:nvSpPr>
        <p:spPr>
          <a:xfrm>
            <a:off x="12485638" y="3995276"/>
            <a:ext cx="4665960" cy="559164"/>
          </a:xfrm>
          <a:prstGeom prst="rect">
            <a:avLst/>
          </a:prstGeom>
          <a:solidFill>
            <a:srgbClr val="232B3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rtl="1"/>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الـ 48 ساعة الأولى</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9478A61E-9060-8231-F031-867D04D9BCD4}"/>
              </a:ext>
            </a:extLst>
          </p:cNvPr>
          <p:cNvSpPr/>
          <p:nvPr/>
        </p:nvSpPr>
        <p:spPr>
          <a:xfrm>
            <a:off x="12544131" y="8796597"/>
            <a:ext cx="4665960" cy="1272387"/>
          </a:xfrm>
          <a:prstGeom prst="rect">
            <a:avLst/>
          </a:prstGeom>
          <a:solidFill>
            <a:schemeClr val="tx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09" rtl="1"/>
            <a:r>
              <a:rPr lang="ar-JO" sz="2100" dirty="0">
                <a:solidFill>
                  <a:srgbClr val="FFFFFF"/>
                </a:solidFill>
                <a:latin typeface="Calibri" panose="020F0502020204030204" pitchFamily="34" charset="0"/>
                <a:ea typeface="Calibri" panose="020F0502020204030204" pitchFamily="34" charset="0"/>
                <a:cs typeface="Calibri" panose="020F0502020204030204" pitchFamily="34" charset="0"/>
              </a:rPr>
              <a:t>البيانات الثانوية والملاحظة المباشرة ومقابلة مقدمي المعلومات الرئيسيين</a:t>
            </a:r>
            <a:endParaRPr lang="en-GB" sz="21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A55343F8-79C2-2A38-21C1-B13DAC1F804B}"/>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8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8" grpId="0" animBg="1"/>
      <p:bldP spid="79" grpId="0" animBg="1"/>
      <p:bldP spid="80" grpId="0" animBg="1"/>
      <p:bldP spid="80" grpId="1" animBg="1"/>
      <p:bldP spid="84" grpId="0" animBg="1"/>
      <p:bldP spid="85" grpId="0" animBg="1"/>
      <p:bldP spid="86" grpId="0" animBg="1"/>
      <p:bldP spid="90" grpId="0"/>
      <p:bldP spid="91" grpId="0"/>
      <p:bldP spid="92" grpId="0"/>
      <p:bldP spid="43" grpId="0" animBg="1"/>
      <p:bldP spid="44" grpId="0" animBg="1"/>
      <p:bldP spid="46" grpId="0" animBg="1"/>
      <p:bldP spid="47" grpId="0" animBg="1"/>
      <p:bldP spid="49" grpId="0" animBg="1"/>
      <p:bldP spid="50" grpId="0" animBg="1"/>
      <p:bldP spid="5" grpId="0" animBg="1"/>
      <p:bldP spid="9"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81E003-C6CA-F547-9EF2-36316CCA861E}"/>
              </a:ext>
            </a:extLst>
          </p:cNvPr>
          <p:cNvSpPr txBox="1"/>
          <p:nvPr/>
        </p:nvSpPr>
        <p:spPr>
          <a:xfrm>
            <a:off x="634251" y="390854"/>
            <a:ext cx="13795571" cy="1569660"/>
          </a:xfrm>
          <a:prstGeom prst="rect">
            <a:avLst/>
          </a:prstGeom>
          <a:noFill/>
        </p:spPr>
        <p:txBody>
          <a:bodyPr wrap="square" rtlCol="0">
            <a:spAutoFit/>
          </a:bodyPr>
          <a:lstStyle/>
          <a:p>
            <a:pPr algn="r" rtl="1">
              <a:spcAft>
                <a:spcPts val="300"/>
              </a:spcAft>
            </a:pPr>
            <a:r>
              <a:rPr lang="ar-JO" sz="4800" b="1" dirty="0">
                <a:solidFill>
                  <a:schemeClr val="tx2"/>
                </a:solidFill>
                <a:ea typeface="Calibri" panose="020F0502020204030204" pitchFamily="34" charset="0"/>
                <a:cs typeface="Calibri" panose="020F0502020204030204" pitchFamily="34" charset="0"/>
              </a:rPr>
              <a:t>مثال: </a:t>
            </a:r>
            <a:r>
              <a:rPr lang="ar-JO" sz="4800" b="1" dirty="0">
                <a:solidFill>
                  <a:srgbClr val="FF0000"/>
                </a:solidFill>
                <a:ea typeface="Calibri" panose="020F0502020204030204" pitchFamily="34" charset="0"/>
                <a:cs typeface="Calibri" panose="020F0502020204030204" pitchFamily="34" charset="0"/>
              </a:rPr>
              <a:t>مناهج مختلفة لجمع المعلومات المجتمعية الهامة في إندونيسيا</a:t>
            </a:r>
            <a:endParaRPr lang="ru-RU" sz="4800" b="1" dirty="0">
              <a:solidFill>
                <a:srgbClr val="FF0000"/>
              </a:solidFill>
              <a:ea typeface="Calibri" panose="020F0502020204030204" pitchFamily="34" charset="0"/>
              <a:cs typeface="Calibri" panose="020F0502020204030204" pitchFamily="34" charset="0"/>
            </a:endParaRPr>
          </a:p>
        </p:txBody>
      </p:sp>
      <p:pic>
        <p:nvPicPr>
          <p:cNvPr id="8" name="Picture 7" descr="A picture containing person, ground, outdoor&#10;&#10;Description automatically generated">
            <a:extLst>
              <a:ext uri="{FF2B5EF4-FFF2-40B4-BE49-F238E27FC236}">
                <a16:creationId xmlns:a16="http://schemas.microsoft.com/office/drawing/2014/main" id="{FBAA3FFC-DBC8-7A4B-954B-90CCED2481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73643" y="2713566"/>
            <a:ext cx="6712358" cy="4474905"/>
          </a:xfrm>
          <a:prstGeom prst="rect">
            <a:avLst/>
          </a:prstGeom>
        </p:spPr>
      </p:pic>
      <p:pic>
        <p:nvPicPr>
          <p:cNvPr id="10" name="Picture 9">
            <a:extLst>
              <a:ext uri="{FF2B5EF4-FFF2-40B4-BE49-F238E27FC236}">
                <a16:creationId xmlns:a16="http://schemas.microsoft.com/office/drawing/2014/main" id="{7336F2E6-D5E2-8A4C-BFFF-7D60B1B7941A}"/>
              </a:ext>
            </a:extLst>
          </p:cNvPr>
          <p:cNvPicPr>
            <a:picLocks noChangeAspect="1"/>
          </p:cNvPicPr>
          <p:nvPr/>
        </p:nvPicPr>
        <p:blipFill>
          <a:blip r:embed="rId4"/>
          <a:stretch>
            <a:fillRect/>
          </a:stretch>
        </p:blipFill>
        <p:spPr>
          <a:xfrm>
            <a:off x="501999" y="2713566"/>
            <a:ext cx="9975665" cy="5614508"/>
          </a:xfrm>
          <a:prstGeom prst="rect">
            <a:avLst/>
          </a:prstGeom>
        </p:spPr>
      </p:pic>
      <p:pic>
        <p:nvPicPr>
          <p:cNvPr id="9" name="Picture 8">
            <a:extLst>
              <a:ext uri="{FF2B5EF4-FFF2-40B4-BE49-F238E27FC236}">
                <a16:creationId xmlns:a16="http://schemas.microsoft.com/office/drawing/2014/main" id="{00BD4303-C33C-CB42-9E3D-5F5836BAC2D3}"/>
              </a:ext>
            </a:extLst>
          </p:cNvPr>
          <p:cNvPicPr>
            <a:picLocks noChangeAspect="1"/>
          </p:cNvPicPr>
          <p:nvPr/>
        </p:nvPicPr>
        <p:blipFill>
          <a:blip r:embed="rId5"/>
          <a:stretch>
            <a:fillRect/>
          </a:stretch>
        </p:blipFill>
        <p:spPr>
          <a:xfrm>
            <a:off x="8179329" y="6191150"/>
            <a:ext cx="5476770" cy="3818311"/>
          </a:xfrm>
          <a:prstGeom prst="rect">
            <a:avLst/>
          </a:prstGeom>
        </p:spPr>
      </p:pic>
      <p:sp>
        <p:nvSpPr>
          <p:cNvPr id="5" name="TextBox 4">
            <a:extLst>
              <a:ext uri="{FF2B5EF4-FFF2-40B4-BE49-F238E27FC236}">
                <a16:creationId xmlns:a16="http://schemas.microsoft.com/office/drawing/2014/main" id="{4B5A3E55-D424-AC9A-B197-036C90822889}"/>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763DAF9B-94DE-D1E0-BC2C-69BD6B35828F}"/>
              </a:ext>
            </a:extLst>
          </p:cNvPr>
          <p:cNvSpPr txBox="1"/>
          <p:nvPr/>
        </p:nvSpPr>
        <p:spPr>
          <a:xfrm>
            <a:off x="634251" y="2873829"/>
            <a:ext cx="2119086" cy="369332"/>
          </a:xfrm>
          <a:prstGeom prst="rect">
            <a:avLst/>
          </a:prstGeom>
          <a:solidFill>
            <a:srgbClr val="EF3C43"/>
          </a:solidFill>
        </p:spPr>
        <p:txBody>
          <a:bodyPr wrap="square" rtlCol="0">
            <a:spAutoFit/>
          </a:bodyPr>
          <a:lstStyle/>
          <a:p>
            <a:pPr algn="ctr" rtl="1"/>
            <a:r>
              <a:rPr lang="ar-JO" b="1" dirty="0">
                <a:solidFill>
                  <a:schemeClr val="bg2"/>
                </a:solidFill>
                <a:ea typeface="Calibri" panose="020F0502020204030204" pitchFamily="34" charset="0"/>
                <a:cs typeface="Calibri" panose="020F0502020204030204" pitchFamily="34" charset="0"/>
              </a:rPr>
              <a:t>مصادر المعلومات </a:t>
            </a:r>
            <a:endParaRPr lang="en-US" b="1" dirty="0">
              <a:solidFill>
                <a:schemeClr val="bg2"/>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0B32141D-FDDC-C5D0-89E5-5BE73A0944A9}"/>
              </a:ext>
            </a:extLst>
          </p:cNvPr>
          <p:cNvSpPr txBox="1"/>
          <p:nvPr/>
        </p:nvSpPr>
        <p:spPr>
          <a:xfrm>
            <a:off x="6574971" y="3824036"/>
            <a:ext cx="82731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الانترنت</a:t>
            </a:r>
            <a:endParaRPr lang="en-US" sz="1400"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6E45CDC6-3183-E185-6C1E-A460B1E5332F}"/>
              </a:ext>
            </a:extLst>
          </p:cNvPr>
          <p:cNvSpPr txBox="1"/>
          <p:nvPr/>
        </p:nvSpPr>
        <p:spPr>
          <a:xfrm>
            <a:off x="8743289" y="3768054"/>
            <a:ext cx="173437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وسائل التواصل الاجتماعي</a:t>
            </a:r>
            <a:endParaRPr lang="en-US" sz="14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CDFDEB06-A54C-ADA0-BD01-794E20F797B4}"/>
              </a:ext>
            </a:extLst>
          </p:cNvPr>
          <p:cNvSpPr txBox="1"/>
          <p:nvPr/>
        </p:nvSpPr>
        <p:spPr>
          <a:xfrm>
            <a:off x="6574971" y="4730976"/>
            <a:ext cx="82731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التلفاز</a:t>
            </a:r>
            <a:endParaRPr lang="en-US" sz="1400" dirty="0">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2624C85E-1270-59BE-610B-B120423F8210}"/>
              </a:ext>
            </a:extLst>
          </p:cNvPr>
          <p:cNvSpPr txBox="1"/>
          <p:nvPr/>
        </p:nvSpPr>
        <p:spPr>
          <a:xfrm>
            <a:off x="8882743" y="4762636"/>
            <a:ext cx="1018020"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الحكومة</a:t>
            </a:r>
            <a:endParaRPr lang="en-US" sz="1400" dirty="0">
              <a:ea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FDF97BD1-476E-E43D-22B1-EE0629C74687}"/>
              </a:ext>
            </a:extLst>
          </p:cNvPr>
          <p:cNvSpPr txBox="1"/>
          <p:nvPr/>
        </p:nvSpPr>
        <p:spPr>
          <a:xfrm>
            <a:off x="6574971" y="5711974"/>
            <a:ext cx="1169783"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الأقارب</a:t>
            </a:r>
            <a:endParaRPr lang="en-US" sz="1400" dirty="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160D33DF-508B-2D18-AB99-6772D9ED765B}"/>
              </a:ext>
            </a:extLst>
          </p:cNvPr>
          <p:cNvSpPr txBox="1"/>
          <p:nvPr/>
        </p:nvSpPr>
        <p:spPr>
          <a:xfrm>
            <a:off x="8783161" y="5696916"/>
            <a:ext cx="827315" cy="307777"/>
          </a:xfrm>
          <a:prstGeom prst="rect">
            <a:avLst/>
          </a:prstGeom>
          <a:solidFill>
            <a:srgbClr val="F5F5F5"/>
          </a:solidFill>
        </p:spPr>
        <p:txBody>
          <a:bodyPr wrap="square" rtlCol="0">
            <a:spAutoFit/>
          </a:bodyPr>
          <a:lstStyle/>
          <a:p>
            <a:pPr algn="r" rtl="1"/>
            <a:r>
              <a:rPr lang="ar-JO" sz="1400" dirty="0">
                <a:ea typeface="Calibri" panose="020F0502020204030204" pitchFamily="34" charset="0"/>
                <a:cs typeface="Calibri" panose="020F0502020204030204" pitchFamily="34" charset="0"/>
              </a:rPr>
              <a:t>الراديو</a:t>
            </a:r>
            <a:endParaRPr lang="en-US" sz="1400" dirty="0">
              <a:ea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B3DA772C-BFAB-DB74-7D8C-83E1E6B74643}"/>
              </a:ext>
            </a:extLst>
          </p:cNvPr>
          <p:cNvSpPr txBox="1"/>
          <p:nvPr/>
        </p:nvSpPr>
        <p:spPr>
          <a:xfrm>
            <a:off x="6468704" y="6635646"/>
            <a:ext cx="1741714" cy="307777"/>
          </a:xfrm>
          <a:prstGeom prst="rect">
            <a:avLst/>
          </a:prstGeom>
          <a:solidFill>
            <a:srgbClr val="F5F5F5"/>
          </a:solidFill>
        </p:spPr>
        <p:txBody>
          <a:bodyPr wrap="square" rtlCol="0">
            <a:spAutoFit/>
          </a:bodyPr>
          <a:lstStyle/>
          <a:p>
            <a:pPr algn="ctr" rtl="1"/>
            <a:r>
              <a:rPr lang="ar-JO" sz="1400" dirty="0">
                <a:ea typeface="Calibri" panose="020F0502020204030204" pitchFamily="34" charset="0"/>
                <a:cs typeface="Calibri" panose="020F0502020204030204" pitchFamily="34" charset="0"/>
              </a:rPr>
              <a:t>وسائل الإعلام المطبوعة</a:t>
            </a:r>
            <a:endParaRPr lang="en-US" sz="1400" dirty="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787A544B-6604-85DA-7026-368B8C516719}"/>
              </a:ext>
            </a:extLst>
          </p:cNvPr>
          <p:cNvSpPr txBox="1"/>
          <p:nvPr/>
        </p:nvSpPr>
        <p:spPr>
          <a:xfrm>
            <a:off x="6388875" y="7559318"/>
            <a:ext cx="1741714" cy="307777"/>
          </a:xfrm>
          <a:prstGeom prst="rect">
            <a:avLst/>
          </a:prstGeom>
          <a:solidFill>
            <a:srgbClr val="F5F5F5"/>
          </a:solidFill>
        </p:spPr>
        <p:txBody>
          <a:bodyPr wrap="square" rtlCol="0">
            <a:spAutoFit/>
          </a:bodyPr>
          <a:lstStyle/>
          <a:p>
            <a:pPr algn="ctr" rtl="1"/>
            <a:r>
              <a:rPr lang="ar-JO" sz="1400" dirty="0">
                <a:ea typeface="Calibri" panose="020F0502020204030204" pitchFamily="34" charset="0"/>
                <a:cs typeface="Calibri" panose="020F0502020204030204" pitchFamily="34" charset="0"/>
              </a:rPr>
              <a:t>رجال الدين</a:t>
            </a:r>
            <a:endParaRPr lang="en-US" sz="1400" dirty="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59E1D2F1-761C-81FF-FB78-B937E75CF358}"/>
              </a:ext>
            </a:extLst>
          </p:cNvPr>
          <p:cNvSpPr txBox="1"/>
          <p:nvPr/>
        </p:nvSpPr>
        <p:spPr>
          <a:xfrm>
            <a:off x="11018374" y="6635645"/>
            <a:ext cx="2339829" cy="307777"/>
          </a:xfrm>
          <a:prstGeom prst="rect">
            <a:avLst/>
          </a:prstGeom>
          <a:solidFill>
            <a:srgbClr val="EF3C43"/>
          </a:solidFill>
        </p:spPr>
        <p:txBody>
          <a:bodyPr wrap="square" rtlCol="0">
            <a:spAutoFit/>
          </a:bodyPr>
          <a:lstStyle/>
          <a:p>
            <a:pPr algn="r" rtl="1"/>
            <a:r>
              <a:rPr lang="ar-JO" sz="1400" b="1" dirty="0">
                <a:solidFill>
                  <a:schemeClr val="bg2"/>
                </a:solidFill>
                <a:ea typeface="Calibri" panose="020F0502020204030204" pitchFamily="34" charset="0"/>
                <a:cs typeface="Calibri" panose="020F0502020204030204" pitchFamily="34" charset="0"/>
              </a:rPr>
              <a:t>أعمار المستجيبين</a:t>
            </a:r>
            <a:endParaRPr lang="en-US" sz="1400" b="1" dirty="0">
              <a:solidFill>
                <a:schemeClr val="bg2"/>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01030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ext&#10;&#10;Description automatically generated">
            <a:extLst>
              <a:ext uri="{FF2B5EF4-FFF2-40B4-BE49-F238E27FC236}">
                <a16:creationId xmlns:a16="http://schemas.microsoft.com/office/drawing/2014/main" id="{FB6164C0-5DEE-0241-81B6-C8113B58F7E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8295" y="2312988"/>
            <a:ext cx="7953025" cy="4295615"/>
          </a:xfrm>
          <a:prstGeom prst="rect">
            <a:avLst/>
          </a:prstGeom>
        </p:spPr>
      </p:pic>
      <p:pic>
        <p:nvPicPr>
          <p:cNvPr id="4" name="Picture 3" descr="Graphical user interface, text, application&#10;&#10;Description automatically generated">
            <a:extLst>
              <a:ext uri="{FF2B5EF4-FFF2-40B4-BE49-F238E27FC236}">
                <a16:creationId xmlns:a16="http://schemas.microsoft.com/office/drawing/2014/main" id="{34D76D23-AC8C-B144-8400-DE1660C6E97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8295" y="2312988"/>
            <a:ext cx="13447643" cy="7093991"/>
          </a:xfrm>
          <a:prstGeom prst="rect">
            <a:avLst/>
          </a:prstGeom>
        </p:spPr>
      </p:pic>
      <p:pic>
        <p:nvPicPr>
          <p:cNvPr id="11" name="Picture 10" descr="Graphical user interface, text, application, email&#10;&#10;Description automatically generated">
            <a:extLst>
              <a:ext uri="{FF2B5EF4-FFF2-40B4-BE49-F238E27FC236}">
                <a16:creationId xmlns:a16="http://schemas.microsoft.com/office/drawing/2014/main" id="{47E2DE14-DF07-FB48-86BE-4CA94AAFF08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58295" y="2312988"/>
            <a:ext cx="15367000" cy="7975600"/>
          </a:xfrm>
          <a:prstGeom prst="rect">
            <a:avLst/>
          </a:prstGeom>
        </p:spPr>
      </p:pic>
      <p:sp>
        <p:nvSpPr>
          <p:cNvPr id="6" name="TextBox 5">
            <a:extLst>
              <a:ext uri="{FF2B5EF4-FFF2-40B4-BE49-F238E27FC236}">
                <a16:creationId xmlns:a16="http://schemas.microsoft.com/office/drawing/2014/main" id="{AF226AAD-196C-8B41-B531-AD22CDC6825F}"/>
              </a:ext>
            </a:extLst>
          </p:cNvPr>
          <p:cNvSpPr txBox="1"/>
          <p:nvPr/>
        </p:nvSpPr>
        <p:spPr>
          <a:xfrm>
            <a:off x="558295" y="531256"/>
            <a:ext cx="13595855" cy="1446550"/>
          </a:xfrm>
          <a:prstGeom prst="rect">
            <a:avLst/>
          </a:prstGeom>
          <a:noFill/>
        </p:spPr>
        <p:txBody>
          <a:bodyPr wrap="square" rtlCol="0">
            <a:spAutoFit/>
          </a:bodyPr>
          <a:lstStyle/>
          <a:p>
            <a:pPr algn="r" rtl="1">
              <a:spcAft>
                <a:spcPts val="300"/>
              </a:spcAft>
            </a:pPr>
            <a:r>
              <a:rPr lang="ar-JO" sz="4400" b="1" dirty="0">
                <a:solidFill>
                  <a:schemeClr val="tx2"/>
                </a:solidFill>
                <a:ea typeface="Calibri" panose="020F0502020204030204" pitchFamily="34" charset="0"/>
                <a:cs typeface="Calibri" panose="020F0502020204030204" pitchFamily="34" charset="0"/>
              </a:rPr>
              <a:t>الإجراء رقم 2</a:t>
            </a:r>
            <a:r>
              <a:rPr lang="ar-JO" sz="4400" b="1" dirty="0">
                <a:solidFill>
                  <a:srgbClr val="FF0000"/>
                </a:solidFill>
                <a:ea typeface="Calibri" panose="020F0502020204030204" pitchFamily="34" charset="0"/>
                <a:cs typeface="Calibri" panose="020F0502020204030204" pitchFamily="34" charset="0"/>
              </a:rPr>
              <a:t>: أداة المساعدة في فهم احتياجات المجتمع وسياقه وقدراته</a:t>
            </a:r>
            <a:endParaRPr lang="ru-RU" sz="4400" b="1" dirty="0">
              <a:solidFill>
                <a:srgbClr val="FF0000"/>
              </a:solidFill>
              <a:ea typeface="Calibri" panose="020F0502020204030204" pitchFamily="34" charset="0"/>
              <a:cs typeface="Calibri" panose="020F0502020204030204" pitchFamily="34" charset="0"/>
            </a:endParaRPr>
          </a:p>
        </p:txBody>
      </p:sp>
      <p:pic>
        <p:nvPicPr>
          <p:cNvPr id="3" name="Picture 2" descr="Graphical user interface, text&#10;&#10;Description automatically generated">
            <a:extLst>
              <a:ext uri="{FF2B5EF4-FFF2-40B4-BE49-F238E27FC236}">
                <a16:creationId xmlns:a16="http://schemas.microsoft.com/office/drawing/2014/main" id="{2567AC0A-CD8A-3144-9761-4C207A70F38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51620" y="2242318"/>
            <a:ext cx="15173675" cy="8046270"/>
          </a:xfrm>
          <a:prstGeom prst="rect">
            <a:avLst/>
          </a:prstGeom>
        </p:spPr>
      </p:pic>
      <p:sp>
        <p:nvSpPr>
          <p:cNvPr id="2" name="TextBox 1">
            <a:extLst>
              <a:ext uri="{FF2B5EF4-FFF2-40B4-BE49-F238E27FC236}">
                <a16:creationId xmlns:a16="http://schemas.microsoft.com/office/drawing/2014/main" id="{63250F0F-48E9-5641-26A3-B14C6A6A8EA0}"/>
              </a:ext>
            </a:extLst>
          </p:cNvPr>
          <p:cNvSpPr txBox="1"/>
          <p:nvPr/>
        </p:nvSpPr>
        <p:spPr>
          <a:xfrm>
            <a:off x="971549" y="2312988"/>
            <a:ext cx="14430375" cy="400110"/>
          </a:xfrm>
          <a:prstGeom prst="rect">
            <a:avLst/>
          </a:prstGeom>
          <a:solidFill>
            <a:schemeClr val="bg2"/>
          </a:solidFill>
        </p:spPr>
        <p:txBody>
          <a:bodyPr wrap="square" rtlCol="0">
            <a:spAutoFit/>
          </a:bodyPr>
          <a:lstStyle/>
          <a:p>
            <a:pPr algn="r" rtl="1"/>
            <a:r>
              <a:rPr lang="ar-JO" sz="2000" b="1" dirty="0">
                <a:solidFill>
                  <a:srgbClr val="FF0000"/>
                </a:solidFill>
                <a:ea typeface="Calibri" panose="020F0502020204030204" pitchFamily="34" charset="0"/>
                <a:cs typeface="Calibri" panose="020F0502020204030204" pitchFamily="34" charset="0"/>
              </a:rPr>
              <a:t>4. الجدول الزمني لتقييمات الطوارئ والروابط مع المشاركة المجتمعية والمساءلة</a:t>
            </a:r>
            <a:endParaRPr lang="en-US" sz="2000" b="1" dirty="0">
              <a:solidFill>
                <a:srgbClr val="FF0000"/>
              </a:solidFill>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BCB9DA81-1CE7-7C1B-28B7-C3CE3BD367AE}"/>
              </a:ext>
            </a:extLst>
          </p:cNvPr>
          <p:cNvSpPr txBox="1"/>
          <p:nvPr/>
        </p:nvSpPr>
        <p:spPr>
          <a:xfrm>
            <a:off x="3518874" y="2926989"/>
            <a:ext cx="862549" cy="400110"/>
          </a:xfrm>
          <a:prstGeom prst="rect">
            <a:avLst/>
          </a:prstGeom>
          <a:solidFill>
            <a:schemeClr val="bg2"/>
          </a:solidFill>
        </p:spPr>
        <p:txBody>
          <a:bodyPr wrap="square" rtlCol="0">
            <a:spAutoFit/>
          </a:bodyPr>
          <a:lstStyle/>
          <a:p>
            <a:pPr algn="r" rtl="1"/>
            <a:r>
              <a:rPr lang="ar-JO" sz="2000" b="1" dirty="0">
                <a:solidFill>
                  <a:srgbClr val="FF0000"/>
                </a:solidFill>
                <a:ea typeface="Calibri" panose="020F0502020204030204" pitchFamily="34" charset="0"/>
                <a:cs typeface="Calibri" panose="020F0502020204030204" pitchFamily="34" charset="0"/>
              </a:rPr>
              <a:t>الحدث</a:t>
            </a:r>
            <a:endParaRPr lang="en-US" sz="2000" b="1" dirty="0">
              <a:solidFill>
                <a:srgbClr val="FF0000"/>
              </a:solidFill>
              <a:ea typeface="Calibri" panose="020F0502020204030204" pitchFamily="34" charset="0"/>
              <a:cs typeface="Calibri" panose="020F0502020204030204" pitchFamily="34" charset="0"/>
            </a:endParaRPr>
          </a:p>
        </p:txBody>
      </p:sp>
      <p:graphicFrame>
        <p:nvGraphicFramePr>
          <p:cNvPr id="17" name="Table 16">
            <a:extLst>
              <a:ext uri="{FF2B5EF4-FFF2-40B4-BE49-F238E27FC236}">
                <a16:creationId xmlns:a16="http://schemas.microsoft.com/office/drawing/2014/main" id="{0EAD13E6-9D43-0D46-5FE2-44149C05E498}"/>
              </a:ext>
            </a:extLst>
          </p:cNvPr>
          <p:cNvGraphicFramePr>
            <a:graphicFrameLocks noGrp="1"/>
          </p:cNvGraphicFramePr>
          <p:nvPr>
            <p:extLst>
              <p:ext uri="{D42A27DB-BD31-4B8C-83A1-F6EECF244321}">
                <p14:modId xmlns:p14="http://schemas.microsoft.com/office/powerpoint/2010/main" val="3883526076"/>
              </p:ext>
            </p:extLst>
          </p:nvPr>
        </p:nvGraphicFramePr>
        <p:xfrm>
          <a:off x="971550" y="2926989"/>
          <a:ext cx="14430375" cy="7257000"/>
        </p:xfrm>
        <a:graphic>
          <a:graphicData uri="http://schemas.openxmlformats.org/drawingml/2006/table">
            <a:tbl>
              <a:tblPr firstRow="1" firstCol="1" bandRow="1"/>
              <a:tblGrid>
                <a:gridCol w="2438172">
                  <a:extLst>
                    <a:ext uri="{9D8B030D-6E8A-4147-A177-3AD203B41FA5}">
                      <a16:colId xmlns:a16="http://schemas.microsoft.com/office/drawing/2014/main" val="3894578025"/>
                    </a:ext>
                  </a:extLst>
                </a:gridCol>
                <a:gridCol w="2554158">
                  <a:extLst>
                    <a:ext uri="{9D8B030D-6E8A-4147-A177-3AD203B41FA5}">
                      <a16:colId xmlns:a16="http://schemas.microsoft.com/office/drawing/2014/main" val="4278872965"/>
                    </a:ext>
                  </a:extLst>
                </a:gridCol>
                <a:gridCol w="2776259">
                  <a:extLst>
                    <a:ext uri="{9D8B030D-6E8A-4147-A177-3AD203B41FA5}">
                      <a16:colId xmlns:a16="http://schemas.microsoft.com/office/drawing/2014/main" val="4142117599"/>
                    </a:ext>
                  </a:extLst>
                </a:gridCol>
                <a:gridCol w="2462850">
                  <a:extLst>
                    <a:ext uri="{9D8B030D-6E8A-4147-A177-3AD203B41FA5}">
                      <a16:colId xmlns:a16="http://schemas.microsoft.com/office/drawing/2014/main" val="2314896819"/>
                    </a:ext>
                  </a:extLst>
                </a:gridCol>
                <a:gridCol w="1226489">
                  <a:extLst>
                    <a:ext uri="{9D8B030D-6E8A-4147-A177-3AD203B41FA5}">
                      <a16:colId xmlns:a16="http://schemas.microsoft.com/office/drawing/2014/main" val="3330289013"/>
                    </a:ext>
                  </a:extLst>
                </a:gridCol>
                <a:gridCol w="2972447">
                  <a:extLst>
                    <a:ext uri="{9D8B030D-6E8A-4147-A177-3AD203B41FA5}">
                      <a16:colId xmlns:a16="http://schemas.microsoft.com/office/drawing/2014/main" val="3512271965"/>
                    </a:ext>
                  </a:extLst>
                </a:gridCol>
              </a:tblGrid>
              <a:tr h="549770">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الرابعة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الثالثة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الثانية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المرحلة الأولى</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tc>
                  <a:txBody>
                    <a:bodyPr/>
                    <a:lstStyle/>
                    <a:p>
                      <a:pPr marL="0" marR="0" algn="r" rtl="1">
                        <a:lnSpc>
                          <a:spcPct val="107000"/>
                        </a:lnSpc>
                        <a:spcBef>
                          <a:spcPts val="0"/>
                        </a:spcBef>
                        <a:spcAft>
                          <a:spcPts val="0"/>
                        </a:spcAft>
                      </a:pPr>
                      <a:r>
                        <a:rPr lang="ar-SA" sz="24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الحدث</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bg2"/>
                    </a:solidFill>
                  </a:tcPr>
                </a:tc>
                <a:tc>
                  <a:txBody>
                    <a:bodyPr/>
                    <a:lstStyle/>
                    <a:p>
                      <a:pPr marL="0" marR="0" algn="r" rtl="1">
                        <a:lnSpc>
                          <a:spcPct val="107000"/>
                        </a:lnSpc>
                        <a:spcBef>
                          <a:spcPts val="0"/>
                        </a:spcBef>
                        <a:spcAft>
                          <a:spcPts val="0"/>
                        </a:spcAft>
                      </a:pPr>
                      <a:r>
                        <a:rPr lang="ar-SA" sz="2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قبل الكارثة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85000"/>
                      </a:schemeClr>
                    </a:solidFill>
                  </a:tcPr>
                </a:tc>
                <a:extLst>
                  <a:ext uri="{0D108BD9-81ED-4DB2-BD59-A6C34878D82A}">
                    <a16:rowId xmlns:a16="http://schemas.microsoft.com/office/drawing/2014/main" val="3638453133"/>
                  </a:ext>
                </a:extLst>
              </a:tr>
              <a:tr h="549770">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الرصد</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التقييم المتعمق</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التقييم السريع</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التقييم الابتدائي</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0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ar-SA" sz="2000" b="1" kern="100">
                          <a:solidFill>
                            <a:srgbClr val="FF0000"/>
                          </a:solidFill>
                          <a:effectLst/>
                          <a:latin typeface="Calibri" panose="020F0502020204030204" pitchFamily="34" charset="0"/>
                          <a:ea typeface="Calibri" panose="020F0502020204030204" pitchFamily="34" charset="0"/>
                          <a:cs typeface="Calibri" panose="020F0502020204030204" pitchFamily="34" charset="0"/>
                        </a:rPr>
                        <a:t>تقييم المخاطر</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504849434"/>
                  </a:ext>
                </a:extLst>
              </a:tr>
              <a:tr h="549770">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تنفيذ العملية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40 يوم</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الـ 14 يوم الأولى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2000" kern="100">
                          <a:effectLst/>
                          <a:latin typeface="Calibri" panose="020F0502020204030204" pitchFamily="34" charset="0"/>
                          <a:ea typeface="Calibri" panose="020F0502020204030204" pitchFamily="34" charset="0"/>
                          <a:cs typeface="Calibri" panose="020F0502020204030204" pitchFamily="34" charset="0"/>
                        </a:rPr>
                        <a:t>خلال الـ48 ساعة الأولى</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2033945266"/>
                  </a:ext>
                </a:extLst>
              </a:tr>
              <a:tr h="657968">
                <a:tc>
                  <a:txBody>
                    <a:bodyPr/>
                    <a:lstStyle/>
                    <a:p>
                      <a:pPr marL="0" marR="0" algn="r" rtl="1">
                        <a:lnSpc>
                          <a:spcPct val="107000"/>
                        </a:lnSpc>
                        <a:spcBef>
                          <a:spcPts val="0"/>
                        </a:spcBef>
                        <a:spcAft>
                          <a:spcPts val="0"/>
                        </a:spcAft>
                      </a:pPr>
                      <a:r>
                        <a:rPr lang="ar-SA" sz="1400" kern="100" dirty="0">
                          <a:effectLst/>
                          <a:latin typeface="Calibri" panose="020F0502020204030204" pitchFamily="34" charset="0"/>
                          <a:ea typeface="Calibri" panose="020F0502020204030204" pitchFamily="34" charset="0"/>
                          <a:cs typeface="Calibri" panose="020F0502020204030204" pitchFamily="34" charset="0"/>
                        </a:rPr>
                        <a:t>تستخدم المعلومات في تغذية </a:t>
                      </a:r>
                      <a:r>
                        <a:rPr lang="ar-SA" sz="1400" b="1" kern="100" dirty="0">
                          <a:effectLst/>
                          <a:latin typeface="Calibri" panose="020F0502020204030204" pitchFamily="34" charset="0"/>
                          <a:ea typeface="Calibri" panose="020F0502020204030204" pitchFamily="34" charset="0"/>
                          <a:cs typeface="Calibri" panose="020F0502020204030204" pitchFamily="34" charset="0"/>
                        </a:rPr>
                        <a:t>تحديثات الرصد</a:t>
                      </a:r>
                      <a:r>
                        <a:rPr lang="ar-JO" sz="1400" b="1" kern="100" dirty="0">
                          <a:effectLst/>
                          <a:latin typeface="Calibri" panose="020F0502020204030204" pitchFamily="34" charset="0"/>
                          <a:ea typeface="Calibri" panose="020F0502020204030204" pitchFamily="34" charset="0"/>
                          <a:cs typeface="Calibri" panose="020F0502020204030204" pitchFamily="34" charset="0"/>
                        </a:rPr>
                        <a:t> </a:t>
                      </a:r>
                      <a:r>
                        <a:rPr lang="ar-SA" sz="1400" b="1" kern="100" dirty="0">
                          <a:effectLst/>
                          <a:latin typeface="Calibri" panose="020F0502020204030204" pitchFamily="34" charset="0"/>
                          <a:ea typeface="Calibri" panose="020F0502020204030204" pitchFamily="34" charset="0"/>
                          <a:cs typeface="Calibri" panose="020F0502020204030204" pitchFamily="34" charset="0"/>
                        </a:rPr>
                        <a:t>وخطط التنفيذ وتحديث العملية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تستخدم المعلومات لتغذية </a:t>
                      </a:r>
                      <a:r>
                        <a:rPr lang="ar-SA" sz="1400" b="1" kern="100">
                          <a:effectLst/>
                          <a:latin typeface="Calibri" panose="020F0502020204030204" pitchFamily="34" charset="0"/>
                          <a:ea typeface="Calibri" panose="020F0502020204030204" pitchFamily="34" charset="0"/>
                          <a:cs typeface="Calibri" panose="020F0502020204030204" pitchFamily="34" charset="0"/>
                        </a:rPr>
                        <a:t>استراتيجية التشغيل</a:t>
                      </a:r>
                      <a:r>
                        <a:rPr lang="ar-SA" sz="1400" kern="100">
                          <a:effectLst/>
                          <a:latin typeface="Calibri" panose="020F0502020204030204" pitchFamily="34" charset="0"/>
                          <a:ea typeface="Calibri" panose="020F0502020204030204" pitchFamily="34" charset="0"/>
                          <a:cs typeface="Calibri" panose="020F0502020204030204" pitchFamily="34" charset="0"/>
                        </a:rPr>
                        <a:t> المعدلة </a:t>
                      </a:r>
                      <a:r>
                        <a:rPr lang="ar-SA" sz="1400" b="1" kern="100">
                          <a:effectLst/>
                          <a:latin typeface="Calibri" panose="020F0502020204030204" pitchFamily="34" charset="0"/>
                          <a:ea typeface="Calibri" panose="020F0502020204030204" pitchFamily="34" charset="0"/>
                          <a:cs typeface="Calibri" panose="020F0502020204030204" pitchFamily="34" charset="0"/>
                        </a:rPr>
                        <a:t>وخطة التنفيذ</a:t>
                      </a:r>
                      <a:r>
                        <a:rPr lang="ar-SA" sz="1400" kern="100">
                          <a:effectLst/>
                          <a:latin typeface="Calibri" panose="020F0502020204030204" pitchFamily="34" charset="0"/>
                          <a:ea typeface="Calibri" panose="020F0502020204030204" pitchFamily="34" charset="0"/>
                          <a:cs typeface="Calibri" panose="020F0502020204030204" pitchFamily="34" charset="0"/>
                        </a:rPr>
                        <a:t> </a:t>
                      </a:r>
                      <a:r>
                        <a:rPr lang="ar-SA" sz="1400" b="1" kern="100">
                          <a:effectLst/>
                          <a:latin typeface="Calibri" panose="020F0502020204030204" pitchFamily="34" charset="0"/>
                          <a:ea typeface="Calibri" panose="020F0502020204030204" pitchFamily="34" charset="0"/>
                          <a:cs typeface="Calibri" panose="020F0502020204030204" pitchFamily="34" charset="0"/>
                        </a:rPr>
                        <a:t>وتحديث العملية 2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تستخدم المعلومات لتغذية </a:t>
                      </a:r>
                      <a:r>
                        <a:rPr lang="ar-SA" sz="1400" b="1" kern="100">
                          <a:effectLst/>
                          <a:latin typeface="Calibri" panose="020F0502020204030204" pitchFamily="34" charset="0"/>
                          <a:ea typeface="Calibri" panose="020F0502020204030204" pitchFamily="34" charset="0"/>
                          <a:cs typeface="Calibri" panose="020F0502020204030204" pitchFamily="34" charset="0"/>
                        </a:rPr>
                        <a:t>استراتيجية التشغيل</a:t>
                      </a:r>
                      <a:r>
                        <a:rPr lang="ar-SA" sz="1400" kern="100">
                          <a:effectLst/>
                          <a:latin typeface="Calibri" panose="020F0502020204030204" pitchFamily="34" charset="0"/>
                          <a:ea typeface="Calibri" panose="020F0502020204030204" pitchFamily="34" charset="0"/>
                          <a:cs typeface="Calibri" panose="020F0502020204030204" pitchFamily="34" charset="0"/>
                        </a:rPr>
                        <a:t> المعدلة </a:t>
                      </a:r>
                      <a:r>
                        <a:rPr lang="ar-SA" sz="1400" b="1" kern="100">
                          <a:effectLst/>
                          <a:latin typeface="Calibri" panose="020F0502020204030204" pitchFamily="34" charset="0"/>
                          <a:ea typeface="Calibri" panose="020F0502020204030204" pitchFamily="34" charset="0"/>
                          <a:cs typeface="Calibri" panose="020F0502020204030204" pitchFamily="34" charset="0"/>
                        </a:rPr>
                        <a:t>وخطة التنفيذ</a:t>
                      </a:r>
                      <a:r>
                        <a:rPr lang="ar-SA" sz="1400" kern="100">
                          <a:effectLst/>
                          <a:latin typeface="Calibri" panose="020F0502020204030204" pitchFamily="34" charset="0"/>
                          <a:ea typeface="Calibri" panose="020F0502020204030204" pitchFamily="34" charset="0"/>
                          <a:cs typeface="Calibri" panose="020F0502020204030204" pitchFamily="34" charset="0"/>
                        </a:rPr>
                        <a:t> </a:t>
                      </a:r>
                      <a:r>
                        <a:rPr lang="ar-SA" sz="1400" b="1" kern="100">
                          <a:effectLst/>
                          <a:latin typeface="Calibri" panose="020F0502020204030204" pitchFamily="34" charset="0"/>
                          <a:ea typeface="Calibri" panose="020F0502020204030204" pitchFamily="34" charset="0"/>
                          <a:cs typeface="Calibri" panose="020F0502020204030204" pitchFamily="34" charset="0"/>
                        </a:rPr>
                        <a:t>وتحديث العملية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تُغذي المعلومات </a:t>
                      </a:r>
                      <a:r>
                        <a:rPr lang="ar-SA" sz="1400" b="1" kern="100">
                          <a:effectLst/>
                          <a:latin typeface="Calibri" panose="020F0502020204030204" pitchFamily="34" charset="0"/>
                          <a:ea typeface="Calibri" panose="020F0502020204030204" pitchFamily="34" charset="0"/>
                          <a:cs typeface="Calibri" panose="020F0502020204030204" pitchFamily="34" charset="0"/>
                        </a:rPr>
                        <a:t>نداء الطوارئ</a:t>
                      </a:r>
                      <a:r>
                        <a:rPr lang="ar-SA" sz="1400" kern="100">
                          <a:effectLst/>
                          <a:latin typeface="Calibri" panose="020F0502020204030204" pitchFamily="34" charset="0"/>
                          <a:ea typeface="Calibri" panose="020F0502020204030204" pitchFamily="34" charset="0"/>
                          <a:cs typeface="Calibri" panose="020F0502020204030204" pitchFamily="34" charset="0"/>
                        </a:rPr>
                        <a:t> أو</a:t>
                      </a:r>
                      <a:r>
                        <a:rPr lang="ar-SA" sz="1400" b="1" kern="100">
                          <a:effectLst/>
                          <a:latin typeface="Calibri" panose="020F0502020204030204" pitchFamily="34" charset="0"/>
                          <a:ea typeface="Calibri" panose="020F0502020204030204" pitchFamily="34" charset="0"/>
                          <a:cs typeface="Calibri" panose="020F0502020204030204" pitchFamily="34" charset="0"/>
                        </a:rPr>
                        <a:t> صندوق الطوارئ للاستجابة للكوارث</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ar-JO" sz="2000" kern="100">
                          <a:effectLst/>
                          <a:latin typeface="Calibri" panose="020F0502020204030204" pitchFamily="34" charset="0"/>
                          <a:ea typeface="Calibri" panose="020F0502020204030204" pitchFamily="34" charset="0"/>
                          <a:cs typeface="Calibri" panose="020F0502020204030204" pitchFamily="34" charset="0"/>
                        </a:rPr>
                        <a:t>تُغذي المعلومات </a:t>
                      </a:r>
                      <a:r>
                        <a:rPr lang="ar-JO" sz="2000" b="1" kern="100">
                          <a:effectLst/>
                          <a:latin typeface="Calibri" panose="020F0502020204030204" pitchFamily="34" charset="0"/>
                          <a:ea typeface="Calibri" panose="020F0502020204030204" pitchFamily="34" charset="0"/>
                          <a:cs typeface="Calibri" panose="020F0502020204030204" pitchFamily="34" charset="0"/>
                        </a:rPr>
                        <a:t>خطط الطوارئ</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3595900216"/>
                  </a:ext>
                </a:extLst>
              </a:tr>
              <a:tr h="2028925">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حلقات المناقشة المركزة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0" marR="0" algn="r" rtl="1">
                        <a:lnSpc>
                          <a:spcPct val="107000"/>
                        </a:lnSpc>
                        <a:spcBef>
                          <a:spcPts val="0"/>
                        </a:spcBef>
                        <a:spcAft>
                          <a:spcPts val="0"/>
                        </a:spcAft>
                      </a:pPr>
                      <a:r>
                        <a:rPr lang="ar-SA" sz="1400" kern="100">
                          <a:effectLst/>
                          <a:latin typeface="Calibri" panose="020F0502020204030204" pitchFamily="34" charset="0"/>
                          <a:ea typeface="Calibri" panose="020F0502020204030204" pitchFamily="34" charset="0"/>
                          <a:cs typeface="Calibri" panose="020F0502020204030204" pitchFamily="34" charset="0"/>
                        </a:rPr>
                        <a:t>الاستطلاعات الممنهجة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قنوات التغذية الراجعة المجتمعية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حلقات المناقشة المركزة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الاستطلاعات الممنهجة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حلقات </a:t>
                      </a:r>
                      <a:r>
                        <a:rPr lang="ar-JO" sz="1400" kern="100" dirty="0">
                          <a:effectLst/>
                          <a:latin typeface="Calibri" panose="020F0502020204030204" pitchFamily="34" charset="0"/>
                          <a:ea typeface="Calibri" panose="020F0502020204030204" pitchFamily="34" charset="0"/>
                          <a:cs typeface="Calibri" panose="020F0502020204030204" pitchFamily="34" charset="0"/>
                        </a:rPr>
                        <a:t>النقاش</a:t>
                      </a:r>
                      <a:r>
                        <a:rPr lang="ar-SA" sz="1400" kern="100" dirty="0">
                          <a:effectLst/>
                          <a:latin typeface="Calibri" panose="020F0502020204030204" pitchFamily="34" charset="0"/>
                          <a:ea typeface="Calibri" panose="020F0502020204030204" pitchFamily="34" charset="0"/>
                          <a:cs typeface="Calibri" panose="020F0502020204030204" pitchFamily="34" charset="0"/>
                        </a:rPr>
                        <a:t> المركزة</a:t>
                      </a: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algn="r" rtl="1">
                        <a:lnSpc>
                          <a:spcPct val="107000"/>
                        </a:lnSpc>
                        <a:spcBef>
                          <a:spcPts val="0"/>
                        </a:spcBef>
                        <a:spcAft>
                          <a:spcPts val="0"/>
                        </a:spcAft>
                      </a:pPr>
                      <a:r>
                        <a:rPr lang="en-US" sz="1400" b="1" kern="100" dirty="0">
                          <a:effectLst/>
                          <a:latin typeface="Calibri" panose="020F0502020204030204" pitchFamily="34" charset="0"/>
                          <a:ea typeface="Calibri" panose="020F0502020204030204" pitchFamily="34" charset="0"/>
                          <a:cs typeface="Calibri" panose="020F0502020204030204" pitchFamily="34" charset="0"/>
                        </a:rPr>
                        <a:t>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الملاحظة المباشرة</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مقابلة مقدمي المعلومات الرئيسيين</a:t>
                      </a:r>
                      <a:endParaRPr lang="en-US" sz="1800" kern="100">
                        <a:effectLst/>
                        <a:latin typeface="Calibri" panose="020F0502020204030204" pitchFamily="34" charset="0"/>
                        <a:ea typeface="Calibri" panose="020F0502020204030204" pitchFamily="34" charset="0"/>
                        <a:cs typeface="Calibri" panose="020F0502020204030204" pitchFamily="34" charset="0"/>
                      </a:endParaRPr>
                    </a:p>
                    <a:p>
                      <a:pPr marL="0" marR="0" algn="r" rtl="1">
                        <a:lnSpc>
                          <a:spcPct val="107000"/>
                        </a:lnSpc>
                        <a:spcBef>
                          <a:spcPts val="0"/>
                        </a:spcBef>
                        <a:spcAft>
                          <a:spcPts val="0"/>
                        </a:spcAft>
                      </a:pPr>
                      <a:r>
                        <a:rPr lang="en-US" sz="14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الطرق الأكثر جدوى في جمع البيانات: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البيانات الثانوية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تحليل المخاطر والرصد من خلال المجتمعات والمتطوعين</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588982907"/>
                  </a:ext>
                </a:extLst>
              </a:tr>
              <a:tr h="2904014">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احتياجات المجتمع وأولوياته</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التصورات ومدى ثقة السكان بالصليب الأحمر والهلال الاحمر</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احتياجات المجتمع وأولوياته</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التركيبة والهيكل السكاني.</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العلاقات المجتمعية والاتصالات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التصورات ومدى ثقة السكان بالصليب الأحمر والهلال الاحمر</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احتياجات المجتمع وأولوياته</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التركيبة والهيكل السكاني.</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احتياجات المجتمع وأولوياته</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علاقات المجتمع واتصالاته (الوصول للمعلومات)</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a:effectLst/>
                          <a:latin typeface="Calibri" panose="020F0502020204030204" pitchFamily="34" charset="0"/>
                          <a:ea typeface="Calibri" panose="020F0502020204030204" pitchFamily="34" charset="0"/>
                          <a:cs typeface="Calibri" panose="020F0502020204030204" pitchFamily="34" charset="0"/>
                        </a:rPr>
                        <a:t>قدرات المجتمع (الإجراءات المتخذة لمعالجة المشكلة)</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en-US" sz="2800" kern="100">
                          <a:effectLst/>
                          <a:latin typeface="Calibri" panose="020F0502020204030204" pitchFamily="34" charset="0"/>
                          <a:ea typeface="Calibri" panose="020F0502020204030204" pitchFamily="34" charset="0"/>
                          <a:cs typeface="Calibri" panose="020F0502020204030204" pitchFamily="34" charset="0"/>
                        </a:rPr>
                        <a:t> </a:t>
                      </a:r>
                      <a:endParaRPr lang="en-US" sz="18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bg2"/>
                    </a:solidFill>
                  </a:tcPr>
                </a:tc>
                <a:tc>
                  <a:txBody>
                    <a:bodyPr/>
                    <a:lstStyle/>
                    <a:p>
                      <a:pPr marL="0" marR="0" algn="r" rtl="1">
                        <a:lnSpc>
                          <a:spcPct val="107000"/>
                        </a:lnSpc>
                        <a:spcBef>
                          <a:spcPts val="0"/>
                        </a:spcBef>
                        <a:spcAft>
                          <a:spcPts val="0"/>
                        </a:spcAft>
                      </a:pPr>
                      <a:r>
                        <a:rPr lang="ar-SA" sz="1400" b="1" kern="100" dirty="0">
                          <a:effectLst/>
                          <a:latin typeface="Calibri" panose="020F0502020204030204" pitchFamily="34" charset="0"/>
                          <a:ea typeface="Calibri" panose="020F0502020204030204" pitchFamily="34" charset="0"/>
                          <a:cs typeface="Calibri" panose="020F0502020204030204" pitchFamily="34" charset="0"/>
                        </a:rPr>
                        <a:t>المجالات التي يجب أن تُركز عليها المشاركة المجتمعية والمساءلة: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التركيبة والهيكل السكاني.</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العلاقات المجتمعية والاتصالات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الثقافة والمعتقدات</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قدرات المجتمع</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Font typeface="Symbol" panose="05050102010706020507" pitchFamily="18" charset="2"/>
                        <a:buChar char=""/>
                      </a:pPr>
                      <a:r>
                        <a:rPr lang="ar-SA" sz="1400" kern="100" dirty="0">
                          <a:effectLst/>
                          <a:latin typeface="Calibri" panose="020F0502020204030204" pitchFamily="34" charset="0"/>
                          <a:ea typeface="Calibri" panose="020F0502020204030204" pitchFamily="34" charset="0"/>
                          <a:cs typeface="Calibri" panose="020F0502020204030204" pitchFamily="34" charset="0"/>
                        </a:rPr>
                        <a:t>تبليغ المخاطر والمشاركة المجتمعية</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734768184"/>
                  </a:ext>
                </a:extLst>
              </a:tr>
            </a:tbl>
          </a:graphicData>
        </a:graphic>
      </p:graphicFrame>
      <p:sp>
        <p:nvSpPr>
          <p:cNvPr id="18" name="TextBox 17">
            <a:extLst>
              <a:ext uri="{FF2B5EF4-FFF2-40B4-BE49-F238E27FC236}">
                <a16:creationId xmlns:a16="http://schemas.microsoft.com/office/drawing/2014/main" id="{1434B64D-4806-731C-C7F4-86F7C7ABB94C}"/>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F8E92AC6-4880-1987-D937-863C190F115A}"/>
              </a:ext>
            </a:extLst>
          </p:cNvPr>
          <p:cNvSpPr/>
          <p:nvPr/>
        </p:nvSpPr>
        <p:spPr>
          <a:xfrm>
            <a:off x="11474245" y="3539613"/>
            <a:ext cx="825910" cy="353961"/>
          </a:xfrm>
          <a:prstGeom prst="rect">
            <a:avLst/>
          </a:prstGeom>
          <a:solidFill>
            <a:srgbClr val="FF3B3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solidFill>
            </a:endParaRPr>
          </a:p>
        </p:txBody>
      </p:sp>
    </p:spTree>
    <p:extLst>
      <p:ext uri="{BB962C8B-B14F-4D97-AF65-F5344CB8AC3E}">
        <p14:creationId xmlns:p14="http://schemas.microsoft.com/office/powerpoint/2010/main" val="455030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588584" y="3244774"/>
            <a:ext cx="15110831" cy="2818336"/>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3:</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b="1"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b="1" dirty="0">
                <a:solidFill>
                  <a:srgbClr val="FFFFFF"/>
                </a:solidFill>
                <a:ea typeface="Calibri" panose="020F0502020204030204" pitchFamily="34" charset="0"/>
                <a:cs typeface="Calibri" panose="020F0502020204030204" pitchFamily="34" charset="0"/>
              </a:rPr>
              <a:t>إجراء التقييم بشفافية واحترام للمجتمع</a:t>
            </a:r>
            <a:endParaRPr lang="en-US" sz="8799" b="1"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299052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209368" y="479084"/>
            <a:ext cx="10301971" cy="1446550"/>
          </a:xfrm>
          <a:prstGeom prst="rect">
            <a:avLst/>
          </a:prstGeom>
          <a:noFill/>
        </p:spPr>
        <p:txBody>
          <a:bodyPr wrap="square" rtlCol="0">
            <a:spAutoFit/>
          </a:bodyPr>
          <a:lstStyle/>
          <a:p>
            <a:pPr marL="0" marR="0" lvl="0" indent="0" algn="r" defTabSz="914400" rtl="1" eaLnBrk="0" fontAlgn="base" latinLnBrk="0" hangingPunct="0">
              <a:lnSpc>
                <a:spcPct val="100000"/>
              </a:lnSpc>
              <a:spcBef>
                <a:spcPct val="0"/>
              </a:spcBef>
              <a:spcAft>
                <a:spcPts val="300"/>
              </a:spcAft>
              <a:buClrTx/>
              <a:buSzTx/>
              <a:buFontTx/>
              <a:buNone/>
              <a:tabLst/>
              <a:defRPr/>
            </a:pPr>
            <a:r>
              <a:rPr lang="ar-JO" sz="4400" b="1" dirty="0">
                <a:solidFill>
                  <a:srgbClr val="33394B"/>
                </a:solidFill>
                <a:ea typeface="Calibri" panose="020F0502020204030204" pitchFamily="34" charset="0"/>
                <a:cs typeface="Calibri" panose="020F0502020204030204" pitchFamily="34" charset="0"/>
              </a:rPr>
              <a:t>الإجراء رقم 3</a:t>
            </a:r>
            <a:r>
              <a:rPr lang="ar-JO" sz="4400" b="1" dirty="0">
                <a:solidFill>
                  <a:srgbClr val="FF0000"/>
                </a:solidFill>
                <a:ea typeface="Calibri" panose="020F0502020204030204" pitchFamily="34" charset="0"/>
                <a:cs typeface="Calibri" panose="020F0502020204030204" pitchFamily="34" charset="0"/>
              </a:rPr>
              <a:t>: إجراء التقييم بشفافية واحترام للمجتمع.</a:t>
            </a:r>
            <a:endParaRPr kumimoji="0" lang="en-US" sz="44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9372296" y="0"/>
            <a:ext cx="8915704" cy="10288588"/>
          </a:xfrm>
        </p:spPr>
      </p:pic>
      <p:sp>
        <p:nvSpPr>
          <p:cNvPr id="6" name="TextBox 5">
            <a:extLst>
              <a:ext uri="{FF2B5EF4-FFF2-40B4-BE49-F238E27FC236}">
                <a16:creationId xmlns:a16="http://schemas.microsoft.com/office/drawing/2014/main" id="{C6D54F3C-4EE1-5B44-83C9-3C6582B5DF88}"/>
              </a:ext>
            </a:extLst>
          </p:cNvPr>
          <p:cNvSpPr txBox="1"/>
          <p:nvPr/>
        </p:nvSpPr>
        <p:spPr>
          <a:xfrm>
            <a:off x="739196" y="2967790"/>
            <a:ext cx="8633100" cy="5247590"/>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just" defTabSz="914400" rtl="1" eaLnBrk="0" fontAlgn="base" latinLnBrk="0" hangingPunct="0">
              <a:lnSpc>
                <a:spcPct val="100000"/>
              </a:lnSpc>
              <a:spcBef>
                <a:spcPct val="0"/>
              </a:spcBef>
              <a:spcAft>
                <a:spcPts val="1200"/>
              </a:spcAft>
              <a:buClr>
                <a:srgbClr val="FF0000"/>
              </a:buClr>
              <a:buSzTx/>
              <a:buFont typeface="Arial" panose="020B0604020202020204" pitchFamily="34" charset="0"/>
              <a:buNone/>
              <a:tabLst/>
              <a:defRPr/>
            </a:pPr>
            <a:r>
              <a:rPr lang="ar-JO" b="1" dirty="0">
                <a:solidFill>
                  <a:srgbClr val="F5333F"/>
                </a:solidFill>
                <a:latin typeface="Calibri" panose="020F0502020204030204" pitchFamily="34" charset="0"/>
                <a:ea typeface="Calibri" panose="020F0502020204030204" pitchFamily="34" charset="0"/>
                <a:cs typeface="Calibri" panose="020F0502020204030204" pitchFamily="34" charset="0"/>
              </a:rPr>
              <a:t> الأساس:</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ct val="0"/>
              </a:spcBef>
              <a:spcAft>
                <a:spcPts val="1800"/>
              </a:spcAft>
              <a:buClr>
                <a:srgbClr val="FF0000"/>
              </a:buClr>
              <a:buSzTx/>
              <a:buFont typeface="Arial" panose="020B0604020202020204" pitchFamily="34" charset="0"/>
              <a:buChar char="•"/>
              <a:tabLs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ناقش التقييم مسبقًا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مع ممثلي المجتمع ومتطوعي الصليب الأحمر والهلال الأحمر والسلطات المحلية. </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تعريف المجتمع الأوسع بالجمعية الوطنية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وتوضيح الغرض من التقييم.</a:t>
            </a:r>
          </a:p>
          <a:p>
            <a:pPr lvl="0" algn="just" rtl="1">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إحاطة الموظفين والمتطوعين بالتقييم</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 حتى يتمكنوا من الإجابة على الأسئلة وتجنب رفع التوقعات.</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ts val="1200"/>
              </a:spcAft>
              <a:buClr>
                <a:srgbClr val="FF0000"/>
              </a:buClr>
              <a:buSzTx/>
              <a:buFont typeface="Arial" panose="020B0604020202020204" pitchFamily="34" charset="0"/>
              <a:buNone/>
              <a:tabLst/>
              <a:defRPr/>
            </a:pPr>
            <a:r>
              <a:rPr kumimoji="0" lang="ar-JO"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المتقدم:</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تدريب الموظفين والمتطوعين على مهارات الاتصال والتغذية الراجعة</a:t>
            </a:r>
          </a:p>
          <a:p>
            <a:pPr lvl="0" algn="just" rtl="1">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التنسيق مع الشركاء والسلطات الخارجية</a:t>
            </a:r>
          </a:p>
          <a:p>
            <a:pPr lvl="0" algn="just" rtl="1">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تحقق من نتائج التقييم مع المجتمع</a:t>
            </a:r>
            <a:endParaRPr kumimoji="0" lang="en-GB"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12" name="Picture 11" descr="Logo, company name&#10;&#10;Description automatically generated">
            <a:extLst>
              <a:ext uri="{FF2B5EF4-FFF2-40B4-BE49-F238E27FC236}">
                <a16:creationId xmlns:a16="http://schemas.microsoft.com/office/drawing/2014/main" id="{E2C703B3-DB73-F247-98C3-17BCE4DAD06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39196" y="9635987"/>
            <a:ext cx="3980095" cy="575106"/>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30EC5B22-B8A8-B44F-90AE-1D6B0CEEE15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915705" y="9658808"/>
            <a:ext cx="3797522" cy="529463"/>
          </a:xfrm>
          <a:prstGeom prst="rect">
            <a:avLst/>
          </a:prstGeom>
        </p:spPr>
      </p:pic>
      <p:pic>
        <p:nvPicPr>
          <p:cNvPr id="14" name="Picture 13" descr="Logo&#10;&#10;Description automatically generated with medium confidence">
            <a:extLst>
              <a:ext uri="{FF2B5EF4-FFF2-40B4-BE49-F238E27FC236}">
                <a16:creationId xmlns:a16="http://schemas.microsoft.com/office/drawing/2014/main" id="{70173485-311B-6A4B-9841-E2DC7C46648A}"/>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759257" y="9617730"/>
            <a:ext cx="3952709" cy="611620"/>
          </a:xfrm>
          <a:prstGeom prst="rect">
            <a:avLst/>
          </a:prstGeom>
        </p:spPr>
      </p:pic>
      <p:sp>
        <p:nvSpPr>
          <p:cNvPr id="2" name="TextBox 1">
            <a:extLst>
              <a:ext uri="{FF2B5EF4-FFF2-40B4-BE49-F238E27FC236}">
                <a16:creationId xmlns:a16="http://schemas.microsoft.com/office/drawing/2014/main" id="{96BD7330-7567-57E4-07C4-03C90CA115D6}"/>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C7A380EC-F3A1-D5F7-0832-BAC4FF0B535C}"/>
              </a:ext>
            </a:extLst>
          </p:cNvPr>
          <p:cNvSpPr txBox="1"/>
          <p:nvPr/>
        </p:nvSpPr>
        <p:spPr>
          <a:xfrm>
            <a:off x="1249334" y="9738873"/>
            <a:ext cx="3509923"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إحاطة بشأن مدونة قواعد السلوك </a:t>
            </a:r>
            <a:endParaRPr lang="en-US"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0C0BE50-FA3D-73E1-5741-633244A16CE0}"/>
              </a:ext>
            </a:extLst>
          </p:cNvPr>
          <p:cNvSpPr txBox="1"/>
          <p:nvPr/>
        </p:nvSpPr>
        <p:spPr>
          <a:xfrm>
            <a:off x="5250989" y="9738873"/>
            <a:ext cx="3509923"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ورقة أسئلة وأجوبة للمتطوعين </a:t>
            </a:r>
            <a:endParaRPr lang="en-US"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8A29A1D-2F49-9EDE-87E6-82C179A1EBFA}"/>
              </a:ext>
            </a:extLst>
          </p:cNvPr>
          <p:cNvSpPr txBox="1"/>
          <p:nvPr/>
        </p:nvSpPr>
        <p:spPr>
          <a:xfrm>
            <a:off x="9421242" y="9761784"/>
            <a:ext cx="3509923" cy="369332"/>
          </a:xfrm>
          <a:prstGeom prst="rect">
            <a:avLst/>
          </a:prstGeom>
          <a:solidFill>
            <a:schemeClr val="bg2"/>
          </a:solidFill>
        </p:spPr>
        <p:txBody>
          <a:bodyPr wrap="square" rtlCol="0">
            <a:spAutoFit/>
          </a:bodyPr>
          <a:lstStyle/>
          <a:p>
            <a:r>
              <a:rPr lang="ar-JO" sz="1800" dirty="0">
                <a:effectLst/>
                <a:latin typeface="Calibri" panose="020F0502020204030204" pitchFamily="34" charset="0"/>
                <a:ea typeface="Calibri" panose="020F0502020204030204" pitchFamily="34" charset="0"/>
                <a:cs typeface="Arial" panose="020B0604020202020204" pitchFamily="34" charset="0"/>
              </a:rPr>
              <a:t>المشاركة المجتمعية والمساءلة في التقييمات</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11489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61EF5F40-E6DC-AE4F-A716-DA0227B05CD8}"/>
              </a:ext>
            </a:extLst>
          </p:cNvPr>
          <p:cNvGraphicFramePr/>
          <p:nvPr>
            <p:extLst>
              <p:ext uri="{D42A27DB-BD31-4B8C-83A1-F6EECF244321}">
                <p14:modId xmlns:p14="http://schemas.microsoft.com/office/powerpoint/2010/main" val="1555031367"/>
              </p:ext>
            </p:extLst>
          </p:nvPr>
        </p:nvGraphicFramePr>
        <p:xfrm>
          <a:off x="474133" y="2460443"/>
          <a:ext cx="17356667" cy="2026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8297FDDB-9A79-2943-87A9-6F080D515ED3}"/>
              </a:ext>
            </a:extLst>
          </p:cNvPr>
          <p:cNvSpPr txBox="1"/>
          <p:nvPr/>
        </p:nvSpPr>
        <p:spPr>
          <a:xfrm>
            <a:off x="474133" y="112046"/>
            <a:ext cx="14021796" cy="2015936"/>
          </a:xfrm>
          <a:prstGeom prst="rect">
            <a:avLst/>
          </a:prstGeom>
          <a:noFill/>
        </p:spPr>
        <p:txBody>
          <a:bodyPr wrap="square" rtlCol="0">
            <a:spAutoFit/>
          </a:bodyPr>
          <a:lstStyle/>
          <a:p>
            <a:pPr algn="r" rtl="1">
              <a:spcAft>
                <a:spcPts val="300"/>
              </a:spcAft>
            </a:pPr>
            <a:r>
              <a:rPr lang="ar-JO" sz="4000" b="1" dirty="0">
                <a:solidFill>
                  <a:schemeClr val="accent1"/>
                </a:solidFill>
                <a:ea typeface="Calibri" panose="020F0502020204030204" pitchFamily="34" charset="0"/>
                <a:cs typeface="Calibri" panose="020F0502020204030204" pitchFamily="34" charset="0"/>
              </a:rPr>
              <a:t>تقييمات الطوارئ</a:t>
            </a:r>
          </a:p>
          <a:p>
            <a:pPr algn="r" rtl="1">
              <a:spcAft>
                <a:spcPts val="300"/>
              </a:spcAft>
            </a:pPr>
            <a:r>
              <a:rPr lang="ar-JO" sz="4000" b="1" dirty="0">
                <a:solidFill>
                  <a:srgbClr val="FF0000"/>
                </a:solidFill>
                <a:ea typeface="Calibri" panose="020F0502020204030204" pitchFamily="34" charset="0"/>
                <a:cs typeface="Calibri" panose="020F0502020204030204" pitchFamily="34" charset="0"/>
              </a:rPr>
              <a:t>ما هي الموضوعات التي يجب مناقشتها ومتى ومع من؟ </a:t>
            </a:r>
          </a:p>
          <a:p>
            <a:pPr algn="r" rtl="1">
              <a:spcAft>
                <a:spcPts val="300"/>
              </a:spcAft>
            </a:pPr>
            <a:r>
              <a:rPr lang="ar-JO" sz="4000" b="1" dirty="0">
                <a:solidFill>
                  <a:srgbClr val="FF0000"/>
                </a:solidFill>
                <a:ea typeface="Calibri" panose="020F0502020204030204" pitchFamily="34" charset="0"/>
                <a:cs typeface="Calibri" panose="020F0502020204030204" pitchFamily="34" charset="0"/>
              </a:rPr>
              <a:t>ناقش...</a:t>
            </a:r>
            <a:endParaRPr lang="ru-RU" sz="4000" dirty="0">
              <a:solidFill>
                <a:srgbClr val="FF0000"/>
              </a:solidFill>
              <a:ea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8FB7BE09-97B1-3240-8FF8-3CA2054BDF59}"/>
              </a:ext>
            </a:extLst>
          </p:cNvPr>
          <p:cNvSpPr/>
          <p:nvPr/>
        </p:nvSpPr>
        <p:spPr>
          <a:xfrm>
            <a:off x="13241866" y="4673599"/>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التوقيت</a:t>
            </a:r>
            <a:r>
              <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rPr>
              <a:t> </a:t>
            </a:r>
          </a:p>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أساليب جمع البيانات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كيفية الوصول إلى مختلف المجموعات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85750" lvl="0" indent="-285750" algn="r" rtl="1">
              <a:lnSpc>
                <a:spcPct val="100000"/>
              </a:lnSpc>
              <a:spcAft>
                <a:spcPts val="1200"/>
              </a:spcAft>
              <a:buFont typeface="Arial" panose="020B0604020202020204" pitchFamily="34" charset="0"/>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هل أجرت المنظمات الاخرى أية تقييمات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79D565D8-6621-AB48-A8CB-35030E4DB968}"/>
              </a:ext>
            </a:extLst>
          </p:cNvPr>
          <p:cNvSpPr/>
          <p:nvPr/>
        </p:nvSpPr>
        <p:spPr>
          <a:xfrm>
            <a:off x="6857999" y="4673601"/>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التعريف بالجمعية الوطنية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الغرض من التقييم والعملية والخطوات اللاحقة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مدونات قواعد السلوك والتصرف للموظفين والمتطوعين</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كيف يمكن للأشخاص طرح الاسئلة وتقديم الملاحظات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المشاركة التطوعية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8B99685C-8B5E-9940-B81A-EFB7DD0149C2}"/>
              </a:ext>
            </a:extLst>
          </p:cNvPr>
          <p:cNvSpPr/>
          <p:nvPr/>
        </p:nvSpPr>
        <p:spPr>
          <a:xfrm>
            <a:off x="474133" y="4673600"/>
            <a:ext cx="4588934" cy="4825999"/>
          </a:xfrm>
          <a:prstGeom prst="rect">
            <a:avLst/>
          </a:prstGeom>
          <a:solidFill>
            <a:srgbClr val="01C8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251999" rtlCol="0" anchor="t" anchorCtr="0"/>
          <a:lstStyle/>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الغرض من التقييم وعمليته</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الخطوات اللاحقة واستخدام البيانات</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مهارات التواصل الجيدة</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إدارة الملاحظات والانطباعات</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مدونة قواعد السلوك</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a:p>
            <a:pPr marL="228600" lvl="0" indent="-228600" algn="r" defTabSz="1066800" rtl="1">
              <a:spcAft>
                <a:spcPts val="1200"/>
              </a:spcAft>
              <a:buChar char="•"/>
            </a:pPr>
            <a:r>
              <a:rPr lang="ar-JO" sz="2400" dirty="0">
                <a:solidFill>
                  <a:srgbClr val="FFFFFF"/>
                </a:solidFill>
                <a:latin typeface="Calibri" panose="020F0502020204030204" pitchFamily="34" charset="0"/>
                <a:ea typeface="Calibri" panose="020F0502020204030204" pitchFamily="34" charset="0"/>
                <a:cs typeface="Calibri" panose="020F0502020204030204" pitchFamily="34" charset="0"/>
              </a:rPr>
              <a:t>عدم التسامح مطلقًا مع الاستغلال والاعتداء الجنسي والفساد</a:t>
            </a:r>
            <a:endParaRPr lang="en-GB" sz="24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065613FC-9769-DACA-6DE0-04A97E15A606}"/>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1194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graphicEl>
                                              <a:dgm id="{4724BD90-52B0-8749-9C2E-69965B66551E}"/>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graphicEl>
                                              <a:dgm id="{C8E8B5AA-951B-E040-A5EE-7053E38709B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graphicEl>
                                              <a:dgm id="{2AD82744-A177-FD4A-95F1-B6C1DB04C527}"/>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graphicEl>
                                              <a:dgm id="{9E64450D-9E23-764C-8555-7E4195373DA5}"/>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graphicEl>
                                              <a:dgm id="{10120E6C-5E35-1E48-AC86-9986063F84DB}"/>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Dgm bld="one"/>
        </p:bldSub>
      </p:bldGraphic>
      <p:bldP spid="5" grpId="0" animBg="1"/>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03705" y="753878"/>
            <a:ext cx="10190031" cy="769441"/>
          </a:xfrm>
          <a:prstGeom prst="rect">
            <a:avLst/>
          </a:prstGeom>
          <a:noFill/>
        </p:spPr>
        <p:txBody>
          <a:bodyPr wrap="square" rtlCol="0">
            <a:spAutoFit/>
          </a:bodyPr>
          <a:lstStyle/>
          <a:p>
            <a:pPr algn="r" rtl="1">
              <a:spcAft>
                <a:spcPts val="300"/>
              </a:spcAft>
            </a:pPr>
            <a:r>
              <a:rPr lang="ar-JO" sz="4400" b="1" dirty="0">
                <a:solidFill>
                  <a:schemeClr val="accent1"/>
                </a:solidFill>
                <a:latin typeface="Montserrat" pitchFamily="2" charset="77"/>
                <a:ea typeface="Roboto Black" panose="02000000000000000000" pitchFamily="2" charset="0"/>
                <a:cs typeface="Open Sans Light" panose="020B0306030504020204" pitchFamily="34" charset="0"/>
              </a:rPr>
              <a:t>الممارسات الجيدة لإجراء تقييم خاضع للمساءلة</a:t>
            </a:r>
            <a:endParaRPr lang="ru-RU" sz="4400" b="1" dirty="0">
              <a:solidFill>
                <a:schemeClr val="accent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10" name="Rounded Rectangular Callout 9">
            <a:extLst>
              <a:ext uri="{FF2B5EF4-FFF2-40B4-BE49-F238E27FC236}">
                <a16:creationId xmlns:a16="http://schemas.microsoft.com/office/drawing/2014/main" id="{32F597CB-A2F5-E648-8A3A-D5F48474A54E}"/>
              </a:ext>
            </a:extLst>
          </p:cNvPr>
          <p:cNvSpPr/>
          <p:nvPr/>
        </p:nvSpPr>
        <p:spPr>
          <a:xfrm flipH="1">
            <a:off x="11193736" y="2732835"/>
            <a:ext cx="6090557" cy="4822917"/>
          </a:xfrm>
          <a:prstGeom prst="wedgeRoundRectCallout">
            <a:avLst>
              <a:gd name="adj1" fmla="val -9963"/>
              <a:gd name="adj2" fmla="val 62824"/>
              <a:gd name="adj3" fmla="val 1666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ar-JO" sz="3600" b="1" i="1" dirty="0">
                <a:solidFill>
                  <a:schemeClr val="bg2"/>
                </a:solidFill>
                <a:latin typeface="Calibri" panose="020F0502020204030204" pitchFamily="34" charset="0"/>
                <a:ea typeface="Calibri" panose="020F0502020204030204" pitchFamily="34" charset="0"/>
                <a:cs typeface="Calibri" panose="020F0502020204030204" pitchFamily="34" charset="0"/>
              </a:rPr>
              <a:t>"لقد تم تسجيل الجميع ولكن البعض فقط حصلوا على المساعدة. لماذا تأخذ تفاصيلنا إذًا لن تساعدنا جميعًا؟"</a:t>
            </a:r>
          </a:p>
        </p:txBody>
      </p:sp>
      <p:sp>
        <p:nvSpPr>
          <p:cNvPr id="11" name="TextBox 10">
            <a:extLst>
              <a:ext uri="{FF2B5EF4-FFF2-40B4-BE49-F238E27FC236}">
                <a16:creationId xmlns:a16="http://schemas.microsoft.com/office/drawing/2014/main" id="{C894C28B-2224-9A4F-BCFA-398566CF47C9}"/>
              </a:ext>
            </a:extLst>
          </p:cNvPr>
          <p:cNvSpPr txBox="1"/>
          <p:nvPr/>
        </p:nvSpPr>
        <p:spPr>
          <a:xfrm>
            <a:off x="11193737" y="8306527"/>
            <a:ext cx="6090557" cy="830997"/>
          </a:xfrm>
          <a:prstGeom prst="rect">
            <a:avLst/>
          </a:prstGeom>
          <a:noFill/>
        </p:spPr>
        <p:txBody>
          <a:bodyPr wrap="square" rtlCol="0">
            <a:spAutoFit/>
          </a:bodyPr>
          <a:lstStyle/>
          <a:p>
            <a:pPr algn="r" rtl="1"/>
            <a:r>
              <a:rPr lang="ar-JO" sz="2400" dirty="0">
                <a:ea typeface="Calibri" panose="020F0502020204030204" pitchFamily="34" charset="0"/>
                <a:cs typeface="Calibri" panose="020F0502020204030204" pitchFamily="34" charset="0"/>
              </a:rPr>
              <a:t>عضو في المجتمع، بعد إجراء تقييم من قبل متطوعين لم تتم إحاطتهم بالغرض من العملية، أو بما سيحدث فيما بعد.</a:t>
            </a:r>
          </a:p>
        </p:txBody>
      </p:sp>
      <p:sp>
        <p:nvSpPr>
          <p:cNvPr id="2" name="TextBox 1">
            <a:extLst>
              <a:ext uri="{FF2B5EF4-FFF2-40B4-BE49-F238E27FC236}">
                <a16:creationId xmlns:a16="http://schemas.microsoft.com/office/drawing/2014/main" id="{875F7879-6021-340F-65EA-F3999026ACDD}"/>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34E3B32D-7708-B430-A4C3-EDCD19FDB0FC}"/>
              </a:ext>
            </a:extLst>
          </p:cNvPr>
          <p:cNvSpPr txBox="1"/>
          <p:nvPr/>
        </p:nvSpPr>
        <p:spPr>
          <a:xfrm>
            <a:off x="1003705" y="2732835"/>
            <a:ext cx="9206191" cy="624786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إجراء تقييمات متعددة القطاعات.</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جمع البيانات المصنفة.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لا تجمع بيانات أكثر مما تحتاج.</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كن صادقًا بشأن محددات العملية.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اترك مساحة للمحادثات المفتوحة - لا تقتصر على الاختيارات المتعددة.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اختبر الأسئلة مع فرق التقييم للتحقق من أنها مفهومة.</a:t>
            </a: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ممارسة جمع البيانات عبر تمثيل الأدوار.</a:t>
            </a: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تكون فرق جمع البيانات متوازنة بين الجنسين وإضافةً إلى قدرتها على التحدث باللغات المحلية.</a:t>
            </a:r>
            <a:endParaRPr lang="en-GB" dirty="0">
              <a:latin typeface="Calibri" panose="020F0502020204030204" pitchFamily="34" charset="0"/>
              <a:ea typeface="Calibri" panose="020F0502020204030204" pitchFamily="34" charset="0"/>
              <a:cs typeface="Calibri" panose="020F0502020204030204" pitchFamily="34" charset="0"/>
            </a:endParaRPr>
          </a:p>
          <a:p>
            <a:pPr algn="just" rtl="1">
              <a:spcBef>
                <a:spcPts val="0"/>
              </a:spcBef>
              <a:buFont typeface="Wingdings" pitchFamily="2" charset="2"/>
              <a:buChar char="ü"/>
            </a:pPr>
            <a:r>
              <a:rPr lang="ar-JO" dirty="0">
                <a:latin typeface="Calibri" panose="020F0502020204030204" pitchFamily="34" charset="0"/>
                <a:ea typeface="Calibri" panose="020F0502020204030204" pitchFamily="34" charset="0"/>
                <a:cs typeface="Calibri" panose="020F0502020204030204" pitchFamily="34" charset="0"/>
              </a:rPr>
              <a:t>إطلاع المتطوعين والمجتمعات المحلية على نتائج التقييم.</a:t>
            </a:r>
            <a:endParaRPr lang="en-GB"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651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866046" y="1815453"/>
            <a:ext cx="16375676" cy="1485022"/>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3: </a:t>
            </a: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أدوات المشاركة المجتمعية اللازمة لدعم إجراء التقييم بشفافية واحترام للمجتمع</a:t>
            </a:r>
            <a:endParaRPr lang="ru-RU" sz="4400" b="1" dirty="0">
              <a:solidFill>
                <a:srgbClr val="FF0000"/>
              </a:solidFill>
              <a:ea typeface="Calibri" panose="020F0502020204030204" pitchFamily="34" charset="0"/>
              <a:cs typeface="Calibri" panose="020F0502020204030204" pitchFamily="34" charset="0"/>
            </a:endParaRPr>
          </a:p>
        </p:txBody>
      </p:sp>
      <p:pic>
        <p:nvPicPr>
          <p:cNvPr id="22" name="Picture 21" descr="Logo, company name&#10;&#10;Description automatically generated">
            <a:extLst>
              <a:ext uri="{FF2B5EF4-FFF2-40B4-BE49-F238E27FC236}">
                <a16:creationId xmlns:a16="http://schemas.microsoft.com/office/drawing/2014/main" id="{ADEBE3E3-E1B4-864F-9069-40E0122F5E2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9067" y="4447520"/>
            <a:ext cx="5536346" cy="799977"/>
          </a:xfrm>
          <a:prstGeom prst="rect">
            <a:avLst/>
          </a:prstGeom>
        </p:spPr>
      </p:pic>
      <p:sp>
        <p:nvSpPr>
          <p:cNvPr id="30" name="TextBox 29">
            <a:extLst>
              <a:ext uri="{FF2B5EF4-FFF2-40B4-BE49-F238E27FC236}">
                <a16:creationId xmlns:a16="http://schemas.microsoft.com/office/drawing/2014/main" id="{61618578-72BA-DE41-879E-3631C4EE34B9}"/>
              </a:ext>
            </a:extLst>
          </p:cNvPr>
          <p:cNvSpPr txBox="1"/>
          <p:nvPr/>
        </p:nvSpPr>
        <p:spPr>
          <a:xfrm>
            <a:off x="1544195" y="7760481"/>
            <a:ext cx="5280251" cy="1024319"/>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نصائح لجامعي البيانات</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إطار التحليل</a:t>
            </a:r>
            <a:endParaRPr lang="en-GB" sz="2400" dirty="0">
              <a:solidFill>
                <a:srgbClr val="3F3F3F"/>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556381" y="5167902"/>
            <a:ext cx="7380827"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عرض بوربوينت للإحاطة بشأن مدونة قواعد السلوك وما تعنيه لسلوكنا في المجتمعات.</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9030541" y="5144293"/>
            <a:ext cx="6710064"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نموذج للأسئلة الأكثر تكرارًا تقدم للمتطوعين لمساعدتهم في الإجابة بدقة على أسئلة أفراد المجتمع.</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8359778" y="7722373"/>
            <a:ext cx="7380827"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بعض النصائح لتنظيم إجراء لقاءات مجتمعية فعالة</a:t>
            </a:r>
            <a:endParaRPr lang="en-GB" sz="2400" dirty="0">
              <a:solidFill>
                <a:srgbClr val="3F3F3F"/>
              </a:solidFill>
              <a:ea typeface="Calibri" panose="020F0502020204030204" pitchFamily="34" charset="0"/>
              <a:cs typeface="Calibri" panose="020F0502020204030204" pitchFamily="34" charset="0"/>
            </a:endParaRPr>
          </a:p>
        </p:txBody>
      </p:sp>
      <p:pic>
        <p:nvPicPr>
          <p:cNvPr id="3" name="Picture 2" descr="A picture containing text&#10;&#10;Description automatically generated">
            <a:extLst>
              <a:ext uri="{FF2B5EF4-FFF2-40B4-BE49-F238E27FC236}">
                <a16:creationId xmlns:a16="http://schemas.microsoft.com/office/drawing/2014/main" id="{CD519336-8308-794D-8E47-11F11DE24CA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6046" y="6983059"/>
            <a:ext cx="5282385" cy="736487"/>
          </a:xfrm>
          <a:prstGeom prst="rect">
            <a:avLst/>
          </a:prstGeom>
        </p:spPr>
      </p:pic>
      <p:pic>
        <p:nvPicPr>
          <p:cNvPr id="6" name="Picture 5" descr="Logo&#10;&#10;Description automatically generated with medium confidence">
            <a:extLst>
              <a:ext uri="{FF2B5EF4-FFF2-40B4-BE49-F238E27FC236}">
                <a16:creationId xmlns:a16="http://schemas.microsoft.com/office/drawing/2014/main" id="{F86A0BAF-E44D-9443-A30E-FDA01109303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55715" y="4293526"/>
            <a:ext cx="5498252" cy="850769"/>
          </a:xfrm>
          <a:prstGeom prst="rect">
            <a:avLst/>
          </a:prstGeom>
        </p:spPr>
      </p:pic>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657776" y="6871617"/>
            <a:ext cx="5650628" cy="888863"/>
          </a:xfrm>
          <a:prstGeom prst="rect">
            <a:avLst/>
          </a:prstGeom>
        </p:spPr>
      </p:pic>
      <p:sp>
        <p:nvSpPr>
          <p:cNvPr id="2" name="TextBox 1">
            <a:extLst>
              <a:ext uri="{FF2B5EF4-FFF2-40B4-BE49-F238E27FC236}">
                <a16:creationId xmlns:a16="http://schemas.microsoft.com/office/drawing/2014/main" id="{47F23DF1-41F6-56C6-3E31-369AC1033890}"/>
              </a:ext>
            </a:extLst>
          </p:cNvPr>
          <p:cNvSpPr txBox="1"/>
          <p:nvPr/>
        </p:nvSpPr>
        <p:spPr>
          <a:xfrm>
            <a:off x="1417213" y="4504577"/>
            <a:ext cx="5650628"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a typeface="Calibri" panose="020F0502020204030204" pitchFamily="34" charset="0"/>
                <a:cs typeface="Calibri" panose="020F0502020204030204" pitchFamily="34" charset="0"/>
              </a:rPr>
              <a:t>إحاطة بشأن مدونة قواعد السلوك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A90044F6-0DCB-4971-10E8-6C46F87DECC2}"/>
              </a:ext>
            </a:extLst>
          </p:cNvPr>
          <p:cNvSpPr txBox="1"/>
          <p:nvPr/>
        </p:nvSpPr>
        <p:spPr>
          <a:xfrm>
            <a:off x="1544195" y="7011720"/>
            <a:ext cx="6139568"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a typeface="Calibri" panose="020F0502020204030204" pitchFamily="34" charset="0"/>
                <a:cs typeface="Calibri" panose="020F0502020204030204" pitchFamily="34" charset="0"/>
              </a:rPr>
              <a:t>المشاركة المجتمعية والمساءلة في أداة التقييمات</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494CA362-A20F-DC8C-D7B2-8D4DCE49339E}"/>
              </a:ext>
            </a:extLst>
          </p:cNvPr>
          <p:cNvSpPr txBox="1"/>
          <p:nvPr/>
        </p:nvSpPr>
        <p:spPr>
          <a:xfrm>
            <a:off x="10290629" y="4504577"/>
            <a:ext cx="5156657"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a typeface="Calibri" panose="020F0502020204030204" pitchFamily="34" charset="0"/>
                <a:cs typeface="Calibri" panose="020F0502020204030204" pitchFamily="34" charset="0"/>
              </a:rPr>
              <a:t>ورقة أسئلة وأجوبة للمتطوعين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E1593639-0B4A-902E-EBEA-689F5D54AB57}"/>
              </a:ext>
            </a:extLst>
          </p:cNvPr>
          <p:cNvSpPr txBox="1"/>
          <p:nvPr/>
        </p:nvSpPr>
        <p:spPr>
          <a:xfrm>
            <a:off x="10290629" y="7054438"/>
            <a:ext cx="5165924"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أداة اللقاءات المجتمعية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22337886-CBBB-C632-1AA5-6CE88FE3BA15}"/>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21576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9"/>
          <p:cNvSpPr txBox="1"/>
          <p:nvPr/>
        </p:nvSpPr>
        <p:spPr>
          <a:xfrm>
            <a:off x="4900434" y="2501733"/>
            <a:ext cx="8014541" cy="6186309"/>
          </a:xfrm>
          <a:prstGeom prst="rect">
            <a:avLst/>
          </a:prstGeom>
          <a:noFill/>
          <a:ln>
            <a:noFill/>
          </a:ln>
        </p:spPr>
        <p:txBody>
          <a:bodyPr spcFirstLastPara="1" wrap="square" lIns="91425" tIns="45700" rIns="91425" bIns="45700" anchor="t" anchorCtr="0">
            <a:spAutoFit/>
          </a:bodyPr>
          <a:lstStyle/>
          <a:p>
            <a:pPr marL="857250" marR="0" lvl="0" indent="-857250" algn="r" rtl="1">
              <a:spcBef>
                <a:spcPts val="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الاستماع للآخرين </a:t>
            </a:r>
            <a:endParaRPr sz="3200" b="1" dirty="0">
              <a:solidFill>
                <a:schemeClr val="lt1"/>
              </a:solidFill>
              <a:ea typeface="Calibri" panose="020F0502020204030204" pitchFamily="34" charset="0"/>
              <a:cs typeface="Calibri" panose="020F0502020204030204" pitchFamily="34" charset="0"/>
              <a:sym typeface="Open Sans"/>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احترام آراء الآخرين</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المشاركة الفعالة</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إغلاق الهواتف</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البقاء في الغرفة</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إدارة الوقت بشكل جيد</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إغلاق الحواسب المحمولة</a:t>
            </a:r>
            <a:endParaRPr dirty="0">
              <a:ea typeface="Calibri" panose="020F0502020204030204" pitchFamily="34" charset="0"/>
              <a:cs typeface="Calibri" panose="020F0502020204030204" pitchFamily="34" charset="0"/>
            </a:endParaRPr>
          </a:p>
          <a:p>
            <a:pPr marL="857250" marR="0" lvl="0" indent="-857250" algn="r" rtl="1">
              <a:spcBef>
                <a:spcPts val="2400"/>
              </a:spcBef>
              <a:spcAft>
                <a:spcPts val="0"/>
              </a:spcAft>
              <a:buClr>
                <a:schemeClr val="lt1"/>
              </a:buClr>
              <a:buSzPts val="3200"/>
              <a:buFont typeface="Arial"/>
              <a:buChar char="•"/>
            </a:pPr>
            <a:r>
              <a:rPr lang="ar-JO" sz="3200" b="1" dirty="0">
                <a:solidFill>
                  <a:schemeClr val="lt1"/>
                </a:solidFill>
                <a:ea typeface="Calibri" panose="020F0502020204030204" pitchFamily="34" charset="0"/>
                <a:cs typeface="Calibri" panose="020F0502020204030204" pitchFamily="34" charset="0"/>
                <a:sym typeface="Open Sans"/>
              </a:rPr>
              <a:t>هل يوجد قواعد أُخرى؟</a:t>
            </a:r>
            <a:endParaRPr dirty="0">
              <a:ea typeface="Calibri" panose="020F0502020204030204" pitchFamily="34" charset="0"/>
              <a:cs typeface="Calibri" panose="020F0502020204030204" pitchFamily="34" charset="0"/>
            </a:endParaRPr>
          </a:p>
        </p:txBody>
      </p:sp>
      <p:pic>
        <p:nvPicPr>
          <p:cNvPr id="379" name="Google Shape;379;p9" descr="Logo&#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777158" y="2758698"/>
            <a:ext cx="4595869" cy="5672380"/>
          </a:xfrm>
          <a:prstGeom prst="rect">
            <a:avLst/>
          </a:prstGeom>
          <a:noFill/>
          <a:ln>
            <a:noFill/>
          </a:ln>
        </p:spPr>
      </p:pic>
      <p:sp>
        <p:nvSpPr>
          <p:cNvPr id="380" name="Google Shape;380;p9"/>
          <p:cNvSpPr txBox="1"/>
          <p:nvPr/>
        </p:nvSpPr>
        <p:spPr>
          <a:xfrm>
            <a:off x="777158" y="951755"/>
            <a:ext cx="11605467" cy="923289"/>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None/>
            </a:pPr>
            <a:r>
              <a:rPr lang="ar-JO" sz="5400" b="1" dirty="0">
                <a:solidFill>
                  <a:srgbClr val="F5333F"/>
                </a:solidFill>
                <a:ea typeface="Calibri" panose="020F0502020204030204" pitchFamily="34" charset="0"/>
                <a:cs typeface="Calibri" panose="020F0502020204030204" pitchFamily="34" charset="0"/>
                <a:sym typeface="Montserrat"/>
              </a:rPr>
              <a:t>القواعد الأساسية</a:t>
            </a:r>
            <a:endParaRPr sz="2000" dirty="0">
              <a:solidFill>
                <a:schemeClr val="dk1"/>
              </a:solidFill>
              <a:ea typeface="Calibri" panose="020F0502020204030204" pitchFamily="34" charset="0"/>
              <a:cs typeface="Calibri" panose="020F0502020204030204" pitchFamily="34" charset="0"/>
              <a:sym typeface="Montserra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هل هناك 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470999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5" y="1696446"/>
            <a:ext cx="14233326" cy="1904506"/>
          </a:xfrm>
          <a:prstGeom prst="rect">
            <a:avLst/>
          </a:prstGeom>
          <a:noFill/>
          <a:ln>
            <a:noFill/>
          </a:ln>
        </p:spPr>
        <p:txBody>
          <a:bodyPr spcFirstLastPara="1" wrap="square" lIns="91412" tIns="45693" rIns="91412" bIns="45693" anchor="t" anchorCtr="0">
            <a:spAutoFit/>
          </a:bodyPr>
          <a:lstStyle/>
          <a:p>
            <a:pPr algn="r" defTabSz="914309" rtl="1">
              <a:lnSpc>
                <a:spcPct val="128333"/>
              </a:lnSpc>
            </a:pPr>
            <a:r>
              <a:rPr lang="ar-JO" sz="4800" b="1" dirty="0">
                <a:solidFill>
                  <a:srgbClr val="33394B"/>
                </a:solidFill>
                <a:ea typeface="Calibri" panose="020F0502020204030204" pitchFamily="34" charset="0"/>
                <a:cs typeface="Calibri" panose="020F0502020204030204" pitchFamily="34" charset="0"/>
                <a:sym typeface="Montserrat"/>
              </a:rPr>
              <a:t>تمرين جماعي (20 دقيقة)</a:t>
            </a:r>
            <a:endParaRPr dirty="0">
              <a:solidFill>
                <a:srgbClr val="000000"/>
              </a:solidFill>
              <a:ea typeface="Calibri" panose="020F0502020204030204" pitchFamily="34" charset="0"/>
              <a:cs typeface="Calibri" panose="020F0502020204030204" pitchFamily="34" charset="0"/>
            </a:endParaRPr>
          </a:p>
          <a:p>
            <a:pPr algn="r" defTabSz="914309" rtl="1">
              <a:lnSpc>
                <a:spcPct val="128333"/>
              </a:lnSpc>
            </a:pPr>
            <a:r>
              <a:rPr lang="ar-JO" sz="4400" b="1" dirty="0">
                <a:solidFill>
                  <a:srgbClr val="F5333F"/>
                </a:solidFill>
                <a:ea typeface="Calibri" panose="020F0502020204030204" pitchFamily="34" charset="0"/>
                <a:cs typeface="Calibri" panose="020F0502020204030204" pitchFamily="34" charset="0"/>
                <a:sym typeface="Montserrat"/>
              </a:rPr>
              <a:t>سيناريو المشاركة المجتمعية والمساءلة في حالات الطوارئ - التقييمات</a:t>
            </a:r>
            <a:endParaRPr sz="1200" dirty="0">
              <a:solidFill>
                <a:srgbClr val="000000"/>
              </a:solidFill>
              <a:ea typeface="Calibri" panose="020F0502020204030204" pitchFamily="34" charset="0"/>
              <a:cs typeface="Calibri" panose="020F0502020204030204" pitchFamily="34" charset="0"/>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6" y="3893143"/>
            <a:ext cx="13082135" cy="2337765"/>
          </a:xfrm>
          <a:prstGeom prst="rect">
            <a:avLst/>
          </a:prstGeom>
          <a:noFill/>
          <a:ln>
            <a:noFill/>
          </a:ln>
        </p:spPr>
        <p:txBody>
          <a:bodyPr spcFirstLastPara="1" wrap="square" lIns="91412" tIns="45693" rIns="91412" bIns="45693" anchor="t" anchorCtr="0">
            <a:spAutoFit/>
          </a:bodyPr>
          <a:lstStyle/>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يطلق الصليب الأحمر التابع لأليكسا عملية استجابة لحالة طوارئ وعليك مساعدته على دمج المشاركة المجتمعية والمسائلة في التقييم.</a:t>
            </a:r>
          </a:p>
          <a:p>
            <a:pPr marL="514299" indent="-514299" algn="just" defTabSz="914309" rtl="1">
              <a:lnSpc>
                <a:spcPct val="114374"/>
              </a:lnSpc>
              <a:buClr>
                <a:srgbClr val="FF0000"/>
              </a:buClr>
              <a:buSzPts val="3200"/>
              <a:buFont typeface="Calibri"/>
              <a:buAutoNum type="arabicPeriod"/>
            </a:pPr>
            <a:endParaRPr lang="en-GB" sz="3200" b="1" dirty="0">
              <a:solidFill>
                <a:srgbClr val="3F3F3F"/>
              </a:solidFill>
              <a:ea typeface="Calibri" panose="020F0502020204030204" pitchFamily="34" charset="0"/>
              <a:cs typeface="Calibri" panose="020F0502020204030204" pitchFamily="34" charset="0"/>
              <a:sym typeface="Open Sans"/>
            </a:endParaRPr>
          </a:p>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لديك 20 دقيقة لقراءة السيناريو وإعداد الإجابات للمهمة الأولى مع مجموعتك</a:t>
            </a:r>
            <a:endParaRPr dirty="0">
              <a:solidFill>
                <a:srgbClr val="00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4B4860FB-C61F-61F8-D592-17ACBB038C9B}"/>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10201275" y="5805496"/>
            <a:ext cx="6940938" cy="2982903"/>
          </a:xfrm>
        </p:spPr>
        <p:txBody>
          <a:bodyPr/>
          <a:lstStyle/>
          <a:p>
            <a:pPr rtl="1"/>
            <a:r>
              <a:rPr lang="ar-JO" dirty="0">
                <a:latin typeface="Calibri" panose="020F0502020204030204" pitchFamily="34" charset="0"/>
                <a:ea typeface="Calibri" panose="020F0502020204030204" pitchFamily="34" charset="0"/>
                <a:cs typeface="Calibri" panose="020F0502020204030204" pitchFamily="34" charset="0"/>
              </a:rPr>
              <a:t>المشاركة المجتمعية والمساءلة في تخطيط الاستجابة</a:t>
            </a:r>
            <a:br>
              <a:rPr lang="en-GB" dirty="0">
                <a:latin typeface="Calibri" panose="020F0502020204030204" pitchFamily="34" charset="0"/>
                <a:ea typeface="Calibri" panose="020F0502020204030204" pitchFamily="34" charset="0"/>
                <a:cs typeface="Calibri" panose="020F0502020204030204" pitchFamily="34" charset="0"/>
              </a:rPr>
            </a:br>
            <a:r>
              <a:rPr lang="ar-JO" sz="4400"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الرابعة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327230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2608" y="3461850"/>
            <a:ext cx="14152619" cy="4994124"/>
          </a:xfrm>
          <a:prstGeom prst="rect">
            <a:avLst/>
          </a:prstGeom>
          <a:noFill/>
        </p:spPr>
        <p:txBody>
          <a:bodyPr wrap="square" rtlCol="0">
            <a:spAutoFit/>
          </a:bodyPr>
          <a:lstStyle/>
          <a:p>
            <a:pPr algn="ctr" defTabSz="914309" rtl="1">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4</a:t>
            </a:r>
            <a:endParaRPr lang="en-US" sz="8799"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rtl="1">
              <a:lnSpc>
                <a:spcPct val="80000"/>
              </a:lnSpc>
            </a:pPr>
            <a:r>
              <a:rPr lang="ar-JO" sz="8799" dirty="0">
                <a:solidFill>
                  <a:srgbClr val="FFFFFF"/>
                </a:solidFill>
                <a:ea typeface="Calibri" panose="020F0502020204030204" pitchFamily="34" charset="0"/>
                <a:cs typeface="Calibri" panose="020F0502020204030204" pitchFamily="34" charset="0"/>
              </a:rPr>
              <a:t>مناقشة خطط الاستجابة مع المجتمعات وأصحاب المصلحة الرئيسيين</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518823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4271385" y="383724"/>
            <a:ext cx="12963430" cy="1446550"/>
          </a:xfrm>
          <a:prstGeom prst="rect">
            <a:avLst/>
          </a:prstGeom>
          <a:noFill/>
        </p:spPr>
        <p:txBody>
          <a:bodyPr wrap="square" rtlCol="0">
            <a:spAutoFit/>
          </a:bodyPr>
          <a:lstStyle/>
          <a:p>
            <a:pPr marL="0" marR="0" lvl="0" indent="0" algn="r" defTabSz="914400" rtl="1" eaLnBrk="0" fontAlgn="base" latinLnBrk="0" hangingPunct="0">
              <a:lnSpc>
                <a:spcPct val="100000"/>
              </a:lnSpc>
              <a:spcBef>
                <a:spcPct val="0"/>
              </a:spcBef>
              <a:spcAft>
                <a:spcPts val="300"/>
              </a:spcAft>
              <a:buClrTx/>
              <a:buSzTx/>
              <a:buFontTx/>
              <a:buNone/>
              <a:tabLst/>
              <a:defRPr/>
            </a:pPr>
            <a:r>
              <a:rPr kumimoji="0" lang="ar-JO"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الإجراء رقم 4</a:t>
            </a:r>
            <a:r>
              <a:rPr kumimoji="0" lang="en-US"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 </a:t>
            </a:r>
            <a:r>
              <a:rPr kumimoji="0" lang="ar-JO" sz="4400"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rPr>
              <a:t>مناقشة خطط الاستجابة مع المجتمعات وأصحاب المصلحة الرئيسيين</a:t>
            </a:r>
            <a:endParaRPr kumimoji="0" lang="ru-RU" sz="4400" b="1"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DF51AF2C-B212-8445-8137-87C4BA72CE8B}"/>
              </a:ext>
            </a:extLst>
          </p:cNvPr>
          <p:cNvSpPr txBox="1"/>
          <p:nvPr/>
        </p:nvSpPr>
        <p:spPr>
          <a:xfrm>
            <a:off x="7837571" y="2351599"/>
            <a:ext cx="9397244" cy="584775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just" defTabSz="914400" rtl="1" eaLnBrk="0" fontAlgn="base" latinLnBrk="0" hangingPunct="0">
              <a:lnSpc>
                <a:spcPct val="100000"/>
              </a:lnSpc>
              <a:spcBef>
                <a:spcPts val="0"/>
              </a:spcBef>
              <a:spcAft>
                <a:spcPts val="1200"/>
              </a:spcAft>
              <a:buClr>
                <a:srgbClr val="FF0000"/>
              </a:buClr>
              <a:buSzTx/>
              <a:buFont typeface="Arial" panose="020B0604020202020204" pitchFamily="34" charset="0"/>
              <a:buNone/>
              <a:tabLst/>
              <a:defRPr/>
            </a:pPr>
            <a:r>
              <a:rPr lang="ar-JO" b="1" dirty="0">
                <a:solidFill>
                  <a:srgbClr val="F5333F"/>
                </a:solidFill>
                <a:latin typeface="Calibri" panose="020F0502020204030204" pitchFamily="34" charset="0"/>
                <a:ea typeface="Calibri" panose="020F0502020204030204" pitchFamily="34" charset="0"/>
                <a:cs typeface="Calibri" panose="020F0502020204030204" pitchFamily="34" charset="0"/>
              </a:rPr>
              <a:t>الأساس</a:t>
            </a:r>
            <a:r>
              <a:rPr kumimoji="0" lang="ar-JO" sz="2400" b="1" i="0" u="none" strike="noStrike" kern="1200" cap="none" spc="0" normalizeH="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مناقشة خطط الاستجابة مع مجموعة من ممثلي المجتمعات،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بما في ذلك القادة ورؤساء الجماعات والجمعيات المجتمعية والمتطوعون والسلطات المحلية.</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ar-JO" sz="2400" b="1"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لكن لا تتحدث إلى القادة فقط </a:t>
            </a:r>
            <a:r>
              <a:rPr kumimoji="0" lang="ar-JO"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 فليس جميعهم</a:t>
            </a:r>
            <a:r>
              <a:rPr kumimoji="0" lang="ar-JO" sz="2400" i="0" u="none" strike="noStrike" kern="1200" cap="none" spc="0" normalizeH="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 عادلون.</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اسأل المجتمعات عن الطريقة التي يرغبون في أن تعمل بها الجمعية الوطنية معهم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خلال عملية الاستجابة.</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التنسيق الداخلي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لضمان أن تكون خطط القطاعات متكاملة وقابلة للتنفيذ.</a:t>
            </a:r>
            <a:endParaRPr kumimoji="0" lang="en-GB" sz="240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التنسيق الخارجي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لمنع الازدواجية وتحديد فرص التعاون.</a:t>
            </a:r>
            <a:endParaRPr kumimoji="0" lang="en-GB" sz="105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ts val="0"/>
              </a:spcBef>
              <a:spcAft>
                <a:spcPts val="1200"/>
              </a:spcAft>
              <a:buClr>
                <a:srgbClr val="FF0000"/>
              </a:buClr>
              <a:buSzTx/>
              <a:buFont typeface="Arial" panose="020B0604020202020204" pitchFamily="34" charset="0"/>
              <a:buNone/>
              <a:tabLst/>
              <a:defRPr/>
            </a:pPr>
            <a:r>
              <a:rPr kumimoji="0" lang="ar-JO"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المتقدم:</a:t>
            </a:r>
            <a:endParaRPr kumimoji="0" lang="en-GB" sz="2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a:p>
            <a:pPr marL="342900" marR="0" lvl="0" indent="-342900" algn="just" defTabSz="914400" rtl="1" eaLnBrk="0" fontAlgn="base" latinLnBrk="0" hangingPunct="0">
              <a:lnSpc>
                <a:spcPct val="100000"/>
              </a:lnSpc>
              <a:spcBef>
                <a:spcPts val="0"/>
              </a:spcBef>
              <a:spcAft>
                <a:spcPts val="1800"/>
              </a:spcAft>
              <a:buClr>
                <a:srgbClr val="FF0000"/>
              </a:buClr>
              <a:buSzTx/>
              <a:buFont typeface="Arial" panose="020B0604020202020204" pitchFamily="34" charset="0"/>
              <a:buChar char="•"/>
              <a:tabLst/>
              <a:defRPr/>
            </a:pPr>
            <a:r>
              <a:rPr kumimoji="0" lang="ar-JO"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rPr>
              <a:t>استخدام نُهج التخطيط التشاركي.</a:t>
            </a:r>
            <a:endParaRPr kumimoji="0" lang="en-GB"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a:p>
            <a:pPr lvl="0" algn="just" rtl="1">
              <a:spcBef>
                <a:spcPts val="0"/>
              </a:spcBef>
              <a:spcAft>
                <a:spcPts val="1800"/>
              </a:spcAft>
              <a:defRPr/>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التحقق من الخطط قبل تنفيذها.</a:t>
            </a:r>
            <a:endParaRPr kumimoji="0" lang="en-GB" sz="2400" b="0" i="0" u="none" strike="noStrike" kern="1200" cap="none" spc="0" normalizeH="0" baseline="0" noProof="0" dirty="0">
              <a:ln>
                <a:noFill/>
              </a:ln>
              <a:solidFill>
                <a:srgbClr val="3F3F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421099" y="2344185"/>
            <a:ext cx="7165315" cy="7176110"/>
          </a:xfrm>
        </p:spPr>
      </p:pic>
      <p:pic>
        <p:nvPicPr>
          <p:cNvPr id="6" name="Picture 5" descr="A picture containing company name&#10;&#10;Description automatically generated">
            <a:extLst>
              <a:ext uri="{FF2B5EF4-FFF2-40B4-BE49-F238E27FC236}">
                <a16:creationId xmlns:a16="http://schemas.microsoft.com/office/drawing/2014/main" id="{E5CD3D19-8AE9-E647-803B-C46D4AB74AF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999966" y="9589375"/>
            <a:ext cx="3997564" cy="628831"/>
          </a:xfrm>
          <a:prstGeom prst="rect">
            <a:avLst/>
          </a:prstGeom>
        </p:spPr>
      </p:pic>
      <p:pic>
        <p:nvPicPr>
          <p:cNvPr id="7" name="Picture 6" descr="Logo&#10;&#10;Description automatically generated">
            <a:extLst>
              <a:ext uri="{FF2B5EF4-FFF2-40B4-BE49-F238E27FC236}">
                <a16:creationId xmlns:a16="http://schemas.microsoft.com/office/drawing/2014/main" id="{1F6D8EEE-A9D9-814B-A69B-4F286F37440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065804" y="9621890"/>
            <a:ext cx="3557383" cy="565948"/>
          </a:xfrm>
          <a:prstGeom prst="rect">
            <a:avLst/>
          </a:prstGeom>
        </p:spPr>
      </p:pic>
      <p:pic>
        <p:nvPicPr>
          <p:cNvPr id="8" name="Picture 7" descr="Logo&#10;&#10;Description automatically generated">
            <a:extLst>
              <a:ext uri="{FF2B5EF4-FFF2-40B4-BE49-F238E27FC236}">
                <a16:creationId xmlns:a16="http://schemas.microsoft.com/office/drawing/2014/main" id="{B95A3C46-33A5-2846-81AD-2E4D77E2764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868356" y="9621891"/>
            <a:ext cx="1976324" cy="538998"/>
          </a:xfrm>
          <a:prstGeom prst="rect">
            <a:avLst/>
          </a:prstGeom>
        </p:spPr>
      </p:pic>
      <p:pic>
        <p:nvPicPr>
          <p:cNvPr id="9" name="Picture 8" descr="Logo&#10;&#10;Description automatically generated">
            <a:extLst>
              <a:ext uri="{FF2B5EF4-FFF2-40B4-BE49-F238E27FC236}">
                <a16:creationId xmlns:a16="http://schemas.microsoft.com/office/drawing/2014/main" id="{AFE638BF-CEDF-C84D-8BBD-CA515FF8B02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21099" y="9602716"/>
            <a:ext cx="2290739" cy="556963"/>
          </a:xfrm>
          <a:prstGeom prst="rect">
            <a:avLst/>
          </a:prstGeom>
        </p:spPr>
      </p:pic>
      <p:sp>
        <p:nvSpPr>
          <p:cNvPr id="2" name="TextBox 1">
            <a:extLst>
              <a:ext uri="{FF2B5EF4-FFF2-40B4-BE49-F238E27FC236}">
                <a16:creationId xmlns:a16="http://schemas.microsoft.com/office/drawing/2014/main" id="{8E821248-080A-2F63-4089-B5CD2A2DBB0C}"/>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FA036D62-F85A-74C5-2E9C-EAC71CF4A151}"/>
              </a:ext>
            </a:extLst>
          </p:cNvPr>
          <p:cNvSpPr txBox="1"/>
          <p:nvPr/>
        </p:nvSpPr>
        <p:spPr>
          <a:xfrm>
            <a:off x="9613900" y="9740618"/>
            <a:ext cx="3308957"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إرشادات استراتيجية الخروج </a:t>
            </a:r>
            <a:endParaRPr lang="en-US"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8DC392E0-0398-3472-F25E-989A2E65EB16}"/>
              </a:ext>
            </a:extLst>
          </p:cNvPr>
          <p:cNvSpPr txBox="1"/>
          <p:nvPr/>
        </p:nvSpPr>
        <p:spPr>
          <a:xfrm>
            <a:off x="5452515" y="9696531"/>
            <a:ext cx="3415260" cy="369332"/>
          </a:xfrm>
          <a:prstGeom prst="rect">
            <a:avLst/>
          </a:prstGeom>
          <a:solidFill>
            <a:schemeClr val="bg2"/>
          </a:solidFill>
        </p:spPr>
        <p:txBody>
          <a:bodyPr wrap="square" rtlCol="0">
            <a:spAutoFit/>
          </a:bodyPr>
          <a:lstStyle/>
          <a:p>
            <a:r>
              <a:rPr lang="ar-JO" sz="1800" dirty="0">
                <a:effectLst/>
                <a:ea typeface="Calibri" panose="020F0502020204030204" pitchFamily="34" charset="0"/>
                <a:cs typeface="Calibri" panose="020F0502020204030204" pitchFamily="34" charset="0"/>
              </a:rPr>
              <a:t>اللقاءات المجتمعية</a:t>
            </a:r>
            <a:endParaRPr lang="en-US"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D2E0DC72-0CD5-0EE8-2ABB-83BE14106572}"/>
              </a:ext>
            </a:extLst>
          </p:cNvPr>
          <p:cNvSpPr txBox="1"/>
          <p:nvPr/>
        </p:nvSpPr>
        <p:spPr>
          <a:xfrm>
            <a:off x="3410761" y="9740618"/>
            <a:ext cx="1589205" cy="523220"/>
          </a:xfrm>
          <a:prstGeom prst="rect">
            <a:avLst/>
          </a:prstGeom>
          <a:solidFill>
            <a:schemeClr val="bg2"/>
          </a:solidFill>
        </p:spPr>
        <p:txBody>
          <a:bodyPr wrap="square" rtlCol="0">
            <a:spAutoFit/>
          </a:bodyPr>
          <a:lstStyle/>
          <a:p>
            <a:pPr algn="ctr"/>
            <a:r>
              <a:rPr lang="ar-JO" sz="1400" dirty="0">
                <a:effectLst/>
                <a:ea typeface="Calibri" panose="020F0502020204030204" pitchFamily="34" charset="0"/>
                <a:cs typeface="Calibri" panose="020F0502020204030204" pitchFamily="34" charset="0"/>
              </a:rPr>
              <a:t>دليل حلقات النقاش المركزة</a:t>
            </a:r>
            <a:endParaRPr lang="en-US" sz="14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424D63CF-33F0-9BA4-451E-A9B7B6F10286}"/>
              </a:ext>
            </a:extLst>
          </p:cNvPr>
          <p:cNvSpPr txBox="1"/>
          <p:nvPr/>
        </p:nvSpPr>
        <p:spPr>
          <a:xfrm>
            <a:off x="890800" y="9740618"/>
            <a:ext cx="2067412" cy="338554"/>
          </a:xfrm>
          <a:prstGeom prst="rect">
            <a:avLst/>
          </a:prstGeom>
          <a:solidFill>
            <a:schemeClr val="bg2"/>
          </a:solidFill>
        </p:spPr>
        <p:txBody>
          <a:bodyPr wrap="square" rtlCol="0">
            <a:spAutoFit/>
          </a:bodyPr>
          <a:lstStyle/>
          <a:p>
            <a:r>
              <a:rPr lang="ar-JO" sz="1600" dirty="0">
                <a:ea typeface="Calibri" panose="020F0502020204030204" pitchFamily="34" charset="0"/>
                <a:cs typeface="Calibri" panose="020F0502020204030204" pitchFamily="34" charset="0"/>
              </a:rPr>
              <a:t>مجموعة التغذية الراجعة</a:t>
            </a:r>
            <a:endParaRPr lang="en-US" sz="16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8170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C03B07D-3060-6F47-9755-3C7B5469DB3B}"/>
              </a:ext>
            </a:extLst>
          </p:cNvPr>
          <p:cNvSpPr txBox="1"/>
          <p:nvPr/>
        </p:nvSpPr>
        <p:spPr>
          <a:xfrm>
            <a:off x="2747569" y="929568"/>
            <a:ext cx="8547961" cy="1938992"/>
          </a:xfrm>
          <a:prstGeom prst="rect">
            <a:avLst/>
          </a:prstGeom>
          <a:noFill/>
        </p:spPr>
        <p:txBody>
          <a:bodyPr wrap="square" rtlCol="0">
            <a:spAutoFit/>
          </a:bodyPr>
          <a:lstStyle/>
          <a:p>
            <a:pPr algn="r" rtl="1"/>
            <a:r>
              <a:rPr lang="ar-JO" sz="4000" b="1" dirty="0">
                <a:solidFill>
                  <a:schemeClr val="tx2"/>
                </a:solidFill>
                <a:ea typeface="Calibri" panose="020F0502020204030204" pitchFamily="34" charset="0"/>
                <a:cs typeface="Calibri" panose="020F0502020204030204" pitchFamily="34" charset="0"/>
              </a:rPr>
              <a:t>ما هي الموضوعات التي يجب أن نناقشها مع المجتمعات أثناء تخطيط الاستجابة ؟</a:t>
            </a:r>
          </a:p>
          <a:p>
            <a:pPr algn="r" rtl="1"/>
            <a:r>
              <a:rPr lang="ar-JO" sz="4000" dirty="0">
                <a:solidFill>
                  <a:schemeClr val="accent3"/>
                </a:solidFill>
                <a:ea typeface="Calibri" panose="020F0502020204030204" pitchFamily="34" charset="0"/>
                <a:cs typeface="Calibri" panose="020F0502020204030204" pitchFamily="34" charset="0"/>
              </a:rPr>
              <a:t>ناقش...</a:t>
            </a:r>
            <a:endParaRPr lang="en-US" sz="4000" dirty="0">
              <a:solidFill>
                <a:schemeClr val="accent3"/>
              </a:solidFill>
              <a:ea typeface="Calibri" panose="020F0502020204030204" pitchFamily="34" charset="0"/>
              <a:cs typeface="Calibri" panose="020F0502020204030204" pitchFamily="34" charset="0"/>
            </a:endParaRPr>
          </a:p>
        </p:txBody>
      </p:sp>
      <p:pic>
        <p:nvPicPr>
          <p:cNvPr id="12" name="Picture Placeholder 11">
            <a:extLst>
              <a:ext uri="{FF2B5EF4-FFF2-40B4-BE49-F238E27FC236}">
                <a16:creationId xmlns:a16="http://schemas.microsoft.com/office/drawing/2014/main" id="{64391C87-F8B9-C840-9AFF-4901E4066B90}"/>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1625998" y="0"/>
            <a:ext cx="6662002" cy="10288588"/>
          </a:xfrm>
        </p:spPr>
      </p:pic>
      <p:sp>
        <p:nvSpPr>
          <p:cNvPr id="2" name="TextBox 1">
            <a:extLst>
              <a:ext uri="{FF2B5EF4-FFF2-40B4-BE49-F238E27FC236}">
                <a16:creationId xmlns:a16="http://schemas.microsoft.com/office/drawing/2014/main" id="{82D76D7C-5162-5D3D-7704-C03DF71F0F8F}"/>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284BF429-978E-2303-7B14-19201DBE923C}"/>
              </a:ext>
            </a:extLst>
          </p:cNvPr>
          <p:cNvSpPr txBox="1"/>
          <p:nvPr/>
        </p:nvSpPr>
        <p:spPr>
          <a:xfrm>
            <a:off x="1261920" y="3819042"/>
            <a:ext cx="9563961" cy="5940088"/>
          </a:xfrm>
          <a:prstGeom prst="rect">
            <a:avLst/>
          </a:prstGeom>
          <a:noFill/>
        </p:spPr>
        <p:txBody>
          <a:bodyPr wrap="square" rtlCol="0">
            <a:spAutoFit/>
          </a:bodyPr>
          <a:lstStyle/>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هل ستلبي العملية احتياجات الناس</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كيفية تنفيذ الأنشطة</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الأدوار والمسؤوليات</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الجداول الزمنية</a:t>
            </a:r>
            <a:r>
              <a:rPr lang="en-GB" sz="2600" dirty="0">
                <a:solidFill>
                  <a:schemeClr val="bg1"/>
                </a:solidFill>
                <a:ea typeface="Calibri" panose="020F0502020204030204" pitchFamily="34" charset="0"/>
                <a:cs typeface="Calibri" panose="020F0502020204030204" pitchFamily="34" charset="0"/>
              </a:rPr>
              <a:t> </a:t>
            </a: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معايير الاختيار والاستهداف</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ما الذي يجب حدوثه في نهاية العملية</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أفضل النهج للمشاركة المجتمعية</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ما هي المعلومات التي يجب مشاركتها ومتى وكيف</a:t>
            </a:r>
            <a:endParaRPr lang="en-GB" sz="2600" dirty="0">
              <a:solidFill>
                <a:schemeClr val="bg1"/>
              </a:solidFill>
              <a:ea typeface="Calibri" panose="020F0502020204030204" pitchFamily="34" charset="0"/>
              <a:cs typeface="Calibri" panose="020F0502020204030204" pitchFamily="34" charset="0"/>
            </a:endParaRPr>
          </a:p>
          <a:p>
            <a:pPr marL="457200" indent="-457200" algn="r" rtl="1">
              <a:spcAft>
                <a:spcPts val="1800"/>
              </a:spcAft>
              <a:buClr>
                <a:srgbClr val="FF0000"/>
              </a:buClr>
              <a:buFont typeface="Arial" panose="020B0604020202020204" pitchFamily="34" charset="0"/>
              <a:buChar char="•"/>
            </a:pPr>
            <a:r>
              <a:rPr lang="ar-JO" sz="2600" dirty="0">
                <a:solidFill>
                  <a:schemeClr val="bg1"/>
                </a:solidFill>
                <a:ea typeface="Calibri" panose="020F0502020204030204" pitchFamily="34" charset="0"/>
                <a:cs typeface="Calibri" panose="020F0502020204030204" pitchFamily="34" charset="0"/>
              </a:rPr>
              <a:t>كيفية إدارة الملاحظات والانطباعات - بما في ذلك الملاحظات والانطباعات الحساسة</a:t>
            </a:r>
            <a:endParaRPr lang="en-GB" sz="2600" dirty="0">
              <a:solidFill>
                <a:schemeClr val="bg1"/>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80825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E06AAF-4D14-7B42-B6D9-BE35E002ED61}"/>
              </a:ext>
            </a:extLst>
          </p:cNvPr>
          <p:cNvSpPr txBox="1"/>
          <p:nvPr/>
        </p:nvSpPr>
        <p:spPr>
          <a:xfrm>
            <a:off x="476722" y="812760"/>
            <a:ext cx="14133550" cy="830997"/>
          </a:xfrm>
          <a:prstGeom prst="rect">
            <a:avLst/>
          </a:prstGeom>
          <a:noFill/>
        </p:spPr>
        <p:txBody>
          <a:bodyPr wrap="square" rtlCol="0">
            <a:spAutoFit/>
          </a:bodyPr>
          <a:lstStyle/>
          <a:p>
            <a:pPr algn="r" rtl="1">
              <a:spcAft>
                <a:spcPts val="300"/>
              </a:spcAft>
            </a:pPr>
            <a:r>
              <a:rPr lang="ar-JO" sz="4800" b="1" dirty="0">
                <a:solidFill>
                  <a:schemeClr val="tx2"/>
                </a:solidFill>
                <a:ea typeface="Calibri" panose="020F0502020204030204" pitchFamily="34" charset="0"/>
                <a:cs typeface="Calibri" panose="020F0502020204030204" pitchFamily="34" charset="0"/>
              </a:rPr>
              <a:t>مثال</a:t>
            </a:r>
            <a:r>
              <a:rPr lang="en-US" sz="4800" b="1" dirty="0">
                <a:solidFill>
                  <a:schemeClr val="tx2"/>
                </a:solidFill>
                <a:ea typeface="Calibri" panose="020F0502020204030204" pitchFamily="34" charset="0"/>
                <a:cs typeface="Calibri" panose="020F0502020204030204" pitchFamily="34" charset="0"/>
              </a:rPr>
              <a:t>: </a:t>
            </a:r>
            <a:r>
              <a:rPr lang="ar-JO" sz="4800" b="1" dirty="0">
                <a:solidFill>
                  <a:schemeClr val="tx2"/>
                </a:solidFill>
                <a:ea typeface="Calibri" panose="020F0502020204030204" pitchFamily="34" charset="0"/>
                <a:cs typeface="Calibri" panose="020F0502020204030204" pitchFamily="34" charset="0"/>
              </a:rPr>
              <a:t> </a:t>
            </a:r>
            <a:r>
              <a:rPr lang="ar-JO" sz="4800" b="1" dirty="0">
                <a:solidFill>
                  <a:schemeClr val="accent3"/>
                </a:solidFill>
                <a:ea typeface="Calibri" panose="020F0502020204030204" pitchFamily="34" charset="0"/>
                <a:cs typeface="Calibri" panose="020F0502020204030204" pitchFamily="34" charset="0"/>
              </a:rPr>
              <a:t>النهج الذي قاده المجتمع لتخطيط التعافي في الموزامبيق</a:t>
            </a:r>
            <a:endParaRPr lang="ru-RU" sz="4800" b="1" dirty="0">
              <a:solidFill>
                <a:schemeClr val="accent3"/>
              </a:solidFill>
              <a:ea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1300B133-6951-CA44-BA60-AB538F1AD0B4}"/>
              </a:ext>
            </a:extLst>
          </p:cNvPr>
          <p:cNvGrpSpPr/>
          <p:nvPr/>
        </p:nvGrpSpPr>
        <p:grpSpPr>
          <a:xfrm>
            <a:off x="184187" y="1367844"/>
            <a:ext cx="17782080" cy="8592530"/>
            <a:chOff x="184187" y="1367844"/>
            <a:chExt cx="17782080" cy="8592530"/>
          </a:xfrm>
        </p:grpSpPr>
        <p:sp>
          <p:nvSpPr>
            <p:cNvPr id="5" name="Notched Right Arrow 4">
              <a:extLst>
                <a:ext uri="{FF2B5EF4-FFF2-40B4-BE49-F238E27FC236}">
                  <a16:creationId xmlns:a16="http://schemas.microsoft.com/office/drawing/2014/main" id="{6587F22F-7B33-274F-8442-8982C2AA0061}"/>
                </a:ext>
              </a:extLst>
            </p:cNvPr>
            <p:cNvSpPr/>
            <p:nvPr/>
          </p:nvSpPr>
          <p:spPr>
            <a:xfrm>
              <a:off x="476722" y="4212643"/>
              <a:ext cx="17489545" cy="3251200"/>
            </a:xfrm>
            <a:prstGeom prst="notchedRightArrow">
              <a:avLst/>
            </a:prstGeom>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Freeform 5">
              <a:extLst>
                <a:ext uri="{FF2B5EF4-FFF2-40B4-BE49-F238E27FC236}">
                  <a16:creationId xmlns:a16="http://schemas.microsoft.com/office/drawing/2014/main" id="{945FBC4E-6A72-B244-B2F6-B1F9C75552A6}"/>
                </a:ext>
              </a:extLst>
            </p:cNvPr>
            <p:cNvSpPr/>
            <p:nvPr/>
          </p:nvSpPr>
          <p:spPr>
            <a:xfrm>
              <a:off x="184187" y="1418775"/>
              <a:ext cx="3885238" cy="3251200"/>
            </a:xfrm>
            <a:custGeom>
              <a:avLst/>
              <a:gdLst>
                <a:gd name="connsiteX0" fmla="*/ 0 w 3196890"/>
                <a:gd name="connsiteY0" fmla="*/ 0 h 3251200"/>
                <a:gd name="connsiteX1" fmla="*/ 3196890 w 3196890"/>
                <a:gd name="connsiteY1" fmla="*/ 0 h 3251200"/>
                <a:gd name="connsiteX2" fmla="*/ 3196890 w 3196890"/>
                <a:gd name="connsiteY2" fmla="*/ 3251200 h 3251200"/>
                <a:gd name="connsiteX3" fmla="*/ 0 w 3196890"/>
                <a:gd name="connsiteY3" fmla="*/ 3251200 h 3251200"/>
                <a:gd name="connsiteX4" fmla="*/ 0 w 3196890"/>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6890" h="3251200">
                  <a:moveTo>
                    <a:pt x="0" y="0"/>
                  </a:moveTo>
                  <a:lnTo>
                    <a:pt x="3196890" y="0"/>
                  </a:lnTo>
                  <a:lnTo>
                    <a:pt x="3196890"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الاجتماع المجتمعي التعريفي</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من نحن</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عملية التعافي</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السلوكيات</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p:txBody>
        </p:sp>
        <p:sp>
          <p:nvSpPr>
            <p:cNvPr id="7" name="Oval 6">
              <a:extLst>
                <a:ext uri="{FF2B5EF4-FFF2-40B4-BE49-F238E27FC236}">
                  <a16:creationId xmlns:a16="http://schemas.microsoft.com/office/drawing/2014/main" id="{DC0A0F89-5184-0740-A80B-FB1EACF60B29}"/>
                </a:ext>
              </a:extLst>
            </p:cNvPr>
            <p:cNvSpPr/>
            <p:nvPr/>
          </p:nvSpPr>
          <p:spPr>
            <a:xfrm>
              <a:off x="1676181"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8" name="Freeform 7">
              <a:extLst>
                <a:ext uri="{FF2B5EF4-FFF2-40B4-BE49-F238E27FC236}">
                  <a16:creationId xmlns:a16="http://schemas.microsoft.com/office/drawing/2014/main" id="{6B34BF0A-00BB-414F-BF43-E4113B9DB096}"/>
                </a:ext>
              </a:extLst>
            </p:cNvPr>
            <p:cNvSpPr/>
            <p:nvPr/>
          </p:nvSpPr>
          <p:spPr>
            <a:xfrm>
              <a:off x="3333512" y="6651043"/>
              <a:ext cx="3114297"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تدريب فرق التقييم</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التواصل الجيد</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b="0" kern="1200" dirty="0">
                  <a:latin typeface="Calibri" panose="020F0502020204030204" pitchFamily="34" charset="0"/>
                  <a:ea typeface="Calibri" panose="020F0502020204030204" pitchFamily="34" charset="0"/>
                  <a:cs typeface="Calibri" panose="020F0502020204030204" pitchFamily="34" charset="0"/>
                </a:rPr>
                <a:t>مدونة قواعد السلوك</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الحماية من الاستغلال والانتهاك الجنسيين</a:t>
              </a:r>
              <a:endParaRPr lang="en-GB" sz="2000" b="0" kern="1200" dirty="0">
                <a:latin typeface="Calibri" panose="020F0502020204030204" pitchFamily="34" charset="0"/>
                <a:ea typeface="Calibri" panose="020F0502020204030204" pitchFamily="34" charset="0"/>
                <a:cs typeface="Calibri" panose="020F0502020204030204" pitchFamily="34" charset="0"/>
              </a:endParaRPr>
            </a:p>
          </p:txBody>
        </p:sp>
        <p:sp>
          <p:nvSpPr>
            <p:cNvPr id="9" name="Oval 8">
              <a:extLst>
                <a:ext uri="{FF2B5EF4-FFF2-40B4-BE49-F238E27FC236}">
                  <a16:creationId xmlns:a16="http://schemas.microsoft.com/office/drawing/2014/main" id="{0F2C60E3-AED5-E648-9877-EA60A919111A}"/>
                </a:ext>
              </a:extLst>
            </p:cNvPr>
            <p:cNvSpPr/>
            <p:nvPr/>
          </p:nvSpPr>
          <p:spPr>
            <a:xfrm>
              <a:off x="4587175"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Freeform 9">
              <a:extLst>
                <a:ext uri="{FF2B5EF4-FFF2-40B4-BE49-F238E27FC236}">
                  <a16:creationId xmlns:a16="http://schemas.microsoft.com/office/drawing/2014/main" id="{ACE6AA9E-6138-8347-8198-20390236D88C}"/>
                </a:ext>
              </a:extLst>
            </p:cNvPr>
            <p:cNvSpPr/>
            <p:nvPr/>
          </p:nvSpPr>
          <p:spPr>
            <a:xfrm>
              <a:off x="6049200" y="1774243"/>
              <a:ext cx="2900297"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1">
              <a:noAutofit/>
            </a:bodyPr>
            <a:lstStyle/>
            <a:p>
              <a:pPr marL="0" lvl="0" indent="0" algn="just"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التقييم متعدد القطاعات</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حلقات النقاش المركزة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استطلاعات أسرية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رسم خارطة الطريق</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just"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التقويم الموسمي</a:t>
              </a:r>
              <a:endParaRPr lang="en-GB" sz="2000" kern="1200" dirty="0">
                <a:latin typeface="Calibri" panose="020F0502020204030204" pitchFamily="34" charset="0"/>
                <a:ea typeface="Calibri" panose="020F0502020204030204" pitchFamily="34" charset="0"/>
                <a:cs typeface="Calibri" panose="020F0502020204030204" pitchFamily="34" charset="0"/>
              </a:endParaRPr>
            </a:p>
          </p:txBody>
        </p:sp>
        <p:sp>
          <p:nvSpPr>
            <p:cNvPr id="11" name="Oval 10">
              <a:extLst>
                <a:ext uri="{FF2B5EF4-FFF2-40B4-BE49-F238E27FC236}">
                  <a16:creationId xmlns:a16="http://schemas.microsoft.com/office/drawing/2014/main" id="{8351BECA-A6D8-2F4C-934A-95B3663B1704}"/>
                </a:ext>
              </a:extLst>
            </p:cNvPr>
            <p:cNvSpPr/>
            <p:nvPr/>
          </p:nvSpPr>
          <p:spPr>
            <a:xfrm>
              <a:off x="7092949"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Freeform 11">
              <a:extLst>
                <a:ext uri="{FF2B5EF4-FFF2-40B4-BE49-F238E27FC236}">
                  <a16:creationId xmlns:a16="http://schemas.microsoft.com/office/drawing/2014/main" id="{8C9E0A03-7B47-C849-85C4-4B80F58FFB41}"/>
                </a:ext>
              </a:extLst>
            </p:cNvPr>
            <p:cNvSpPr/>
            <p:nvPr/>
          </p:nvSpPr>
          <p:spPr>
            <a:xfrm>
              <a:off x="8227482" y="6651043"/>
              <a:ext cx="3555281"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ورش عمل التخطيط المجتمعي</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التحقق من صحة نتائج التقييم</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تصنيف المجتمع</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تخطيط النشاط</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الجداول الزمنية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معايير الاختيار</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هياكل المساءلة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p:txBody>
        </p:sp>
        <p:sp>
          <p:nvSpPr>
            <p:cNvPr id="13" name="Oval 12">
              <a:extLst>
                <a:ext uri="{FF2B5EF4-FFF2-40B4-BE49-F238E27FC236}">
                  <a16:creationId xmlns:a16="http://schemas.microsoft.com/office/drawing/2014/main" id="{F1CC8418-738F-AA45-996E-F5DC422640DF}"/>
                </a:ext>
              </a:extLst>
            </p:cNvPr>
            <p:cNvSpPr/>
            <p:nvPr/>
          </p:nvSpPr>
          <p:spPr>
            <a:xfrm>
              <a:off x="9598723"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4" name="Freeform 13">
              <a:extLst>
                <a:ext uri="{FF2B5EF4-FFF2-40B4-BE49-F238E27FC236}">
                  <a16:creationId xmlns:a16="http://schemas.microsoft.com/office/drawing/2014/main" id="{62E0C0E2-BBE4-834E-ACAE-8F3B022635C1}"/>
                </a:ext>
              </a:extLst>
            </p:cNvPr>
            <p:cNvSpPr/>
            <p:nvPr/>
          </p:nvSpPr>
          <p:spPr>
            <a:xfrm>
              <a:off x="10929272" y="1367844"/>
              <a:ext cx="3163251"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b" anchorCtr="0">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تأييد المجتمع لخطة التعافي</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الخطة والجدول الزمني المقدم</a:t>
              </a:r>
              <a:endParaRPr lang="en-GB" sz="20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التغذية الراجعة المجتمعية وتسجيل الخروج</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p:txBody>
        </p:sp>
        <p:sp>
          <p:nvSpPr>
            <p:cNvPr id="15" name="Oval 14">
              <a:extLst>
                <a:ext uri="{FF2B5EF4-FFF2-40B4-BE49-F238E27FC236}">
                  <a16:creationId xmlns:a16="http://schemas.microsoft.com/office/drawing/2014/main" id="{9819E9B5-7D95-1743-B48C-D68B45D0A240}"/>
                </a:ext>
              </a:extLst>
            </p:cNvPr>
            <p:cNvSpPr/>
            <p:nvPr/>
          </p:nvSpPr>
          <p:spPr>
            <a:xfrm>
              <a:off x="12104498"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Freeform 15">
              <a:extLst>
                <a:ext uri="{FF2B5EF4-FFF2-40B4-BE49-F238E27FC236}">
                  <a16:creationId xmlns:a16="http://schemas.microsoft.com/office/drawing/2014/main" id="{8D561175-8012-A74C-A78E-1F7F99F9E404}"/>
                </a:ext>
              </a:extLst>
            </p:cNvPr>
            <p:cNvSpPr/>
            <p:nvPr/>
          </p:nvSpPr>
          <p:spPr>
            <a:xfrm>
              <a:off x="12917298" y="6709174"/>
              <a:ext cx="3555280" cy="3251200"/>
            </a:xfrm>
            <a:custGeom>
              <a:avLst/>
              <a:gdLst>
                <a:gd name="connsiteX0" fmla="*/ 0 w 2386451"/>
                <a:gd name="connsiteY0" fmla="*/ 0 h 3251200"/>
                <a:gd name="connsiteX1" fmla="*/ 2386451 w 2386451"/>
                <a:gd name="connsiteY1" fmla="*/ 0 h 3251200"/>
                <a:gd name="connsiteX2" fmla="*/ 2386451 w 2386451"/>
                <a:gd name="connsiteY2" fmla="*/ 3251200 h 3251200"/>
                <a:gd name="connsiteX3" fmla="*/ 0 w 2386451"/>
                <a:gd name="connsiteY3" fmla="*/ 3251200 h 3251200"/>
                <a:gd name="connsiteX4" fmla="*/ 0 w 2386451"/>
                <a:gd name="connsiteY4" fmla="*/ 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451" h="3251200">
                  <a:moveTo>
                    <a:pt x="0" y="0"/>
                  </a:moveTo>
                  <a:lnTo>
                    <a:pt x="2386451" y="0"/>
                  </a:lnTo>
                  <a:lnTo>
                    <a:pt x="2386451" y="3251200"/>
                  </a:lnTo>
                  <a:lnTo>
                    <a:pt x="0" y="32512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170688" numCol="1" spcCol="1270" anchor="t" anchorCtr="1">
              <a:noAutofit/>
            </a:bodyPr>
            <a:lstStyle/>
            <a:p>
              <a:pPr marL="0" lvl="0" indent="0" algn="r" defTabSz="1066800" rtl="1">
                <a:lnSpc>
                  <a:spcPct val="90000"/>
                </a:lnSpc>
                <a:spcBef>
                  <a:spcPct val="0"/>
                </a:spcBef>
                <a:spcAft>
                  <a:spcPct val="35000"/>
                </a:spcAft>
                <a:buNone/>
              </a:pPr>
              <a:r>
                <a:rPr lang="ar-JO" sz="2400" b="1" kern="1200" dirty="0">
                  <a:latin typeface="Calibri" panose="020F0502020204030204" pitchFamily="34" charset="0"/>
                  <a:ea typeface="Calibri" panose="020F0502020204030204" pitchFamily="34" charset="0"/>
                  <a:cs typeface="Calibri" panose="020F0502020204030204" pitchFamily="34" charset="0"/>
                </a:rPr>
                <a:t>إنشاء هياكل المشاركة المجتمعية</a:t>
              </a:r>
              <a:endParaRPr lang="en-GB" sz="2400" b="1"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التصويت لانتخاب لجنة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dirty="0">
                  <a:latin typeface="Calibri" panose="020F0502020204030204" pitchFamily="34" charset="0"/>
                  <a:ea typeface="Calibri" panose="020F0502020204030204" pitchFamily="34" charset="0"/>
                  <a:cs typeface="Calibri" panose="020F0502020204030204" pitchFamily="34" charset="0"/>
                </a:rPr>
                <a:t>تدريب اللجنة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a:p>
              <a:pPr marL="228600" lvl="1" indent="-228600" algn="r" defTabSz="889000" rtl="1">
                <a:lnSpc>
                  <a:spcPct val="90000"/>
                </a:lnSpc>
                <a:spcBef>
                  <a:spcPct val="0"/>
                </a:spcBef>
                <a:spcAft>
                  <a:spcPct val="15000"/>
                </a:spcAft>
                <a:buChar char="•"/>
              </a:pPr>
              <a:r>
                <a:rPr lang="ar-JO" sz="2000" kern="1200" dirty="0">
                  <a:latin typeface="Calibri" panose="020F0502020204030204" pitchFamily="34" charset="0"/>
                  <a:ea typeface="Calibri" panose="020F0502020204030204" pitchFamily="34" charset="0"/>
                  <a:cs typeface="Calibri" panose="020F0502020204030204" pitchFamily="34" charset="0"/>
                </a:rPr>
                <a:t>آلية التغذية اللراجعة وخطة الاجتماعات المجتمعية</a:t>
              </a:r>
              <a:endParaRPr lang="en-GB" sz="2000" kern="1200" dirty="0">
                <a:latin typeface="Calibri" panose="020F0502020204030204" pitchFamily="34" charset="0"/>
                <a:ea typeface="Calibri" panose="020F0502020204030204" pitchFamily="34" charset="0"/>
                <a:cs typeface="Calibri" panose="020F0502020204030204" pitchFamily="34" charset="0"/>
              </a:endParaRPr>
            </a:p>
          </p:txBody>
        </p:sp>
        <p:sp>
          <p:nvSpPr>
            <p:cNvPr id="17" name="Oval 16">
              <a:extLst>
                <a:ext uri="{FF2B5EF4-FFF2-40B4-BE49-F238E27FC236}">
                  <a16:creationId xmlns:a16="http://schemas.microsoft.com/office/drawing/2014/main" id="{DA8757FE-3797-AF4C-B978-681D2C8945CE}"/>
                </a:ext>
              </a:extLst>
            </p:cNvPr>
            <p:cNvSpPr/>
            <p:nvPr/>
          </p:nvSpPr>
          <p:spPr>
            <a:xfrm>
              <a:off x="14610272" y="5431844"/>
              <a:ext cx="812800" cy="812800"/>
            </a:xfrm>
            <a:prstGeom prst="ellipse">
              <a:avLst/>
            </a:prstGeom>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a:p>
          </p:txBody>
        </p:sp>
      </p:grpSp>
      <p:sp>
        <p:nvSpPr>
          <p:cNvPr id="3" name="TextBox 2">
            <a:extLst>
              <a:ext uri="{FF2B5EF4-FFF2-40B4-BE49-F238E27FC236}">
                <a16:creationId xmlns:a16="http://schemas.microsoft.com/office/drawing/2014/main" id="{8E5ACEB0-E8A5-7EE9-C92C-06B2FB2F962C}"/>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903711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188F63E-D644-C44A-B9E9-CA6793D234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753600" y="2790431"/>
            <a:ext cx="7818192" cy="6707262"/>
          </a:xfrm>
          <a:prstGeom prst="rect">
            <a:avLst/>
          </a:prstGeom>
        </p:spPr>
      </p:pic>
      <p:pic>
        <p:nvPicPr>
          <p:cNvPr id="3" name="Picture 2">
            <a:extLst>
              <a:ext uri="{FF2B5EF4-FFF2-40B4-BE49-F238E27FC236}">
                <a16:creationId xmlns:a16="http://schemas.microsoft.com/office/drawing/2014/main" id="{5E6DAF32-8707-7F4B-BD52-93ECF46E00B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6721" y="2790431"/>
            <a:ext cx="8667279" cy="6707262"/>
          </a:xfrm>
          <a:prstGeom prst="rect">
            <a:avLst/>
          </a:prstGeom>
        </p:spPr>
      </p:pic>
      <p:sp>
        <p:nvSpPr>
          <p:cNvPr id="7" name="TextBox 6">
            <a:extLst>
              <a:ext uri="{FF2B5EF4-FFF2-40B4-BE49-F238E27FC236}">
                <a16:creationId xmlns:a16="http://schemas.microsoft.com/office/drawing/2014/main" id="{B97AE43E-B5FE-5C47-9C1B-81FB12248778}"/>
              </a:ext>
            </a:extLst>
          </p:cNvPr>
          <p:cNvSpPr txBox="1"/>
          <p:nvPr/>
        </p:nvSpPr>
        <p:spPr>
          <a:xfrm>
            <a:off x="476721" y="1241751"/>
            <a:ext cx="14006194" cy="830997"/>
          </a:xfrm>
          <a:prstGeom prst="rect">
            <a:avLst/>
          </a:prstGeom>
          <a:noFill/>
        </p:spPr>
        <p:txBody>
          <a:bodyPr wrap="square" rtlCol="0">
            <a:spAutoFit/>
          </a:bodyPr>
          <a:lstStyle/>
          <a:p>
            <a:pPr algn="r" rtl="1">
              <a:spcAft>
                <a:spcPts val="300"/>
              </a:spcAft>
            </a:pPr>
            <a:r>
              <a:rPr lang="ar-JO" sz="4800" b="1" dirty="0">
                <a:solidFill>
                  <a:schemeClr val="tx2"/>
                </a:solidFill>
                <a:ea typeface="Calibri" panose="020F0502020204030204" pitchFamily="34" charset="0"/>
                <a:cs typeface="Calibri" panose="020F0502020204030204" pitchFamily="34" charset="0"/>
              </a:rPr>
              <a:t>مثال</a:t>
            </a:r>
            <a:r>
              <a:rPr lang="en-US" sz="4800" b="1" dirty="0">
                <a:solidFill>
                  <a:schemeClr val="tx2"/>
                </a:solidFill>
                <a:ea typeface="Calibri" panose="020F0502020204030204" pitchFamily="34" charset="0"/>
                <a:cs typeface="Calibri" panose="020F0502020204030204" pitchFamily="34" charset="0"/>
              </a:rPr>
              <a:t>: </a:t>
            </a:r>
            <a:r>
              <a:rPr lang="ar-JO" sz="4800" b="1" dirty="0">
                <a:solidFill>
                  <a:schemeClr val="tx2"/>
                </a:solidFill>
                <a:ea typeface="Calibri" panose="020F0502020204030204" pitchFamily="34" charset="0"/>
                <a:cs typeface="Calibri" panose="020F0502020204030204" pitchFamily="34" charset="0"/>
              </a:rPr>
              <a:t> </a:t>
            </a:r>
            <a:r>
              <a:rPr lang="ar-JO" sz="4800" b="1" dirty="0">
                <a:solidFill>
                  <a:schemeClr val="accent3"/>
                </a:solidFill>
                <a:ea typeface="Calibri" panose="020F0502020204030204" pitchFamily="34" charset="0"/>
                <a:cs typeface="Calibri" panose="020F0502020204030204" pitchFamily="34" charset="0"/>
              </a:rPr>
              <a:t>النهج المجتمعي لتخطيط التعافي في الموزامبيق</a:t>
            </a:r>
            <a:endParaRPr lang="ru-RU" sz="4800" b="1" dirty="0">
              <a:solidFill>
                <a:schemeClr val="accent3"/>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5535339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748E58-EA3F-438E-B761-405E3EAB6ED4}"/>
              </a:ext>
            </a:extLst>
          </p:cNvPr>
          <p:cNvSpPr txBox="1"/>
          <p:nvPr/>
        </p:nvSpPr>
        <p:spPr>
          <a:xfrm>
            <a:off x="8379521" y="422163"/>
            <a:ext cx="9392019" cy="2308324"/>
          </a:xfrm>
          <a:prstGeom prst="rect">
            <a:avLst/>
          </a:prstGeom>
          <a:noFill/>
        </p:spPr>
        <p:txBody>
          <a:bodyPr wrap="square" rtlCol="0">
            <a:spAutoFit/>
          </a:bodyPr>
          <a:lstStyle/>
          <a:p>
            <a:pPr algn="just" defTabSz="914309" rtl="1">
              <a:spcBef>
                <a:spcPts val="0"/>
              </a:spcBef>
              <a:spcAft>
                <a:spcPts val="0"/>
              </a:spcAft>
            </a:pPr>
            <a:r>
              <a:rPr lang="ar-JO" sz="4800" b="1" dirty="0">
                <a:solidFill>
                  <a:srgbClr val="3F3F3F"/>
                </a:solidFill>
                <a:ea typeface="Calibri" panose="020F0502020204030204" pitchFamily="34" charset="0"/>
                <a:cs typeface="Calibri" panose="020F0502020204030204" pitchFamily="34" charset="0"/>
              </a:rPr>
              <a:t>تخطيط حلول يقودها المجتمع في حالات الأوبئة</a:t>
            </a:r>
          </a:p>
          <a:p>
            <a:pPr algn="just" defTabSz="914309" rtl="1">
              <a:spcBef>
                <a:spcPts val="0"/>
              </a:spcBef>
              <a:spcAft>
                <a:spcPts val="0"/>
              </a:spcAft>
            </a:pPr>
            <a:r>
              <a:rPr lang="ar-JO" sz="4800" dirty="0">
                <a:solidFill>
                  <a:schemeClr val="accent3"/>
                </a:solidFill>
                <a:ea typeface="Calibri" panose="020F0502020204030204" pitchFamily="34" charset="0"/>
                <a:cs typeface="Calibri" panose="020F0502020204030204" pitchFamily="34" charset="0"/>
              </a:rPr>
              <a:t>ناقش...</a:t>
            </a:r>
            <a:endParaRPr lang="ru-RU" sz="4800" dirty="0">
              <a:solidFill>
                <a:schemeClr val="accent3"/>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C8F7EFE7-54CE-4EAC-A2D6-F0B4DA6DFE1A}"/>
              </a:ext>
            </a:extLst>
          </p:cNvPr>
          <p:cNvSpPr txBox="1"/>
          <p:nvPr/>
        </p:nvSpPr>
        <p:spPr>
          <a:xfrm>
            <a:off x="8379520" y="2890464"/>
            <a:ext cx="9392019" cy="5256119"/>
          </a:xfrm>
          <a:prstGeom prst="rect">
            <a:avLst/>
          </a:prstGeom>
          <a:noFill/>
        </p:spPr>
        <p:txBody>
          <a:bodyPr wrap="square" rtlCol="0">
            <a:spAutoFit/>
          </a:bodyPr>
          <a:lstStyle/>
          <a:p>
            <a:pPr marL="342866" indent="-342866" algn="r" defTabSz="914309" rtl="1">
              <a:lnSpc>
                <a:spcPts val="3380"/>
              </a:lnSpc>
              <a:spcAft>
                <a:spcPts val="1800"/>
              </a:spcAft>
              <a:buClr>
                <a:srgbClr val="FF0000"/>
              </a:buClr>
              <a:buFont typeface="Arial" panose="020B0604020202020204" pitchFamily="34" charset="0"/>
              <a:buChar char="•"/>
            </a:pPr>
            <a:r>
              <a:rPr lang="ar-JO" sz="2400" dirty="0">
                <a:solidFill>
                  <a:schemeClr val="accent1">
                    <a:lumMod val="90000"/>
                    <a:lumOff val="10000"/>
                  </a:schemeClr>
                </a:solidFill>
                <a:ea typeface="Calibri" panose="020F0502020204030204" pitchFamily="34" charset="0"/>
                <a:cs typeface="Calibri" panose="020F0502020204030204" pitchFamily="34" charset="0"/>
              </a:rPr>
              <a:t>يمكن للمجتمعات المحلية تقديم المشورة حول كيفية تكييف تدابير الوقاية بحيث يمكن قبولها وفهمها جيدا ونجاحها.</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a:p>
            <a:pPr marL="342866" indent="-342866" algn="r" defTabSz="914309" rtl="1">
              <a:lnSpc>
                <a:spcPts val="3380"/>
              </a:lnSpc>
              <a:spcAft>
                <a:spcPts val="1800"/>
              </a:spcAft>
              <a:buClr>
                <a:srgbClr val="FF0000"/>
              </a:buClr>
              <a:buFont typeface="Arial" panose="020B0604020202020204" pitchFamily="34" charset="0"/>
              <a:buChar char="•"/>
            </a:pPr>
            <a:r>
              <a:rPr lang="ar-JO" sz="2400" dirty="0">
                <a:solidFill>
                  <a:schemeClr val="accent1">
                    <a:lumMod val="90000"/>
                    <a:lumOff val="10000"/>
                  </a:schemeClr>
                </a:solidFill>
                <a:ea typeface="Calibri" panose="020F0502020204030204" pitchFamily="34" charset="0"/>
                <a:cs typeface="Calibri" panose="020F0502020204030204" pitchFamily="34" charset="0"/>
              </a:rPr>
              <a:t>تؤدي التدابير غير العملية أو القسرية إلى الشعور بالإحباط والمقاومة وعدم الامتثال، مما يزيد من حالات العدوى.</a:t>
            </a:r>
            <a:endParaRPr lang="en-US" sz="2400" dirty="0">
              <a:solidFill>
                <a:schemeClr val="accent1">
                  <a:lumMod val="90000"/>
                  <a:lumOff val="10000"/>
                </a:schemeClr>
              </a:solidFill>
              <a:ea typeface="Calibri" panose="020F0502020204030204" pitchFamily="34" charset="0"/>
              <a:cs typeface="Calibri" panose="020F0502020204030204" pitchFamily="34" charset="0"/>
            </a:endParaRPr>
          </a:p>
          <a:p>
            <a:pPr marL="342866" indent="-342866" algn="r" defTabSz="914309" rtl="1">
              <a:lnSpc>
                <a:spcPts val="3380"/>
              </a:lnSpc>
              <a:spcAft>
                <a:spcPts val="600"/>
              </a:spcAft>
              <a:buClr>
                <a:srgbClr val="FF0000"/>
              </a:buClr>
              <a:buFont typeface="Arial" panose="020B0604020202020204" pitchFamily="34" charset="0"/>
              <a:buChar char="•"/>
            </a:pPr>
            <a:r>
              <a:rPr lang="ar-JO" sz="2400" b="1" dirty="0">
                <a:solidFill>
                  <a:schemeClr val="accent1">
                    <a:lumMod val="90000"/>
                    <a:lumOff val="10000"/>
                  </a:schemeClr>
                </a:solidFill>
                <a:ea typeface="Calibri" panose="020F0502020204030204" pitchFamily="34" charset="0"/>
                <a:cs typeface="Calibri" panose="020F0502020204030204" pitchFamily="34" charset="0"/>
              </a:rPr>
              <a:t>كيف؟</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فهم السياق والتحديات التي تواجه تنفيذ تدابير الوقاية والقدرات المحلية.</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إشراك قادة المجتمع والمجموعات لتحديد وتخطيط وتنفيذ الحلول المحلية.</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الاتفاق على الأدوار والمسؤوليات.</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توفير التدريب والدعم والتمويل و</a:t>
            </a:r>
            <a:r>
              <a:rPr lang="en-US" sz="2000" dirty="0">
                <a:solidFill>
                  <a:schemeClr val="accent1">
                    <a:lumMod val="90000"/>
                    <a:lumOff val="10000"/>
                  </a:schemeClr>
                </a:solidFill>
                <a:ea typeface="Calibri" panose="020F0502020204030204" pitchFamily="34" charset="0"/>
                <a:cs typeface="Calibri" panose="020F0502020204030204" pitchFamily="34" charset="0"/>
              </a:rPr>
              <a:t>/</a:t>
            </a:r>
            <a:r>
              <a:rPr lang="ar-JO" sz="2000" dirty="0">
                <a:solidFill>
                  <a:schemeClr val="accent1">
                    <a:lumMod val="90000"/>
                    <a:lumOff val="10000"/>
                  </a:schemeClr>
                </a:solidFill>
                <a:ea typeface="Calibri" panose="020F0502020204030204" pitchFamily="34" charset="0"/>
                <a:cs typeface="Calibri" panose="020F0502020204030204" pitchFamily="34" charset="0"/>
              </a:rPr>
              <a:t>أو الممواد اللازمة.</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a:p>
            <a:pPr marL="1144703" lvl="1" indent="-457155" algn="r" defTabSz="914309" rtl="1">
              <a:lnSpc>
                <a:spcPts val="3380"/>
              </a:lnSpc>
              <a:spcAft>
                <a:spcPts val="600"/>
              </a:spcAft>
              <a:buClr>
                <a:srgbClr val="FF0000"/>
              </a:buClr>
              <a:buFont typeface="+mj-lt"/>
              <a:buAutoNum type="arabicPeriod"/>
            </a:pPr>
            <a:r>
              <a:rPr lang="ar-JO" sz="2000" dirty="0">
                <a:solidFill>
                  <a:schemeClr val="accent1">
                    <a:lumMod val="90000"/>
                    <a:lumOff val="10000"/>
                  </a:schemeClr>
                </a:solidFill>
                <a:ea typeface="Calibri" panose="020F0502020204030204" pitchFamily="34" charset="0"/>
                <a:cs typeface="Calibri" panose="020F0502020204030204" pitchFamily="34" charset="0"/>
              </a:rPr>
              <a:t>دعم المجموعات المجتمعية للتواصل ورصد وتحسين الحلول التي يتم تنفيذها.</a:t>
            </a:r>
            <a:endParaRPr lang="en-US" sz="2000" dirty="0">
              <a:solidFill>
                <a:schemeClr val="accent1">
                  <a:lumMod val="90000"/>
                  <a:lumOff val="10000"/>
                </a:schemeClr>
              </a:solidFill>
              <a:ea typeface="Calibri" panose="020F0502020204030204" pitchFamily="34" charset="0"/>
              <a:cs typeface="Calibri" panose="020F0502020204030204" pitchFamily="34" charset="0"/>
            </a:endParaRPr>
          </a:p>
        </p:txBody>
      </p:sp>
      <p:pic>
        <p:nvPicPr>
          <p:cNvPr id="5" name="Picture 3" descr="A group of people walking on a city street&#10;&#10;Description automatically generated">
            <a:extLst>
              <a:ext uri="{FF2B5EF4-FFF2-40B4-BE49-F238E27FC236}">
                <a16:creationId xmlns:a16="http://schemas.microsoft.com/office/drawing/2014/main" id="{9425CC85-02C3-FE4F-82AA-C645D47D364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7978140" cy="10288588"/>
          </a:xfrm>
          <a:prstGeom prst="rect">
            <a:avLst/>
          </a:prstGeom>
        </p:spPr>
      </p:pic>
      <p:sp>
        <p:nvSpPr>
          <p:cNvPr id="2" name="TextBox 1">
            <a:extLst>
              <a:ext uri="{FF2B5EF4-FFF2-40B4-BE49-F238E27FC236}">
                <a16:creationId xmlns:a16="http://schemas.microsoft.com/office/drawing/2014/main" id="{86569B6C-A383-554B-9854-C762831F74FE}"/>
              </a:ext>
            </a:extLst>
          </p:cNvPr>
          <p:cNvSpPr txBox="1"/>
          <p:nvPr/>
        </p:nvSpPr>
        <p:spPr>
          <a:xfrm>
            <a:off x="223024" y="243386"/>
            <a:ext cx="7382108" cy="1569660"/>
          </a:xfrm>
          <a:prstGeom prst="rect">
            <a:avLst/>
          </a:prstGeom>
          <a:solidFill>
            <a:schemeClr val="bg1"/>
          </a:solidFill>
        </p:spPr>
        <p:txBody>
          <a:bodyPr wrap="square" rtlCol="0">
            <a:spAutoFit/>
          </a:bodyPr>
          <a:lstStyle/>
          <a:p>
            <a:pPr algn="just" rtl="1"/>
            <a:r>
              <a:rPr lang="ar-JO" sz="2400" dirty="0">
                <a:solidFill>
                  <a:schemeClr val="bg2"/>
                </a:solidFill>
                <a:ea typeface="Calibri" panose="020F0502020204030204" pitchFamily="34" charset="0"/>
                <a:cs typeface="Calibri" panose="020F0502020204030204" pitchFamily="34" charset="0"/>
              </a:rPr>
              <a:t>عندما قيد كوفيد-19 إمكانية الوصول إلى المجتمعات المحلية، أطلق الصليب الأحمر الليبي مبادرة متطوع في كل شارع، التي استقطبت أفراد المجتمع المحلي لقيادة الحملة التوعوية بشأن الفيروس في أحيائهم الخاصة.</a:t>
            </a:r>
          </a:p>
        </p:txBody>
      </p:sp>
      <p:grpSp>
        <p:nvGrpSpPr>
          <p:cNvPr id="7" name="Group 6">
            <a:extLst>
              <a:ext uri="{FF2B5EF4-FFF2-40B4-BE49-F238E27FC236}">
                <a16:creationId xmlns:a16="http://schemas.microsoft.com/office/drawing/2014/main" id="{CB49966B-2882-EA47-9D18-58924126B84F}"/>
              </a:ext>
            </a:extLst>
          </p:cNvPr>
          <p:cNvGrpSpPr/>
          <p:nvPr/>
        </p:nvGrpSpPr>
        <p:grpSpPr>
          <a:xfrm>
            <a:off x="8565042" y="9633365"/>
            <a:ext cx="6168772" cy="430887"/>
            <a:chOff x="10238338" y="7106249"/>
            <a:chExt cx="5779260" cy="430887"/>
          </a:xfrm>
        </p:grpSpPr>
        <p:sp>
          <p:nvSpPr>
            <p:cNvPr id="9" name="Oval 8">
              <a:extLst>
                <a:ext uri="{FF2B5EF4-FFF2-40B4-BE49-F238E27FC236}">
                  <a16:creationId xmlns:a16="http://schemas.microsoft.com/office/drawing/2014/main" id="{118904FD-DD39-7A42-BC55-F37BFB267705}"/>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1728D515-15AD-3C49-997E-AE695FFEF660}"/>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11" name="TextBox 10">
              <a:extLst>
                <a:ext uri="{FF2B5EF4-FFF2-40B4-BE49-F238E27FC236}">
                  <a16:creationId xmlns:a16="http://schemas.microsoft.com/office/drawing/2014/main" id="{039D3FEA-E72A-C14B-89D2-F0CC6B4468E9}"/>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6" name="TextBox 5">
            <a:extLst>
              <a:ext uri="{FF2B5EF4-FFF2-40B4-BE49-F238E27FC236}">
                <a16:creationId xmlns:a16="http://schemas.microsoft.com/office/drawing/2014/main" id="{8B892A41-EB8F-2CF2-9D5C-8FFB8E20BB66}"/>
              </a:ext>
            </a:extLst>
          </p:cNvPr>
          <p:cNvSpPr txBox="1"/>
          <p:nvPr/>
        </p:nvSpPr>
        <p:spPr>
          <a:xfrm>
            <a:off x="8978614" y="9565195"/>
            <a:ext cx="8379353" cy="461665"/>
          </a:xfrm>
          <a:prstGeom prst="rect">
            <a:avLst/>
          </a:prstGeom>
          <a:solidFill>
            <a:schemeClr val="bg2"/>
          </a:solidFill>
        </p:spPr>
        <p:txBody>
          <a:bodyPr wrap="square" rtlCol="0">
            <a:spAutoFit/>
          </a:bodyPr>
          <a:lstStyle/>
          <a:p>
            <a:r>
              <a:rPr lang="ar-JO" sz="2400" b="1" dirty="0">
                <a:effectLst/>
                <a:ea typeface="Calibri" panose="020F0502020204030204" pitchFamily="34" charset="0"/>
                <a:cs typeface="Calibri" panose="020F0502020204030204" pitchFamily="34" charset="0"/>
              </a:rPr>
              <a:t>تغيير السلوك ومصادر التواصل بشأن المخاطر والمشاركة المجتمعية</a:t>
            </a:r>
            <a:endParaRPr lang="en-US" sz="2400" b="1"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2686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49311" y="943285"/>
            <a:ext cx="14080424"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4:</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أدوات لمساعدتك في مناقشة خطط الاستجابة مع المجتمعات وأصحاب المصلحة الرئيسيين</a:t>
            </a:r>
            <a:endParaRPr lang="ru-RU" sz="4400" b="1" dirty="0">
              <a:solidFill>
                <a:srgbClr val="FF0000"/>
              </a:solidFill>
              <a:ea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61618578-72BA-DE41-879E-3631C4EE34B9}"/>
              </a:ext>
            </a:extLst>
          </p:cNvPr>
          <p:cNvSpPr txBox="1"/>
          <p:nvPr/>
        </p:nvSpPr>
        <p:spPr>
          <a:xfrm>
            <a:off x="7042657" y="4622498"/>
            <a:ext cx="7380827"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لإشراك المجتمع في تخطيط الخروج.</a:t>
            </a:r>
            <a:endParaRPr lang="en-GB" sz="2400" dirty="0">
              <a:solidFill>
                <a:srgbClr val="3F3F3F"/>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373677" y="4456521"/>
            <a:ext cx="5898272" cy="2064604"/>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وادوات لإعداد آليات التغذية الراجعة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تحليل واستخدام الملاحظات.</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إدارة الملاحظات الحساسة.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استطلاعات التصور</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8979823" y="6338195"/>
            <a:ext cx="5360146" cy="1467518"/>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إجراء حلقات نقاشية مركزة.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اسئلة المشاركة المجتمعية والمساءلة التي يجب طرحها خلال تخطيط الحلقات النقاشية المركزة</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055907" y="8304422"/>
            <a:ext cx="6216042"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نصائح لتنظيم وإدارة اجتماعات مجتمعية فعالة</a:t>
            </a:r>
            <a:endParaRPr lang="en-GB" sz="2400" dirty="0">
              <a:solidFill>
                <a:srgbClr val="3F3F3F"/>
              </a:solidFill>
              <a:ea typeface="Calibri" panose="020F0502020204030204" pitchFamily="34" charset="0"/>
              <a:cs typeface="Calibri" panose="020F0502020204030204" pitchFamily="34" charset="0"/>
            </a:endParaRPr>
          </a:p>
        </p:txBody>
      </p:sp>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2066" y="7522957"/>
            <a:ext cx="5650628" cy="888863"/>
          </a:xfrm>
          <a:prstGeom prst="rect">
            <a:avLst/>
          </a:prstGeom>
        </p:spPr>
      </p:pic>
      <p:pic>
        <p:nvPicPr>
          <p:cNvPr id="9" name="Picture 8" descr="Logo&#10;&#10;Description automatically generated">
            <a:extLst>
              <a:ext uri="{FF2B5EF4-FFF2-40B4-BE49-F238E27FC236}">
                <a16:creationId xmlns:a16="http://schemas.microsoft.com/office/drawing/2014/main" id="{515DA199-7734-354E-9E2D-0CAAD7F0ED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18859" y="3784318"/>
            <a:ext cx="5028425" cy="799977"/>
          </a:xfrm>
          <a:prstGeom prst="rect">
            <a:avLst/>
          </a:prstGeom>
        </p:spPr>
      </p:pic>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235821" y="5637856"/>
            <a:ext cx="2793569" cy="761883"/>
          </a:xfrm>
          <a:prstGeom prst="rect">
            <a:avLst/>
          </a:prstGeom>
        </p:spPr>
      </p:pic>
      <p:pic>
        <p:nvPicPr>
          <p:cNvPr id="13" name="Picture 12" descr="Logo&#10;&#10;Description automatically generated">
            <a:extLst>
              <a:ext uri="{FF2B5EF4-FFF2-40B4-BE49-F238E27FC236}">
                <a16:creationId xmlns:a16="http://schemas.microsoft.com/office/drawing/2014/main" id="{25964727-4C74-E942-8D31-ACD488265A2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2065" y="3784318"/>
            <a:ext cx="3238001" cy="787278"/>
          </a:xfrm>
          <a:prstGeom prst="rect">
            <a:avLst/>
          </a:prstGeom>
        </p:spPr>
      </p:pic>
      <p:pic>
        <p:nvPicPr>
          <p:cNvPr id="19" name="Picture 18">
            <a:extLst>
              <a:ext uri="{FF2B5EF4-FFF2-40B4-BE49-F238E27FC236}">
                <a16:creationId xmlns:a16="http://schemas.microsoft.com/office/drawing/2014/main" id="{C7441E81-19DF-F040-9630-C898EEA71967}"/>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235821" y="7879038"/>
            <a:ext cx="7288676" cy="850769"/>
          </a:xfrm>
          <a:prstGeom prst="rect">
            <a:avLst/>
          </a:prstGeom>
        </p:spPr>
      </p:pic>
      <p:sp>
        <p:nvSpPr>
          <p:cNvPr id="20" name="TextBox 19">
            <a:extLst>
              <a:ext uri="{FF2B5EF4-FFF2-40B4-BE49-F238E27FC236}">
                <a16:creationId xmlns:a16="http://schemas.microsoft.com/office/drawing/2014/main" id="{D48F8F78-9FD8-8F40-97B6-0FDCF8E885F9}"/>
              </a:ext>
            </a:extLst>
          </p:cNvPr>
          <p:cNvSpPr txBox="1"/>
          <p:nvPr/>
        </p:nvSpPr>
        <p:spPr>
          <a:xfrm>
            <a:off x="8981743" y="8589516"/>
            <a:ext cx="7380827"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خاصة بالقطاعات بشأن كيفية دمج إجراءات المشاركة المجتمعية والمساءلة الأساسية في حالات الطوارئ.</a:t>
            </a:r>
            <a:endParaRPr lang="en-GB" sz="2400" dirty="0">
              <a:solidFill>
                <a:srgbClr val="3F3F3F"/>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D802FC03-F2D0-0AA7-0001-5F2513A1E6BD}"/>
              </a:ext>
            </a:extLst>
          </p:cNvPr>
          <p:cNvSpPr txBox="1"/>
          <p:nvPr/>
        </p:nvSpPr>
        <p:spPr>
          <a:xfrm>
            <a:off x="1472215" y="3909076"/>
            <a:ext cx="5799733"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مجموعة التغذية الراجعة </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FB66A32A-8245-0EA9-9F09-A5ADA2D7AB5E}"/>
              </a:ext>
            </a:extLst>
          </p:cNvPr>
          <p:cNvSpPr txBox="1"/>
          <p:nvPr/>
        </p:nvSpPr>
        <p:spPr>
          <a:xfrm>
            <a:off x="1423271" y="7736555"/>
            <a:ext cx="5619385"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أداة اللقاءات المجتمعية</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09210E67-ED88-DE52-B091-0E0416321ACF}"/>
              </a:ext>
            </a:extLst>
          </p:cNvPr>
          <p:cNvSpPr txBox="1"/>
          <p:nvPr/>
        </p:nvSpPr>
        <p:spPr>
          <a:xfrm>
            <a:off x="8979823" y="3954532"/>
            <a:ext cx="5313808"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01E759DA-C802-8F0F-311A-1FED15F4460C}"/>
              </a:ext>
            </a:extLst>
          </p:cNvPr>
          <p:cNvSpPr txBox="1"/>
          <p:nvPr/>
        </p:nvSpPr>
        <p:spPr>
          <a:xfrm>
            <a:off x="8933485" y="5798893"/>
            <a:ext cx="5360146"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C2A52D54-BD1B-3DF1-38EB-A0F7DFED7267}"/>
              </a:ext>
            </a:extLst>
          </p:cNvPr>
          <p:cNvSpPr txBox="1"/>
          <p:nvPr/>
        </p:nvSpPr>
        <p:spPr>
          <a:xfrm>
            <a:off x="9107542" y="8054526"/>
            <a:ext cx="7380827" cy="461665"/>
          </a:xfrm>
          <a:prstGeom prst="rect">
            <a:avLst/>
          </a:prstGeom>
          <a:solidFill>
            <a:schemeClr val="bg2"/>
          </a:solidFill>
        </p:spPr>
        <p:txBody>
          <a:bodyPr wrap="square" rtlCol="0">
            <a:spAutoFit/>
          </a:bodyPr>
          <a:lstStyle/>
          <a:p>
            <a:pPr algn="r" rtl="1"/>
            <a:r>
              <a:rPr lang="ar-JO" sz="2400" b="1" dirty="0">
                <a:solidFill>
                  <a:schemeClr val="accent1">
                    <a:lumMod val="90000"/>
                    <a:lumOff val="10000"/>
                  </a:schemeClr>
                </a:solidFill>
                <a:effectLst/>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4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94501FE7-7940-17E2-3C2C-DA5A5AFFF64A}"/>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91360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34" grpId="0"/>
      <p:bldP spid="37"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11"/>
          <p:cNvSpPr txBox="1"/>
          <p:nvPr/>
        </p:nvSpPr>
        <p:spPr>
          <a:xfrm>
            <a:off x="1961498" y="4551150"/>
            <a:ext cx="14365003" cy="1186287"/>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ar-JO" sz="8800" b="1" dirty="0">
                <a:solidFill>
                  <a:srgbClr val="F5333F"/>
                </a:solidFill>
                <a:ea typeface="Calibri" panose="020F0502020204030204" pitchFamily="34" charset="0"/>
                <a:cs typeface="Calibri" panose="020F0502020204030204" pitchFamily="34" charset="0"/>
                <a:sym typeface="Montserrat"/>
              </a:rPr>
              <a:t>هل هناك أية أسئلة؟</a:t>
            </a:r>
            <a:endParaRPr sz="8800" dirty="0">
              <a:solidFill>
                <a:srgbClr val="F5333F"/>
              </a:solidFill>
              <a:ea typeface="Calibri" panose="020F0502020204030204" pitchFamily="34" charset="0"/>
              <a:cs typeface="Calibri" panose="020F0502020204030204" pitchFamily="34" charset="0"/>
              <a:sym typeface="Roboto Black"/>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531085" y="2380814"/>
            <a:ext cx="13225829" cy="4994124"/>
          </a:xfrm>
          <a:prstGeom prst="rect">
            <a:avLst/>
          </a:prstGeom>
          <a:noFill/>
        </p:spPr>
        <p:txBody>
          <a:bodyPr wrap="square" rtlCol="0">
            <a:spAutoFit/>
          </a:bodyPr>
          <a:lstStyle/>
          <a:p>
            <a:pPr algn="ctr" defTabSz="914309">
              <a:lnSpc>
                <a:spcPct val="80000"/>
              </a:lnSpc>
            </a:pPr>
            <a:r>
              <a:rPr lang="ar-JO" sz="8799" b="1" dirty="0">
                <a:solidFill>
                  <a:srgbClr val="F5333F"/>
                </a:solidFill>
                <a:latin typeface="Montserrat" pitchFamily="2" charset="77"/>
                <a:ea typeface="Roboto Black" panose="02000000000000000000" pitchFamily="2" charset="0"/>
                <a:cs typeface="Open Sans Light" panose="020B0306030504020204" pitchFamily="34" charset="0"/>
              </a:rPr>
              <a:t>الإجراء الأساسي رقم 5</a:t>
            </a:r>
            <a:endParaRPr lang="en-US" sz="8799" b="1" dirty="0">
              <a:solidFill>
                <a:srgbClr val="F5333F"/>
              </a:solidFill>
              <a:latin typeface="Montserrat" pitchFamily="2" charset="77"/>
              <a:ea typeface="Roboto Black" panose="02000000000000000000" pitchFamily="2" charset="0"/>
              <a:cs typeface="Open Sans Light" panose="020B0306030504020204" pitchFamily="34" charset="0"/>
            </a:endParaRPr>
          </a:p>
          <a:p>
            <a:pPr algn="ctr" defTabSz="914309">
              <a:lnSpc>
                <a:spcPct val="80000"/>
              </a:lnSpc>
            </a:pPr>
            <a:endParaRPr lang="ru-RU" sz="44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مناقشة معايير الاختيار وعمليات التوزيع مع المجتمعات  والاتفاق عليها</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371420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49435" y="567039"/>
            <a:ext cx="13225559" cy="1446550"/>
          </a:xfrm>
          <a:prstGeom prst="rect">
            <a:avLst/>
          </a:prstGeom>
          <a:noFill/>
        </p:spPr>
        <p:txBody>
          <a:bodyPr wrap="square" rtlCol="0">
            <a:spAutoFit/>
          </a:bodyPr>
          <a:lstStyle/>
          <a:p>
            <a:pPr algn="just" rtl="1">
              <a:spcAft>
                <a:spcPts val="300"/>
              </a:spcAft>
            </a:pPr>
            <a:r>
              <a:rPr lang="ar-JO" sz="4400" b="1" dirty="0">
                <a:solidFill>
                  <a:schemeClr val="tx2"/>
                </a:solidFill>
                <a:ea typeface="Calibri" panose="020F0502020204030204" pitchFamily="34" charset="0"/>
                <a:cs typeface="Calibri" panose="020F0502020204030204" pitchFamily="34" charset="0"/>
              </a:rPr>
              <a:t>الإجراء رقم 5: </a:t>
            </a:r>
            <a:r>
              <a:rPr lang="ar-JO" sz="4400" b="1" dirty="0">
                <a:solidFill>
                  <a:schemeClr val="accent3"/>
                </a:solidFill>
                <a:ea typeface="Calibri" panose="020F0502020204030204" pitchFamily="34" charset="0"/>
                <a:cs typeface="Calibri" panose="020F0502020204030204" pitchFamily="34" charset="0"/>
              </a:rPr>
              <a:t>مناقشة معايير الاختيار وعمليات التوزيع مع المجتمعات  والاتفاق عليها</a:t>
            </a:r>
          </a:p>
        </p:txBody>
      </p:sp>
      <p:graphicFrame>
        <p:nvGraphicFramePr>
          <p:cNvPr id="9" name="Chart 8">
            <a:extLst>
              <a:ext uri="{FF2B5EF4-FFF2-40B4-BE49-F238E27FC236}">
                <a16:creationId xmlns:a16="http://schemas.microsoft.com/office/drawing/2014/main" id="{67906ABC-3464-8C4B-8EC3-63023CFCE258}"/>
              </a:ext>
            </a:extLst>
          </p:cNvPr>
          <p:cNvGraphicFramePr>
            <a:graphicFrameLocks/>
          </p:cNvGraphicFramePr>
          <p:nvPr>
            <p:extLst>
              <p:ext uri="{D42A27DB-BD31-4B8C-83A1-F6EECF244321}">
                <p14:modId xmlns:p14="http://schemas.microsoft.com/office/powerpoint/2010/main" val="2843638113"/>
              </p:ext>
            </p:extLst>
          </p:nvPr>
        </p:nvGraphicFramePr>
        <p:xfrm>
          <a:off x="549435" y="3750892"/>
          <a:ext cx="15028022" cy="6325496"/>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E25F4058-AB5F-AB4C-9B73-F26F223C3108}"/>
              </a:ext>
            </a:extLst>
          </p:cNvPr>
          <p:cNvSpPr txBox="1"/>
          <p:nvPr/>
        </p:nvSpPr>
        <p:spPr>
          <a:xfrm>
            <a:off x="549435" y="2366715"/>
            <a:ext cx="13019081" cy="103105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lgn="r" rtl="1">
              <a:spcAft>
                <a:spcPts val="600"/>
              </a:spcAft>
              <a:buNone/>
            </a:pPr>
            <a:r>
              <a:rPr lang="ar-JO" sz="2800" b="1" dirty="0">
                <a:latin typeface="Calibri" panose="020F0502020204030204" pitchFamily="34" charset="0"/>
                <a:ea typeface="Calibri" panose="020F0502020204030204" pitchFamily="34" charset="0"/>
                <a:cs typeface="Calibri" panose="020F0502020204030204" pitchFamily="34" charset="0"/>
              </a:rPr>
              <a:t>ما مدى نجاحنا في توصيل معايير الاختيار وعمليات الاستهداف؟</a:t>
            </a:r>
          </a:p>
          <a:p>
            <a:pPr marL="0" lvl="0" indent="0" algn="r" rtl="1">
              <a:spcAft>
                <a:spcPts val="600"/>
              </a:spcAft>
              <a:buNone/>
            </a:pPr>
            <a:r>
              <a:rPr lang="ar-JO" sz="2800" dirty="0">
                <a:solidFill>
                  <a:srgbClr val="FF0000"/>
                </a:solidFill>
                <a:latin typeface="Calibri" panose="020F0502020204030204" pitchFamily="34" charset="0"/>
                <a:ea typeface="Calibri" panose="020F0502020204030204" pitchFamily="34" charset="0"/>
                <a:cs typeface="Calibri" panose="020F0502020204030204" pitchFamily="34" charset="0"/>
              </a:rPr>
              <a:t>ناقش...</a:t>
            </a:r>
            <a:endParaRPr lang="en-GB" sz="2800" dirty="0">
              <a:solidFill>
                <a:srgbClr val="FF0000"/>
              </a:solidFill>
              <a:latin typeface="Calibri" panose="020F0502020204030204" pitchFamily="34" charset="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865C1C75-705C-104A-8518-7093AC280DA6}"/>
              </a:ext>
            </a:extLst>
          </p:cNvPr>
          <p:cNvSpPr txBox="1"/>
          <p:nvPr/>
        </p:nvSpPr>
        <p:spPr>
          <a:xfrm>
            <a:off x="15898586" y="8599060"/>
            <a:ext cx="2171700" cy="1200329"/>
          </a:xfrm>
          <a:prstGeom prst="rect">
            <a:avLst/>
          </a:prstGeom>
          <a:solidFill>
            <a:schemeClr val="bg2"/>
          </a:solidFill>
        </p:spPr>
        <p:txBody>
          <a:bodyPr wrap="square" rtlCol="0">
            <a:spAutoFit/>
          </a:bodyPr>
          <a:lstStyle/>
          <a:p>
            <a:pPr algn="just" rtl="1"/>
            <a:r>
              <a:rPr lang="ar-JO" i="1" dirty="0">
                <a:latin typeface="Open Sans" panose="020B0606030504020204" pitchFamily="34" charset="0"/>
                <a:ea typeface="Open Sans" panose="020B0606030504020204" pitchFamily="34" charset="0"/>
                <a:cs typeface="Open Sans" panose="020B0606030504020204" pitchFamily="34" charset="0"/>
              </a:rPr>
              <a:t>تم اقتباس هذه البيانات من مقياس النقد الخاص بجراوند تروث سليوشن وخرائط رحلة المستخدم.</a:t>
            </a:r>
          </a:p>
        </p:txBody>
      </p:sp>
      <p:sp>
        <p:nvSpPr>
          <p:cNvPr id="4" name="TextBox 3">
            <a:extLst>
              <a:ext uri="{FF2B5EF4-FFF2-40B4-BE49-F238E27FC236}">
                <a16:creationId xmlns:a16="http://schemas.microsoft.com/office/drawing/2014/main" id="{7D59911E-439B-9B0E-3706-6F7931129402}"/>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9073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1"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49435" y="603353"/>
            <a:ext cx="15354594" cy="1446550"/>
          </a:xfrm>
          <a:prstGeom prst="rect">
            <a:avLst/>
          </a:prstGeom>
          <a:noFill/>
        </p:spPr>
        <p:txBody>
          <a:bodyPr wrap="square" rtlCol="0">
            <a:spAutoFit/>
          </a:bodyPr>
          <a:lstStyle/>
          <a:p>
            <a:pPr lvl="0" algn="just" rtl="1">
              <a:spcAft>
                <a:spcPts val="300"/>
              </a:spcAft>
              <a:defRPr/>
            </a:pP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الإجراء رقم 5: </a:t>
            </a:r>
            <a:r>
              <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مناقشة معايير الاختيار </a:t>
            </a:r>
            <a:r>
              <a:rPr lang="ar-JO" sz="4400" b="1" dirty="0">
                <a:solidFill>
                  <a:srgbClr val="F5333F"/>
                </a:solidFill>
                <a:ea typeface="Calibri" panose="020F0502020204030204" pitchFamily="34" charset="0"/>
                <a:cs typeface="Calibri" panose="020F0502020204030204" pitchFamily="34" charset="0"/>
              </a:rPr>
              <a:t>وعمليات التوزيع مع المجتمعات  والاتفاق عليها</a:t>
            </a:r>
            <a:endPar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820436" y="1648633"/>
            <a:ext cx="8467564" cy="8639955"/>
          </a:xfrm>
        </p:spPr>
      </p:pic>
      <p:sp>
        <p:nvSpPr>
          <p:cNvPr id="6" name="TextBox 5">
            <a:extLst>
              <a:ext uri="{FF2B5EF4-FFF2-40B4-BE49-F238E27FC236}">
                <a16:creationId xmlns:a16="http://schemas.microsoft.com/office/drawing/2014/main" id="{C6D54F3C-4EE1-5B44-83C9-3C6582B5DF88}"/>
              </a:ext>
            </a:extLst>
          </p:cNvPr>
          <p:cNvSpPr txBox="1"/>
          <p:nvPr/>
        </p:nvSpPr>
        <p:spPr>
          <a:xfrm>
            <a:off x="549435" y="2783122"/>
            <a:ext cx="8594565" cy="5632311"/>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lgn="r" rtl="1">
              <a:spcAft>
                <a:spcPts val="1800"/>
              </a:spcAft>
              <a:buNone/>
            </a:pPr>
            <a:r>
              <a:rPr lang="ar-JO" b="1" dirty="0">
                <a:solidFill>
                  <a:schemeClr val="accent3"/>
                </a:solidFill>
                <a:latin typeface="Calibri" panose="020F0502020204030204" pitchFamily="34" charset="0"/>
                <a:ea typeface="Calibri" panose="020F0502020204030204" pitchFamily="34" charset="0"/>
                <a:cs typeface="Calibri" panose="020F0502020204030204" pitchFamily="34" charset="0"/>
              </a:rPr>
              <a:t>الأساس:</a:t>
            </a:r>
            <a:endParaRPr lang="en-GB" b="1" dirty="0">
              <a:solidFill>
                <a:schemeClr val="accent3"/>
              </a:solidFill>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شرح معايير الاختيار وعمليات الاستهداف </a:t>
            </a:r>
            <a:r>
              <a:rPr lang="ar-JO" dirty="0">
                <a:latin typeface="Calibri" panose="020F0502020204030204" pitchFamily="34" charset="0"/>
                <a:ea typeface="Calibri" panose="020F0502020204030204" pitchFamily="34" charset="0"/>
                <a:cs typeface="Calibri" panose="020F0502020204030204" pitchFamily="34" charset="0"/>
              </a:rPr>
              <a:t>بوضوح وعلى نطاق واسع للمستفيدين وغير المستفيدين</a:t>
            </a:r>
            <a:endParaRPr lang="en-GB" dirty="0">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كن مستعدًا للاستجابة لأي سؤال </a:t>
            </a:r>
            <a:r>
              <a:rPr lang="ar-JO" dirty="0">
                <a:latin typeface="Calibri" panose="020F0502020204030204" pitchFamily="34" charset="0"/>
                <a:ea typeface="Calibri" panose="020F0502020204030204" pitchFamily="34" charset="0"/>
                <a:cs typeface="Calibri" panose="020F0502020204030204" pitchFamily="34" charset="0"/>
              </a:rPr>
              <a:t>وتوفير عملية واضحة للتحقيق في الشكاوى</a:t>
            </a:r>
            <a:endParaRPr lang="en-GB" dirty="0">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r>
              <a:rPr lang="ar-JO" b="1" dirty="0">
                <a:latin typeface="Calibri" panose="020F0502020204030204" pitchFamily="34" charset="0"/>
                <a:ea typeface="Calibri" panose="020F0502020204030204" pitchFamily="34" charset="0"/>
                <a:cs typeface="Calibri" panose="020F0502020204030204" pitchFamily="34" charset="0"/>
              </a:rPr>
              <a:t>مناقشة عمليات التوزيع – </a:t>
            </a:r>
            <a:r>
              <a:rPr lang="ar-JO" dirty="0">
                <a:latin typeface="Calibri" panose="020F0502020204030204" pitchFamily="34" charset="0"/>
                <a:ea typeface="Calibri" panose="020F0502020204030204" pitchFamily="34" charset="0"/>
                <a:cs typeface="Calibri" panose="020F0502020204030204" pitchFamily="34" charset="0"/>
              </a:rPr>
              <a:t>الأيام والأوقات والأساليب</a:t>
            </a:r>
            <a:endParaRPr lang="en-GB" dirty="0">
              <a:latin typeface="Calibri" panose="020F0502020204030204" pitchFamily="34" charset="0"/>
              <a:ea typeface="Calibri" panose="020F0502020204030204" pitchFamily="34" charset="0"/>
              <a:cs typeface="Calibri" panose="020F0502020204030204" pitchFamily="34" charset="0"/>
            </a:endParaRPr>
          </a:p>
          <a:p>
            <a:pPr lvl="0" algn="r" rtl="1">
              <a:spcAft>
                <a:spcPts val="1800"/>
              </a:spcAft>
            </a:pPr>
            <a:endParaRPr lang="en-GB" dirty="0">
              <a:latin typeface="Calibri" panose="020F0502020204030204" pitchFamily="34" charset="0"/>
              <a:ea typeface="Calibri" panose="020F0502020204030204" pitchFamily="34" charset="0"/>
              <a:cs typeface="Calibri" panose="020F0502020204030204" pitchFamily="34" charset="0"/>
            </a:endParaRPr>
          </a:p>
          <a:p>
            <a:pPr marL="0" lvl="0" indent="0" algn="r" rtl="1">
              <a:spcAft>
                <a:spcPts val="1800"/>
              </a:spcAft>
              <a:buNone/>
            </a:pPr>
            <a:r>
              <a:rPr lang="ar-JO" b="1" dirty="0">
                <a:latin typeface="Calibri" panose="020F0502020204030204" pitchFamily="34" charset="0"/>
                <a:ea typeface="Calibri" panose="020F0502020204030204" pitchFamily="34" charset="0"/>
                <a:cs typeface="Calibri" panose="020F0502020204030204" pitchFamily="34" charset="0"/>
              </a:rPr>
              <a:t>المتقدم</a:t>
            </a:r>
            <a:endParaRPr lang="en-GB" b="1" dirty="0">
              <a:latin typeface="Calibri" panose="020F0502020204030204" pitchFamily="34" charset="0"/>
              <a:ea typeface="Calibri" panose="020F0502020204030204" pitchFamily="34" charset="0"/>
              <a:cs typeface="Calibri" panose="020F0502020204030204" pitchFamily="34" charset="0"/>
            </a:endParaRPr>
          </a:p>
          <a:p>
            <a:pPr algn="r" rtl="1">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الاتفاق على معايير الاختيار مع المجتمع.</a:t>
            </a:r>
            <a:endParaRPr lang="en-GB" dirty="0">
              <a:latin typeface="Calibri" panose="020F0502020204030204" pitchFamily="34" charset="0"/>
              <a:ea typeface="Calibri" panose="020F0502020204030204" pitchFamily="34" charset="0"/>
              <a:cs typeface="Calibri" panose="020F0502020204030204" pitchFamily="34" charset="0"/>
            </a:endParaRPr>
          </a:p>
          <a:p>
            <a:pPr algn="r" rtl="1">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استخدام الاستهداف المجتمعي</a:t>
            </a:r>
            <a:endParaRPr lang="en-GB" dirty="0">
              <a:latin typeface="Calibri" panose="020F0502020204030204" pitchFamily="34" charset="0"/>
              <a:ea typeface="Calibri" panose="020F0502020204030204" pitchFamily="34" charset="0"/>
              <a:cs typeface="Calibri" panose="020F0502020204030204" pitchFamily="34" charset="0"/>
            </a:endParaRPr>
          </a:p>
          <a:p>
            <a:pPr algn="r" rtl="1">
              <a:spcAft>
                <a:spcPts val="1800"/>
              </a:spcAft>
            </a:pPr>
            <a:r>
              <a:rPr lang="ar-JO" dirty="0">
                <a:latin typeface="Calibri" panose="020F0502020204030204" pitchFamily="34" charset="0"/>
                <a:ea typeface="Calibri" panose="020F0502020204030204" pitchFamily="34" charset="0"/>
                <a:cs typeface="Calibri" panose="020F0502020204030204" pitchFamily="34" charset="0"/>
              </a:rPr>
              <a:t>خَطِّط لعمليات التوزيع مع المجتمع</a:t>
            </a:r>
            <a:endParaRPr lang="en-GB" dirty="0">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AC7BDE9C-372B-0B4A-8F13-3A6F5F2B46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9435" y="9634182"/>
            <a:ext cx="6350129" cy="592560"/>
          </a:xfrm>
          <a:prstGeom prst="rect">
            <a:avLst/>
          </a:prstGeom>
        </p:spPr>
      </p:pic>
      <p:pic>
        <p:nvPicPr>
          <p:cNvPr id="8" name="Picture 7" descr="Logo&#10;&#10;Description automatically generated">
            <a:extLst>
              <a:ext uri="{FF2B5EF4-FFF2-40B4-BE49-F238E27FC236}">
                <a16:creationId xmlns:a16="http://schemas.microsoft.com/office/drawing/2014/main" id="{836F5A95-A033-FE46-AD35-AA36E46801F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055648" y="9622100"/>
            <a:ext cx="2364269" cy="574841"/>
          </a:xfrm>
          <a:prstGeom prst="rect">
            <a:avLst/>
          </a:prstGeom>
        </p:spPr>
      </p:pic>
      <p:pic>
        <p:nvPicPr>
          <p:cNvPr id="9" name="Picture 8" descr="Logo&#10;&#10;Description automatically generated with low confidence">
            <a:extLst>
              <a:ext uri="{FF2B5EF4-FFF2-40B4-BE49-F238E27FC236}">
                <a16:creationId xmlns:a16="http://schemas.microsoft.com/office/drawing/2014/main" id="{14C25299-8B36-6742-B1D3-B9247448B11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553899" y="9622100"/>
            <a:ext cx="5034501" cy="658287"/>
          </a:xfrm>
          <a:prstGeom prst="rect">
            <a:avLst/>
          </a:prstGeom>
        </p:spPr>
      </p:pic>
      <p:sp>
        <p:nvSpPr>
          <p:cNvPr id="2" name="TextBox 1">
            <a:extLst>
              <a:ext uri="{FF2B5EF4-FFF2-40B4-BE49-F238E27FC236}">
                <a16:creationId xmlns:a16="http://schemas.microsoft.com/office/drawing/2014/main" id="{C459AD81-9F80-3EA7-87F5-11827B4D4113}"/>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2D71E34A-503C-3032-F01A-7454F407C446}"/>
              </a:ext>
            </a:extLst>
          </p:cNvPr>
          <p:cNvSpPr txBox="1"/>
          <p:nvPr/>
        </p:nvSpPr>
        <p:spPr>
          <a:xfrm>
            <a:off x="1073149" y="9714251"/>
            <a:ext cx="4982499" cy="400110"/>
          </a:xfrm>
          <a:prstGeom prst="rect">
            <a:avLst/>
          </a:prstGeom>
          <a:solidFill>
            <a:schemeClr val="bg2"/>
          </a:solidFill>
        </p:spPr>
        <p:txBody>
          <a:bodyPr wrap="square" rtlCol="0">
            <a:spAutoFit/>
          </a:bodyPr>
          <a:lstStyle/>
          <a:p>
            <a:pPr rtl="1"/>
            <a:r>
              <a:rPr lang="ar-JO" sz="2000" dirty="0">
                <a:ea typeface="Calibri" panose="020F0502020204030204" pitchFamily="34" charset="0"/>
                <a:cs typeface="Calibri" panose="020F0502020204030204" pitchFamily="34" charset="0"/>
              </a:rPr>
              <a:t>الأساليب التشاركية لمعايير الاختيار</a:t>
            </a:r>
            <a:endParaRPr lang="en-US" sz="2000"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38DF7DCF-01A2-2271-97D1-8EC10144EDDE}"/>
              </a:ext>
            </a:extLst>
          </p:cNvPr>
          <p:cNvSpPr txBox="1"/>
          <p:nvPr/>
        </p:nvSpPr>
        <p:spPr>
          <a:xfrm>
            <a:off x="6601573" y="9694451"/>
            <a:ext cx="2244436" cy="400110"/>
          </a:xfrm>
          <a:prstGeom prst="rect">
            <a:avLst/>
          </a:prstGeom>
          <a:solidFill>
            <a:schemeClr val="bg2"/>
          </a:solidFill>
        </p:spPr>
        <p:txBody>
          <a:bodyPr wrap="square" rtlCol="0">
            <a:spAutoFit/>
          </a:bodyPr>
          <a:lstStyle/>
          <a:p>
            <a:pPr rtl="1"/>
            <a:r>
              <a:rPr lang="ar-JO" sz="2000" dirty="0">
                <a:effectLst/>
                <a:ea typeface="Calibri" panose="020F0502020204030204" pitchFamily="34" charset="0"/>
                <a:cs typeface="Calibri" panose="020F0502020204030204" pitchFamily="34" charset="0"/>
              </a:rPr>
              <a:t>مجموعة التغذية الراجعة </a:t>
            </a:r>
            <a:endParaRPr lang="en-US" sz="2800"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0FE756B0-5EE8-8048-67C6-5202B5A965A3}"/>
              </a:ext>
            </a:extLst>
          </p:cNvPr>
          <p:cNvSpPr txBox="1"/>
          <p:nvPr/>
        </p:nvSpPr>
        <p:spPr>
          <a:xfrm>
            <a:off x="10147496" y="9796831"/>
            <a:ext cx="4440904" cy="400110"/>
          </a:xfrm>
          <a:prstGeom prst="rect">
            <a:avLst/>
          </a:prstGeom>
          <a:solidFill>
            <a:schemeClr val="bg2"/>
          </a:solidFill>
        </p:spPr>
        <p:txBody>
          <a:bodyPr wrap="square" rtlCol="0">
            <a:spAutoFit/>
          </a:bodyPr>
          <a:lstStyle/>
          <a:p>
            <a:pPr rtl="1"/>
            <a:r>
              <a:rPr lang="ar-JO" sz="2000" dirty="0">
                <a:effectLst/>
                <a:ea typeface="Calibri" panose="020F0502020204030204" pitchFamily="34" charset="0"/>
                <a:cs typeface="Calibri" panose="020F0502020204030204" pitchFamily="34" charset="0"/>
              </a:rPr>
              <a:t>مصفوفة أساليب الاتصال</a:t>
            </a:r>
            <a:endParaRPr lang="en-US" sz="28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004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graphicFrame>
        <p:nvGraphicFramePr>
          <p:cNvPr id="18" name="Diagram 17">
            <a:extLst>
              <a:ext uri="{FF2B5EF4-FFF2-40B4-BE49-F238E27FC236}">
                <a16:creationId xmlns:a16="http://schemas.microsoft.com/office/drawing/2014/main" id="{1E79B4E0-467A-B443-9A29-F899EC4AF44D}"/>
              </a:ext>
            </a:extLst>
          </p:cNvPr>
          <p:cNvGraphicFramePr/>
          <p:nvPr>
            <p:extLst>
              <p:ext uri="{D42A27DB-BD31-4B8C-83A1-F6EECF244321}">
                <p14:modId xmlns:p14="http://schemas.microsoft.com/office/powerpoint/2010/main" val="1589677046"/>
              </p:ext>
            </p:extLst>
          </p:nvPr>
        </p:nvGraphicFramePr>
        <p:xfrm>
          <a:off x="558295" y="1807858"/>
          <a:ext cx="17171410" cy="86281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5F751594-C887-8548-84EC-A23BF0C7FE6B}"/>
              </a:ext>
            </a:extLst>
          </p:cNvPr>
          <p:cNvSpPr txBox="1"/>
          <p:nvPr/>
        </p:nvSpPr>
        <p:spPr>
          <a:xfrm>
            <a:off x="558295" y="326059"/>
            <a:ext cx="10668505" cy="1446550"/>
          </a:xfrm>
          <a:prstGeom prst="rect">
            <a:avLst/>
          </a:prstGeom>
          <a:noFill/>
        </p:spPr>
        <p:txBody>
          <a:bodyPr wrap="square" rtlCol="0">
            <a:spAutoFit/>
          </a:bodyPr>
          <a:lstStyle/>
          <a:p>
            <a:pPr lvl="0" algn="r" rtl="1">
              <a:spcAft>
                <a:spcPts val="300"/>
              </a:spcAft>
              <a:defRPr/>
            </a:pPr>
            <a:r>
              <a:rPr lang="ar-JO" sz="4400" b="1" dirty="0">
                <a:solidFill>
                  <a:srgbClr val="33394B"/>
                </a:solidFill>
                <a:ea typeface="Calibri" panose="020F0502020204030204" pitchFamily="34" charset="0"/>
                <a:cs typeface="Calibri" panose="020F0502020204030204" pitchFamily="34" charset="0"/>
              </a:rPr>
              <a:t>خطوات مناقشة معايير الإختيار والإتفاق عليها مع المجتمعات</a:t>
            </a:r>
            <a:endParaRPr kumimoji="0" lang="ru-RU" sz="4400" b="0"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780E8554-ECF0-D363-6E39-8ED1B8611C93}"/>
              </a:ext>
            </a:extLst>
          </p:cNvPr>
          <p:cNvSpPr txBox="1"/>
          <p:nvPr/>
        </p:nvSpPr>
        <p:spPr>
          <a:xfrm>
            <a:off x="0" y="9925284"/>
            <a:ext cx="461803" cy="369332"/>
          </a:xfrm>
          <a:prstGeom prst="rect">
            <a:avLst/>
          </a:prstGeom>
          <a:solidFill>
            <a:schemeClr val="tx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graphicEl>
                                              <a:dgm id="{0278BFE1-75F6-7E49-87C8-863FBF89B6E2}"/>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graphicEl>
                                              <a:dgm id="{FA0F91C1-7DB2-6446-908F-EF85114EE5C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graphicEl>
                                              <a:dgm id="{415453CB-D949-624D-BF4E-76BC5C12891E}"/>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graphicEl>
                                              <a:dgm id="{A1DB2EB9-BDA4-F246-9F6B-DC40DB0AC3F0}"/>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graphicEl>
                                              <a:dgm id="{B0EC277C-8D8F-4B4D-97B4-F96767B65F39}"/>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graphicEl>
                                              <a:dgm id="{51F4BE5C-6D10-7041-BB57-355FA3C35D37}"/>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graphicEl>
                                              <a:dgm id="{8EED5BA5-C845-E745-8A6B-1764A8E97031}"/>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graphicEl>
                                              <a:dgm id="{8C7287EC-E35C-9541-BE1F-5F0E227D7059}"/>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Sub>
          <a:bldDgm bld="one"/>
        </p:bldSub>
      </p:bldGraphic>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4FE852-AF83-1B41-AAF7-7661D547F28F}"/>
              </a:ext>
            </a:extLst>
          </p:cNvPr>
          <p:cNvSpPr txBox="1"/>
          <p:nvPr/>
        </p:nvSpPr>
        <p:spPr>
          <a:xfrm>
            <a:off x="507740" y="234913"/>
            <a:ext cx="13369626" cy="1608133"/>
          </a:xfrm>
          <a:prstGeom prst="rect">
            <a:avLst/>
          </a:prstGeom>
          <a:noFill/>
        </p:spPr>
        <p:txBody>
          <a:bodyPr wrap="square" rtlCol="0">
            <a:spAutoFit/>
          </a:bodyPr>
          <a:lstStyle/>
          <a:p>
            <a:pPr lvl="0" algn="r" rtl="1">
              <a:spcAft>
                <a:spcPts val="300"/>
              </a:spcAft>
              <a:defRPr/>
            </a:pPr>
            <a:r>
              <a:rPr lang="ar-JO" sz="4800" b="1" dirty="0">
                <a:solidFill>
                  <a:srgbClr val="33394B"/>
                </a:solidFill>
                <a:ea typeface="Calibri" panose="020F0502020204030204" pitchFamily="34" charset="0"/>
                <a:cs typeface="Calibri" panose="020F0502020204030204" pitchFamily="34" charset="0"/>
              </a:rPr>
              <a:t>النهج التشاركية للاستهداف</a:t>
            </a:r>
          </a:p>
          <a:p>
            <a:pPr lvl="0" algn="r" rtl="1">
              <a:spcAft>
                <a:spcPts val="300"/>
              </a:spcAft>
              <a:defRPr/>
            </a:pPr>
            <a:r>
              <a:rPr lang="ar-JO" sz="4800" dirty="0">
                <a:solidFill>
                  <a:srgbClr val="FF0000"/>
                </a:solidFill>
                <a:ea typeface="Calibri" panose="020F0502020204030204" pitchFamily="34" charset="0"/>
                <a:cs typeface="Calibri" panose="020F0502020204030204" pitchFamily="34" charset="0"/>
              </a:rPr>
              <a:t>ناقش...</a:t>
            </a:r>
            <a:endParaRPr kumimoji="0" lang="ru-RU" sz="4800" b="0"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endParaRPr>
          </a:p>
        </p:txBody>
      </p:sp>
      <p:graphicFrame>
        <p:nvGraphicFramePr>
          <p:cNvPr id="12" name="Table 5">
            <a:extLst>
              <a:ext uri="{FF2B5EF4-FFF2-40B4-BE49-F238E27FC236}">
                <a16:creationId xmlns:a16="http://schemas.microsoft.com/office/drawing/2014/main" id="{A80DAE18-9ABF-5F4E-B2C7-7D517C51011B}"/>
              </a:ext>
            </a:extLst>
          </p:cNvPr>
          <p:cNvGraphicFramePr>
            <a:graphicFrameLocks noGrp="1"/>
          </p:cNvGraphicFramePr>
          <p:nvPr/>
        </p:nvGraphicFramePr>
        <p:xfrm>
          <a:off x="507739" y="2156318"/>
          <a:ext cx="17272505" cy="7897356"/>
        </p:xfrm>
        <a:graphic>
          <a:graphicData uri="http://schemas.openxmlformats.org/drawingml/2006/table">
            <a:tbl>
              <a:tblPr rtl="1" firstRow="1" bandRow="1">
                <a:tableStyleId>{5C22544A-7EE6-4342-B048-85BDC9FD1C3A}</a:tableStyleId>
              </a:tblPr>
              <a:tblGrid>
                <a:gridCol w="3115985">
                  <a:extLst>
                    <a:ext uri="{9D8B030D-6E8A-4147-A177-3AD203B41FA5}">
                      <a16:colId xmlns:a16="http://schemas.microsoft.com/office/drawing/2014/main" val="3832315221"/>
                    </a:ext>
                  </a:extLst>
                </a:gridCol>
                <a:gridCol w="4453467">
                  <a:extLst>
                    <a:ext uri="{9D8B030D-6E8A-4147-A177-3AD203B41FA5}">
                      <a16:colId xmlns:a16="http://schemas.microsoft.com/office/drawing/2014/main" val="2596619188"/>
                    </a:ext>
                  </a:extLst>
                </a:gridCol>
                <a:gridCol w="4984213">
                  <a:extLst>
                    <a:ext uri="{9D8B030D-6E8A-4147-A177-3AD203B41FA5}">
                      <a16:colId xmlns:a16="http://schemas.microsoft.com/office/drawing/2014/main" val="3818815997"/>
                    </a:ext>
                  </a:extLst>
                </a:gridCol>
                <a:gridCol w="4718840">
                  <a:extLst>
                    <a:ext uri="{9D8B030D-6E8A-4147-A177-3AD203B41FA5}">
                      <a16:colId xmlns:a16="http://schemas.microsoft.com/office/drawing/2014/main" val="1161476283"/>
                    </a:ext>
                  </a:extLst>
                </a:gridCol>
              </a:tblGrid>
              <a:tr h="471554">
                <a:tc>
                  <a:txBody>
                    <a:bodyPr/>
                    <a:lstStyle/>
                    <a:p>
                      <a:pPr algn="just" rtl="1">
                        <a:spcAft>
                          <a:spcPts val="1200"/>
                        </a:spcAft>
                      </a:pPr>
                      <a:r>
                        <a:rPr lang="ar-JO" sz="2400" dirty="0">
                          <a:solidFill>
                            <a:schemeClr val="bg2"/>
                          </a:solidFill>
                          <a:latin typeface="Montserrat" pitchFamily="2" charset="77"/>
                        </a:rPr>
                        <a:t>الأسلوب</a:t>
                      </a:r>
                      <a:endParaRPr lang="en-GB" sz="2400" dirty="0">
                        <a:solidFill>
                          <a:schemeClr val="bg2"/>
                        </a:solidFill>
                        <a:latin typeface="Montserrat" pitchFamily="2" charset="77"/>
                      </a:endParaRPr>
                    </a:p>
                  </a:txBody>
                  <a:tcPr anchor="ctr"/>
                </a:tc>
                <a:tc>
                  <a:txBody>
                    <a:bodyPr/>
                    <a:lstStyle/>
                    <a:p>
                      <a:pPr algn="just" rtl="1">
                        <a:spcAft>
                          <a:spcPts val="1200"/>
                        </a:spcAft>
                      </a:pPr>
                      <a:r>
                        <a:rPr lang="ar-JO" sz="2400" dirty="0">
                          <a:solidFill>
                            <a:schemeClr val="bg2"/>
                          </a:solidFill>
                          <a:latin typeface="Montserrat" pitchFamily="2" charset="77"/>
                        </a:rPr>
                        <a:t>الإيجابيات</a:t>
                      </a:r>
                      <a:endParaRPr lang="en-GB" sz="2400" dirty="0">
                        <a:solidFill>
                          <a:schemeClr val="bg2"/>
                        </a:solidFill>
                        <a:latin typeface="Montserrat" pitchFamily="2" charset="77"/>
                      </a:endParaRPr>
                    </a:p>
                  </a:txBody>
                  <a:tcPr anchor="ctr"/>
                </a:tc>
                <a:tc>
                  <a:txBody>
                    <a:bodyPr/>
                    <a:lstStyle/>
                    <a:p>
                      <a:pPr algn="just" rtl="1">
                        <a:spcAft>
                          <a:spcPts val="1200"/>
                        </a:spcAft>
                      </a:pPr>
                      <a:r>
                        <a:rPr lang="ar-JO" sz="2400" dirty="0">
                          <a:solidFill>
                            <a:schemeClr val="bg2"/>
                          </a:solidFill>
                          <a:latin typeface="Montserrat" pitchFamily="2" charset="77"/>
                        </a:rPr>
                        <a:t>السلبيات</a:t>
                      </a:r>
                      <a:endParaRPr lang="en-GB" sz="2400" dirty="0">
                        <a:solidFill>
                          <a:schemeClr val="bg2"/>
                        </a:solidFill>
                        <a:latin typeface="Montserrat" pitchFamily="2" charset="77"/>
                      </a:endParaRPr>
                    </a:p>
                  </a:txBody>
                  <a:tcPr anchor="ctr"/>
                </a:tc>
                <a:tc>
                  <a:txBody>
                    <a:bodyPr/>
                    <a:lstStyle/>
                    <a:p>
                      <a:pPr algn="just" rtl="1">
                        <a:spcAft>
                          <a:spcPts val="1200"/>
                        </a:spcAft>
                      </a:pPr>
                      <a:r>
                        <a:rPr lang="ar-JO" sz="2400" dirty="0">
                          <a:solidFill>
                            <a:schemeClr val="bg2"/>
                          </a:solidFill>
                          <a:latin typeface="Montserrat" pitchFamily="2" charset="77"/>
                        </a:rPr>
                        <a:t>اعتبارات المشاركة المجتمعية والمساءلة</a:t>
                      </a:r>
                      <a:endParaRPr lang="en-GB" sz="2400" dirty="0">
                        <a:solidFill>
                          <a:schemeClr val="bg2"/>
                        </a:solidFill>
                        <a:latin typeface="Montserrat" pitchFamily="2" charset="77"/>
                      </a:endParaRPr>
                    </a:p>
                  </a:txBody>
                  <a:tcPr anchor="ctr"/>
                </a:tc>
                <a:extLst>
                  <a:ext uri="{0D108BD9-81ED-4DB2-BD59-A6C34878D82A}">
                    <a16:rowId xmlns:a16="http://schemas.microsoft.com/office/drawing/2014/main" val="3936887005"/>
                  </a:ext>
                </a:extLst>
              </a:tr>
              <a:tr h="1791904">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يقرر قادة المجتمع أو السلطات المجلية من سيحصل على الدعم.</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2340228053"/>
                  </a:ext>
                </a:extLst>
              </a:tr>
              <a:tr h="1643802">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مجموعة مختلفة من المجموعات المجتمعية هي من تقرر ذلك</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3991034585"/>
                  </a:ext>
                </a:extLst>
              </a:tr>
              <a:tr h="1643802">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إشراك المجتمع بالكامل في اتخاذ القرار</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2754308111"/>
                  </a:ext>
                </a:extLst>
              </a:tr>
              <a:tr h="1494365">
                <a:tc>
                  <a:txBody>
                    <a:bodyPr/>
                    <a:lstStyle/>
                    <a:p>
                      <a:pPr algn="just" rtl="1">
                        <a:spcAft>
                          <a:spcPts val="1200"/>
                        </a:spcAft>
                      </a:pPr>
                      <a:r>
                        <a:rPr lang="ar-JO" sz="2400" b="1" dirty="0">
                          <a:latin typeface="Open Sans" panose="020B0606030504020204" pitchFamily="34" charset="0"/>
                          <a:ea typeface="Open Sans" panose="020B0606030504020204" pitchFamily="34" charset="0"/>
                          <a:cs typeface="Open Sans" panose="020B0606030504020204" pitchFamily="34" charset="0"/>
                        </a:rPr>
                        <a:t>الاستطلاعات الأسرية</a:t>
                      </a: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271269555"/>
                  </a:ext>
                </a:extLst>
              </a:tr>
              <a:tr h="851929">
                <a:tc gridSpan="4">
                  <a:txBody>
                    <a:bodyPr/>
                    <a:lstStyle/>
                    <a:p>
                      <a:pPr>
                        <a:spcAft>
                          <a:spcPts val="1200"/>
                        </a:spcAft>
                      </a:pPr>
                      <a:endParaRPr lang="en-GB" sz="2400" b="1"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086356933"/>
                  </a:ext>
                </a:extLst>
              </a:tr>
            </a:tbl>
          </a:graphicData>
        </a:graphic>
      </p:graphicFrame>
      <p:graphicFrame>
        <p:nvGraphicFramePr>
          <p:cNvPr id="11" name="Table 5">
            <a:extLst>
              <a:ext uri="{FF2B5EF4-FFF2-40B4-BE49-F238E27FC236}">
                <a16:creationId xmlns:a16="http://schemas.microsoft.com/office/drawing/2014/main" id="{FD21F51E-A3DF-3D4A-9A27-E8455ACEC00F}"/>
              </a:ext>
            </a:extLst>
          </p:cNvPr>
          <p:cNvGraphicFramePr>
            <a:graphicFrameLocks noGrp="1"/>
          </p:cNvGraphicFramePr>
          <p:nvPr/>
        </p:nvGraphicFramePr>
        <p:xfrm>
          <a:off x="507739" y="1675718"/>
          <a:ext cx="17576298" cy="8858555"/>
        </p:xfrm>
        <a:graphic>
          <a:graphicData uri="http://schemas.openxmlformats.org/drawingml/2006/table">
            <a:tbl>
              <a:tblPr rtl="1" firstRow="1" bandRow="1">
                <a:tableStyleId>{5C22544A-7EE6-4342-B048-85BDC9FD1C3A}</a:tableStyleId>
              </a:tblPr>
              <a:tblGrid>
                <a:gridCol w="3170790">
                  <a:extLst>
                    <a:ext uri="{9D8B030D-6E8A-4147-A177-3AD203B41FA5}">
                      <a16:colId xmlns:a16="http://schemas.microsoft.com/office/drawing/2014/main" val="3832315221"/>
                    </a:ext>
                  </a:extLst>
                </a:gridCol>
                <a:gridCol w="4531796">
                  <a:extLst>
                    <a:ext uri="{9D8B030D-6E8A-4147-A177-3AD203B41FA5}">
                      <a16:colId xmlns:a16="http://schemas.microsoft.com/office/drawing/2014/main" val="2596619188"/>
                    </a:ext>
                  </a:extLst>
                </a:gridCol>
                <a:gridCol w="5071876">
                  <a:extLst>
                    <a:ext uri="{9D8B030D-6E8A-4147-A177-3AD203B41FA5}">
                      <a16:colId xmlns:a16="http://schemas.microsoft.com/office/drawing/2014/main" val="3818815997"/>
                    </a:ext>
                  </a:extLst>
                </a:gridCol>
                <a:gridCol w="4801836">
                  <a:extLst>
                    <a:ext uri="{9D8B030D-6E8A-4147-A177-3AD203B41FA5}">
                      <a16:colId xmlns:a16="http://schemas.microsoft.com/office/drawing/2014/main" val="1161476283"/>
                    </a:ext>
                  </a:extLst>
                </a:gridCol>
              </a:tblGrid>
              <a:tr h="434663">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الأسلوب</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الإيجابيات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السلبيات</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tc>
                  <a:txBody>
                    <a:bodyPr/>
                    <a:lstStyle/>
                    <a:p>
                      <a:pPr algn="just" rtl="1">
                        <a:spcAft>
                          <a:spcPts val="1200"/>
                        </a:spcAft>
                      </a:pP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اعتبارات المشاركة المجتمعية والمساءلة</a:t>
                      </a:r>
                      <a:endParaRPr lang="en-GB"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3936887005"/>
                  </a:ext>
                </a:extLst>
              </a:tr>
              <a:tr h="1651721">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يقرر قادة المجتمع أو السلطات المجلية من سيحصل على الدعم.</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سريع</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يحترم الهياكل المحلية</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يساعدنا في الوصول إلى الأشخاص المناسبين</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خطر حدوث فساد وزيادة اختلال التوازن في القوى</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لا يتقبل الشكاوى</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إحاطة القادة بشكل جيد</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التحقق من القوائم</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2340228053"/>
                  </a:ext>
                </a:extLst>
              </a:tr>
              <a:tr h="1593766">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مجموعة مختلفة من المجموعات المجتمعية هي من تقرر ذلك</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يمثل فئة أكبر</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ملكية وقبول أفضل</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خد تختار المجموعات أنفسها</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خطر عدم توافق الآراء</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يستغرق وقتًا طويلًا</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كما ورد في الأعلى</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3991034585"/>
                  </a:ext>
                </a:extLst>
              </a:tr>
              <a:tr h="1593766">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إشراك المجتمع بالكامل في اتخاذ القرار</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ملكية المجتمع بالكامل</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دقيق</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يقلل من الأسئلة اللاحقة</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خلق التوتر</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يتأثر بديناميكية القوة</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قد يعرض كرامة المشاركين للخطر</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يجب أن تعمل الجمعية الوطنية على تسهيله</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عليك توجيه الأسئلة إلى الفئات المستهدفة أولًا</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يحتاج إلى تماسك اجتماعي جيد</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2754308111"/>
                  </a:ext>
                </a:extLst>
              </a:tr>
              <a:tr h="1448878">
                <a:tc>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الاستطلاعات الأسرية</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موضوعي ومحايد</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يقلل من مخاطر الفساد</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700" b="0" i="0" kern="1200" dirty="0">
                          <a:solidFill>
                            <a:schemeClr val="dk1"/>
                          </a:solidFill>
                          <a:effectLst/>
                          <a:latin typeface="Calibri" panose="020F0502020204030204" pitchFamily="34" charset="0"/>
                          <a:ea typeface="Calibri" panose="020F0502020204030204" pitchFamily="34" charset="0"/>
                          <a:cs typeface="Calibri" panose="020F0502020204030204" pitchFamily="34" charset="0"/>
                        </a:rPr>
                        <a:t>مستوى متقدم من استفسارات المجتمع</a:t>
                      </a: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إهدار الوقت والمال</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a:txBody>
                    <a:bodyPr/>
                    <a:lstStyle/>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التحقق من القوائم</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indent="-342900" algn="just" rtl="1">
                        <a:spcAft>
                          <a:spcPts val="1200"/>
                        </a:spcAft>
                        <a:buFont typeface="Arial" panose="020B0604020202020204" pitchFamily="34" charset="0"/>
                        <a:buChar char="•"/>
                      </a:pPr>
                      <a:r>
                        <a:rPr lang="ar-JO" sz="2400" dirty="0">
                          <a:latin typeface="Calibri" panose="020F0502020204030204" pitchFamily="34" charset="0"/>
                          <a:ea typeface="Calibri" panose="020F0502020204030204" pitchFamily="34" charset="0"/>
                          <a:cs typeface="Calibri" panose="020F0502020204030204" pitchFamily="34" charset="0"/>
                        </a:rPr>
                        <a:t>إجراء استطلاع قبل مناقشة معايير الاختيار</a:t>
                      </a:r>
                      <a:endParaRPr lang="en-GB" sz="2400"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extLst>
                  <a:ext uri="{0D108BD9-81ED-4DB2-BD59-A6C34878D82A}">
                    <a16:rowId xmlns:a16="http://schemas.microsoft.com/office/drawing/2014/main" val="4271269555"/>
                  </a:ext>
                </a:extLst>
              </a:tr>
              <a:tr h="825997">
                <a:tc gridSpan="4">
                  <a:txBody>
                    <a:bodyPr/>
                    <a:lstStyle/>
                    <a:p>
                      <a:pPr algn="just" rtl="1">
                        <a:spcAft>
                          <a:spcPts val="1200"/>
                        </a:spcAft>
                      </a:pPr>
                      <a:r>
                        <a:rPr lang="ar-JO" sz="2400" b="1" dirty="0">
                          <a:latin typeface="Calibri" panose="020F0502020204030204" pitchFamily="34" charset="0"/>
                          <a:ea typeface="Calibri" panose="020F0502020204030204" pitchFamily="34" charset="0"/>
                          <a:cs typeface="Calibri" panose="020F0502020204030204" pitchFamily="34" charset="0"/>
                        </a:rPr>
                        <a:t>تحتاج جميع النهج إلى اتصال جيد وعلني وآلية سرية للتغذية الراجعة.</a:t>
                      </a:r>
                      <a:endParaRPr lang="en-GB" sz="2400" b="1" dirty="0">
                        <a:latin typeface="Calibri" panose="020F0502020204030204" pitchFamily="34" charset="0"/>
                        <a:ea typeface="Calibri" panose="020F0502020204030204" pitchFamily="34" charset="0"/>
                        <a:cs typeface="Calibri" panose="020F050202020403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tc hMerge="1">
                  <a:txBody>
                    <a:bodyPr/>
                    <a:lstStyle/>
                    <a:p>
                      <a:pPr marL="342900" indent="-342900">
                        <a:spcAft>
                          <a:spcPts val="1200"/>
                        </a:spcAft>
                        <a:buFont typeface="Arial" panose="020B0604020202020204" pitchFamily="34" charset="0"/>
                        <a:buChar char="•"/>
                      </a:pPr>
                      <a:endParaRPr lang="en-GB" sz="2400" dirty="0">
                        <a:latin typeface="Open Sans" panose="020B0606030504020204" pitchFamily="34" charset="0"/>
                        <a:ea typeface="Open Sans" panose="020B0606030504020204" pitchFamily="34" charset="0"/>
                        <a:cs typeface="Open Sans" panose="020B0606030504020204" pitchFamily="34" charset="0"/>
                      </a:endParaRPr>
                    </a:p>
                  </a:txBody>
                  <a:tcPr marL="137160" marR="137160" marT="137160" marB="137160"/>
                </a:tc>
                <a:extLst>
                  <a:ext uri="{0D108BD9-81ED-4DB2-BD59-A6C34878D82A}">
                    <a16:rowId xmlns:a16="http://schemas.microsoft.com/office/drawing/2014/main" val="4086356933"/>
                  </a:ext>
                </a:extLst>
              </a:tr>
            </a:tbl>
          </a:graphicData>
        </a:graphic>
      </p:graphicFrame>
      <p:sp>
        <p:nvSpPr>
          <p:cNvPr id="2" name="TextBox 1">
            <a:extLst>
              <a:ext uri="{FF2B5EF4-FFF2-40B4-BE49-F238E27FC236}">
                <a16:creationId xmlns:a16="http://schemas.microsoft.com/office/drawing/2014/main" id="{22370253-FDC7-036B-25C0-688B0C4DAED9}"/>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76756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85D7A8B-5E55-6647-A852-0238E468143B}"/>
              </a:ext>
            </a:extLst>
          </p:cNvPr>
          <p:cNvSpPr txBox="1"/>
          <p:nvPr/>
        </p:nvSpPr>
        <p:spPr>
          <a:xfrm>
            <a:off x="501999" y="490310"/>
            <a:ext cx="14204601" cy="144655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4400" b="1" i="0" u="none" strike="noStrike" kern="1200" cap="none" spc="0" normalizeH="0" baseline="0" noProof="0">
                <a:ln>
                  <a:noFill/>
                </a:ln>
                <a:solidFill>
                  <a:srgbClr val="33394B"/>
                </a:solidFill>
                <a:effectLst/>
                <a:uLnTx/>
                <a:uFillTx/>
                <a:latin typeface="Montserrat" pitchFamily="2" charset="77"/>
                <a:ea typeface="Roboto Black" panose="02000000000000000000" pitchFamily="2" charset="0"/>
                <a:cs typeface="Open Sans Light" panose="020B0306030504020204" pitchFamily="34" charset="0"/>
              </a:rPr>
              <a:t>Examples: </a:t>
            </a:r>
            <a:r>
              <a:rPr kumimoji="0" lang="en-US" sz="4400" b="1" i="0" u="none" strike="noStrike" kern="1200" cap="none" spc="0" normalizeH="0" baseline="0" noProof="0">
                <a:ln>
                  <a:noFill/>
                </a:ln>
                <a:solidFill>
                  <a:srgbClr val="F5333F"/>
                </a:solidFill>
                <a:effectLst/>
                <a:uLnTx/>
                <a:uFillTx/>
                <a:latin typeface="Montserrat" pitchFamily="2" charset="77"/>
                <a:ea typeface="Roboto Black" panose="02000000000000000000" pitchFamily="2" charset="0"/>
                <a:cs typeface="Open Sans Light" panose="020B0306030504020204" pitchFamily="34" charset="0"/>
              </a:rPr>
              <a:t>Participatory approaches to selection criteria and targeting</a:t>
            </a:r>
            <a:endParaRPr kumimoji="0" lang="ru-RU" sz="4400" b="1" i="0" u="none" strike="noStrike" kern="1200" cap="none" spc="0" normalizeH="0" baseline="0" noProof="0">
              <a:ln>
                <a:noFill/>
              </a:ln>
              <a:solidFill>
                <a:srgbClr val="F5333F"/>
              </a:solidFill>
              <a:effectLst/>
              <a:uLnTx/>
              <a:uFillTx/>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4" name="Picture 3">
            <a:extLst>
              <a:ext uri="{FF2B5EF4-FFF2-40B4-BE49-F238E27FC236}">
                <a16:creationId xmlns:a16="http://schemas.microsoft.com/office/drawing/2014/main" id="{92C00A55-4A1C-7247-888F-C05594B2F7D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33000"/>
                    </a14:imgEffect>
                  </a14:imgLayer>
                </a14:imgProps>
              </a:ext>
              <a:ext uri="{28A0092B-C50C-407E-A947-70E740481C1C}">
                <a14:useLocalDpi xmlns:a14="http://schemas.microsoft.com/office/drawing/2010/main"/>
              </a:ext>
            </a:extLst>
          </a:blip>
          <a:srcRect/>
          <a:stretch/>
        </p:blipFill>
        <p:spPr bwMode="auto">
          <a:xfrm>
            <a:off x="1" y="0"/>
            <a:ext cx="18287999" cy="10288588"/>
          </a:xfrm>
          <a:prstGeom prst="rect">
            <a:avLst/>
          </a:prstGeom>
          <a:noFill/>
          <a:ln>
            <a:noFill/>
          </a:ln>
        </p:spPr>
      </p:pic>
      <p:sp>
        <p:nvSpPr>
          <p:cNvPr id="8" name="TextBox 7">
            <a:extLst>
              <a:ext uri="{FF2B5EF4-FFF2-40B4-BE49-F238E27FC236}">
                <a16:creationId xmlns:a16="http://schemas.microsoft.com/office/drawing/2014/main" id="{A4D8A552-69F9-D245-B263-9029BF9A0623}"/>
              </a:ext>
            </a:extLst>
          </p:cNvPr>
          <p:cNvSpPr txBox="1"/>
          <p:nvPr/>
        </p:nvSpPr>
        <p:spPr>
          <a:xfrm>
            <a:off x="8749546" y="8718928"/>
            <a:ext cx="9538453" cy="1569660"/>
          </a:xfrm>
          <a:prstGeom prst="rect">
            <a:avLst/>
          </a:prstGeom>
          <a:noFill/>
        </p:spPr>
        <p:txBody>
          <a:bodyPr wrap="square" rtlCol="0">
            <a:spAutoFit/>
          </a:bodyPr>
          <a:lstStyle/>
          <a:p>
            <a:pPr marL="0" marR="0" lvl="0" indent="0" algn="just" defTabSz="914400" rtl="1" eaLnBrk="0" fontAlgn="base" latinLnBrk="0" hangingPunct="0">
              <a:lnSpc>
                <a:spcPct val="100000"/>
              </a:lnSpc>
              <a:spcBef>
                <a:spcPct val="0"/>
              </a:spcBef>
              <a:spcAft>
                <a:spcPts val="300"/>
              </a:spcAft>
              <a:buClrTx/>
              <a:buSzTx/>
              <a:buFontTx/>
              <a:buNone/>
              <a:tabLst/>
              <a:defRPr/>
            </a:pPr>
            <a:r>
              <a:rPr kumimoji="0" lang="ar-JO" sz="32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rPr>
              <a:t>العمل مع اللجان المجتمعية المسؤولة عن قدرة المجتمع على الصمود  والتي تم انتخابها في نيجيريا للاتفاق على معايير الاختيار وتحديد المنتفعين.</a:t>
            </a:r>
            <a:endParaRPr kumimoji="0" lang="ru-RU" sz="3200" b="1" i="0" u="none" strike="noStrike" kern="1200" cap="none" spc="0" normalizeH="0" baseline="0" noProof="0" dirty="0">
              <a:ln>
                <a:noFill/>
              </a:ln>
              <a:solidFill>
                <a:srgbClr val="FFFFFF"/>
              </a:solidFill>
              <a:effectLst/>
              <a:uLnTx/>
              <a:uFillTx/>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504293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22065" y="619158"/>
            <a:ext cx="13397347"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5:</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أدوات لمساعدتك في مناقشة معايير الاختيار وعمليات التوزيع والاتفاق عليها مع المجتمعات</a:t>
            </a:r>
            <a:endParaRPr lang="ru-RU" sz="4400" b="1" dirty="0">
              <a:solidFill>
                <a:srgbClr val="FF0000"/>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1322511" y="4421617"/>
            <a:ext cx="5898272" cy="1987660"/>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والأدوات اللازمة لإعداد آليات التغذية الراجعة.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الاستجابة للملاحظات والانطباعات.</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التعامل مع الملاحظات والانطباعات بسرية تامة.</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11194325" y="8606450"/>
            <a:ext cx="6007961" cy="1467518"/>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إجابيات وسلبيات طرق التواصل المختلفة.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اللازمة لاختيار القناة المناسبة لتحقيق الأغراض المختلفة.</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322621" y="4536694"/>
            <a:ext cx="8516637" cy="2584747"/>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اعتبارات المشاركة المجتمعية لمختلف أنواع معايير الاختيار.</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عملية تدريجية، خطوة بخطوة، للاتفاق على معايير الاختيار مع المجتمعات</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النُهج التشاركية لعملية الاستهداف.</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أمثلة من الحركة على معايير الاختيار وعملية الاستهداف.</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endParaRPr lang="en-GB" sz="2400" dirty="0">
              <a:solidFill>
                <a:srgbClr val="3F3F3F"/>
              </a:solidFill>
              <a:ea typeface="Calibri" panose="020F0502020204030204" pitchFamily="34" charset="0"/>
              <a:cs typeface="Calibri" panose="020F0502020204030204" pitchFamily="34" charset="0"/>
            </a:endParaRPr>
          </a:p>
        </p:txBody>
      </p:sp>
      <p:pic>
        <p:nvPicPr>
          <p:cNvPr id="13" name="Picture 12" descr="Logo&#10;&#10;Description automatically generated">
            <a:extLst>
              <a:ext uri="{FF2B5EF4-FFF2-40B4-BE49-F238E27FC236}">
                <a16:creationId xmlns:a16="http://schemas.microsoft.com/office/drawing/2014/main" id="{25964727-4C74-E942-8D31-ACD488265A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670900" y="3749414"/>
            <a:ext cx="3238001" cy="787278"/>
          </a:xfrm>
          <a:prstGeom prst="rect">
            <a:avLst/>
          </a:prstGeom>
        </p:spPr>
      </p:pic>
      <p:grpSp>
        <p:nvGrpSpPr>
          <p:cNvPr id="7" name="Group 6">
            <a:extLst>
              <a:ext uri="{FF2B5EF4-FFF2-40B4-BE49-F238E27FC236}">
                <a16:creationId xmlns:a16="http://schemas.microsoft.com/office/drawing/2014/main" id="{2485F8A2-20CC-FA49-B941-2EEBF926954E}"/>
              </a:ext>
            </a:extLst>
          </p:cNvPr>
          <p:cNvGrpSpPr/>
          <p:nvPr/>
        </p:nvGrpSpPr>
        <p:grpSpPr>
          <a:xfrm>
            <a:off x="722065" y="8181066"/>
            <a:ext cx="9117193" cy="1845838"/>
            <a:chOff x="8979796" y="3784108"/>
            <a:chExt cx="9118599" cy="1846123"/>
          </a:xfrm>
        </p:grpSpPr>
        <p:pic>
          <p:nvPicPr>
            <p:cNvPr id="14" name="Picture 13">
              <a:extLst>
                <a:ext uri="{FF2B5EF4-FFF2-40B4-BE49-F238E27FC236}">
                  <a16:creationId xmlns:a16="http://schemas.microsoft.com/office/drawing/2014/main" id="{1C98EF1C-AF4B-7441-B7D9-922501F7234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979796" y="3784108"/>
              <a:ext cx="7289800" cy="850900"/>
            </a:xfrm>
            <a:prstGeom prst="rect">
              <a:avLst/>
            </a:prstGeom>
          </p:spPr>
        </p:pic>
        <p:sp>
          <p:nvSpPr>
            <p:cNvPr id="15" name="TextBox 14">
              <a:extLst>
                <a:ext uri="{FF2B5EF4-FFF2-40B4-BE49-F238E27FC236}">
                  <a16:creationId xmlns:a16="http://schemas.microsoft.com/office/drawing/2014/main" id="{BDFD21B0-DDED-B44C-A214-E078570D1445}"/>
                </a:ext>
              </a:extLst>
            </p:cNvPr>
            <p:cNvSpPr txBox="1"/>
            <p:nvPr/>
          </p:nvSpPr>
          <p:spPr>
            <a:xfrm>
              <a:off x="10716430" y="4682710"/>
              <a:ext cx="7381965" cy="947521"/>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خاصة بالقطاعات بشأن استخدام معايير الاختيار التشاركي وعملية الاستهداف.</a:t>
              </a:r>
              <a:endParaRPr lang="en-GB" sz="2400" dirty="0">
                <a:solidFill>
                  <a:srgbClr val="3F3F3F"/>
                </a:solidFill>
                <a:ea typeface="Calibri" panose="020F0502020204030204" pitchFamily="34" charset="0"/>
                <a:cs typeface="Calibri" panose="020F0502020204030204" pitchFamily="34" charset="0"/>
              </a:endParaRPr>
            </a:p>
          </p:txBody>
        </p:sp>
      </p:grpSp>
      <p:pic>
        <p:nvPicPr>
          <p:cNvPr id="3" name="Picture 2">
            <a:extLst>
              <a:ext uri="{FF2B5EF4-FFF2-40B4-BE49-F238E27FC236}">
                <a16:creationId xmlns:a16="http://schemas.microsoft.com/office/drawing/2014/main" id="{55F0F2FA-E2C8-7146-870F-6AAE217685B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2065" y="3749415"/>
            <a:ext cx="9117194" cy="850769"/>
          </a:xfrm>
          <a:prstGeom prst="rect">
            <a:avLst/>
          </a:prstGeom>
        </p:spPr>
      </p:pic>
      <p:pic>
        <p:nvPicPr>
          <p:cNvPr id="6" name="Picture 5" descr="Logo&#10;&#10;Description automatically generated with low confidence">
            <a:extLst>
              <a:ext uri="{FF2B5EF4-FFF2-40B4-BE49-F238E27FC236}">
                <a16:creationId xmlns:a16="http://schemas.microsoft.com/office/drawing/2014/main" id="{82B986A3-4FDB-F34B-AAED-DAF4FED752E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670900" y="7776015"/>
            <a:ext cx="6895037" cy="901562"/>
          </a:xfrm>
          <a:prstGeom prst="rect">
            <a:avLst/>
          </a:prstGeom>
        </p:spPr>
      </p:pic>
      <p:sp>
        <p:nvSpPr>
          <p:cNvPr id="2" name="TextBox 1">
            <a:extLst>
              <a:ext uri="{FF2B5EF4-FFF2-40B4-BE49-F238E27FC236}">
                <a16:creationId xmlns:a16="http://schemas.microsoft.com/office/drawing/2014/main" id="{2DF4D4C4-6AA4-7B15-7F97-CA63E93F5B5D}"/>
              </a:ext>
            </a:extLst>
          </p:cNvPr>
          <p:cNvSpPr txBox="1"/>
          <p:nvPr/>
        </p:nvSpPr>
        <p:spPr>
          <a:xfrm>
            <a:off x="1467985" y="3940132"/>
            <a:ext cx="8371273"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الأساليب التشاركية لمعايير الاختيار</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737D2CED-903F-2E46-0823-1D20B8EB5BD8}"/>
              </a:ext>
            </a:extLst>
          </p:cNvPr>
          <p:cNvSpPr txBox="1"/>
          <p:nvPr/>
        </p:nvSpPr>
        <p:spPr>
          <a:xfrm>
            <a:off x="1370495" y="8344840"/>
            <a:ext cx="8906766"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368D0F22-B6FC-B2C6-120E-1E501CE6C6F6}"/>
              </a:ext>
            </a:extLst>
          </p:cNvPr>
          <p:cNvSpPr txBox="1"/>
          <p:nvPr/>
        </p:nvSpPr>
        <p:spPr>
          <a:xfrm>
            <a:off x="11471949" y="3783144"/>
            <a:ext cx="5292937"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مجموعة التغذية الراجعة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7DA1B27F-8B12-4491-88C2-F522C8761A64}"/>
              </a:ext>
            </a:extLst>
          </p:cNvPr>
          <p:cNvSpPr txBox="1"/>
          <p:nvPr/>
        </p:nvSpPr>
        <p:spPr>
          <a:xfrm>
            <a:off x="11322511" y="7965186"/>
            <a:ext cx="615739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مصفوفة أساليب الاتصال</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9E2DE273-A923-00E8-0307-3B3E54FF83AD}"/>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023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656945"/>
            <a:ext cx="14152619" cy="4984826"/>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6</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8799" dirty="0">
                <a:solidFill>
                  <a:srgbClr val="FFFFFF"/>
                </a:solidFill>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034140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10118406" y="722065"/>
            <a:ext cx="7596771" cy="2123658"/>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6: </a:t>
            </a:r>
            <a:r>
              <a:rPr lang="ar-JO" sz="4400" b="1" dirty="0">
                <a:solidFill>
                  <a:srgbClr val="F5333F"/>
                </a:solidFill>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412" y="794"/>
            <a:ext cx="9599718"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10118406" y="3195172"/>
            <a:ext cx="7596771" cy="511678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lnSpc>
                <a:spcPts val="3480"/>
              </a:lnSpc>
              <a:buNone/>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الأساس</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lnSpc>
                <a:spcPts val="3480"/>
              </a:lnSpc>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خطط لأساليب المشاركة المجتمعية مع فريق العمليات بأكمله - خصوصًا آلية التغذية الراجعة.</a:t>
            </a: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إعمل على إدراج الأنشطة في خطة البرنامج التي تحدد:</a:t>
            </a:r>
          </a:p>
          <a:p>
            <a:pPr marL="1030415" lvl="1" indent="-342866" algn="just" defTabSz="914309" rtl="1">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مشاركة المعلومات.</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ضمان المشاركة المجتمعية.</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18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إدارة الملاحظات والانطباعات.</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تضمين المؤشرات لرصد المساءلة.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تخصيص التمويل الكافي في الميزانية.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04573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9621" y="318333"/>
            <a:ext cx="13828732" cy="1446550"/>
          </a:xfrm>
          <a:prstGeom prst="rect">
            <a:avLst/>
          </a:prstGeom>
          <a:noFill/>
        </p:spPr>
        <p:txBody>
          <a:bodyPr wrap="square" rtlCol="0">
            <a:spAutoFit/>
          </a:bodyPr>
          <a:lstStyle/>
          <a:p>
            <a:pPr lvl="0" algn="just" defTabSz="914309" rtl="1">
              <a:spcAft>
                <a:spcPts val="300"/>
              </a:spcAft>
              <a:defRPr/>
            </a:pP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الإجراء رقم 6</a:t>
            </a:r>
            <a:r>
              <a:rPr lang="ar-JO" sz="4400" b="1" dirty="0">
                <a:solidFill>
                  <a:srgbClr val="33394B"/>
                </a:solidFill>
                <a:ea typeface="Calibri" panose="020F0502020204030204" pitchFamily="34" charset="0"/>
                <a:cs typeface="Calibri" panose="020F0502020204030204" pitchFamily="34" charset="0"/>
              </a:rPr>
              <a:t>:</a:t>
            </a: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p>
        </p:txBody>
      </p:sp>
      <p:graphicFrame>
        <p:nvGraphicFramePr>
          <p:cNvPr id="6" name="Diagram 5">
            <a:extLst>
              <a:ext uri="{FF2B5EF4-FFF2-40B4-BE49-F238E27FC236}">
                <a16:creationId xmlns:a16="http://schemas.microsoft.com/office/drawing/2014/main" id="{295DF9B8-8C9E-194D-B765-1634215C49EC}"/>
              </a:ext>
            </a:extLst>
          </p:cNvPr>
          <p:cNvGraphicFramePr/>
          <p:nvPr/>
        </p:nvGraphicFramePr>
        <p:xfrm>
          <a:off x="117728" y="1987683"/>
          <a:ext cx="17589831"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7D28F804-3373-D28A-1C5D-F46ECE84A4A3}"/>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437836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AFDC3193-0DCD-9046-8EB8-280FDC32C5E2}"/>
              </a:ext>
            </a:extLst>
          </p:cNvPr>
          <p:cNvSpPr>
            <a:spLocks noGrp="1"/>
          </p:cNvSpPr>
          <p:nvPr>
            <p:ph type="pic" sz="quarter" idx="10"/>
          </p:nvPr>
        </p:nvSpPr>
        <p:spPr/>
        <p:txBody>
          <a:bodyPr/>
          <a:lstStyle/>
          <a:p>
            <a:endParaRPr lang="en-US"/>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143999" y="7241730"/>
            <a:ext cx="8506441" cy="2490076"/>
          </a:xfrm>
          <a:prstGeom prst="rect">
            <a:avLst/>
          </a:prstGeom>
        </p:spPr>
        <p:txBody>
          <a:bodyPr/>
          <a:lstStyle/>
          <a:p>
            <a:r>
              <a:rPr lang="ar-JO" sz="5400" dirty="0">
                <a:latin typeface="Calibri" panose="020F0502020204030204" pitchFamily="34" charset="0"/>
                <a:ea typeface="Calibri" panose="020F0502020204030204" pitchFamily="34" charset="0"/>
                <a:cs typeface="Calibri" panose="020F0502020204030204" pitchFamily="34" charset="0"/>
              </a:rPr>
              <a:t>مقدمة إلى المشاركة المجتمعية والمساءلة </a:t>
            </a:r>
            <a:br>
              <a:rPr lang="ar-JO" sz="5400" dirty="0">
                <a:latin typeface="Calibri" panose="020F0502020204030204" pitchFamily="34" charset="0"/>
                <a:ea typeface="Calibri" panose="020F0502020204030204" pitchFamily="34" charset="0"/>
                <a:cs typeface="Calibri" panose="020F0502020204030204" pitchFamily="34" charset="0"/>
              </a:rPr>
            </a:br>
            <a:r>
              <a:rPr lang="ar-JO" sz="5400" dirty="0">
                <a:solidFill>
                  <a:schemeClr val="bg1"/>
                </a:solidFill>
                <a:latin typeface="Calibri" panose="020F0502020204030204" pitchFamily="34" charset="0"/>
                <a:ea typeface="Calibri" panose="020F0502020204030204" pitchFamily="34" charset="0"/>
                <a:cs typeface="Calibri" panose="020F0502020204030204" pitchFamily="34" charset="0"/>
              </a:rPr>
              <a:t>الجلسة الأولى</a:t>
            </a:r>
            <a:endParaRPr lang="en-GB" sz="54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581905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10;&#10;Description automatically generated">
            <a:extLst>
              <a:ext uri="{FF2B5EF4-FFF2-40B4-BE49-F238E27FC236}">
                <a16:creationId xmlns:a16="http://schemas.microsoft.com/office/drawing/2014/main" id="{B44D297A-5F86-184C-BA94-3E4B2B0FDB2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3657" y="2490101"/>
            <a:ext cx="8730343" cy="6006856"/>
          </a:xfrm>
          <a:prstGeom prst="rect">
            <a:avLst/>
          </a:prstGeom>
        </p:spPr>
      </p:pic>
      <p:pic>
        <p:nvPicPr>
          <p:cNvPr id="8" name="Picture 7" descr="Table&#10;&#10;Description automatically generated">
            <a:extLst>
              <a:ext uri="{FF2B5EF4-FFF2-40B4-BE49-F238E27FC236}">
                <a16:creationId xmlns:a16="http://schemas.microsoft.com/office/drawing/2014/main" id="{EC06BC48-9E63-0D4B-A7AF-1672D281985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9521" y="2490101"/>
            <a:ext cx="13983607" cy="7322081"/>
          </a:xfrm>
          <a:prstGeom prst="rect">
            <a:avLst/>
          </a:prstGeom>
        </p:spPr>
      </p:pic>
      <p:pic>
        <p:nvPicPr>
          <p:cNvPr id="11" name="Picture 10">
            <a:extLst>
              <a:ext uri="{FF2B5EF4-FFF2-40B4-BE49-F238E27FC236}">
                <a16:creationId xmlns:a16="http://schemas.microsoft.com/office/drawing/2014/main" id="{79EB30E8-90B8-3249-AE01-4D31790AA448}"/>
              </a:ext>
            </a:extLst>
          </p:cNvPr>
          <p:cNvPicPr>
            <a:picLocks noChangeAspect="1"/>
          </p:cNvPicPr>
          <p:nvPr/>
        </p:nvPicPr>
        <p:blipFill>
          <a:blip r:embed="rId5"/>
          <a:stretch>
            <a:fillRect/>
          </a:stretch>
        </p:blipFill>
        <p:spPr>
          <a:xfrm>
            <a:off x="409521" y="2534790"/>
            <a:ext cx="17671143" cy="7124912"/>
          </a:xfrm>
          <a:prstGeom prst="rect">
            <a:avLst/>
          </a:prstGeom>
        </p:spPr>
      </p:pic>
      <p:pic>
        <p:nvPicPr>
          <p:cNvPr id="9" name="Picture 8">
            <a:extLst>
              <a:ext uri="{FF2B5EF4-FFF2-40B4-BE49-F238E27FC236}">
                <a16:creationId xmlns:a16="http://schemas.microsoft.com/office/drawing/2014/main" id="{C7AAECB6-8CED-8940-A776-98AB6F2F2E37}"/>
              </a:ext>
            </a:extLst>
          </p:cNvPr>
          <p:cNvPicPr>
            <a:picLocks noChangeAspect="1"/>
          </p:cNvPicPr>
          <p:nvPr/>
        </p:nvPicPr>
        <p:blipFill>
          <a:blip r:embed="rId6"/>
          <a:stretch>
            <a:fillRect/>
          </a:stretch>
        </p:blipFill>
        <p:spPr>
          <a:xfrm>
            <a:off x="409521" y="2600710"/>
            <a:ext cx="14468529" cy="7287712"/>
          </a:xfrm>
          <a:prstGeom prst="rect">
            <a:avLst/>
          </a:prstGeom>
        </p:spPr>
      </p:pic>
      <p:sp>
        <p:nvSpPr>
          <p:cNvPr id="7" name="TextBox 6">
            <a:extLst>
              <a:ext uri="{FF2B5EF4-FFF2-40B4-BE49-F238E27FC236}">
                <a16:creationId xmlns:a16="http://schemas.microsoft.com/office/drawing/2014/main" id="{81F5DE4C-64EF-124F-A7D1-16C70B5A4EB2}"/>
              </a:ext>
            </a:extLst>
          </p:cNvPr>
          <p:cNvSpPr txBox="1"/>
          <p:nvPr/>
        </p:nvSpPr>
        <p:spPr>
          <a:xfrm>
            <a:off x="409523" y="464896"/>
            <a:ext cx="13983606" cy="1446550"/>
          </a:xfrm>
          <a:prstGeom prst="rect">
            <a:avLst/>
          </a:prstGeom>
          <a:noFill/>
        </p:spPr>
        <p:txBody>
          <a:bodyPr wrap="square" rtlCol="0">
            <a:spAutoFit/>
          </a:bodyPr>
          <a:lstStyle/>
          <a:p>
            <a:pPr marL="0" marR="0" lvl="0" indent="0" algn="just" defTabSz="914309" rtl="1" eaLnBrk="0" fontAlgn="base" latinLnBrk="0" hangingPunct="0">
              <a:lnSpc>
                <a:spcPct val="100000"/>
              </a:lnSpc>
              <a:spcBef>
                <a:spcPct val="0"/>
              </a:spcBef>
              <a:spcAft>
                <a:spcPts val="300"/>
              </a:spcAft>
              <a:buClrTx/>
              <a:buSzTx/>
              <a:buFontTx/>
              <a:buNone/>
              <a:tabLst/>
              <a:defRPr/>
            </a:pPr>
            <a:r>
              <a:rPr kumimoji="0" lang="ar-JO" sz="4400" b="1" i="0" u="none" strike="noStrike" kern="1200" cap="none" spc="0" normalizeH="0" baseline="0" noProof="0" dirty="0">
                <a:ln>
                  <a:noFill/>
                </a:ln>
                <a:solidFill>
                  <a:srgbClr val="33394B"/>
                </a:solidFill>
                <a:effectLst/>
                <a:uLnTx/>
                <a:uFillTx/>
                <a:latin typeface="Calibri" panose="020F0502020204030204" pitchFamily="34" charset="0"/>
                <a:ea typeface="Calibri" panose="020F0502020204030204" pitchFamily="34" charset="0"/>
                <a:cs typeface="Calibri" panose="020F0502020204030204" pitchFamily="34" charset="0"/>
              </a:rPr>
              <a:t>الإجراء رقم 6: </a:t>
            </a:r>
            <a:r>
              <a:rPr kumimoji="0" lang="ar-JO" sz="4400" b="1" i="0" u="none" strike="noStrike" kern="1200" cap="none" spc="0" normalizeH="0" baseline="0" noProof="0" dirty="0">
                <a:ln>
                  <a:noFill/>
                </a:ln>
                <a:solidFill>
                  <a:srgbClr val="F5333F"/>
                </a:solidFill>
                <a:effectLst/>
                <a:uLnTx/>
                <a:uFillTx/>
                <a:latin typeface="Calibri" panose="020F0502020204030204" pitchFamily="34" charset="0"/>
                <a:ea typeface="Calibri" panose="020F0502020204030204" pitchFamily="34" charset="0"/>
                <a:cs typeface="Calibri" panose="020F0502020204030204" pitchFamily="34" charset="0"/>
              </a:rPr>
              <a:t>تضمين أنشطة ومؤشرات المشاركة المجتمعية والمساءلة في الخطط والميزانيات.</a:t>
            </a:r>
          </a:p>
        </p:txBody>
      </p:sp>
      <p:sp>
        <p:nvSpPr>
          <p:cNvPr id="6" name="TextBox 5">
            <a:extLst>
              <a:ext uri="{FF2B5EF4-FFF2-40B4-BE49-F238E27FC236}">
                <a16:creationId xmlns:a16="http://schemas.microsoft.com/office/drawing/2014/main" id="{B00A7CF8-6048-522F-3F07-E7A4BDDBAF6F}"/>
              </a:ext>
            </a:extLst>
          </p:cNvPr>
          <p:cNvSpPr txBox="1"/>
          <p:nvPr/>
        </p:nvSpPr>
        <p:spPr>
          <a:xfrm>
            <a:off x="0" y="1977367"/>
            <a:ext cx="14425624" cy="7748256"/>
          </a:xfrm>
          <a:prstGeom prst="rect">
            <a:avLst/>
          </a:prstGeom>
          <a:solidFill>
            <a:schemeClr val="bg2"/>
          </a:solidFill>
        </p:spPr>
        <p:txBody>
          <a:bodyPr wrap="square" rtlCol="0">
            <a:spAutoFit/>
          </a:bodyPr>
          <a:lstStyle/>
          <a:p>
            <a:endParaRPr lang="en-US" dirty="0"/>
          </a:p>
        </p:txBody>
      </p:sp>
      <p:sp>
        <p:nvSpPr>
          <p:cNvPr id="18" name="TextBox 17">
            <a:extLst>
              <a:ext uri="{FF2B5EF4-FFF2-40B4-BE49-F238E27FC236}">
                <a16:creationId xmlns:a16="http://schemas.microsoft.com/office/drawing/2014/main" id="{5334BA24-6185-A3F7-0C99-D02FE02BFBE7}"/>
              </a:ext>
            </a:extLst>
          </p:cNvPr>
          <p:cNvSpPr txBox="1"/>
          <p:nvPr/>
        </p:nvSpPr>
        <p:spPr>
          <a:xfrm>
            <a:off x="409521" y="2371990"/>
            <a:ext cx="17671143" cy="7419309"/>
          </a:xfrm>
          <a:prstGeom prst="rect">
            <a:avLst/>
          </a:prstGeom>
          <a:solidFill>
            <a:schemeClr val="bg2"/>
          </a:solidFill>
        </p:spPr>
        <p:txBody>
          <a:bodyPr wrap="square" rtlCol="0">
            <a:spAutoFit/>
          </a:bodyPr>
          <a:lstStyle/>
          <a:p>
            <a:endParaRPr lang="en-US" dirty="0"/>
          </a:p>
        </p:txBody>
      </p:sp>
      <p:graphicFrame>
        <p:nvGraphicFramePr>
          <p:cNvPr id="24" name="Table 23">
            <a:extLst>
              <a:ext uri="{FF2B5EF4-FFF2-40B4-BE49-F238E27FC236}">
                <a16:creationId xmlns:a16="http://schemas.microsoft.com/office/drawing/2014/main" id="{D49EF686-02D0-B6BC-6901-F2BC265603BF}"/>
              </a:ext>
            </a:extLst>
          </p:cNvPr>
          <p:cNvGraphicFramePr>
            <a:graphicFrameLocks noGrp="1"/>
          </p:cNvGraphicFramePr>
          <p:nvPr>
            <p:extLst>
              <p:ext uri="{D42A27DB-BD31-4B8C-83A1-F6EECF244321}">
                <p14:modId xmlns:p14="http://schemas.microsoft.com/office/powerpoint/2010/main" val="2561030032"/>
              </p:ext>
            </p:extLst>
          </p:nvPr>
        </p:nvGraphicFramePr>
        <p:xfrm>
          <a:off x="678557" y="3235636"/>
          <a:ext cx="17433845" cy="5178160"/>
        </p:xfrm>
        <a:graphic>
          <a:graphicData uri="http://schemas.openxmlformats.org/drawingml/2006/table">
            <a:tbl>
              <a:tblPr firstRow="1" firstCol="1" bandRow="1"/>
              <a:tblGrid>
                <a:gridCol w="5794690">
                  <a:extLst>
                    <a:ext uri="{9D8B030D-6E8A-4147-A177-3AD203B41FA5}">
                      <a16:colId xmlns:a16="http://schemas.microsoft.com/office/drawing/2014/main" val="1977076855"/>
                    </a:ext>
                  </a:extLst>
                </a:gridCol>
                <a:gridCol w="187332">
                  <a:extLst>
                    <a:ext uri="{9D8B030D-6E8A-4147-A177-3AD203B41FA5}">
                      <a16:colId xmlns:a16="http://schemas.microsoft.com/office/drawing/2014/main" val="730910854"/>
                    </a:ext>
                  </a:extLst>
                </a:gridCol>
                <a:gridCol w="187332">
                  <a:extLst>
                    <a:ext uri="{9D8B030D-6E8A-4147-A177-3AD203B41FA5}">
                      <a16:colId xmlns:a16="http://schemas.microsoft.com/office/drawing/2014/main" val="496453538"/>
                    </a:ext>
                  </a:extLst>
                </a:gridCol>
                <a:gridCol w="187332">
                  <a:extLst>
                    <a:ext uri="{9D8B030D-6E8A-4147-A177-3AD203B41FA5}">
                      <a16:colId xmlns:a16="http://schemas.microsoft.com/office/drawing/2014/main" val="3896446853"/>
                    </a:ext>
                  </a:extLst>
                </a:gridCol>
                <a:gridCol w="187332">
                  <a:extLst>
                    <a:ext uri="{9D8B030D-6E8A-4147-A177-3AD203B41FA5}">
                      <a16:colId xmlns:a16="http://schemas.microsoft.com/office/drawing/2014/main" val="4014463846"/>
                    </a:ext>
                  </a:extLst>
                </a:gridCol>
                <a:gridCol w="187332">
                  <a:extLst>
                    <a:ext uri="{9D8B030D-6E8A-4147-A177-3AD203B41FA5}">
                      <a16:colId xmlns:a16="http://schemas.microsoft.com/office/drawing/2014/main" val="1333692594"/>
                    </a:ext>
                  </a:extLst>
                </a:gridCol>
                <a:gridCol w="187332">
                  <a:extLst>
                    <a:ext uri="{9D8B030D-6E8A-4147-A177-3AD203B41FA5}">
                      <a16:colId xmlns:a16="http://schemas.microsoft.com/office/drawing/2014/main" val="3358413391"/>
                    </a:ext>
                  </a:extLst>
                </a:gridCol>
                <a:gridCol w="187332">
                  <a:extLst>
                    <a:ext uri="{9D8B030D-6E8A-4147-A177-3AD203B41FA5}">
                      <a16:colId xmlns:a16="http://schemas.microsoft.com/office/drawing/2014/main" val="517818541"/>
                    </a:ext>
                  </a:extLst>
                </a:gridCol>
                <a:gridCol w="1323995">
                  <a:extLst>
                    <a:ext uri="{9D8B030D-6E8A-4147-A177-3AD203B41FA5}">
                      <a16:colId xmlns:a16="http://schemas.microsoft.com/office/drawing/2014/main" val="3923852378"/>
                    </a:ext>
                  </a:extLst>
                </a:gridCol>
                <a:gridCol w="208280">
                  <a:extLst>
                    <a:ext uri="{9D8B030D-6E8A-4147-A177-3AD203B41FA5}">
                      <a16:colId xmlns:a16="http://schemas.microsoft.com/office/drawing/2014/main" val="3241918224"/>
                    </a:ext>
                  </a:extLst>
                </a:gridCol>
                <a:gridCol w="1510062">
                  <a:extLst>
                    <a:ext uri="{9D8B030D-6E8A-4147-A177-3AD203B41FA5}">
                      <a16:colId xmlns:a16="http://schemas.microsoft.com/office/drawing/2014/main" val="3671603217"/>
                    </a:ext>
                  </a:extLst>
                </a:gridCol>
                <a:gridCol w="1258175">
                  <a:extLst>
                    <a:ext uri="{9D8B030D-6E8A-4147-A177-3AD203B41FA5}">
                      <a16:colId xmlns:a16="http://schemas.microsoft.com/office/drawing/2014/main" val="994415498"/>
                    </a:ext>
                  </a:extLst>
                </a:gridCol>
                <a:gridCol w="834140">
                  <a:extLst>
                    <a:ext uri="{9D8B030D-6E8A-4147-A177-3AD203B41FA5}">
                      <a16:colId xmlns:a16="http://schemas.microsoft.com/office/drawing/2014/main" val="1410314999"/>
                    </a:ext>
                  </a:extLst>
                </a:gridCol>
                <a:gridCol w="187332">
                  <a:extLst>
                    <a:ext uri="{9D8B030D-6E8A-4147-A177-3AD203B41FA5}">
                      <a16:colId xmlns:a16="http://schemas.microsoft.com/office/drawing/2014/main" val="2389815246"/>
                    </a:ext>
                  </a:extLst>
                </a:gridCol>
                <a:gridCol w="1131599">
                  <a:extLst>
                    <a:ext uri="{9D8B030D-6E8A-4147-A177-3AD203B41FA5}">
                      <a16:colId xmlns:a16="http://schemas.microsoft.com/office/drawing/2014/main" val="3929506990"/>
                    </a:ext>
                  </a:extLst>
                </a:gridCol>
                <a:gridCol w="3526432">
                  <a:extLst>
                    <a:ext uri="{9D8B030D-6E8A-4147-A177-3AD203B41FA5}">
                      <a16:colId xmlns:a16="http://schemas.microsoft.com/office/drawing/2014/main" val="2644325984"/>
                    </a:ext>
                  </a:extLst>
                </a:gridCol>
                <a:gridCol w="94345">
                  <a:extLst>
                    <a:ext uri="{9D8B030D-6E8A-4147-A177-3AD203B41FA5}">
                      <a16:colId xmlns:a16="http://schemas.microsoft.com/office/drawing/2014/main" val="2241112587"/>
                    </a:ext>
                  </a:extLst>
                </a:gridCol>
                <a:gridCol w="88669">
                  <a:extLst>
                    <a:ext uri="{9D8B030D-6E8A-4147-A177-3AD203B41FA5}">
                      <a16:colId xmlns:a16="http://schemas.microsoft.com/office/drawing/2014/main" val="41805118"/>
                    </a:ext>
                  </a:extLst>
                </a:gridCol>
                <a:gridCol w="164802">
                  <a:extLst>
                    <a:ext uri="{9D8B030D-6E8A-4147-A177-3AD203B41FA5}">
                      <a16:colId xmlns:a16="http://schemas.microsoft.com/office/drawing/2014/main" val="2194426099"/>
                    </a:ext>
                  </a:extLst>
                </a:gridCol>
              </a:tblGrid>
              <a:tr h="173337">
                <a:tc gridSpan="19">
                  <a:txBody>
                    <a:bodyPr/>
                    <a:lstStyle/>
                    <a:p>
                      <a:pPr marL="0" marR="0" algn="just" rtl="1">
                        <a:lnSpc>
                          <a:spcPct val="107000"/>
                        </a:lnSpc>
                        <a:spcBef>
                          <a:spcPts val="0"/>
                        </a:spcBef>
                        <a:spcAft>
                          <a:spcPts val="0"/>
                        </a:spcAft>
                      </a:pPr>
                      <a:r>
                        <a:rPr lang="ar-SA" sz="900" b="1" kern="100">
                          <a:solidFill>
                            <a:srgbClr val="C00000"/>
                          </a:solidFill>
                          <a:effectLst/>
                          <a:latin typeface="Calibri" panose="020F0502020204030204" pitchFamily="34" charset="0"/>
                          <a:ea typeface="Calibri" panose="020F0502020204030204" pitchFamily="34" charset="0"/>
                          <a:cs typeface="Calibri" panose="020F0502020204030204" pitchFamily="34" charset="0"/>
                        </a:rPr>
                        <a:t>أداة رقم 6: إعداد ميزانية المشاركة المجتمعية والمساءلة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94786802"/>
                  </a:ext>
                </a:extLst>
              </a:tr>
              <a:tr h="487271">
                <a:tc gridSpan="19">
                  <a:txBody>
                    <a:bodyPr/>
                    <a:lstStyle/>
                    <a:p>
                      <a:pPr marL="0" marR="0" algn="just" rtl="1">
                        <a:lnSpc>
                          <a:spcPct val="107000"/>
                        </a:lnSpc>
                        <a:spcBef>
                          <a:spcPts val="0"/>
                        </a:spcBef>
                        <a:spcAft>
                          <a:spcPts val="0"/>
                        </a:spcAft>
                      </a:pPr>
                      <a:r>
                        <a:rPr lang="ar-JO" sz="800" kern="100">
                          <a:effectLst/>
                          <a:latin typeface="Calibri" panose="020F0502020204030204" pitchFamily="34" charset="0"/>
                          <a:ea typeface="Calibri" panose="020F0502020204030204" pitchFamily="34" charset="0"/>
                          <a:cs typeface="Calibri" panose="020F0502020204030204" pitchFamily="34" charset="0"/>
                        </a:rPr>
                        <a:t>تقدم هذه الأداة بعض الاقتراحات للمواد التي من الممكن تضمينها في الميزانية لدعم أنشطة اونُهج لمشاركة المجتمعية والمساءلة، يتم تنظيم ذلك بنفس  طريقة الأداة رقم 5: نموذج خطة عمل المشاركة المجتمعية والمساءلة (انظر الرابط التالي</a:t>
                      </a:r>
                      <a:r>
                        <a:rPr lang="en-US" sz="800" kern="100">
                          <a:effectLst/>
                          <a:latin typeface="Calibri" panose="020F0502020204030204" pitchFamily="34" charset="0"/>
                          <a:ea typeface="Calibri" panose="020F0502020204030204" pitchFamily="34" charset="0"/>
                          <a:cs typeface="Calibri" panose="020F0502020204030204" pitchFamily="34" charset="0"/>
                        </a:rPr>
                        <a:t>https://communityengagementhub.org/resource/cea-toolkit/</a:t>
                      </a:r>
                      <a:r>
                        <a:rPr lang="ar-JO" sz="800" kern="100">
                          <a:effectLst/>
                          <a:latin typeface="Calibri" panose="020F0502020204030204" pitchFamily="34" charset="0"/>
                          <a:ea typeface="Calibri" panose="020F0502020204030204" pitchFamily="34" charset="0"/>
                          <a:cs typeface="Calibri" panose="020F0502020204030204" pitchFamily="34" charset="0"/>
                        </a:rPr>
                        <a:t>) ليتماشى مع بنود الميزانية لمأسسة المشاركة المجتمعية والمساءلة وتضمينها في البرامج وتبليغ المخاطر والمشاركة المجتمعية في تغيير السلوك والاستجابة للوباء، مع مراعة عدم تضمين هذه الأداة لكافة البنود المدرجة في الأسفل في الميزانية بل هي مصممة لتقديم الأفكار والاقتراحات حول ما يمكن تضمينه لضمان إدراج تكاليف الشماركة المجتمعية والمساءلة في الميزانية.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16496710"/>
                  </a:ext>
                </a:extLst>
              </a:tr>
              <a:tr h="141817">
                <a:tc gridSpan="19">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68950689"/>
                  </a:ext>
                </a:extLst>
              </a:tr>
              <a:tr h="792266">
                <a:tc gridSpan="2">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الإرشادات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JO"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الفرنكات السويسرية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الدولارات الأمريكية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الوحدة بالدولار الأمريكي</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العملات المحلية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الوحدة بالعملة المحلية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الاستمرارية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العدد</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وصف الوحدة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بنود ميزانية المشاركة المجتمعية والمساءلة</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2">
                  <a:txBody>
                    <a:bodyPr/>
                    <a:lstStyle/>
                    <a:p>
                      <a:endParaRPr lang="en-US" dirty="0"/>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pPr marL="0" marR="0" algn="just" rtl="1">
                        <a:lnSpc>
                          <a:spcPct val="107000"/>
                        </a:lnSpc>
                        <a:spcBef>
                          <a:spcPts val="0"/>
                        </a:spcBef>
                        <a:spcAft>
                          <a:spcPts val="0"/>
                        </a:spcAft>
                      </a:pP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2410287"/>
                  </a:ext>
                </a:extLst>
              </a:tr>
              <a:tr h="173337">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JO"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2">
                  <a:txBody>
                    <a:bodyPr/>
                    <a:lstStyle/>
                    <a:p>
                      <a:r>
                        <a:rPr lang="en-US" sz="900" kern="100">
                          <a:effectLst/>
                          <a:latin typeface="Calibri" panose="020F0502020204030204" pitchFamily="34" charset="0"/>
                          <a:ea typeface="Calibri" panose="020F0502020204030204" pitchFamily="34" charset="0"/>
                          <a:cs typeface="Arial" panose="020B0604020202020204" pitchFamily="34" charset="0"/>
                        </a:rPr>
                        <a:t> </a:t>
                      </a:r>
                      <a:endParaRPr lang="en-US"/>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55787284"/>
                  </a:ext>
                </a:extLst>
              </a:tr>
              <a:tr h="173337">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gridSpan="2">
                  <a:txBody>
                    <a:bodyPr/>
                    <a:lstStyle/>
                    <a:p>
                      <a:pPr marL="0" marR="0" algn="just" rtl="1">
                        <a:lnSpc>
                          <a:spcPct val="107000"/>
                        </a:lnSpc>
                        <a:spcBef>
                          <a:spcPts val="0"/>
                        </a:spcBef>
                        <a:spcAft>
                          <a:spcPts val="0"/>
                        </a:spcAft>
                      </a:pPr>
                      <a:r>
                        <a:rPr lang="ar-SA" sz="700" b="1" kern="100" dirty="0">
                          <a:effectLst/>
                          <a:latin typeface="Calibri" panose="020F0502020204030204" pitchFamily="34" charset="0"/>
                          <a:ea typeface="Calibri" panose="020F0502020204030204" pitchFamily="34" charset="0"/>
                          <a:cs typeface="Calibri" panose="020F0502020204030204" pitchFamily="34" charset="0"/>
                        </a:rPr>
                        <a:t> </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gridSpan="4">
                  <a:txBody>
                    <a:bodyPr/>
                    <a:lstStyle/>
                    <a:p>
                      <a:pPr marL="0" marR="0" algn="just" rtl="1">
                        <a:lnSpc>
                          <a:spcPct val="107000"/>
                        </a:lnSpc>
                        <a:spcBef>
                          <a:spcPts val="0"/>
                        </a:spcBef>
                        <a:spcAft>
                          <a:spcPts val="0"/>
                        </a:spcAft>
                      </a:pPr>
                      <a:r>
                        <a:rPr lang="ar-SA" sz="6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المشاركة المجتمعية في البرامج و الاستجابة لحالات الطوارئ</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endParaRPr lang="en-US"/>
                    </a:p>
                  </a:txBody>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2">
                  <a:txBody>
                    <a:bodyPr/>
                    <a:lstStyle/>
                    <a:p>
                      <a:r>
                        <a:rPr lang="en-US" sz="900" kern="100" dirty="0">
                          <a:effectLst/>
                          <a:latin typeface="Calibri" panose="020F0502020204030204" pitchFamily="34" charset="0"/>
                          <a:ea typeface="Calibri" panose="020F0502020204030204" pitchFamily="34" charset="0"/>
                          <a:cs typeface="Arial" panose="020B0604020202020204" pitchFamily="34" charset="0"/>
                        </a:rPr>
                        <a:t> </a:t>
                      </a:r>
                      <a:endParaRPr lang="en-US" dirty="0"/>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48873982"/>
                  </a:ext>
                </a:extLst>
              </a:tr>
              <a:tr h="141817">
                <a:tc gridSpan="19">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النتيجة رقم 1: يستند البرنامج إلى فهم شامل لاحتياجات المجتمعات وأولوياتها وسياقها، بما في ذلك الطرق المفضلة لتلقي المعلومات والمشاركة وتقديم الملاحظات والانطباعات.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80794545"/>
                  </a:ext>
                </a:extLst>
              </a:tr>
              <a:tr h="290180">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الوقود والأجر اليومي وتكاليف المرطبات والسفر والترجمة المحتملة.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 للمجتمعات لتخطيط التقييم</a:t>
                      </a: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marL="0" marR="0" algn="just" rtl="1">
                        <a:lnSpc>
                          <a:spcPct val="107000"/>
                        </a:lnSpc>
                        <a:spcBef>
                          <a:spcPts val="0"/>
                        </a:spcBef>
                        <a:spcAft>
                          <a:spcPts val="0"/>
                        </a:spcAft>
                      </a:pPr>
                      <a:endParaRPr lang="en-US" sz="900" kern="100" dirty="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US" sz="900" kern="100" dirty="0">
                          <a:effectLst/>
                          <a:latin typeface="Calibri" panose="020F0502020204030204" pitchFamily="34" charset="0"/>
                          <a:ea typeface="Calibri" panose="020F0502020204030204" pitchFamily="34" charset="0"/>
                          <a:cs typeface="Arial" panose="020B0604020202020204" pitchFamily="34" charset="0"/>
                        </a:rPr>
                        <a:t> </a:t>
                      </a:r>
                      <a:endParaRPr 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75614374"/>
                  </a:ext>
                </a:extLst>
              </a:tr>
              <a:tr h="290180">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والمرطبات والغداء والأجر اليومي وتكاليف السفر.</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ورش عمل</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إحاطة</a:t>
                      </a:r>
                      <a:r>
                        <a:rPr lang="en-US"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ar-JO"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 فريق التقييم على المشاركة المجتمعية والمساءلة.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US" sz="900" kern="100">
                          <a:effectLst/>
                          <a:latin typeface="Calibri" panose="020F0502020204030204" pitchFamily="34" charset="0"/>
                          <a:ea typeface="Calibri" panose="020F0502020204030204" pitchFamily="34" charset="0"/>
                          <a:cs typeface="Arial" panose="020B0604020202020204" pitchFamily="34" charset="0"/>
                        </a:rPr>
                        <a:t> </a:t>
                      </a:r>
                      <a:endParaRPr lang="en-US"/>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83954533"/>
                  </a:ext>
                </a:extLst>
              </a:tr>
              <a:tr h="438545">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الوقود والأجر اليومي وتكاليف المرطبات والترجمة المحتملة.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الاستشارات المجتمعية (تحليل السياق وتقييم الاحتياجات والاجتماعات والحلقات النقاشية المركزة).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pPr marL="0" marR="0" algn="just" rtl="1">
                        <a:lnSpc>
                          <a:spcPct val="107000"/>
                        </a:lnSpc>
                        <a:spcBef>
                          <a:spcPts val="0"/>
                        </a:spcBef>
                        <a:spcAft>
                          <a:spcPts val="0"/>
                        </a:spcAft>
                      </a:pP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r>
                        <a:rPr lang="en-US" sz="900" kern="100" dirty="0">
                          <a:effectLst/>
                          <a:latin typeface="Calibri" panose="020F0502020204030204" pitchFamily="34" charset="0"/>
                          <a:ea typeface="Calibri" panose="020F0502020204030204" pitchFamily="34" charset="0"/>
                          <a:cs typeface="Arial" panose="020B0604020202020204" pitchFamily="34" charset="0"/>
                        </a:rPr>
                        <a:t> </a:t>
                      </a:r>
                      <a:endParaRPr lang="en-US" dirty="0"/>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7933398"/>
                  </a:ext>
                </a:extLst>
              </a:tr>
              <a:tr h="141817">
                <a:tc gridSpan="19">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النتيجة رقم 1:                                                                                                                                                                                       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32286276"/>
                  </a:ext>
                </a:extLst>
              </a:tr>
              <a:tr h="141817">
                <a:tc gridSpan="19">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39653988"/>
                  </a:ext>
                </a:extLst>
              </a:tr>
              <a:tr h="168202">
                <a:tc gridSpan="19">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النتيجة رقم 2:</a:t>
                      </a:r>
                      <a:r>
                        <a:rPr lang="ar-SA" sz="900" kern="100">
                          <a:solidFill>
                            <a:srgbClr val="000000"/>
                          </a:solidFill>
                          <a:effectLst/>
                          <a:latin typeface="Calibri" panose="020F0502020204030204" pitchFamily="34" charset="0"/>
                          <a:ea typeface="Calibri" panose="020F0502020204030204" pitchFamily="34" charset="0"/>
                          <a:cs typeface="Arial" panose="020B0604020202020204" pitchFamily="34" charset="0"/>
                        </a:rPr>
                        <a:t> </a:t>
                      </a: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يتمتع موظفو البرنامج والمتطوعون بالمعرفة والفهم والقدرة على إشراك المجتمعات بفعالية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48828773"/>
                  </a:ext>
                </a:extLst>
              </a:tr>
              <a:tr h="290180">
                <a:tc>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الوقود والأجر اليومي وتكاليف المرطبات والسفر والترجمة المحتملة.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 مجتمعية لتخطيط التقييم.</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40365312"/>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وتكاليف المرطبات والغداء والأجر اليومي وتكاليف السفر والفندق.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 المشاركة المجتمعية والمساءلة المقدم لفريق البرنامج لمدة 3 أيام.</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11400031"/>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وتكاليف المرطبات والغداء والأجر اليومي وتكاليف السفر والفندق.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التدريب على مستوى الفروع لجميع الفروع المنفذة.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31806756"/>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غرفة والمواد وتكاليف المرطبات والغداء والأجر اليومي وتكاليف السفر والفندق.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تدريب ليوم واحد على مهارات التواصل والتغذية الراجعة للمتطوعين المجتمعيين.</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50620967"/>
                  </a:ext>
                </a:extLst>
              </a:tr>
              <a:tr h="290180">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تكاليف استأجار سيارة والوقود والأجر اليومي وتكاليف الفندق.</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3">
                  <a:txBody>
                    <a:bodyPr/>
                    <a:lstStyle/>
                    <a:p>
                      <a:pPr marL="0" marR="0" algn="just" rtl="1">
                        <a:lnSpc>
                          <a:spcPct val="107000"/>
                        </a:lnSpc>
                        <a:spcBef>
                          <a:spcPts val="0"/>
                        </a:spcBef>
                        <a:spcAft>
                          <a:spcPts val="0"/>
                        </a:spcAft>
                      </a:pPr>
                      <a:r>
                        <a:rPr lang="ar-SA" sz="7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just" rtl="1">
                        <a:lnSpc>
                          <a:spcPct val="107000"/>
                        </a:lnSpc>
                        <a:spcBef>
                          <a:spcPts val="0"/>
                        </a:spcBef>
                        <a:spcAft>
                          <a:spcPts val="0"/>
                        </a:spcAft>
                      </a:pPr>
                      <a:r>
                        <a:rPr lang="ar-SA" sz="700" b="1" kern="100">
                          <a:effectLst/>
                          <a:latin typeface="Calibri" panose="020F0502020204030204" pitchFamily="34" charset="0"/>
                          <a:ea typeface="Calibri" panose="020F0502020204030204" pitchFamily="34" charset="0"/>
                          <a:cs typeface="Calibri" panose="020F0502020204030204" pitchFamily="34" charset="0"/>
                        </a:rPr>
                        <a:t> </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زيارات</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دعم المشاركة المجتمعية والمساءلة للزيارات الميدانية.</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3">
                  <a:txBody>
                    <a:bodyPr/>
                    <a:lstStyle/>
                    <a:p>
                      <a:pPr marL="0" marR="0">
                        <a:lnSpc>
                          <a:spcPct val="107000"/>
                        </a:lnSpc>
                        <a:spcBef>
                          <a:spcPts val="0"/>
                        </a:spcBef>
                        <a:spcAft>
                          <a:spcPts val="800"/>
                        </a:spcAft>
                      </a:pPr>
                      <a:r>
                        <a:rPr lang="en-US" sz="900" kern="10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71326687"/>
                  </a:ext>
                </a:extLst>
              </a:tr>
              <a:tr h="173337">
                <a:tc gridSpan="16">
                  <a:txBody>
                    <a:bodyPr/>
                    <a:lstStyle/>
                    <a:p>
                      <a:pPr marL="0" marR="0" algn="just" rtl="1">
                        <a:lnSpc>
                          <a:spcPct val="107000"/>
                        </a:lnSpc>
                        <a:spcBef>
                          <a:spcPts val="0"/>
                        </a:spcBef>
                        <a:spcAft>
                          <a:spcPts val="0"/>
                        </a:spcAft>
                      </a:pPr>
                      <a:r>
                        <a:rPr lang="ar-SA" sz="7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مجموع النتيجة رقم 2:                                                                                                                                                                                       0</a:t>
                      </a:r>
                      <a:endParaRPr lang="en-US" sz="900" kern="100">
                        <a:effectLst/>
                        <a:latin typeface="Calibri" panose="020F0502020204030204" pitchFamily="34" charset="0"/>
                        <a:ea typeface="Calibri" panose="020F0502020204030204" pitchFamily="34" charset="0"/>
                        <a:cs typeface="Arial" panose="020B0604020202020204" pitchFamily="34" charset="0"/>
                      </a:endParaRPr>
                    </a:p>
                  </a:txBody>
                  <a:tcPr marL="57003" marR="570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lnL w="12700" cap="flat" cmpd="sng" algn="ctr">
                      <a:solidFill>
                        <a:srgbClr val="000000"/>
                      </a:solidFill>
                      <a:prstDash val="solid"/>
                      <a:round/>
                      <a:headEnd type="none" w="med" len="med"/>
                      <a:tailEnd type="none" w="med" len="med"/>
                    </a:ln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a:lnSpc>
                          <a:spcPct val="107000"/>
                        </a:lnSpc>
                        <a:spcBef>
                          <a:spcPts val="0"/>
                        </a:spcBef>
                        <a:spcAft>
                          <a:spcPts val="800"/>
                        </a:spcAft>
                      </a:pPr>
                      <a:r>
                        <a:rPr lang="en-US" sz="900" kern="100" dirty="0">
                          <a:effectLst/>
                          <a:latin typeface="Calibri" panose="020F0502020204030204" pitchFamily="34" charset="0"/>
                          <a:ea typeface="Calibri" panose="020F0502020204030204" pitchFamily="34" charset="0"/>
                          <a:cs typeface="Arial" panose="020B0604020202020204" pitchFamily="34" charset="0"/>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93594620"/>
                  </a:ext>
                </a:extLst>
              </a:tr>
            </a:tbl>
          </a:graphicData>
        </a:graphic>
      </p:graphicFrame>
      <p:graphicFrame>
        <p:nvGraphicFramePr>
          <p:cNvPr id="10" name="Table 9">
            <a:extLst>
              <a:ext uri="{FF2B5EF4-FFF2-40B4-BE49-F238E27FC236}">
                <a16:creationId xmlns:a16="http://schemas.microsoft.com/office/drawing/2014/main" id="{524FF545-7ADF-9C30-DE6E-A0912CD95B5E}"/>
              </a:ext>
            </a:extLst>
          </p:cNvPr>
          <p:cNvGraphicFramePr>
            <a:graphicFrameLocks noGrp="1"/>
          </p:cNvGraphicFramePr>
          <p:nvPr>
            <p:extLst>
              <p:ext uri="{D42A27DB-BD31-4B8C-83A1-F6EECF244321}">
                <p14:modId xmlns:p14="http://schemas.microsoft.com/office/powerpoint/2010/main" val="3360056028"/>
              </p:ext>
            </p:extLst>
          </p:nvPr>
        </p:nvGraphicFramePr>
        <p:xfrm>
          <a:off x="207336" y="2045431"/>
          <a:ext cx="15928014" cy="6893599"/>
        </p:xfrm>
        <a:graphic>
          <a:graphicData uri="http://schemas.openxmlformats.org/drawingml/2006/table">
            <a:tbl>
              <a:tblPr firstRow="1" firstCol="1" bandRow="1"/>
              <a:tblGrid>
                <a:gridCol w="852209">
                  <a:extLst>
                    <a:ext uri="{9D8B030D-6E8A-4147-A177-3AD203B41FA5}">
                      <a16:colId xmlns:a16="http://schemas.microsoft.com/office/drawing/2014/main" val="3060417812"/>
                    </a:ext>
                  </a:extLst>
                </a:gridCol>
                <a:gridCol w="1087029">
                  <a:extLst>
                    <a:ext uri="{9D8B030D-6E8A-4147-A177-3AD203B41FA5}">
                      <a16:colId xmlns:a16="http://schemas.microsoft.com/office/drawing/2014/main" val="2720953589"/>
                    </a:ext>
                  </a:extLst>
                </a:gridCol>
                <a:gridCol w="633672">
                  <a:extLst>
                    <a:ext uri="{9D8B030D-6E8A-4147-A177-3AD203B41FA5}">
                      <a16:colId xmlns:a16="http://schemas.microsoft.com/office/drawing/2014/main" val="3637727748"/>
                    </a:ext>
                  </a:extLst>
                </a:gridCol>
                <a:gridCol w="362341">
                  <a:extLst>
                    <a:ext uri="{9D8B030D-6E8A-4147-A177-3AD203B41FA5}">
                      <a16:colId xmlns:a16="http://schemas.microsoft.com/office/drawing/2014/main" val="218827959"/>
                    </a:ext>
                  </a:extLst>
                </a:gridCol>
                <a:gridCol w="362341">
                  <a:extLst>
                    <a:ext uri="{9D8B030D-6E8A-4147-A177-3AD203B41FA5}">
                      <a16:colId xmlns:a16="http://schemas.microsoft.com/office/drawing/2014/main" val="1986286196"/>
                    </a:ext>
                  </a:extLst>
                </a:gridCol>
                <a:gridCol w="2439633">
                  <a:extLst>
                    <a:ext uri="{9D8B030D-6E8A-4147-A177-3AD203B41FA5}">
                      <a16:colId xmlns:a16="http://schemas.microsoft.com/office/drawing/2014/main" val="4134076862"/>
                    </a:ext>
                  </a:extLst>
                </a:gridCol>
                <a:gridCol w="3435928">
                  <a:extLst>
                    <a:ext uri="{9D8B030D-6E8A-4147-A177-3AD203B41FA5}">
                      <a16:colId xmlns:a16="http://schemas.microsoft.com/office/drawing/2014/main" val="1776041929"/>
                    </a:ext>
                  </a:extLst>
                </a:gridCol>
                <a:gridCol w="3325091">
                  <a:extLst>
                    <a:ext uri="{9D8B030D-6E8A-4147-A177-3AD203B41FA5}">
                      <a16:colId xmlns:a16="http://schemas.microsoft.com/office/drawing/2014/main" val="53328928"/>
                    </a:ext>
                  </a:extLst>
                </a:gridCol>
                <a:gridCol w="3429770">
                  <a:extLst>
                    <a:ext uri="{9D8B030D-6E8A-4147-A177-3AD203B41FA5}">
                      <a16:colId xmlns:a16="http://schemas.microsoft.com/office/drawing/2014/main" val="931094749"/>
                    </a:ext>
                  </a:extLst>
                </a:gridCol>
              </a:tblGrid>
              <a:tr h="300245">
                <a:tc gridSpan="9">
                  <a:txBody>
                    <a:bodyPr/>
                    <a:lstStyle/>
                    <a:p>
                      <a:pPr marL="0" marR="0" algn="just" rtl="1">
                        <a:lnSpc>
                          <a:spcPct val="107000"/>
                        </a:lnSpc>
                        <a:spcBef>
                          <a:spcPts val="0"/>
                        </a:spcBef>
                        <a:spcAft>
                          <a:spcPts val="0"/>
                        </a:spcAft>
                      </a:pPr>
                      <a:r>
                        <a:rPr lang="ar-SA" sz="2000" b="1" kern="100"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رصد عمليات المشاركة المجتمعية والمساءلة في حالات الطوارئ</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90144274"/>
                  </a:ext>
                </a:extLst>
              </a:tr>
              <a:tr h="557301">
                <a:tc gridSpan="9">
                  <a:txBody>
                    <a:bodyPr/>
                    <a:lstStyle/>
                    <a:p>
                      <a:pPr marL="0" marR="0" algn="just" rtl="1">
                        <a:lnSpc>
                          <a:spcPct val="107000"/>
                        </a:lnSpc>
                        <a:spcBef>
                          <a:spcPts val="0"/>
                        </a:spcBef>
                        <a:spcAft>
                          <a:spcPts val="0"/>
                        </a:spcAft>
                      </a:pPr>
                      <a:r>
                        <a:rPr lang="ar-SA" sz="1200" kern="100" dirty="0">
                          <a:effectLst/>
                          <a:latin typeface="Calibri" panose="020F0502020204030204" pitchFamily="34" charset="0"/>
                          <a:ea typeface="Calibri" panose="020F0502020204030204" pitchFamily="34" charset="0"/>
                          <a:cs typeface="Calibri" panose="020F0502020204030204" pitchFamily="34" charset="0"/>
                        </a:rPr>
                        <a:t>توفر علامة التبويب هذه مؤشرات يجب تضمينها في خطط عمل الطوارئ لرصد أنشطة المشاركة المجتمعية ومستويات المساءلة أمام المجتمعات</a:t>
                      </a:r>
                      <a:r>
                        <a:rPr lang="ar-JO" sz="1200" kern="100" dirty="0">
                          <a:effectLst/>
                          <a:latin typeface="Calibri" panose="020F0502020204030204" pitchFamily="34" charset="0"/>
                          <a:ea typeface="Calibri" panose="020F0502020204030204" pitchFamily="34" charset="0"/>
                          <a:cs typeface="Calibri" panose="020F0502020204030204" pitchFamily="34" charset="0"/>
                        </a:rPr>
                        <a:t>، حيث تعمل هذه</a:t>
                      </a:r>
                      <a:r>
                        <a:rPr lang="ar-SA" sz="1200" kern="100" dirty="0">
                          <a:effectLst/>
                          <a:latin typeface="Calibri" panose="020F0502020204030204" pitchFamily="34" charset="0"/>
                          <a:ea typeface="Calibri" panose="020F0502020204030204" pitchFamily="34" charset="0"/>
                          <a:cs typeface="Calibri" panose="020F0502020204030204" pitchFamily="34" charset="0"/>
                        </a:rPr>
                        <a:t> المؤشرات في المقام الأول على جمع البيانات الكمية، بمعنىً آخر نسبة أو عدد الأشخاص، أما فيما يتعلق بالبيانات النوعية، فيتم جمعها من خلال بعض النُهج مثل آليات التغذية الراجعة أو حلقات النقاش المركزة التي من الممكن أن توفر رؤى مهمة حول كيفية سير العملية، وتقدم الاداة رقم 17، دليل حلقات النقاش المركزة، إرشادات حول الأسئلة النوعية التي يجب طرحها لجمع ملاحظات وانطباعات أكثر تفصيلاً حول أداء البرنامج بما في ذلك أنشطة المشاركة المجتمعية ومستويات المساءلة</a:t>
                      </a:r>
                      <a:r>
                        <a:rPr lang="en-US" sz="1200" kern="100" dirty="0">
                          <a:effectLst/>
                          <a:latin typeface="Calibri" panose="020F0502020204030204" pitchFamily="34" charset="0"/>
                          <a:ea typeface="Calibri" panose="020F0502020204030204" pitchFamily="34" charset="0"/>
                          <a:cs typeface="Calibri" panose="020F0502020204030204" pitchFamily="34" charset="0"/>
                        </a:rPr>
                        <a:t>.</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96762083"/>
                  </a:ext>
                </a:extLst>
              </a:tr>
              <a:tr h="300245">
                <a:tc gridSpan="9">
                  <a:txBody>
                    <a:bodyPr/>
                    <a:lstStyle/>
                    <a:p>
                      <a:pPr marL="0" marR="0" algn="just" rtl="1">
                        <a:lnSpc>
                          <a:spcPct val="107000"/>
                        </a:lnSpc>
                        <a:spcBef>
                          <a:spcPts val="0"/>
                        </a:spcBef>
                        <a:spcAft>
                          <a:spcPts val="0"/>
                        </a:spcAft>
                      </a:pPr>
                      <a:r>
                        <a:rPr lang="en-US" sz="2000"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93941551"/>
                  </a:ext>
                </a:extLst>
              </a:tr>
              <a:tr h="1054283">
                <a:tc gridSpan="9">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الأسئلة والمؤشرات الرئيسية للعمليات الطارئة (التدابير الأساسية).</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هذه هي المؤشرات الرئيسية </a:t>
                      </a:r>
                      <a:r>
                        <a:rPr lang="ar-JO"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لقياس</a:t>
                      </a: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التدرابير الأساسية لعمليات للمشاركة المجتمعية والمساءلة في حالات الطوارئ، ويجب مراعاة أن استخدام كافة المؤشرات ليست ضرورية ولكن يجب تضمين بعضها لرصد المساءلة من خلال أفراد المجتمع أنفسهم</a:t>
                      </a:r>
                      <a:r>
                        <a:rPr lang="ar-JO"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على أن يتم تصنيف </a:t>
                      </a: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البيانات التي تم جمعها من أفراد المجتمع حسب النوع الاجتماعي والعمر</a:t>
                      </a:r>
                      <a:r>
                        <a:rPr lang="ar-JO"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والإعاقة وبالتالي يمكن تحديد أية ثغرات في أي عملية إشراك لأي مجموعة.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en-US" sz="2000" kern="100" dirty="0">
                          <a:effectLst/>
                          <a:latin typeface="Calibri" panose="020F0502020204030204" pitchFamily="34" charset="0"/>
                          <a:ea typeface="Calibri" panose="020F0502020204030204" pitchFamily="34" charset="0"/>
                          <a:cs typeface="Calibri" panose="020F0502020204030204" pitchFamily="34" charset="0"/>
                        </a:rPr>
                        <a:t>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67984262"/>
                  </a:ext>
                </a:extLst>
              </a:tr>
              <a:tr h="300245">
                <a:tc gridSpan="4">
                  <a:txBody>
                    <a:bodyPr/>
                    <a:lstStyle/>
                    <a:p>
                      <a:pPr marL="0" marR="0" algn="just"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الهدف المقترح</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hMerge="1">
                  <a:txBody>
                    <a:bodyPr/>
                    <a:lstStyle/>
                    <a:p>
                      <a:endParaRPr lang="en-US"/>
                    </a:p>
                  </a:txBody>
                  <a:tcPr/>
                </a:tc>
                <a:tc hMerge="1">
                  <a:txBody>
                    <a:bodyPr/>
                    <a:lstStyle/>
                    <a:p>
                      <a:endParaRPr lang="en-US"/>
                    </a:p>
                  </a:txBody>
                  <a:tcPr/>
                </a:tc>
                <a:tc rowSpan="2" gridSpan="2">
                  <a:txBody>
                    <a:bodyPr/>
                    <a:lstStyle/>
                    <a:p>
                      <a:pPr marL="0" marR="0" algn="just"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طرق التحقق والإرشاد</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SA" sz="1400"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كيفية جمع البيانات لقياس المؤشر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rowSpan="2" hMerge="1">
                  <a:txBody>
                    <a:bodyPr/>
                    <a:lstStyle/>
                    <a:p>
                      <a:endParaRPr lang="en-US"/>
                    </a:p>
                  </a:txBody>
                  <a:tcPr/>
                </a:tc>
                <a:tc rowSpan="2">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خيارات الإجابة</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rowSpan="2">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السؤال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07000"/>
                        </a:lnSpc>
                        <a:spcBef>
                          <a:spcPts val="0"/>
                        </a:spcBef>
                        <a:spcAft>
                          <a:spcPts val="0"/>
                        </a:spcAft>
                      </a:pPr>
                      <a:r>
                        <a:rPr lang="ar-SA" sz="14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عما إذا كان سيتم جمع البيانات أو المؤشر من خلال إجراء استطلاع.  </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rowSpan="2">
                  <a:txBody>
                    <a:bodyPr/>
                    <a:lstStyle/>
                    <a:p>
                      <a:pPr marL="0" marR="0" algn="just" rtl="1">
                        <a:lnSpc>
                          <a:spcPct val="107000"/>
                        </a:lnSpc>
                        <a:spcBef>
                          <a:spcPts val="0"/>
                        </a:spcBef>
                        <a:spcAft>
                          <a:spcPts val="0"/>
                        </a:spcAft>
                      </a:pPr>
                      <a:r>
                        <a:rPr lang="ar-SA" sz="2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المؤشر</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3436923872"/>
                  </a:ext>
                </a:extLst>
              </a:tr>
              <a:tr h="540419">
                <a:tc>
                  <a:txBody>
                    <a:bodyPr/>
                    <a:lstStyle/>
                    <a:p>
                      <a:pPr marL="0" marR="0" algn="r"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مرتفع</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marL="0" marR="0" algn="r"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متوسط</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gridSpan="2">
                  <a:txBody>
                    <a:bodyPr/>
                    <a:lstStyle/>
                    <a:p>
                      <a:pPr marL="0" marR="0" algn="r" rtl="1">
                        <a:lnSpc>
                          <a:spcPct val="107000"/>
                        </a:lnSpc>
                        <a:spcBef>
                          <a:spcPts val="0"/>
                        </a:spcBef>
                        <a:spcAft>
                          <a:spcPts val="0"/>
                        </a:spcAft>
                      </a:pPr>
                      <a:r>
                        <a:rPr lang="ar-SA" sz="20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منخفض</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832451570"/>
                  </a:ext>
                </a:extLst>
              </a:tr>
              <a:tr h="210196">
                <a:tc gridSpan="9">
                  <a:txBody>
                    <a:bodyPr/>
                    <a:lstStyle/>
                    <a:p>
                      <a:pPr marL="0" marR="0" algn="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البيانات التي تم جمعها من المستندات والتقارير الداخلية</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28283879"/>
                  </a:ext>
                </a:extLst>
              </a:tr>
              <a:tr h="909389">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90%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70%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50%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سجلات الإحاطة والسجلات الخاصة بقسم الموارد البشرية ومقارنة عدد الموظفين والمتطوعين العاملين في العملية بعدد الذين تمت إحاطتهم بالمشاركة المجتمعية والمساءلة.</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نسبة الموظفين والمتطوعين الذين يعملون في العملية والذين تمت إحاطتهم بالمشاركة المجتمعية والمساءلة.</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00224585"/>
                  </a:ext>
                </a:extLst>
              </a:tr>
              <a:tr h="358896">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نعم</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لا</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تقرير التقييم.</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تم إبلاغ العملية من خلال تقييم احتياجات.</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15760594"/>
                  </a:ext>
                </a:extLst>
              </a:tr>
              <a:tr h="210196">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نعم</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لا</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تقرير التقييم أو تحليل السياق.</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تم إبلاغ العملية من خلال تحليل للسياق.</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46871791"/>
                  </a:ext>
                </a:extLst>
              </a:tr>
              <a:tr h="1092887">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15</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10</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5</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محاضر الاجتماعات المجتمعية وتقارير العملية، حيث سيعتمد الهدف على النطاق الجغرافي لعملية الاستجابة وتنوع المجموعات الموجودة فيه كما سيعتمد أيضًا على العدد ويشمل ذلك الأشخاص الذين تمت استشارتهم.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عدد المجموعات المجتمعية المختلفة والممثلين الذين تمت مشاورتهم بشأن خطط الاستجابة في كل موقع جغرافي (كقادة المجتمع ورجال الدين ومجموعات النساء وجمعيات سبل العيش وذوي الاحتياجات الخاصة وما إلى ذلك)</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88430005"/>
                  </a:ext>
                </a:extLst>
              </a:tr>
              <a:tr h="909389">
                <a:tc>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4</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2</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rtl="1">
                        <a:lnSpc>
                          <a:spcPct val="107000"/>
                        </a:lnSpc>
                        <a:spcBef>
                          <a:spcPts val="0"/>
                        </a:spcBef>
                        <a:spcAft>
                          <a:spcPts val="0"/>
                        </a:spcAft>
                      </a:pPr>
                      <a:r>
                        <a:rPr lang="ar-SA" sz="1400" b="1" kern="10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just" rtl="1">
                        <a:lnSpc>
                          <a:spcPct val="107000"/>
                        </a:lnSpc>
                        <a:spcBef>
                          <a:spcPts val="0"/>
                        </a:spcBef>
                        <a:spcAft>
                          <a:spcPts val="0"/>
                        </a:spcAft>
                      </a:pPr>
                      <a:r>
                        <a:rPr lang="ar-SA" sz="1400" b="1" kern="100">
                          <a:effectLst/>
                          <a:latin typeface="Calibri" panose="020F0502020204030204" pitchFamily="34" charset="0"/>
                          <a:ea typeface="Calibri" panose="020F0502020204030204" pitchFamily="34" charset="0"/>
                          <a:cs typeface="Calibri" panose="020F0502020204030204" pitchFamily="34" charset="0"/>
                        </a:rPr>
                        <a:t> </a:t>
                      </a:r>
                      <a:endParaRPr lang="en-US" sz="20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التقارير والخطط الخاصة بالعملية بما في ذلك عدد الأساليب، إضافة إلى تدوينها على سبيل المثال، 4 أساليب وهي الاجتماعات المجتمعية والواح الملاحظات والراديو والرسائل القصيرة.</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غير متوفر</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just" rtl="1">
                        <a:lnSpc>
                          <a:spcPct val="107000"/>
                        </a:lnSpc>
                        <a:spcBef>
                          <a:spcPts val="0"/>
                        </a:spcBef>
                        <a:spcAft>
                          <a:spcPts val="0"/>
                        </a:spcAft>
                      </a:pPr>
                      <a:r>
                        <a:rPr lang="ar-SA" sz="14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عدد ونوع الأساليب المنشأة لمشاركة المعلومات المتعلقة بسير العملية مع المجتمعات بما في ذلك معايير الاختيار في حال استخدامها.</a:t>
                      </a:r>
                      <a:endParaRPr lang="en-US" sz="20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09279400"/>
                  </a:ext>
                </a:extLst>
              </a:tr>
            </a:tbl>
          </a:graphicData>
        </a:graphic>
      </p:graphicFrame>
      <p:sp>
        <p:nvSpPr>
          <p:cNvPr id="25" name="TextBox 24">
            <a:extLst>
              <a:ext uri="{FF2B5EF4-FFF2-40B4-BE49-F238E27FC236}">
                <a16:creationId xmlns:a16="http://schemas.microsoft.com/office/drawing/2014/main" id="{678F3407-9FAE-4B86-0D86-D45836B152CE}"/>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1863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251259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7" y="1224174"/>
            <a:ext cx="11278442" cy="2771217"/>
          </a:xfrm>
          <a:prstGeom prst="rect">
            <a:avLst/>
          </a:prstGeom>
          <a:noFill/>
          <a:ln>
            <a:noFill/>
          </a:ln>
        </p:spPr>
        <p:txBody>
          <a:bodyPr spcFirstLastPara="1" wrap="square" lIns="91412" tIns="45693" rIns="91412" bIns="45693" anchor="t" anchorCtr="0">
            <a:spAutoFit/>
          </a:bodyPr>
          <a:lstStyle/>
          <a:p>
            <a:pPr algn="just" defTabSz="914309" rtl="1">
              <a:lnSpc>
                <a:spcPct val="128333"/>
              </a:lnSpc>
            </a:pPr>
            <a:r>
              <a:rPr lang="ar-JO" sz="4800" b="1" dirty="0">
                <a:solidFill>
                  <a:srgbClr val="33394B"/>
                </a:solidFill>
                <a:ea typeface="Calibri" panose="020F0502020204030204" pitchFamily="34" charset="0"/>
                <a:cs typeface="Calibri" panose="020F0502020204030204" pitchFamily="34" charset="0"/>
                <a:sym typeface="Montserrat"/>
              </a:rPr>
              <a:t>تمرين جماعي (20 دقيقة)</a:t>
            </a:r>
            <a:endParaRPr dirty="0">
              <a:solidFill>
                <a:srgbClr val="000000"/>
              </a:solidFill>
              <a:ea typeface="Calibri" panose="020F0502020204030204" pitchFamily="34" charset="0"/>
              <a:cs typeface="Calibri" panose="020F0502020204030204" pitchFamily="34" charset="0"/>
            </a:endParaRPr>
          </a:p>
          <a:p>
            <a:pPr algn="just" defTabSz="914309" rtl="1">
              <a:lnSpc>
                <a:spcPct val="128333"/>
              </a:lnSpc>
            </a:pPr>
            <a:r>
              <a:rPr lang="ar-JO" sz="4400" b="1" dirty="0">
                <a:solidFill>
                  <a:srgbClr val="F5333F"/>
                </a:solidFill>
                <a:ea typeface="Calibri" panose="020F0502020204030204" pitchFamily="34" charset="0"/>
                <a:cs typeface="Calibri" panose="020F0502020204030204" pitchFamily="34" charset="0"/>
                <a:sym typeface="Montserrat"/>
              </a:rPr>
              <a:t>سيناريو المشاركة المجتمعية والمساءلة في تخطيط الاستجابة</a:t>
            </a:r>
            <a:endParaRPr sz="1200" dirty="0">
              <a:solidFill>
                <a:srgbClr val="000000"/>
              </a:solidFill>
              <a:ea typeface="Calibri" panose="020F0502020204030204" pitchFamily="34" charset="0"/>
              <a:cs typeface="Calibri" panose="020F0502020204030204" pitchFamily="34" charset="0"/>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7" y="4509452"/>
            <a:ext cx="13082135" cy="2899137"/>
          </a:xfrm>
          <a:prstGeom prst="rect">
            <a:avLst/>
          </a:prstGeom>
          <a:noFill/>
          <a:ln>
            <a:noFill/>
          </a:ln>
        </p:spPr>
        <p:txBody>
          <a:bodyPr spcFirstLastPara="1" wrap="square" lIns="91412" tIns="45693" rIns="91412" bIns="45693" anchor="t" anchorCtr="0">
            <a:spAutoFit/>
          </a:bodyPr>
          <a:lstStyle/>
          <a:p>
            <a:pPr marL="514299" indent="-514299" algn="r"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يحتاج الصليب الأحمر في أليكسا إلى تخطيط الأستجابة، كيف يمكنه فعل بذلك مع الحرص على إشراك المجتمع؟</a:t>
            </a:r>
          </a:p>
          <a:p>
            <a:pPr marL="514299" indent="-514299" algn="r" defTabSz="914309" rtl="1">
              <a:lnSpc>
                <a:spcPct val="114374"/>
              </a:lnSpc>
              <a:buClr>
                <a:srgbClr val="FF0000"/>
              </a:buClr>
              <a:buSzPts val="3200"/>
              <a:buFont typeface="Calibri"/>
              <a:buAutoNum type="arabicPeriod"/>
            </a:pPr>
            <a:endParaRPr lang="ar-JO" sz="3200" b="1" dirty="0">
              <a:solidFill>
                <a:srgbClr val="3F3F3F"/>
              </a:solidFill>
              <a:ea typeface="Calibri" panose="020F0502020204030204" pitchFamily="34" charset="0"/>
              <a:cs typeface="Calibri" panose="020F0502020204030204" pitchFamily="34" charset="0"/>
              <a:sym typeface="Open Sans"/>
            </a:endParaRPr>
          </a:p>
          <a:p>
            <a:pPr marL="514299" indent="-514299" algn="r"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لديك 20 دقيقة لقراءة السيناريو وإعداد الإجابات الخاصة بالمهمة رقم 2 بالتعاوون مع مجموعتك</a:t>
            </a:r>
            <a:endParaRPr lang="ar-JO" sz="3200" dirty="0">
              <a:solidFill>
                <a:srgbClr val="00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EC261B52-BF3E-041F-2F79-BD6416F87782}"/>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6376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8465574" y="7146730"/>
            <a:ext cx="9822426" cy="3141858"/>
          </a:xfrm>
        </p:spPr>
        <p:txBody>
          <a:bodyPr/>
          <a:lstStyle/>
          <a:p>
            <a:pPr algn="just" rtl="1"/>
            <a:r>
              <a:rPr lang="ar-JO" dirty="0">
                <a:latin typeface="Calibri" panose="020F0502020204030204" pitchFamily="34" charset="0"/>
                <a:ea typeface="Calibri" panose="020F0502020204030204" pitchFamily="34" charset="0"/>
                <a:cs typeface="Calibri" panose="020F0502020204030204" pitchFamily="34" charset="0"/>
              </a:rPr>
              <a:t>المشاركة المجتمعية والمساءلة خلال تنفيذ الاستجابة</a:t>
            </a:r>
            <a:br>
              <a:rPr lang="ar-JO" dirty="0">
                <a:latin typeface="Calibri" panose="020F0502020204030204" pitchFamily="34" charset="0"/>
                <a:ea typeface="Calibri" panose="020F0502020204030204" pitchFamily="34" charset="0"/>
                <a:cs typeface="Calibri" panose="020F0502020204030204" pitchFamily="34" charset="0"/>
              </a:rPr>
            </a:br>
            <a:r>
              <a:rPr lang="ar-JO" dirty="0">
                <a:solidFill>
                  <a:schemeClr val="tx1"/>
                </a:solidFill>
                <a:latin typeface="Calibri" panose="020F0502020204030204" pitchFamily="34" charset="0"/>
                <a:ea typeface="Calibri" panose="020F0502020204030204" pitchFamily="34" charset="0"/>
                <a:cs typeface="Calibri" panose="020F0502020204030204" pitchFamily="34" charset="0"/>
              </a:rPr>
              <a:t>الجلسة الخامسة</a:t>
            </a:r>
            <a:endParaRPr lang="en-GB" sz="4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211109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021161" y="2509941"/>
            <a:ext cx="16245678" cy="4398576"/>
          </a:xfrm>
          <a:prstGeom prst="rect">
            <a:avLst/>
          </a:prstGeom>
          <a:noFill/>
        </p:spPr>
        <p:txBody>
          <a:bodyPr wrap="square" rtlCol="0">
            <a:spAutoFit/>
          </a:bodyPr>
          <a:lstStyle/>
          <a:p>
            <a:pPr algn="ctr" defTabSz="914309">
              <a:lnSpc>
                <a:spcPct val="80000"/>
              </a:lnSpc>
            </a:pPr>
            <a:r>
              <a:rPr lang="ar-JO" sz="8799" b="1" dirty="0">
                <a:solidFill>
                  <a:srgbClr val="F5333F"/>
                </a:solidFill>
                <a:ea typeface="Calibri" panose="020F0502020204030204" pitchFamily="34" charset="0"/>
                <a:cs typeface="Calibri" panose="020F0502020204030204" pitchFamily="34" charset="0"/>
              </a:rPr>
              <a:t>الإجراء الاساسي رقم 7</a:t>
            </a:r>
            <a:endParaRPr lang="en-US" sz="8799" b="1" dirty="0">
              <a:solidFill>
                <a:srgbClr val="F5333F"/>
              </a:solidFill>
              <a:ea typeface="Calibri" panose="020F0502020204030204" pitchFamily="34" charset="0"/>
              <a:cs typeface="Calibri" panose="020F0502020204030204" pitchFamily="34" charset="0"/>
            </a:endParaRPr>
          </a:p>
          <a:p>
            <a:pPr algn="ctr" defTabSz="914309">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a:lnSpc>
                <a:spcPct val="80000"/>
              </a:lnSpc>
            </a:pPr>
            <a:r>
              <a:rPr lang="ar-JO" sz="7200" dirty="0">
                <a:solidFill>
                  <a:srgbClr val="FFFFFF"/>
                </a:solidFill>
                <a:ea typeface="Calibri" panose="020F0502020204030204" pitchFamily="34" charset="0"/>
                <a:cs typeface="Calibri" panose="020F0502020204030204" pitchFamily="34" charset="0"/>
              </a:rPr>
              <a:t>مشاركة المعلومات المتعلقة بالاستجابة بانتظام مع المجتمع، باستخدام أفضل النهج لمختلف المجموعات.</a:t>
            </a:r>
            <a:endParaRPr lang="en-US" sz="7200"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2455426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21979" y="545626"/>
            <a:ext cx="9453212" cy="2237920"/>
          </a:xfrm>
          <a:prstGeom prst="rect">
            <a:avLst/>
          </a:prstGeom>
          <a:noFill/>
        </p:spPr>
        <p:txBody>
          <a:bodyPr wrap="square" rtlCol="0">
            <a:spAutoFit/>
          </a:bodyPr>
          <a:lstStyle/>
          <a:p>
            <a:pPr algn="just" defTabSz="914309" rtl="1">
              <a:lnSpc>
                <a:spcPts val="4099"/>
              </a:lnSpc>
              <a:spcAft>
                <a:spcPts val="300"/>
              </a:spcAft>
            </a:pPr>
            <a:r>
              <a:rPr lang="ar-JO" sz="3999" b="1" dirty="0">
                <a:solidFill>
                  <a:srgbClr val="33394B"/>
                </a:solidFill>
                <a:ea typeface="Calibri" panose="020F0502020204030204" pitchFamily="34" charset="0"/>
                <a:cs typeface="Calibri" panose="020F0502020204030204" pitchFamily="34" charset="0"/>
              </a:rPr>
              <a:t>الإجراء رقم 7:</a:t>
            </a:r>
          </a:p>
          <a:p>
            <a:pPr algn="just" defTabSz="914309" rtl="1">
              <a:lnSpc>
                <a:spcPts val="4099"/>
              </a:lnSpc>
              <a:spcAft>
                <a:spcPts val="300"/>
              </a:spcAft>
            </a:pPr>
            <a:r>
              <a:rPr lang="ar-JO" sz="3999" b="1" dirty="0">
                <a:solidFill>
                  <a:srgbClr val="C00000"/>
                </a:solidFill>
                <a:ea typeface="Calibri" panose="020F0502020204030204" pitchFamily="34" charset="0"/>
                <a:cs typeface="Calibri" panose="020F0502020204030204" pitchFamily="34" charset="0"/>
              </a:rPr>
              <a:t>مشاركة المعلومات المتعلقة بالإستجابة بانتظام مع المجتمع، بإستخدام أفضل النهج لمختلف المجموعات.</a:t>
            </a: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idx="2"/>
          </p:nvPr>
        </p:nvPicPr>
        <p:blipFill rotWithShape="1">
          <a:blip r:embed="rId3" cstate="screen">
            <a:extLst>
              <a:ext uri="{28A0092B-C50C-407E-A947-70E740481C1C}">
                <a14:useLocalDpi xmlns:a14="http://schemas.microsoft.com/office/drawing/2010/main"/>
              </a:ext>
            </a:extLst>
          </a:blip>
          <a:srcRect/>
          <a:stretch/>
        </p:blipFill>
        <p:spPr>
          <a:xfrm>
            <a:off x="10344993" y="794"/>
            <a:ext cx="7941597"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968752" y="2829147"/>
            <a:ext cx="8175248" cy="6586418"/>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1800"/>
              </a:spcAft>
              <a:buNone/>
            </a:pPr>
            <a:r>
              <a:rPr lang="ar-JO" sz="3200" b="1" dirty="0">
                <a:solidFill>
                  <a:srgbClr val="F5333F"/>
                </a:solidFill>
                <a:latin typeface="Calibri" panose="020F0502020204030204" pitchFamily="34" charset="0"/>
                <a:ea typeface="Calibri" panose="020F0502020204030204" pitchFamily="34" charset="0"/>
                <a:cs typeface="Calibri" panose="020F0502020204030204" pitchFamily="34" charset="0"/>
              </a:rPr>
              <a:t>الأساس</a:t>
            </a:r>
            <a:r>
              <a:rPr lang="ar-JO" sz="4000" b="1" dirty="0">
                <a:solidFill>
                  <a:srgbClr val="F5333F"/>
                </a:solidFill>
                <a:latin typeface="Calibri" panose="020F0502020204030204" pitchFamily="34" charset="0"/>
                <a:ea typeface="Calibri" panose="020F0502020204030204" pitchFamily="34" charset="0"/>
                <a:cs typeface="Calibri" panose="020F0502020204030204" pitchFamily="34" charset="0"/>
              </a:rPr>
              <a:t>:</a:t>
            </a:r>
            <a:endParaRPr lang="en-GB" sz="4000"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sz="2800" b="1" dirty="0">
                <a:solidFill>
                  <a:srgbClr val="3F3F3F"/>
                </a:solidFill>
                <a:latin typeface="Calibri" panose="020F0502020204030204" pitchFamily="34" charset="0"/>
                <a:ea typeface="Calibri" panose="020F0502020204030204" pitchFamily="34" charset="0"/>
                <a:cs typeface="Calibri" panose="020F0502020204030204" pitchFamily="34" charset="0"/>
              </a:rPr>
              <a:t>إستمر في مشاركة المعلومات حول الاستجابة </a:t>
            </a:r>
            <a:r>
              <a:rPr lang="ar-JO" sz="2800" dirty="0">
                <a:solidFill>
                  <a:srgbClr val="3F3F3F"/>
                </a:solidFill>
                <a:latin typeface="Calibri" panose="020F0502020204030204" pitchFamily="34" charset="0"/>
                <a:ea typeface="Calibri" panose="020F0502020204030204" pitchFamily="34" charset="0"/>
                <a:cs typeface="Calibri" panose="020F0502020204030204" pitchFamily="34" charset="0"/>
              </a:rPr>
              <a:t>من خلال قنوات متعددة وباللغات المحلية.</a:t>
            </a:r>
            <a:endParaRPr lang="en-GB" sz="28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sz="2800" b="1" dirty="0">
                <a:solidFill>
                  <a:srgbClr val="3F3F3F"/>
                </a:solidFill>
                <a:latin typeface="Calibri" panose="020F0502020204030204" pitchFamily="34" charset="0"/>
                <a:ea typeface="Calibri" panose="020F0502020204030204" pitchFamily="34" charset="0"/>
                <a:cs typeface="Calibri" panose="020F0502020204030204" pitchFamily="34" charset="0"/>
              </a:rPr>
              <a:t>إبقٍ المتطوعين على إطلاع أيضًا </a:t>
            </a:r>
            <a:r>
              <a:rPr lang="ar-JO" sz="2800" dirty="0">
                <a:solidFill>
                  <a:srgbClr val="3F3F3F"/>
                </a:solidFill>
                <a:latin typeface="Calibri" panose="020F0502020204030204" pitchFamily="34" charset="0"/>
                <a:ea typeface="Calibri" panose="020F0502020204030204" pitchFamily="34" charset="0"/>
                <a:cs typeface="Calibri" panose="020F0502020204030204" pitchFamily="34" charset="0"/>
              </a:rPr>
              <a:t>حتى يتسنى لهم مشاركة المعلومات الدقيقة مع المجتمعات.</a:t>
            </a:r>
            <a:endParaRPr lang="en-GB" sz="28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sz="2800" b="1" dirty="0">
                <a:solidFill>
                  <a:srgbClr val="3F3F3F"/>
                </a:solidFill>
                <a:latin typeface="Calibri" panose="020F0502020204030204" pitchFamily="34" charset="0"/>
                <a:ea typeface="Calibri" panose="020F0502020204030204" pitchFamily="34" charset="0"/>
                <a:cs typeface="Calibri" panose="020F0502020204030204" pitchFamily="34" charset="0"/>
              </a:rPr>
              <a:t>تبليغ موعد إنتهاء الإستجابة وما الذي سيتم تسليمه ومصادر الدعم الأخرى.</a:t>
            </a:r>
            <a:endParaRPr lang="en-GB" sz="28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endParaRPr lang="en-GB" sz="2800"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r>
              <a:rPr lang="ar-JO" sz="3200" b="1" dirty="0">
                <a:solidFill>
                  <a:srgbClr val="F5333F"/>
                </a:solidFill>
                <a:latin typeface="Calibri" panose="020F0502020204030204" pitchFamily="34" charset="0"/>
                <a:ea typeface="Calibri" panose="020F0502020204030204" pitchFamily="34" charset="0"/>
                <a:cs typeface="Calibri" panose="020F0502020204030204" pitchFamily="34" charset="0"/>
              </a:rPr>
              <a:t>المتقدم</a:t>
            </a:r>
            <a:r>
              <a:rPr lang="ar-JO" sz="4000" b="1" dirty="0">
                <a:solidFill>
                  <a:srgbClr val="F5333F"/>
                </a:solidFill>
                <a:latin typeface="Calibri" panose="020F0502020204030204" pitchFamily="34" charset="0"/>
                <a:ea typeface="Calibri" panose="020F0502020204030204" pitchFamily="34" charset="0"/>
                <a:cs typeface="Calibri" panose="020F0502020204030204" pitchFamily="34" charset="0"/>
              </a:rPr>
              <a:t>:</a:t>
            </a:r>
            <a:endParaRPr lang="en-GB" sz="4000"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sz="2800" dirty="0">
                <a:solidFill>
                  <a:srgbClr val="3F3F3F"/>
                </a:solidFill>
                <a:latin typeface="Calibri" panose="020F0502020204030204" pitchFamily="34" charset="0"/>
                <a:ea typeface="Calibri" panose="020F0502020204030204" pitchFamily="34" charset="0"/>
                <a:cs typeface="Calibri" panose="020F0502020204030204" pitchFamily="34" charset="0"/>
              </a:rPr>
              <a:t>إختبار ومراجعة نهج الإتصال للتأكد من تلقي المعلومات وفهمها وفائدتها.</a:t>
            </a:r>
            <a:endParaRPr lang="en-GB" sz="2800"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pic>
        <p:nvPicPr>
          <p:cNvPr id="8" name="Picture 7" descr="Logo&#10;&#10;Description automatically generated">
            <a:extLst>
              <a:ext uri="{FF2B5EF4-FFF2-40B4-BE49-F238E27FC236}">
                <a16:creationId xmlns:a16="http://schemas.microsoft.com/office/drawing/2014/main" id="{EB45AB0D-B0E6-E54C-9750-60FA21B86AF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57116" y="9693942"/>
            <a:ext cx="3737775" cy="594646"/>
          </a:xfrm>
          <a:prstGeom prst="rect">
            <a:avLst/>
          </a:prstGeom>
        </p:spPr>
      </p:pic>
      <p:pic>
        <p:nvPicPr>
          <p:cNvPr id="9" name="Picture 8" descr="Logo&#10;&#10;Description automatically generated with medium confidence">
            <a:extLst>
              <a:ext uri="{FF2B5EF4-FFF2-40B4-BE49-F238E27FC236}">
                <a16:creationId xmlns:a16="http://schemas.microsoft.com/office/drawing/2014/main" id="{37056D6B-BF8B-CD4E-910A-732043D2016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1979" y="9631330"/>
            <a:ext cx="4087011" cy="632401"/>
          </a:xfrm>
          <a:prstGeom prst="rect">
            <a:avLst/>
          </a:prstGeom>
        </p:spPr>
      </p:pic>
      <p:sp>
        <p:nvSpPr>
          <p:cNvPr id="2" name="TextBox 1">
            <a:extLst>
              <a:ext uri="{FF2B5EF4-FFF2-40B4-BE49-F238E27FC236}">
                <a16:creationId xmlns:a16="http://schemas.microsoft.com/office/drawing/2014/main" id="{6BED7AB9-9094-B357-47B6-F579626E4307}"/>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76C8C532-8F83-BB5A-7D63-5D5BA57E976C}"/>
              </a:ext>
            </a:extLst>
          </p:cNvPr>
          <p:cNvSpPr txBox="1"/>
          <p:nvPr/>
        </p:nvSpPr>
        <p:spPr>
          <a:xfrm>
            <a:off x="1116135" y="9766431"/>
            <a:ext cx="3581758" cy="400110"/>
          </a:xfrm>
          <a:prstGeom prst="rect">
            <a:avLst/>
          </a:prstGeom>
          <a:solidFill>
            <a:schemeClr val="bg2"/>
          </a:solidFill>
        </p:spPr>
        <p:txBody>
          <a:bodyPr wrap="square" rtlCol="0">
            <a:spAutoFit/>
          </a:bodyPr>
          <a:lstStyle/>
          <a:p>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ورقة أسئلة وأجوبة للمتطوعين </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9950804C-925C-91C2-284B-3485A42DC242}"/>
              </a:ext>
            </a:extLst>
          </p:cNvPr>
          <p:cNvSpPr txBox="1"/>
          <p:nvPr/>
        </p:nvSpPr>
        <p:spPr>
          <a:xfrm>
            <a:off x="5281650" y="9804155"/>
            <a:ext cx="3644621" cy="400110"/>
          </a:xfrm>
          <a:prstGeom prst="rect">
            <a:avLst/>
          </a:prstGeom>
          <a:solidFill>
            <a:schemeClr val="bg2"/>
          </a:solidFill>
        </p:spPr>
        <p:txBody>
          <a:bodyPr wrap="square" rtlCol="0">
            <a:spAutoFit/>
          </a:bodyPr>
          <a:lstStyle/>
          <a:p>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10416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A299C22A-9136-FC4E-B948-528273366C17}"/>
              </a:ext>
            </a:extLst>
          </p:cNvPr>
          <p:cNvGraphicFramePr/>
          <p:nvPr>
            <p:extLst>
              <p:ext uri="{D42A27DB-BD31-4B8C-83A1-F6EECF244321}">
                <p14:modId xmlns:p14="http://schemas.microsoft.com/office/powerpoint/2010/main" val="1744849264"/>
              </p:ext>
            </p:extLst>
          </p:nvPr>
        </p:nvGraphicFramePr>
        <p:xfrm>
          <a:off x="619080" y="1916549"/>
          <a:ext cx="17049840"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B8CB9C6E-4F87-9249-A4BB-C3439690520B}"/>
              </a:ext>
            </a:extLst>
          </p:cNvPr>
          <p:cNvSpPr txBox="1"/>
          <p:nvPr/>
        </p:nvSpPr>
        <p:spPr>
          <a:xfrm>
            <a:off x="619080" y="341544"/>
            <a:ext cx="13457271" cy="1485022"/>
          </a:xfrm>
          <a:prstGeom prst="rect">
            <a:avLst/>
          </a:prstGeom>
          <a:noFill/>
        </p:spPr>
        <p:txBody>
          <a:bodyPr wrap="square" rtlCol="0">
            <a:spAutoFit/>
          </a:bodyPr>
          <a:lstStyle/>
          <a:p>
            <a:pPr marL="0" marR="0" lvl="0" indent="0" algn="r" defTabSz="914309" rtl="1" eaLnBrk="0" fontAlgn="base" latinLnBrk="0" hangingPunct="0">
              <a:lnSpc>
                <a:spcPct val="100000"/>
              </a:lnSpc>
              <a:spcBef>
                <a:spcPct val="0"/>
              </a:spcBef>
              <a:spcAft>
                <a:spcPts val="300"/>
              </a:spcAft>
              <a:buClrTx/>
              <a:buSzTx/>
              <a:buFontTx/>
              <a:buNone/>
              <a:tabLst/>
              <a:defRPr/>
            </a:pPr>
            <a:r>
              <a:rPr lang="ar-JO" sz="4400" b="1" dirty="0">
                <a:solidFill>
                  <a:srgbClr val="33394B"/>
                </a:solidFill>
                <a:ea typeface="Calibri" panose="020F0502020204030204" pitchFamily="34" charset="0"/>
                <a:cs typeface="Calibri" panose="020F0502020204030204" pitchFamily="34" charset="0"/>
              </a:rPr>
              <a:t>ما هي المعلومات الخاصة بالعملية التي يجب أن تشاركها ومتى وكيف؟</a:t>
            </a:r>
            <a:endParaRPr kumimoji="0" lang="en-US"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a:p>
            <a:pPr lvl="0" algn="r" defTabSz="914309" rtl="1">
              <a:spcAft>
                <a:spcPts val="300"/>
              </a:spcAft>
              <a:defRPr/>
            </a:pPr>
            <a:r>
              <a:rPr lang="ar-JO" sz="4400" dirty="0">
                <a:solidFill>
                  <a:srgbClr val="F5333F"/>
                </a:solidFill>
                <a:ea typeface="Calibri" panose="020F0502020204030204" pitchFamily="34" charset="0"/>
                <a:cs typeface="Calibri" panose="020F0502020204030204" pitchFamily="34" charset="0"/>
              </a:rPr>
              <a:t>ناقش...</a:t>
            </a:r>
            <a:endParaRPr kumimoji="0" lang="ru-RU"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297D4975-76BE-F9E1-F506-66A03AB649CF}"/>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7289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E150BD70-0F6B-AF47-83D0-C84BB3D6FD66}"/>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graphicEl>
                                              <a:dgm id="{6B6A8A4D-E283-6E43-B7CB-C69B221ADF5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2439F31B-202A-274B-BCC6-6F4E75448FF5}"/>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graphicEl>
                                              <a:dgm id="{212A2FE2-6697-9545-8941-2E870974F810}"/>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graphicEl>
                                              <a:dgm id="{58B71623-B41D-C945-B4AC-89FF0DB14C9F}"/>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graphicEl>
                                              <a:dgm id="{40F3986C-9455-9C47-9DDC-6043F51D8D5E}"/>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graphicEl>
                                              <a:dgm id="{6680214F-33C8-3745-8EA4-661753954839}"/>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graphicEl>
                                              <a:dgm id="{23349F53-1B55-BF44-872E-07BAE0E6C698}"/>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082956-FBC3-7F4D-BC16-095BBEE1F631}"/>
              </a:ext>
            </a:extLst>
          </p:cNvPr>
          <p:cNvSpPr txBox="1"/>
          <p:nvPr/>
        </p:nvSpPr>
        <p:spPr>
          <a:xfrm>
            <a:off x="3353646" y="662088"/>
            <a:ext cx="6217008" cy="1608133"/>
          </a:xfrm>
          <a:prstGeom prst="rect">
            <a:avLst/>
          </a:prstGeom>
          <a:noFill/>
        </p:spPr>
        <p:txBody>
          <a:bodyPr wrap="square" rtlCol="0">
            <a:spAutoFit/>
          </a:bodyPr>
          <a:lstStyle/>
          <a:p>
            <a:pPr algn="just" defTabSz="914309" rtl="1">
              <a:spcAft>
                <a:spcPts val="300"/>
              </a:spcAft>
              <a:defRPr/>
            </a:pPr>
            <a:r>
              <a:rPr lang="ar-JO" sz="4800" b="1" dirty="0">
                <a:solidFill>
                  <a:srgbClr val="001D41"/>
                </a:solidFill>
                <a:ea typeface="Calibri" panose="020F0502020204030204" pitchFamily="34" charset="0"/>
                <a:cs typeface="Calibri" panose="020F0502020204030204" pitchFamily="34" charset="0"/>
              </a:rPr>
              <a:t>قواعد الإبلاغ عن المخاطر</a:t>
            </a:r>
            <a:endParaRPr lang="en-US" sz="4800" b="1" dirty="0">
              <a:solidFill>
                <a:srgbClr val="001D41"/>
              </a:solidFill>
              <a:ea typeface="Calibri" panose="020F0502020204030204" pitchFamily="34" charset="0"/>
              <a:cs typeface="Calibri" panose="020F0502020204030204" pitchFamily="34" charset="0"/>
            </a:endParaRPr>
          </a:p>
          <a:p>
            <a:pPr algn="just" defTabSz="914309" rtl="1">
              <a:spcAft>
                <a:spcPts val="300"/>
              </a:spcAft>
              <a:defRPr/>
            </a:pPr>
            <a:r>
              <a:rPr lang="ar-JO" sz="4800" dirty="0">
                <a:solidFill>
                  <a:schemeClr val="accent3"/>
                </a:solidFill>
                <a:ea typeface="Calibri" panose="020F0502020204030204" pitchFamily="34" charset="0"/>
                <a:cs typeface="Calibri" panose="020F0502020204030204" pitchFamily="34" charset="0"/>
              </a:rPr>
              <a:t>ناقش...</a:t>
            </a:r>
            <a:endParaRPr lang="ru-RU" sz="4800" dirty="0">
              <a:solidFill>
                <a:schemeClr val="accent3"/>
              </a:solidFill>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E3983036-BA17-2342-A76C-31EA746AD25E}"/>
              </a:ext>
            </a:extLst>
          </p:cNvPr>
          <p:cNvSpPr txBox="1"/>
          <p:nvPr/>
        </p:nvSpPr>
        <p:spPr>
          <a:xfrm>
            <a:off x="714315" y="2413619"/>
            <a:ext cx="8856339" cy="695517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866" indent="-342866" algn="just" defTabSz="914309" rtl="1">
              <a:lnSpc>
                <a:spcPct val="120000"/>
              </a:lnSpc>
              <a:buFont typeface="Arial" panose="020B0604020202020204" pitchFamily="34" charset="0"/>
              <a:buAutoNum type="arabicPeriod"/>
              <a:defRPr/>
            </a:pPr>
            <a:r>
              <a:rPr lang="ar-JO" dirty="0">
                <a:solidFill>
                  <a:srgbClr val="3F3F3F"/>
                </a:solidFill>
              </a:rPr>
              <a:t>الانتقال من المحادثات أُحادية الاتجاه إلى الحوارات.</a:t>
            </a:r>
            <a:endParaRPr lang="en-ZW" dirty="0">
              <a:solidFill>
                <a:srgbClr val="3F3F3F"/>
              </a:solidFill>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معالجة الثغرات في المعرفة.</a:t>
            </a:r>
            <a:endParaRPr lang="en-ZW" dirty="0">
              <a:solidFill>
                <a:srgbClr val="3F3F3F"/>
              </a:solidFill>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الاعتراف واحترام المعتقدات والممارسات الثقافية.</a:t>
            </a:r>
            <a:endParaRPr lang="en-ZW" dirty="0">
              <a:solidFill>
                <a:srgbClr val="3F3F3F"/>
              </a:solidFill>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الإبلاغ عن التهديد.</a:t>
            </a:r>
            <a:endParaRPr lang="en-ZW" dirty="0">
              <a:solidFill>
                <a:srgbClr val="3F3F3F"/>
              </a:solidFill>
            </a:endParaRP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اشرح السبب - لا تقتصر على إخبار الناس بما يجب عليهم فعله.</a:t>
            </a: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قدم دعوة للتحرك - مع مشورة عملية</a:t>
            </a:r>
          </a:p>
          <a:p>
            <a:pPr marL="342866" indent="-342866" algn="just" defTabSz="914309" rtl="1">
              <a:lnSpc>
                <a:spcPct val="120000"/>
              </a:lnSpc>
              <a:buFont typeface="Arial" panose="020B0604020202020204" pitchFamily="34" charset="0"/>
              <a:buAutoNum type="arabicPeriod"/>
              <a:defRPr/>
            </a:pPr>
            <a:r>
              <a:rPr lang="ar-JO" dirty="0">
                <a:solidFill>
                  <a:srgbClr val="3F3F3F"/>
                </a:solidFill>
              </a:rPr>
              <a:t>ومع ذلك، علينا أن نحافظ على الواقعية والقدرة على التنفيذ.</a:t>
            </a:r>
          </a:p>
          <a:p>
            <a:pPr marL="342866" indent="-342866" algn="just" defTabSz="914309" rtl="1">
              <a:lnSpc>
                <a:spcPct val="120000"/>
              </a:lnSpc>
              <a:buFont typeface="Wingdings" pitchFamily="2" charset="2"/>
              <a:buAutoNum type="arabicPeriod"/>
              <a:defRPr/>
            </a:pPr>
            <a:r>
              <a:rPr lang="ar-JO" dirty="0">
                <a:solidFill>
                  <a:srgbClr val="3F3F3F"/>
                </a:solidFill>
              </a:rPr>
              <a:t>تحديث المعلومات والرسائل بانتظام بناءً على التغذية الراجعة المجتمعية و تغيير الوضع.</a:t>
            </a:r>
            <a:endParaRPr lang="en-ZW" dirty="0">
              <a:solidFill>
                <a:srgbClr val="3F3F3F"/>
              </a:solidFill>
            </a:endParaRPr>
          </a:p>
          <a:p>
            <a:pPr marL="342866" indent="-342866" algn="just" defTabSz="914309" rtl="1">
              <a:lnSpc>
                <a:spcPct val="120000"/>
              </a:lnSpc>
              <a:buFont typeface="Wingdings" pitchFamily="2" charset="2"/>
              <a:buAutoNum type="arabicPeriod"/>
              <a:defRPr/>
            </a:pPr>
            <a:r>
              <a:rPr lang="ar-JO" dirty="0">
                <a:solidFill>
                  <a:srgbClr val="3F3F3F"/>
                </a:solidFill>
              </a:rPr>
              <a:t>استخدم قنوات الاتصال الموثوقة والمتاحة للجميع.</a:t>
            </a:r>
          </a:p>
        </p:txBody>
      </p:sp>
      <p:pic>
        <p:nvPicPr>
          <p:cNvPr id="17" name="Picture Placeholder 16" descr="A picture containing text, person, people, crowd&#10;&#10;Description automatically generated">
            <a:extLst>
              <a:ext uri="{FF2B5EF4-FFF2-40B4-BE49-F238E27FC236}">
                <a16:creationId xmlns:a16="http://schemas.microsoft.com/office/drawing/2014/main" id="{BB21B9B4-9049-6342-B440-741B879218C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grpSp>
        <p:nvGrpSpPr>
          <p:cNvPr id="5" name="Group 4">
            <a:extLst>
              <a:ext uri="{FF2B5EF4-FFF2-40B4-BE49-F238E27FC236}">
                <a16:creationId xmlns:a16="http://schemas.microsoft.com/office/drawing/2014/main" id="{402DFB49-38CC-6245-B4BB-E0F384E7B6D5}"/>
              </a:ext>
            </a:extLst>
          </p:cNvPr>
          <p:cNvGrpSpPr/>
          <p:nvPr/>
        </p:nvGrpSpPr>
        <p:grpSpPr>
          <a:xfrm>
            <a:off x="714315" y="9605588"/>
            <a:ext cx="6168772" cy="430887"/>
            <a:chOff x="10238338" y="7106249"/>
            <a:chExt cx="5779260" cy="430887"/>
          </a:xfrm>
        </p:grpSpPr>
        <p:sp>
          <p:nvSpPr>
            <p:cNvPr id="6" name="Oval 5">
              <a:extLst>
                <a:ext uri="{FF2B5EF4-FFF2-40B4-BE49-F238E27FC236}">
                  <a16:creationId xmlns:a16="http://schemas.microsoft.com/office/drawing/2014/main" id="{939D2F86-EAD3-FD47-B832-B9E5F2216971}"/>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A44D0650-719F-9545-8566-717BE63919F7}"/>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8" name="TextBox 7">
              <a:extLst>
                <a:ext uri="{FF2B5EF4-FFF2-40B4-BE49-F238E27FC236}">
                  <a16:creationId xmlns:a16="http://schemas.microsoft.com/office/drawing/2014/main" id="{7EEF1200-E5F6-D743-8463-D6807F4B57EF}"/>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3" name="TextBox 2">
            <a:extLst>
              <a:ext uri="{FF2B5EF4-FFF2-40B4-BE49-F238E27FC236}">
                <a16:creationId xmlns:a16="http://schemas.microsoft.com/office/drawing/2014/main" id="{2B45070B-8FD0-F501-39EC-4A372B0EE492}"/>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95111D15-91B7-D125-769C-A582DD536688}"/>
              </a:ext>
            </a:extLst>
          </p:cNvPr>
          <p:cNvSpPr txBox="1"/>
          <p:nvPr/>
        </p:nvSpPr>
        <p:spPr>
          <a:xfrm>
            <a:off x="1127887" y="9655589"/>
            <a:ext cx="6673034" cy="400110"/>
          </a:xfrm>
          <a:prstGeom prst="rect">
            <a:avLst/>
          </a:prstGeom>
          <a:solidFill>
            <a:schemeClr val="bg2"/>
          </a:solidFill>
        </p:spPr>
        <p:txBody>
          <a:bodyPr wrap="square" rtlCol="0">
            <a:spAutoFit/>
          </a:bodyPr>
          <a:lstStyle/>
          <a:p>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 تغيير السلوك ومصادر التواصل بشأن المخاطر والمشاركة المجتمعية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915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FC089EF-2E3B-DE44-BFA2-A69AD3FF236E}"/>
              </a:ext>
            </a:extLst>
          </p:cNvPr>
          <p:cNvSpPr txBox="1"/>
          <p:nvPr/>
        </p:nvSpPr>
        <p:spPr>
          <a:xfrm>
            <a:off x="652853" y="2704978"/>
            <a:ext cx="7691172" cy="586314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r" defTabSz="914309" rtl="1">
              <a:spcAft>
                <a:spcPts val="1800"/>
              </a:spcAft>
              <a:buNone/>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الأسئلة الرئيسية التي يجب طرحها</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هذه القناة قيد التشغيل؟ أو يمكن إعدادها بسرعة؟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هناك قدرة وميزانية كافية لاستخدامها؟</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لديك وصول مادي إلى المجتمع؟</a:t>
            </a: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يجب أن تكون ذات اتجاهين؟</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عليها الوصول إلى عدد كبير من الاشخاص على مساحة واسعة؟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تحتاج إلى مناقشة القضايا بشكل خاص؟</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لديك معلومات معقدة تريد مشاركتها؟</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يمكن للجميع الوصول لهذه القناة؟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r"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هل هي موثوقة؟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C769EF99-D573-3640-AF54-FFE5D06B320D}"/>
              </a:ext>
            </a:extLst>
          </p:cNvPr>
          <p:cNvSpPr txBox="1"/>
          <p:nvPr/>
        </p:nvSpPr>
        <p:spPr>
          <a:xfrm>
            <a:off x="652853" y="444956"/>
            <a:ext cx="11017779" cy="1446550"/>
          </a:xfrm>
          <a:prstGeom prst="rect">
            <a:avLst/>
          </a:prstGeom>
          <a:noFill/>
        </p:spPr>
        <p:txBody>
          <a:bodyPr wrap="square" rtlCol="0">
            <a:spAutoFit/>
          </a:bodyPr>
          <a:lstStyle/>
          <a:p>
            <a:pPr defTabSz="914309">
              <a:spcAft>
                <a:spcPts val="300"/>
              </a:spcAft>
            </a:pPr>
            <a:r>
              <a:rPr lang="ar-JO" sz="4400" b="1" dirty="0">
                <a:solidFill>
                  <a:srgbClr val="001D41"/>
                </a:solidFill>
                <a:latin typeface="Montserrat" pitchFamily="2" charset="77"/>
                <a:ea typeface="Roboto Black" panose="02000000000000000000" pitchFamily="2" charset="0"/>
                <a:cs typeface="Open Sans Light" panose="020B0306030504020204" pitchFamily="34" charset="0"/>
              </a:rPr>
              <a:t>اختيار قنوات التواصل المناسبة لاستخدامها في حالات الطوارئ</a:t>
            </a:r>
            <a:endParaRPr lang="ru-RU" sz="4400" dirty="0">
              <a:solidFill>
                <a:srgbClr val="001D4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5" name="Picture 4">
            <a:extLst>
              <a:ext uri="{FF2B5EF4-FFF2-40B4-BE49-F238E27FC236}">
                <a16:creationId xmlns:a16="http://schemas.microsoft.com/office/drawing/2014/main" id="{DBB02144-4975-D948-885C-C7E82F15B4CE}"/>
              </a:ext>
            </a:extLst>
          </p:cNvPr>
          <p:cNvPicPr>
            <a:picLocks noChangeAspect="1"/>
          </p:cNvPicPr>
          <p:nvPr/>
        </p:nvPicPr>
        <p:blipFill>
          <a:blip r:embed="rId3"/>
          <a:stretch>
            <a:fillRect/>
          </a:stretch>
        </p:blipFill>
        <p:spPr>
          <a:xfrm>
            <a:off x="8344436" y="1891506"/>
            <a:ext cx="9743030" cy="8228751"/>
          </a:xfrm>
          <a:prstGeom prst="rect">
            <a:avLst/>
          </a:prstGeom>
        </p:spPr>
      </p:pic>
      <p:pic>
        <p:nvPicPr>
          <p:cNvPr id="8" name="Picture 7" descr="Logo&#10;&#10;Description automatically generated with low confidence">
            <a:extLst>
              <a:ext uri="{FF2B5EF4-FFF2-40B4-BE49-F238E27FC236}">
                <a16:creationId xmlns:a16="http://schemas.microsoft.com/office/drawing/2014/main" id="{18FAEAE5-56DB-B74B-BE67-35274309F7D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2853" y="9525611"/>
            <a:ext cx="5093490" cy="594646"/>
          </a:xfrm>
          <a:prstGeom prst="rect">
            <a:avLst/>
          </a:prstGeom>
        </p:spPr>
      </p:pic>
      <p:sp>
        <p:nvSpPr>
          <p:cNvPr id="2" name="TextBox 1">
            <a:extLst>
              <a:ext uri="{FF2B5EF4-FFF2-40B4-BE49-F238E27FC236}">
                <a16:creationId xmlns:a16="http://schemas.microsoft.com/office/drawing/2014/main" id="{57F170B3-B0E8-EBFF-FF8D-3B77ADE4EA48}"/>
              </a:ext>
            </a:extLst>
          </p:cNvPr>
          <p:cNvSpPr txBox="1"/>
          <p:nvPr/>
        </p:nvSpPr>
        <p:spPr>
          <a:xfrm>
            <a:off x="11811000" y="1891506"/>
            <a:ext cx="2514600" cy="400110"/>
          </a:xfrm>
          <a:prstGeom prst="rect">
            <a:avLst/>
          </a:prstGeom>
          <a:solidFill>
            <a:schemeClr val="bg2"/>
          </a:solidFill>
        </p:spPr>
        <p:txBody>
          <a:bodyPr wrap="square" rtlCol="0">
            <a:spAutoFit/>
          </a:bodyPr>
          <a:lstStyle/>
          <a:p>
            <a:pPr algn="ctr" rtl="1"/>
            <a:r>
              <a:rPr lang="ar-JO" sz="2000" b="1" dirty="0">
                <a:ea typeface="Calibri" panose="020F0502020204030204" pitchFamily="34" charset="0"/>
                <a:cs typeface="Calibri" panose="020F0502020204030204" pitchFamily="34" charset="0"/>
              </a:rPr>
              <a:t>لا وصول </a:t>
            </a:r>
            <a:r>
              <a:rPr lang="en-US" sz="2000" b="1" dirty="0">
                <a:ea typeface="Calibri" panose="020F0502020204030204" pitchFamily="34" charset="0"/>
                <a:cs typeface="Calibri" panose="020F0502020204030204" pitchFamily="34" charset="0"/>
              </a:rPr>
              <a:t>/</a:t>
            </a:r>
            <a:r>
              <a:rPr lang="ar-JO" sz="2000" b="1" dirty="0">
                <a:ea typeface="Calibri" panose="020F0502020204030204" pitchFamily="34" charset="0"/>
                <a:cs typeface="Calibri" panose="020F0502020204030204" pitchFamily="34" charset="0"/>
              </a:rPr>
              <a:t> عن بعد</a:t>
            </a:r>
            <a:endParaRPr lang="en-US" sz="2000" b="1"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50151A6-4335-0DE1-95BA-92E34F767968}"/>
              </a:ext>
            </a:extLst>
          </p:cNvPr>
          <p:cNvSpPr txBox="1"/>
          <p:nvPr/>
        </p:nvSpPr>
        <p:spPr>
          <a:xfrm>
            <a:off x="10235866" y="3113822"/>
            <a:ext cx="2514600" cy="2246769"/>
          </a:xfrm>
          <a:prstGeom prst="rect">
            <a:avLst/>
          </a:prstGeom>
          <a:solidFill>
            <a:srgbClr val="ED7D31"/>
          </a:solidFill>
        </p:spPr>
        <p:txBody>
          <a:bodyPr wrap="square" rtlCol="0">
            <a:spAutoFit/>
          </a:bodyPr>
          <a:lstStyle/>
          <a:p>
            <a:pPr algn="ctr" rtl="1"/>
            <a:r>
              <a:rPr lang="ar-JO" sz="2000" dirty="0">
                <a:solidFill>
                  <a:schemeClr val="bg2"/>
                </a:solidFill>
                <a:ea typeface="Calibri" panose="020F0502020204030204" pitchFamily="34" charset="0"/>
                <a:cs typeface="Calibri" panose="020F0502020204030204" pitchFamily="34" charset="0"/>
              </a:rPr>
              <a:t>الرسائل القصيرة أحادية الاتجاه</a:t>
            </a:r>
          </a:p>
          <a:p>
            <a:pPr algn="ctr" rtl="1"/>
            <a:r>
              <a:rPr lang="ar-JO" sz="2000" dirty="0">
                <a:solidFill>
                  <a:schemeClr val="bg2"/>
                </a:solidFill>
                <a:ea typeface="Calibri" panose="020F0502020204030204" pitchFamily="34" charset="0"/>
                <a:cs typeface="Calibri" panose="020F0502020204030204" pitchFamily="34" charset="0"/>
              </a:rPr>
              <a:t>العروض والإعلانات التلفزيونية</a:t>
            </a:r>
          </a:p>
          <a:p>
            <a:pPr algn="ctr" rtl="1"/>
            <a:r>
              <a:rPr lang="ar-JO" sz="2000" dirty="0">
                <a:solidFill>
                  <a:schemeClr val="bg2"/>
                </a:solidFill>
                <a:ea typeface="Calibri" panose="020F0502020204030204" pitchFamily="34" charset="0"/>
                <a:cs typeface="Calibri" panose="020F0502020204030204" pitchFamily="34" charset="0"/>
              </a:rPr>
              <a:t>إعلانات الراديو</a:t>
            </a:r>
          </a:p>
          <a:p>
            <a:pPr algn="ctr" rtl="1"/>
            <a:r>
              <a:rPr lang="ar-JO" sz="2000" dirty="0">
                <a:solidFill>
                  <a:schemeClr val="bg2"/>
                </a:solidFill>
                <a:ea typeface="Calibri" panose="020F0502020204030204" pitchFamily="34" charset="0"/>
                <a:cs typeface="Calibri" panose="020F0502020204030204" pitchFamily="34" charset="0"/>
              </a:rPr>
              <a:t>الدراما الإذاعية</a:t>
            </a:r>
          </a:p>
          <a:p>
            <a:pPr algn="ctr" rtl="1"/>
            <a:r>
              <a:rPr lang="ar-JO" sz="2000" dirty="0">
                <a:solidFill>
                  <a:schemeClr val="bg2"/>
                </a:solidFill>
                <a:ea typeface="Calibri" panose="020F0502020204030204" pitchFamily="34" charset="0"/>
                <a:cs typeface="Calibri" panose="020F0502020204030204" pitchFamily="34" charset="0"/>
              </a:rPr>
              <a:t>الصحف</a:t>
            </a:r>
            <a:endParaRPr lang="en-US" sz="2000" dirty="0">
              <a:solidFill>
                <a:schemeClr val="bg2"/>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17B0D834-0BD0-5943-A2DC-FD2D5A1B3981}"/>
              </a:ext>
            </a:extLst>
          </p:cNvPr>
          <p:cNvSpPr txBox="1"/>
          <p:nvPr/>
        </p:nvSpPr>
        <p:spPr>
          <a:xfrm>
            <a:off x="8225692" y="5746996"/>
            <a:ext cx="1342516" cy="369332"/>
          </a:xfrm>
          <a:prstGeom prst="rect">
            <a:avLst/>
          </a:prstGeom>
          <a:solidFill>
            <a:schemeClr val="bg2"/>
          </a:solidFill>
        </p:spPr>
        <p:txBody>
          <a:bodyPr wrap="square" rtlCol="0">
            <a:spAutoFit/>
          </a:bodyPr>
          <a:lstStyle/>
          <a:p>
            <a:pPr algn="ctr" rtl="1"/>
            <a:r>
              <a:rPr lang="ar-JO" b="1" dirty="0">
                <a:ea typeface="Calibri" panose="020F0502020204030204" pitchFamily="34" charset="0"/>
                <a:cs typeface="Calibri" panose="020F0502020204030204" pitchFamily="34" charset="0"/>
              </a:rPr>
              <a:t>أحادية الاتجاه</a:t>
            </a:r>
            <a:endParaRPr lang="en-US" b="1" dirty="0">
              <a:ea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D94CD644-8188-925F-4764-F69F986946A1}"/>
              </a:ext>
            </a:extLst>
          </p:cNvPr>
          <p:cNvSpPr txBox="1"/>
          <p:nvPr/>
        </p:nvSpPr>
        <p:spPr>
          <a:xfrm>
            <a:off x="16744951" y="5645284"/>
            <a:ext cx="1342516" cy="646331"/>
          </a:xfrm>
          <a:prstGeom prst="rect">
            <a:avLst/>
          </a:prstGeom>
          <a:solidFill>
            <a:schemeClr val="bg2"/>
          </a:solidFill>
        </p:spPr>
        <p:txBody>
          <a:bodyPr wrap="square" rtlCol="0">
            <a:spAutoFit/>
          </a:bodyPr>
          <a:lstStyle/>
          <a:p>
            <a:pPr algn="ctr" rtl="1"/>
            <a:r>
              <a:rPr lang="ar-JO" b="1" dirty="0">
                <a:ea typeface="Calibri" panose="020F0502020204030204" pitchFamily="34" charset="0"/>
                <a:cs typeface="Calibri" panose="020F0502020204030204" pitchFamily="34" charset="0"/>
              </a:rPr>
              <a:t>ثنائية الاتجاه</a:t>
            </a:r>
          </a:p>
          <a:p>
            <a:pPr algn="ctr" rtl="1"/>
            <a:endParaRPr lang="en-US" b="1"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2D87C5A5-98E0-38C3-E410-F96416444200}"/>
              </a:ext>
            </a:extLst>
          </p:cNvPr>
          <p:cNvSpPr txBox="1"/>
          <p:nvPr/>
        </p:nvSpPr>
        <p:spPr>
          <a:xfrm>
            <a:off x="11958651" y="9525611"/>
            <a:ext cx="2514600" cy="400110"/>
          </a:xfrm>
          <a:prstGeom prst="rect">
            <a:avLst/>
          </a:prstGeom>
          <a:solidFill>
            <a:schemeClr val="bg2"/>
          </a:solidFill>
        </p:spPr>
        <p:txBody>
          <a:bodyPr wrap="square" rtlCol="0">
            <a:spAutoFit/>
          </a:bodyPr>
          <a:lstStyle/>
          <a:p>
            <a:pPr algn="ctr" rtl="1"/>
            <a:r>
              <a:rPr lang="ar-JO" sz="2000" b="1" dirty="0">
                <a:ea typeface="Calibri" panose="020F0502020204030204" pitchFamily="34" charset="0"/>
                <a:cs typeface="Calibri" panose="020F0502020204030204" pitchFamily="34" charset="0"/>
              </a:rPr>
              <a:t>وصول مادي (فعلي)</a:t>
            </a:r>
            <a:endParaRPr lang="en-US" sz="2000" b="1" dirty="0">
              <a:ea typeface="Calibri" panose="020F0502020204030204" pitchFamily="34" charset="0"/>
              <a:cs typeface="Calibri" panose="020F0502020204030204" pitchFamily="34" charset="0"/>
            </a:endParaRPr>
          </a:p>
        </p:txBody>
      </p:sp>
      <p:sp>
        <p:nvSpPr>
          <p:cNvPr id="13" name="Rectangle: Rounded Corners 12">
            <a:extLst>
              <a:ext uri="{FF2B5EF4-FFF2-40B4-BE49-F238E27FC236}">
                <a16:creationId xmlns:a16="http://schemas.microsoft.com/office/drawing/2014/main" id="{E7E3A793-0607-4181-041F-A203DCC0642B}"/>
              </a:ext>
            </a:extLst>
          </p:cNvPr>
          <p:cNvSpPr/>
          <p:nvPr/>
        </p:nvSpPr>
        <p:spPr>
          <a:xfrm>
            <a:off x="13487400" y="2901725"/>
            <a:ext cx="2857500" cy="2806834"/>
          </a:xfrm>
          <a:prstGeom prst="roundRect">
            <a:avLst/>
          </a:prstGeom>
          <a:solidFill>
            <a:srgbClr val="D17B5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JO" sz="1800" b="1">
                <a:solidFill>
                  <a:schemeClr val="bg2"/>
                </a:solidFill>
                <a:ea typeface="Calibri" panose="020F0502020204030204" pitchFamily="34" charset="0"/>
                <a:cs typeface="Calibri" panose="020F0502020204030204" pitchFamily="34" charset="0"/>
              </a:rPr>
              <a:t>وسائل التواصل الاجتماعي</a:t>
            </a:r>
          </a:p>
          <a:p>
            <a:pPr algn="ctr" rtl="1"/>
            <a:r>
              <a:rPr lang="ar-JO" sz="1800" b="1">
                <a:solidFill>
                  <a:schemeClr val="bg2"/>
                </a:solidFill>
                <a:ea typeface="Calibri" panose="020F0502020204030204" pitchFamily="34" charset="0"/>
                <a:cs typeface="Calibri" panose="020F0502020204030204" pitchFamily="34" charset="0"/>
              </a:rPr>
              <a:t>تطبيقات المحادثة</a:t>
            </a:r>
          </a:p>
          <a:p>
            <a:pPr algn="ctr" rtl="1"/>
            <a:r>
              <a:rPr lang="ar-JO" sz="1800" b="1">
                <a:solidFill>
                  <a:schemeClr val="bg2"/>
                </a:solidFill>
                <a:ea typeface="Calibri" panose="020F0502020204030204" pitchFamily="34" charset="0"/>
                <a:cs typeface="Calibri" panose="020F0502020204030204" pitchFamily="34" charset="0"/>
              </a:rPr>
              <a:t>الخطوط الساخنة</a:t>
            </a:r>
          </a:p>
          <a:p>
            <a:pPr algn="ctr" rtl="1"/>
            <a:r>
              <a:rPr lang="ar-JO" sz="1800" b="1">
                <a:solidFill>
                  <a:schemeClr val="bg2"/>
                </a:solidFill>
                <a:ea typeface="Calibri" panose="020F0502020204030204" pitchFamily="34" charset="0"/>
                <a:cs typeface="Calibri" panose="020F0502020204030204" pitchFamily="34" charset="0"/>
              </a:rPr>
              <a:t>الاتصالات في البرامج الإذاعية</a:t>
            </a:r>
          </a:p>
          <a:p>
            <a:pPr algn="ctr" rtl="1"/>
            <a:r>
              <a:rPr lang="ar-JO" sz="1800" b="1">
                <a:solidFill>
                  <a:schemeClr val="bg2"/>
                </a:solidFill>
                <a:ea typeface="Calibri" panose="020F0502020204030204" pitchFamily="34" charset="0"/>
                <a:cs typeface="Calibri" panose="020F0502020204030204" pitchFamily="34" charset="0"/>
              </a:rPr>
              <a:t>الرسائل القصيرة ثنائية الاتجاه</a:t>
            </a:r>
          </a:p>
          <a:p>
            <a:pPr algn="ctr" rtl="1"/>
            <a:r>
              <a:rPr lang="ar-JO" sz="1800" b="1">
                <a:solidFill>
                  <a:schemeClr val="bg2"/>
                </a:solidFill>
                <a:ea typeface="Calibri" panose="020F0502020204030204" pitchFamily="34" charset="0"/>
                <a:cs typeface="Calibri" panose="020F0502020204030204" pitchFamily="34" charset="0"/>
              </a:rPr>
              <a:t>برامج الدردشة الآلية</a:t>
            </a:r>
          </a:p>
          <a:p>
            <a:pPr algn="ctr" rtl="1"/>
            <a:r>
              <a:rPr lang="ar-JO" sz="1800" b="1">
                <a:solidFill>
                  <a:schemeClr val="bg2"/>
                </a:solidFill>
                <a:ea typeface="Calibri" panose="020F0502020204030204" pitchFamily="34" charset="0"/>
                <a:cs typeface="Calibri" panose="020F0502020204030204" pitchFamily="34" charset="0"/>
              </a:rPr>
              <a:t>الاستجابات الصوتية التفاعلية</a:t>
            </a:r>
          </a:p>
          <a:p>
            <a:pPr algn="ctr" rtl="1"/>
            <a:r>
              <a:rPr lang="ar-JO" sz="1800" b="1">
                <a:solidFill>
                  <a:schemeClr val="bg2"/>
                </a:solidFill>
                <a:ea typeface="Calibri" panose="020F0502020204030204" pitchFamily="34" charset="0"/>
                <a:cs typeface="Calibri" panose="020F0502020204030204" pitchFamily="34" charset="0"/>
              </a:rPr>
              <a:t>مجموعات التركيز الافتراضية</a:t>
            </a:r>
          </a:p>
          <a:p>
            <a:pPr algn="ctr" rtl="1"/>
            <a:r>
              <a:rPr lang="ar-JO" sz="1800" b="1">
                <a:solidFill>
                  <a:schemeClr val="bg2"/>
                </a:solidFill>
                <a:ea typeface="Calibri" panose="020F0502020204030204" pitchFamily="34" charset="0"/>
                <a:cs typeface="Calibri" panose="020F0502020204030204" pitchFamily="34" charset="0"/>
              </a:rPr>
              <a:t> </a:t>
            </a:r>
            <a:endParaRPr lang="ar-JO" sz="1800" b="1" dirty="0">
              <a:solidFill>
                <a:schemeClr val="bg2"/>
              </a:solidFill>
              <a:ea typeface="Calibri" panose="020F0502020204030204" pitchFamily="34" charset="0"/>
              <a:cs typeface="Calibri" panose="020F0502020204030204" pitchFamily="34" charset="0"/>
            </a:endParaRPr>
          </a:p>
        </p:txBody>
      </p:sp>
      <p:sp>
        <p:nvSpPr>
          <p:cNvPr id="14" name="Rectangle: Rounded Corners 13">
            <a:extLst>
              <a:ext uri="{FF2B5EF4-FFF2-40B4-BE49-F238E27FC236}">
                <a16:creationId xmlns:a16="http://schemas.microsoft.com/office/drawing/2014/main" id="{56F95F7D-A93F-DAAB-60BE-407F2F3389D9}"/>
              </a:ext>
            </a:extLst>
          </p:cNvPr>
          <p:cNvSpPr/>
          <p:nvPr/>
        </p:nvSpPr>
        <p:spPr>
          <a:xfrm>
            <a:off x="10079760" y="6291615"/>
            <a:ext cx="2819400" cy="2680935"/>
          </a:xfrm>
          <a:prstGeom prst="roundRect">
            <a:avLst/>
          </a:prstGeom>
          <a:solidFill>
            <a:srgbClr val="B98A82"/>
          </a:solidFill>
          <a:ln>
            <a:solidFill>
              <a:srgbClr val="B98A82"/>
            </a:solidFill>
          </a:ln>
        </p:spPr>
        <p:style>
          <a:lnRef idx="2">
            <a:schemeClr val="dk1"/>
          </a:lnRef>
          <a:fillRef idx="1">
            <a:schemeClr val="lt1"/>
          </a:fillRef>
          <a:effectRef idx="0">
            <a:schemeClr val="dk1"/>
          </a:effectRef>
          <a:fontRef idx="minor">
            <a:schemeClr val="dk1"/>
          </a:fontRef>
        </p:style>
        <p:txBody>
          <a:bodyPr rtlCol="0" anchor="ctr"/>
          <a:lstStyle/>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مكبرات الصوت</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المقاطع الصوتية</a:t>
            </a:r>
            <a:endParaRPr lang="en-US" b="1"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المنشورات والملصقات</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ألواح الملاحظات</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الرسومات الجدارية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صناديق الاقتراحات*</a:t>
            </a:r>
          </a:p>
          <a:p>
            <a:pPr algn="ctr"/>
            <a:endParaRPr lang="ar-JO" b="1"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15" name="Rectangle: Rounded Corners 14">
            <a:extLst>
              <a:ext uri="{FF2B5EF4-FFF2-40B4-BE49-F238E27FC236}">
                <a16:creationId xmlns:a16="http://schemas.microsoft.com/office/drawing/2014/main" id="{14FF4A79-5AD9-A269-CC6E-F54F55CDAC3D}"/>
              </a:ext>
            </a:extLst>
          </p:cNvPr>
          <p:cNvSpPr/>
          <p:nvPr/>
        </p:nvSpPr>
        <p:spPr>
          <a:xfrm>
            <a:off x="13506450" y="6318668"/>
            <a:ext cx="2819400" cy="2680935"/>
          </a:xfrm>
          <a:prstGeom prst="roundRect">
            <a:avLst/>
          </a:prstGeom>
          <a:solidFill>
            <a:srgbClr val="A5A5A5"/>
          </a:solidFill>
          <a:ln>
            <a:solidFill>
              <a:srgbClr val="A5A5A5"/>
            </a:solidFill>
          </a:ln>
        </p:spPr>
        <p:style>
          <a:lnRef idx="2">
            <a:schemeClr val="dk1"/>
          </a:lnRef>
          <a:fillRef idx="1">
            <a:schemeClr val="lt1"/>
          </a:fillRef>
          <a:effectRef idx="0">
            <a:schemeClr val="dk1"/>
          </a:effectRef>
          <a:fontRef idx="minor">
            <a:schemeClr val="dk1"/>
          </a:fontRef>
        </p:style>
        <p:txBody>
          <a:bodyPr rtlCol="0" anchor="ctr"/>
          <a:lstStyle/>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الزيارات المنزلية </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الاجتماعات المجتمعية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مكاتب المعلومات</a:t>
            </a:r>
            <a:endParaRPr lang="en-US" b="1" dirty="0">
              <a:solidFill>
                <a:schemeClr val="bg2"/>
              </a:solidFill>
              <a:latin typeface="Calibri" panose="020F0502020204030204" pitchFamily="34" charset="0"/>
              <a:ea typeface="Calibri" panose="020F0502020204030204" pitchFamily="34" charset="0"/>
              <a:cs typeface="Calibri" panose="020F0502020204030204" pitchFamily="34" charset="0"/>
            </a:endParaRP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السينما المتنقلة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المسرح المجتمعي</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حلقات النقاش المركزة</a:t>
            </a:r>
          </a:p>
          <a:p>
            <a:pPr algn="ctr"/>
            <a:r>
              <a:rPr lang="ar-JO" b="1" dirty="0">
                <a:solidFill>
                  <a:schemeClr val="bg2"/>
                </a:solidFill>
                <a:latin typeface="Calibri" panose="020F0502020204030204" pitchFamily="34" charset="0"/>
                <a:ea typeface="Calibri" panose="020F0502020204030204" pitchFamily="34" charset="0"/>
                <a:cs typeface="Calibri" panose="020F0502020204030204" pitchFamily="34" charset="0"/>
              </a:rPr>
              <a:t>الراديو المتنقل</a:t>
            </a:r>
          </a:p>
        </p:txBody>
      </p:sp>
      <p:sp>
        <p:nvSpPr>
          <p:cNvPr id="16" name="TextBox 15">
            <a:extLst>
              <a:ext uri="{FF2B5EF4-FFF2-40B4-BE49-F238E27FC236}">
                <a16:creationId xmlns:a16="http://schemas.microsoft.com/office/drawing/2014/main" id="{0101CDA2-187D-418B-CCA7-63B3A1316CD9}"/>
              </a:ext>
            </a:extLst>
          </p:cNvPr>
          <p:cNvSpPr txBox="1"/>
          <p:nvPr/>
        </p:nvSpPr>
        <p:spPr>
          <a:xfrm>
            <a:off x="1227909" y="9582022"/>
            <a:ext cx="4816289" cy="523220"/>
          </a:xfrm>
          <a:prstGeom prst="rect">
            <a:avLst/>
          </a:prstGeom>
          <a:solidFill>
            <a:schemeClr val="bg2"/>
          </a:solidFill>
        </p:spPr>
        <p:txBody>
          <a:bodyPr wrap="square" rtlCol="0">
            <a:spAutoFit/>
          </a:bodyPr>
          <a:lstStyle/>
          <a:p>
            <a:r>
              <a:rPr lang="ar-JO" sz="2800" dirty="0">
                <a:effectLst/>
                <a:ea typeface="Calibri" panose="020F0502020204030204" pitchFamily="34" charset="0"/>
                <a:cs typeface="Calibri" panose="020F0502020204030204" pitchFamily="34" charset="0"/>
              </a:rPr>
              <a:t>مصفوفة أساليب الاتصال</a:t>
            </a:r>
            <a:endParaRPr lang="en-US" sz="2800" dirty="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2E31C455-92A6-D989-E73E-52705782F617}"/>
              </a:ext>
            </a:extLst>
          </p:cNvPr>
          <p:cNvSpPr txBox="1"/>
          <p:nvPr/>
        </p:nvSpPr>
        <p:spPr>
          <a:xfrm>
            <a:off x="0" y="9925284"/>
            <a:ext cx="461803" cy="369332"/>
          </a:xfrm>
          <a:prstGeom prst="rect">
            <a:avLst/>
          </a:prstGeom>
          <a:solidFill>
            <a:schemeClr val="bg2"/>
          </a:solidFill>
        </p:spPr>
        <p:txBody>
          <a:bodyPr wrap="square" rtlCol="0">
            <a:spAutoFit/>
          </a:bodyPr>
          <a:lstStyle/>
          <a:p>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341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722065" y="531795"/>
            <a:ext cx="13547376"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7:</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الأدوات التي تساعدك في مشاركة المعلومات المتعلقة بالاستجابة مع المجتمع</a:t>
            </a:r>
            <a:endParaRPr lang="ru-RU" sz="4400" b="1" dirty="0">
              <a:solidFill>
                <a:srgbClr val="FF0000"/>
              </a:solidFill>
              <a:ea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AA2ACE72-54DC-7241-98DD-B2DEC60D09B6}"/>
              </a:ext>
            </a:extLst>
          </p:cNvPr>
          <p:cNvSpPr txBox="1"/>
          <p:nvPr/>
        </p:nvSpPr>
        <p:spPr>
          <a:xfrm>
            <a:off x="1263986" y="7389556"/>
            <a:ext cx="6353115" cy="1091966"/>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800" dirty="0">
                <a:solidFill>
                  <a:srgbClr val="3F3F3F"/>
                </a:solidFill>
                <a:ea typeface="Calibri" panose="020F0502020204030204" pitchFamily="34" charset="0"/>
                <a:cs typeface="Calibri" panose="020F0502020204030204" pitchFamily="34" charset="0"/>
              </a:rPr>
              <a:t>تتضمن مؤشرات لاستخدامها لرصد فعالية نُهج الاتصال.</a:t>
            </a:r>
            <a:endParaRPr lang="en-GB" sz="28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1263986" y="4025776"/>
            <a:ext cx="6007961" cy="1024319"/>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توفر إجابيات وسلبيات طرق التواصل المختلفة.</a:t>
            </a:r>
            <a:endParaRPr lang="en-GB" sz="2400" dirty="0">
              <a:solidFill>
                <a:srgbClr val="3F3F3F"/>
              </a:solidFill>
              <a:ea typeface="Calibri" panose="020F0502020204030204" pitchFamily="34" charset="0"/>
              <a:cs typeface="Calibri" panose="020F0502020204030204" pitchFamily="34" charset="0"/>
            </a:endParaRPr>
          </a:p>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حول اختيار القناة المناسبة ل</a:t>
            </a:r>
            <a:endParaRPr lang="en-GB" sz="2400" dirty="0">
              <a:solidFill>
                <a:srgbClr val="3F3F3F"/>
              </a:solidFill>
              <a:ea typeface="Calibri" panose="020F0502020204030204" pitchFamily="34" charset="0"/>
              <a:cs typeface="Calibri" panose="020F0502020204030204" pitchFamily="34" charset="0"/>
            </a:endParaRPr>
          </a:p>
        </p:txBody>
      </p:sp>
      <p:pic>
        <p:nvPicPr>
          <p:cNvPr id="6" name="Picture 5" descr="Logo&#10;&#10;Description automatically generated with low confidence">
            <a:extLst>
              <a:ext uri="{FF2B5EF4-FFF2-40B4-BE49-F238E27FC236}">
                <a16:creationId xmlns:a16="http://schemas.microsoft.com/office/drawing/2014/main" id="{82B986A3-4FDB-F34B-AAED-DAF4FED752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2065" y="3191533"/>
            <a:ext cx="6895037" cy="901562"/>
          </a:xfrm>
          <a:prstGeom prst="rect">
            <a:avLst/>
          </a:prstGeom>
        </p:spPr>
      </p:pic>
      <p:sp>
        <p:nvSpPr>
          <p:cNvPr id="12" name="TextBox 11">
            <a:extLst>
              <a:ext uri="{FF2B5EF4-FFF2-40B4-BE49-F238E27FC236}">
                <a16:creationId xmlns:a16="http://schemas.microsoft.com/office/drawing/2014/main" id="{DFD6EED4-8411-EB4F-A548-92619860EC33}"/>
              </a:ext>
            </a:extLst>
          </p:cNvPr>
          <p:cNvSpPr txBox="1"/>
          <p:nvPr/>
        </p:nvSpPr>
        <p:spPr>
          <a:xfrm>
            <a:off x="10001978" y="7275150"/>
            <a:ext cx="6735056"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حول كيفية إبلاغ المجتمعات بنهاية الاستجابة.</a:t>
            </a:r>
            <a:endParaRPr lang="en-GB" sz="2400" dirty="0">
              <a:solidFill>
                <a:srgbClr val="3F3F3F"/>
              </a:solidFill>
              <a:ea typeface="Calibri" panose="020F0502020204030204" pitchFamily="34" charset="0"/>
              <a:cs typeface="Calibri" panose="020F0502020204030204" pitchFamily="34" charset="0"/>
            </a:endParaRPr>
          </a:p>
        </p:txBody>
      </p:sp>
      <p:pic>
        <p:nvPicPr>
          <p:cNvPr id="16" name="Picture 15" descr="Logo&#10;&#10;Description automatically generated">
            <a:extLst>
              <a:ext uri="{FF2B5EF4-FFF2-40B4-BE49-F238E27FC236}">
                <a16:creationId xmlns:a16="http://schemas.microsoft.com/office/drawing/2014/main" id="{7894690F-80BB-7543-85F2-90DB4047AA2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41016" y="6534652"/>
            <a:ext cx="5028425" cy="799977"/>
          </a:xfrm>
          <a:prstGeom prst="rect">
            <a:avLst/>
          </a:prstGeom>
        </p:spPr>
      </p:pic>
      <p:sp>
        <p:nvSpPr>
          <p:cNvPr id="17" name="TextBox 16">
            <a:extLst>
              <a:ext uri="{FF2B5EF4-FFF2-40B4-BE49-F238E27FC236}">
                <a16:creationId xmlns:a16="http://schemas.microsoft.com/office/drawing/2014/main" id="{133A9F4B-FCF9-B14B-A953-9C86AEA11CDA}"/>
              </a:ext>
            </a:extLst>
          </p:cNvPr>
          <p:cNvSpPr txBox="1"/>
          <p:nvPr/>
        </p:nvSpPr>
        <p:spPr>
          <a:xfrm>
            <a:off x="9841997" y="4043767"/>
            <a:ext cx="6895037"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نموذج الأسئلة الأكقر تكرارًا تقدم للمتطوعين لمساعدنهم على إجابة أسئلة المجتمع بدقة.</a:t>
            </a:r>
            <a:endParaRPr lang="en-GB" sz="2400" dirty="0">
              <a:solidFill>
                <a:srgbClr val="3F3F3F"/>
              </a:solidFill>
              <a:ea typeface="Calibri" panose="020F0502020204030204" pitchFamily="34" charset="0"/>
              <a:cs typeface="Calibri" panose="020F0502020204030204" pitchFamily="34" charset="0"/>
            </a:endParaRPr>
          </a:p>
        </p:txBody>
      </p:sp>
      <p:pic>
        <p:nvPicPr>
          <p:cNvPr id="18" name="Picture 17" descr="Logo&#10;&#10;Description automatically generated with medium confidence">
            <a:extLst>
              <a:ext uri="{FF2B5EF4-FFF2-40B4-BE49-F238E27FC236}">
                <a16:creationId xmlns:a16="http://schemas.microsoft.com/office/drawing/2014/main" id="{6B41EDFA-A328-5845-A9CD-5D55AC9D71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241016" y="3192999"/>
            <a:ext cx="5498252" cy="850769"/>
          </a:xfrm>
          <a:prstGeom prst="rect">
            <a:avLst/>
          </a:prstGeom>
        </p:spPr>
      </p:pic>
      <p:pic>
        <p:nvPicPr>
          <p:cNvPr id="4" name="Picture 3" descr="A picture containing text&#10;&#10;Description automatically generated">
            <a:extLst>
              <a:ext uri="{FF2B5EF4-FFF2-40B4-BE49-F238E27FC236}">
                <a16:creationId xmlns:a16="http://schemas.microsoft.com/office/drawing/2014/main" id="{506D1BED-1959-4D43-B18C-A76F8D24F98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2064" y="6534653"/>
            <a:ext cx="3377679" cy="876165"/>
          </a:xfrm>
          <a:prstGeom prst="rect">
            <a:avLst/>
          </a:prstGeom>
        </p:spPr>
      </p:pic>
      <p:sp>
        <p:nvSpPr>
          <p:cNvPr id="2" name="TextBox 1">
            <a:extLst>
              <a:ext uri="{FF2B5EF4-FFF2-40B4-BE49-F238E27FC236}">
                <a16:creationId xmlns:a16="http://schemas.microsoft.com/office/drawing/2014/main" id="{2D16DE76-0F14-7AB7-3DA2-9B5F49B54798}"/>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4B2554B7-68C5-4043-4457-2612551B221C}"/>
              </a:ext>
            </a:extLst>
          </p:cNvPr>
          <p:cNvSpPr txBox="1"/>
          <p:nvPr/>
        </p:nvSpPr>
        <p:spPr>
          <a:xfrm>
            <a:off x="1331516" y="3966822"/>
            <a:ext cx="6007961" cy="1467518"/>
          </a:xfrm>
          <a:prstGeom prst="rect">
            <a:avLst/>
          </a:prstGeom>
          <a:solidFill>
            <a:schemeClr val="bg2"/>
          </a:solid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إجابيات وسلبيات طرق التواصل المختلفة.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اللازمة لاختيار القناة المناسبة لتحقيق الأغراض المختلفة.</a:t>
            </a:r>
            <a:endParaRPr lang="en-GB" sz="2400" dirty="0">
              <a:solidFill>
                <a:srgbClr val="3F3F3F"/>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B843EAA0-2B9E-4570-6DCE-1099C5CACD33}"/>
              </a:ext>
            </a:extLst>
          </p:cNvPr>
          <p:cNvSpPr txBox="1"/>
          <p:nvPr/>
        </p:nvSpPr>
        <p:spPr>
          <a:xfrm>
            <a:off x="1459702" y="3325558"/>
            <a:ext cx="615739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مصفوفة أساليب الاتصال</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617D4FAC-964B-472F-4108-44CFE5048B14}"/>
              </a:ext>
            </a:extLst>
          </p:cNvPr>
          <p:cNvSpPr txBox="1"/>
          <p:nvPr/>
        </p:nvSpPr>
        <p:spPr>
          <a:xfrm>
            <a:off x="1448629" y="6751930"/>
            <a:ext cx="5441907"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B5C4A801-A5B7-7D9C-5D0D-E5C31E9D411A}"/>
              </a:ext>
            </a:extLst>
          </p:cNvPr>
          <p:cNvSpPr txBox="1"/>
          <p:nvPr/>
        </p:nvSpPr>
        <p:spPr>
          <a:xfrm>
            <a:off x="10001978" y="6668196"/>
            <a:ext cx="5441907"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FC2D1DE3-360F-AAF9-1343-2911FADBF992}"/>
              </a:ext>
            </a:extLst>
          </p:cNvPr>
          <p:cNvSpPr txBox="1"/>
          <p:nvPr/>
        </p:nvSpPr>
        <p:spPr>
          <a:xfrm>
            <a:off x="9941018" y="3191533"/>
            <a:ext cx="5220629" cy="954107"/>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ورقة أسئلة وأجوبة للمتطوعين</a:t>
            </a:r>
          </a:p>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3940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12" grpId="0"/>
      <p:bldP spid="17" grpId="0"/>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pic>
        <p:nvPicPr>
          <p:cNvPr id="679" name="Google Shape;679;p22"/>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625383" y="1909109"/>
            <a:ext cx="16141402" cy="7947111"/>
          </a:xfrm>
          <a:prstGeom prst="rect">
            <a:avLst/>
          </a:prstGeom>
          <a:noFill/>
          <a:ln>
            <a:noFill/>
          </a:ln>
        </p:spPr>
      </p:pic>
      <p:sp>
        <p:nvSpPr>
          <p:cNvPr id="680" name="Google Shape;680;p22"/>
          <p:cNvSpPr txBox="1"/>
          <p:nvPr/>
        </p:nvSpPr>
        <p:spPr>
          <a:xfrm>
            <a:off x="625383" y="709094"/>
            <a:ext cx="14005017" cy="1877397"/>
          </a:xfrm>
          <a:prstGeom prst="rect">
            <a:avLst/>
          </a:prstGeom>
          <a:noFill/>
          <a:ln>
            <a:noFill/>
          </a:ln>
        </p:spPr>
        <p:txBody>
          <a:bodyPr spcFirstLastPara="1" wrap="square" lIns="91425" tIns="45700" rIns="91425" bIns="45700" anchor="t" anchorCtr="0">
            <a:spAutoFit/>
          </a:bodyPr>
          <a:lstStyle/>
          <a:p>
            <a:pPr marL="0" marR="0" lvl="0" indent="0" algn="r" rtl="1">
              <a:lnSpc>
                <a:spcPct val="100000"/>
              </a:lnSpc>
              <a:spcBef>
                <a:spcPts val="0"/>
              </a:spcBef>
              <a:spcAft>
                <a:spcPts val="0"/>
              </a:spcAft>
              <a:buClr>
                <a:srgbClr val="000000"/>
              </a:buClr>
              <a:buSzPts val="5400"/>
              <a:buFont typeface="Arial"/>
              <a:buNone/>
            </a:pPr>
            <a:r>
              <a:rPr lang="ar-JO" sz="5400" b="1" i="0" u="none" strike="noStrike" cap="none" dirty="0">
                <a:solidFill>
                  <a:schemeClr val="dk2"/>
                </a:solidFill>
                <a:ea typeface="Calibri" panose="020F0502020204030204" pitchFamily="34" charset="0"/>
                <a:cs typeface="Calibri" panose="020F0502020204030204" pitchFamily="34" charset="0"/>
                <a:sym typeface="Montserrat"/>
              </a:rPr>
              <a:t>ما هي المشاركة المجتمعية والمساءلة؟</a:t>
            </a:r>
            <a:endParaRPr lang="en-GB" sz="5400" b="1" i="0" u="none" strike="noStrike" cap="none" dirty="0">
              <a:solidFill>
                <a:schemeClr val="dk2"/>
              </a:solidFill>
              <a:ea typeface="Calibri" panose="020F0502020204030204" pitchFamily="34" charset="0"/>
              <a:cs typeface="Calibri" panose="020F0502020204030204" pitchFamily="34" charset="0"/>
              <a:sym typeface="Montserrat"/>
            </a:endParaRPr>
          </a:p>
          <a:p>
            <a:pPr algn="r" rtl="1">
              <a:buSzPts val="5400"/>
            </a:pPr>
            <a:r>
              <a:rPr lang="ar-JO" sz="4800" dirty="0">
                <a:solidFill>
                  <a:schemeClr val="accent3"/>
                </a:solidFill>
                <a:ea typeface="Calibri" panose="020F0502020204030204" pitchFamily="34" charset="0"/>
                <a:cs typeface="Calibri" panose="020F0502020204030204" pitchFamily="34" charset="0"/>
                <a:sym typeface="Montserrat"/>
              </a:rPr>
              <a:t>ناقش...</a:t>
            </a:r>
            <a:endParaRPr lang="en-GB" sz="4800" dirty="0">
              <a:solidFill>
                <a:schemeClr val="accent3"/>
              </a:solidFill>
              <a:ea typeface="Calibri" panose="020F0502020204030204" pitchFamily="34" charset="0"/>
              <a:cs typeface="Calibri" panose="020F0502020204030204" pitchFamily="34" charset="0"/>
              <a:sym typeface="Montserrat"/>
            </a:endParaRPr>
          </a:p>
          <a:p>
            <a:pPr marL="0" marR="0" lvl="0" indent="0" algn="r" rtl="1">
              <a:lnSpc>
                <a:spcPct val="100000"/>
              </a:lnSpc>
              <a:spcBef>
                <a:spcPts val="0"/>
              </a:spcBef>
              <a:spcAft>
                <a:spcPts val="0"/>
              </a:spcAft>
              <a:buClr>
                <a:srgbClr val="000000"/>
              </a:buClr>
              <a:buSzPts val="5400"/>
              <a:buFont typeface="Arial"/>
              <a:buNone/>
            </a:pPr>
            <a:endParaRPr sz="1400" b="0" i="0" u="none" strike="noStrike" cap="none" dirty="0">
              <a:solidFill>
                <a:srgbClr val="000000"/>
              </a:solidFill>
              <a:latin typeface="Arial"/>
              <a:ea typeface="Arial"/>
              <a:cs typeface="Arial"/>
              <a:sym typeface="Arial"/>
            </a:endParaRPr>
          </a:p>
        </p:txBody>
      </p:sp>
      <p:sp>
        <p:nvSpPr>
          <p:cNvPr id="3" name="TextBox 2">
            <a:extLst>
              <a:ext uri="{FF2B5EF4-FFF2-40B4-BE49-F238E27FC236}">
                <a16:creationId xmlns:a16="http://schemas.microsoft.com/office/drawing/2014/main" id="{5DA9AFF1-D768-BB15-E65D-35E769D50D65}"/>
              </a:ext>
            </a:extLst>
          </p:cNvPr>
          <p:cNvSpPr txBox="1"/>
          <p:nvPr/>
        </p:nvSpPr>
        <p:spPr>
          <a:xfrm>
            <a:off x="7639664" y="3447207"/>
            <a:ext cx="2035277" cy="830997"/>
          </a:xfrm>
          <a:prstGeom prst="rect">
            <a:avLst/>
          </a:prstGeom>
          <a:solidFill>
            <a:srgbClr val="001B38"/>
          </a:solidFill>
          <a:ln>
            <a:solidFill>
              <a:srgbClr val="001B38"/>
            </a:solidFill>
          </a:ln>
        </p:spPr>
        <p:txBody>
          <a:bodyPr wrap="square" rtlCol="0">
            <a:spAutoFit/>
          </a:bodyPr>
          <a:lstStyle/>
          <a:p>
            <a:pPr algn="ctr"/>
            <a:r>
              <a:rPr lang="ar-JO" sz="2400" b="1" dirty="0">
                <a:solidFill>
                  <a:schemeClr val="bg2"/>
                </a:solidFill>
                <a:ea typeface="Calibri" panose="020F0502020204030204" pitchFamily="34" charset="0"/>
                <a:cs typeface="Calibri" panose="020F0502020204030204" pitchFamily="34" charset="0"/>
              </a:rPr>
              <a:t>تساعدنا على أن نكون</a:t>
            </a:r>
            <a:endParaRPr lang="en-US" sz="2400" b="1" dirty="0">
              <a:solidFill>
                <a:schemeClr val="bg2"/>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BBDE1702-6215-C6A0-8A10-CC296F3112BA}"/>
              </a:ext>
            </a:extLst>
          </p:cNvPr>
          <p:cNvSpPr txBox="1"/>
          <p:nvPr/>
        </p:nvSpPr>
        <p:spPr>
          <a:xfrm>
            <a:off x="12173858" y="4544129"/>
            <a:ext cx="2456542" cy="1200329"/>
          </a:xfrm>
          <a:prstGeom prst="rect">
            <a:avLst/>
          </a:prstGeom>
          <a:solidFill>
            <a:schemeClr val="bg2"/>
          </a:solidFill>
          <a:ln>
            <a:solidFill>
              <a:schemeClr val="bg2"/>
            </a:solidFill>
          </a:ln>
        </p:spPr>
        <p:txBody>
          <a:bodyPr wrap="square" rtlCol="0">
            <a:spAutoFit/>
          </a:bodyPr>
          <a:lstStyle/>
          <a:p>
            <a:pPr algn="ctr"/>
            <a:r>
              <a:rPr lang="ar-JO" sz="2400" b="1" dirty="0">
                <a:ea typeface="Calibri" panose="020F0502020204030204" pitchFamily="34" charset="0"/>
                <a:cs typeface="Calibri" panose="020F0502020204030204" pitchFamily="34" charset="0"/>
              </a:rPr>
              <a:t>خاضعين للمساءلة تجاه الأشخاص الذين نساعدهم</a:t>
            </a:r>
            <a:endParaRPr lang="en-US" sz="2400" b="1"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E5819EE1-1103-92FE-3858-F59EFD3D2792}"/>
              </a:ext>
            </a:extLst>
          </p:cNvPr>
          <p:cNvSpPr txBox="1"/>
          <p:nvPr/>
        </p:nvSpPr>
        <p:spPr>
          <a:xfrm>
            <a:off x="2956340" y="4728795"/>
            <a:ext cx="2278626" cy="830997"/>
          </a:xfrm>
          <a:prstGeom prst="rect">
            <a:avLst/>
          </a:prstGeom>
          <a:solidFill>
            <a:schemeClr val="bg2"/>
          </a:solidFill>
          <a:ln>
            <a:solidFill>
              <a:schemeClr val="bg2"/>
            </a:solidFill>
          </a:ln>
        </p:spPr>
        <p:txBody>
          <a:bodyPr wrap="square" rtlCol="0">
            <a:spAutoFit/>
          </a:bodyPr>
          <a:lstStyle/>
          <a:p>
            <a:pPr algn="ctr"/>
            <a:r>
              <a:rPr lang="ar-JO" sz="2400" b="1" dirty="0">
                <a:ea typeface="Calibri" panose="020F0502020204030204" pitchFamily="34" charset="0"/>
                <a:cs typeface="Calibri" panose="020F0502020204030204" pitchFamily="34" charset="0"/>
              </a:rPr>
              <a:t> تعزيز نهج المشاركة المجتمعية</a:t>
            </a:r>
            <a:endParaRPr lang="en-US" sz="2400" b="1"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A70647E-D264-7275-C087-62849748BFD6}"/>
              </a:ext>
            </a:extLst>
          </p:cNvPr>
          <p:cNvSpPr txBox="1"/>
          <p:nvPr/>
        </p:nvSpPr>
        <p:spPr>
          <a:xfrm>
            <a:off x="945127" y="6998285"/>
            <a:ext cx="6217673" cy="2246769"/>
          </a:xfrm>
          <a:prstGeom prst="rect">
            <a:avLst/>
          </a:prstGeom>
          <a:solidFill>
            <a:schemeClr val="bg2"/>
          </a:solidFill>
        </p:spPr>
        <p:txBody>
          <a:bodyPr wrap="square">
            <a:spAutoFit/>
          </a:bodyPr>
          <a:lstStyle/>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المشاركة المجتمعية </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التواصل المفتوح والصادق.</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التغذية الراجعة والشكاوى.</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الفهم المجتمعي.</a:t>
            </a:r>
            <a:endParaRPr lang="en-US" sz="2000"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E0D0C09E-72EB-2FEE-F140-7D5057138284}"/>
              </a:ext>
            </a:extLst>
          </p:cNvPr>
          <p:cNvSpPr txBox="1"/>
          <p:nvPr/>
        </p:nvSpPr>
        <p:spPr>
          <a:xfrm>
            <a:off x="10153650" y="6996913"/>
            <a:ext cx="6217673" cy="2246769"/>
          </a:xfrm>
          <a:prstGeom prst="rect">
            <a:avLst/>
          </a:prstGeom>
          <a:solidFill>
            <a:schemeClr val="bg2"/>
          </a:solidFill>
        </p:spPr>
        <p:txBody>
          <a:bodyPr wrap="square">
            <a:spAutoFit/>
          </a:bodyPr>
          <a:lstStyle/>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تقديم الدعم المناسب في الوقت المناسب</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البرامج التي تتحكم بها المجتمعات. </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معاملة الأشخاص باحترام وحفظ كرامتهم.</a:t>
            </a:r>
          </a:p>
          <a:p>
            <a:pPr marL="285750" indent="-285750" algn="r" rtl="1">
              <a:buFont typeface="Arial" panose="020B0604020202020204" pitchFamily="34" charset="0"/>
              <a:buChar char="•"/>
            </a:pPr>
            <a:endParaRPr lang="ar-JO" sz="2000" dirty="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JO" sz="2000" dirty="0">
                <a:ea typeface="Calibri" panose="020F0502020204030204" pitchFamily="34" charset="0"/>
                <a:cs typeface="Calibri" panose="020F0502020204030204" pitchFamily="34" charset="0"/>
              </a:rPr>
              <a:t>عدم التسبب بأي ضرر لأي أحد.</a:t>
            </a:r>
            <a:endParaRPr lang="en-US" sz="200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3310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115343"/>
            <a:ext cx="14152619" cy="3901581"/>
          </a:xfrm>
          <a:prstGeom prst="rect">
            <a:avLst/>
          </a:prstGeom>
          <a:noFill/>
        </p:spPr>
        <p:txBody>
          <a:bodyPr wrap="square" rtlCol="0">
            <a:spAutoFit/>
          </a:bodyPr>
          <a:lstStyle/>
          <a:p>
            <a:pPr algn="ctr" defTabSz="914309" rtl="1">
              <a:lnSpc>
                <a:spcPct val="80000"/>
              </a:lnSpc>
            </a:pPr>
            <a:r>
              <a:rPr lang="ar-JO" sz="8799" b="1" dirty="0">
                <a:solidFill>
                  <a:srgbClr val="F5333F"/>
                </a:solidFill>
                <a:ea typeface="Calibri" panose="020F0502020204030204" pitchFamily="34" charset="0"/>
                <a:cs typeface="Calibri" panose="020F0502020204030204" pitchFamily="34" charset="0"/>
              </a:rPr>
              <a:t>الإجراء الأساسي رقم 8:</a:t>
            </a:r>
            <a:endParaRPr lang="en-US" sz="8799"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endParaRPr lang="ru-RU" sz="4400"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r>
              <a:rPr lang="ar-JO" sz="8799" b="1" dirty="0">
                <a:solidFill>
                  <a:srgbClr val="FFFFFF"/>
                </a:solidFill>
                <a:ea typeface="Calibri" panose="020F0502020204030204" pitchFamily="34" charset="0"/>
                <a:cs typeface="Calibri" panose="020F0502020204030204" pitchFamily="34" charset="0"/>
              </a:rPr>
              <a:t>دعم إشراك المجتمع في اتخاذ القرارات المتعلقة بالاستجابة</a:t>
            </a:r>
            <a:endParaRPr lang="en-US" sz="8799" b="1"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766036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2EAA2ABF-2839-BF4E-9912-0D985A961B99}"/>
              </a:ext>
            </a:extLst>
          </p:cNvPr>
          <p:cNvGraphicFramePr/>
          <p:nvPr>
            <p:extLst>
              <p:ext uri="{D42A27DB-BD31-4B8C-83A1-F6EECF244321}">
                <p14:modId xmlns:p14="http://schemas.microsoft.com/office/powerpoint/2010/main" val="3101243692"/>
              </p:ext>
            </p:extLst>
          </p:nvPr>
        </p:nvGraphicFramePr>
        <p:xfrm>
          <a:off x="653066" y="3183163"/>
          <a:ext cx="16646142" cy="8126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5-point Star 3">
            <a:extLst>
              <a:ext uri="{FF2B5EF4-FFF2-40B4-BE49-F238E27FC236}">
                <a16:creationId xmlns:a16="http://schemas.microsoft.com/office/drawing/2014/main" id="{FAF099AB-5E7C-394F-95A1-269BB0224128}"/>
              </a:ext>
            </a:extLst>
          </p:cNvPr>
          <p:cNvSpPr/>
          <p:nvPr/>
        </p:nvSpPr>
        <p:spPr>
          <a:xfrm>
            <a:off x="16750654" y="3522966"/>
            <a:ext cx="1339823" cy="1263341"/>
          </a:xfrm>
          <a:prstGeom prst="star5">
            <a:avLst/>
          </a:prstGeom>
          <a:solidFill>
            <a:srgbClr val="FFC000"/>
          </a:solidFill>
          <a:ln>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09"/>
            <a:endParaRPr lang="en-GB">
              <a:solidFill>
                <a:srgbClr val="3F3F3F"/>
              </a:solidFill>
              <a:latin typeface="Calibri" panose="020F0502020204030204"/>
            </a:endParaRPr>
          </a:p>
        </p:txBody>
      </p:sp>
      <p:sp>
        <p:nvSpPr>
          <p:cNvPr id="5" name="TextBox 4">
            <a:extLst>
              <a:ext uri="{FF2B5EF4-FFF2-40B4-BE49-F238E27FC236}">
                <a16:creationId xmlns:a16="http://schemas.microsoft.com/office/drawing/2014/main" id="{3B50759D-067E-8840-A50E-740AE1E0AB94}"/>
              </a:ext>
            </a:extLst>
          </p:cNvPr>
          <p:cNvSpPr txBox="1"/>
          <p:nvPr/>
        </p:nvSpPr>
        <p:spPr>
          <a:xfrm>
            <a:off x="653066" y="418243"/>
            <a:ext cx="13927907" cy="1723549"/>
          </a:xfrm>
          <a:prstGeom prst="rect">
            <a:avLst/>
          </a:prstGeom>
          <a:noFill/>
        </p:spPr>
        <p:txBody>
          <a:bodyPr wrap="square" rtlCol="0" anchor="t">
            <a:spAutoFit/>
          </a:bodyPr>
          <a:lstStyle/>
          <a:p>
            <a:pPr algn="r" defTabSz="914309" rtl="1">
              <a:spcBef>
                <a:spcPts val="600"/>
              </a:spcBef>
              <a:spcAft>
                <a:spcPts val="600"/>
              </a:spcAft>
            </a:pPr>
            <a:r>
              <a:rPr lang="ar-JO" sz="4800" b="1" dirty="0">
                <a:solidFill>
                  <a:srgbClr val="33394B"/>
                </a:solidFill>
                <a:ea typeface="Calibri" panose="020F0502020204030204" pitchFamily="34" charset="0"/>
                <a:cs typeface="Calibri" panose="020F0502020204030204" pitchFamily="34" charset="0"/>
              </a:rPr>
              <a:t>مستويات الإشراك</a:t>
            </a:r>
            <a:endParaRPr lang="en-US" sz="4800" b="1" dirty="0">
              <a:solidFill>
                <a:srgbClr val="33394B"/>
              </a:solidFill>
              <a:ea typeface="Calibri" panose="020F0502020204030204" pitchFamily="34" charset="0"/>
              <a:cs typeface="Calibri" panose="020F0502020204030204" pitchFamily="34" charset="0"/>
            </a:endParaRPr>
          </a:p>
          <a:p>
            <a:pPr algn="r" defTabSz="914309" rtl="1">
              <a:spcBef>
                <a:spcPts val="600"/>
              </a:spcBef>
              <a:spcAft>
                <a:spcPts val="600"/>
              </a:spcAft>
            </a:pPr>
            <a:r>
              <a:rPr lang="ar-JO" sz="4800" dirty="0">
                <a:solidFill>
                  <a:srgbClr val="F5333F"/>
                </a:solidFill>
                <a:ea typeface="Calibri" panose="020F0502020204030204" pitchFamily="34" charset="0"/>
                <a:cs typeface="Calibri" panose="020F0502020204030204" pitchFamily="34" charset="0"/>
              </a:rPr>
              <a:t>ناقش...</a:t>
            </a:r>
            <a:endParaRPr lang="en-US" sz="4800" dirty="0">
              <a:solidFill>
                <a:srgbClr val="F5333F"/>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21C4C526-4387-6E48-9508-775D452261A9}"/>
              </a:ext>
            </a:extLst>
          </p:cNvPr>
          <p:cNvSpPr txBox="1"/>
          <p:nvPr/>
        </p:nvSpPr>
        <p:spPr>
          <a:xfrm>
            <a:off x="209450" y="6046207"/>
            <a:ext cx="2997918" cy="1200329"/>
          </a:xfrm>
          <a:prstGeom prst="rect">
            <a:avLst/>
          </a:prstGeom>
          <a:noFill/>
        </p:spPr>
        <p:txBody>
          <a:bodyPr wrap="square" rtlCol="0">
            <a:spAutoFit/>
          </a:bodyPr>
          <a:lstStyle/>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ألواح الملاحظات</a:t>
            </a:r>
            <a:endParaRPr lang="en-GB" sz="2400" b="1" dirty="0">
              <a:solidFill>
                <a:srgbClr val="F5333F"/>
              </a:solidFill>
              <a:ea typeface="Calibri" panose="020F0502020204030204" pitchFamily="34" charset="0"/>
              <a:cs typeface="Calibri" panose="020F0502020204030204" pitchFamily="34" charset="0"/>
            </a:endParaRPr>
          </a:p>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مكبرات الصوت</a:t>
            </a:r>
            <a:endParaRPr lang="en-GB" sz="2400" b="1" dirty="0">
              <a:solidFill>
                <a:srgbClr val="F5333F"/>
              </a:solidFill>
              <a:ea typeface="Calibri" panose="020F0502020204030204" pitchFamily="34" charset="0"/>
              <a:cs typeface="Calibri" panose="020F0502020204030204" pitchFamily="34" charset="0"/>
            </a:endParaRPr>
          </a:p>
          <a:p>
            <a:pPr marL="342866" indent="-342866" algn="r"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البرامج الإذاعية</a:t>
            </a:r>
            <a:endParaRPr lang="en-GB" sz="2400" b="1" dirty="0">
              <a:solidFill>
                <a:srgbClr val="F5333F"/>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F573B73C-EE08-ED4F-9A2D-E623DE0809DE}"/>
              </a:ext>
            </a:extLst>
          </p:cNvPr>
          <p:cNvSpPr txBox="1"/>
          <p:nvPr/>
        </p:nvSpPr>
        <p:spPr>
          <a:xfrm>
            <a:off x="3758644" y="5183863"/>
            <a:ext cx="2997918" cy="1569660"/>
          </a:xfrm>
          <a:prstGeom prst="rect">
            <a:avLst/>
          </a:prstGeom>
          <a:noFill/>
        </p:spPr>
        <p:txBody>
          <a:bodyPr wrap="square" rtlCol="0">
            <a:spAutoFit/>
          </a:bodyPr>
          <a:lstStyle/>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التقييمات</a:t>
            </a:r>
            <a:endParaRPr lang="en-GB" sz="2400" b="1" dirty="0">
              <a:solidFill>
                <a:srgbClr val="F5333F"/>
              </a:solidFill>
              <a:ea typeface="Calibri" panose="020F0502020204030204" pitchFamily="34" charset="0"/>
              <a:cs typeface="Calibri" panose="020F0502020204030204" pitchFamily="34" charset="0"/>
            </a:endParaRPr>
          </a:p>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استطلاعات الرأي على وسائل التواصل الاجتماعي</a:t>
            </a:r>
            <a:endParaRPr lang="en-GB" sz="2400" b="1" dirty="0">
              <a:solidFill>
                <a:srgbClr val="F5333F"/>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8BA49F58-F30D-EA45-8082-89A9922B540D}"/>
              </a:ext>
            </a:extLst>
          </p:cNvPr>
          <p:cNvSpPr txBox="1"/>
          <p:nvPr/>
        </p:nvSpPr>
        <p:spPr>
          <a:xfrm>
            <a:off x="6872300" y="4728795"/>
            <a:ext cx="2997918" cy="830997"/>
          </a:xfrm>
          <a:prstGeom prst="rect">
            <a:avLst/>
          </a:prstGeom>
          <a:noFill/>
        </p:spPr>
        <p:txBody>
          <a:bodyPr wrap="square" rtlCol="0">
            <a:spAutoFit/>
          </a:bodyPr>
          <a:lstStyle/>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اجتماعات مجتمعية.</a:t>
            </a:r>
            <a:endParaRPr lang="en-GB" sz="2400" b="1" dirty="0">
              <a:solidFill>
                <a:srgbClr val="F5333F"/>
              </a:solidFill>
              <a:ea typeface="Calibri" panose="020F0502020204030204" pitchFamily="34" charset="0"/>
              <a:cs typeface="Calibri" panose="020F0502020204030204" pitchFamily="34" charset="0"/>
            </a:endParaRPr>
          </a:p>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حلقات النقاش المركزة</a:t>
            </a:r>
            <a:endParaRPr lang="en-GB" sz="2400" b="1" dirty="0">
              <a:solidFill>
                <a:srgbClr val="F5333F"/>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F172AD39-AB07-4E41-B8BD-B13D9DF92BDF}"/>
              </a:ext>
            </a:extLst>
          </p:cNvPr>
          <p:cNvSpPr txBox="1"/>
          <p:nvPr/>
        </p:nvSpPr>
        <p:spPr>
          <a:xfrm>
            <a:off x="11294076" y="3539843"/>
            <a:ext cx="2233516" cy="1200329"/>
          </a:xfrm>
          <a:prstGeom prst="rect">
            <a:avLst/>
          </a:prstGeom>
          <a:noFill/>
        </p:spPr>
        <p:txBody>
          <a:bodyPr wrap="square" rtlCol="0">
            <a:spAutoFit/>
          </a:bodyPr>
          <a:lstStyle/>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اللجان</a:t>
            </a:r>
            <a:endParaRPr lang="en-GB" sz="2400" b="1" dirty="0">
              <a:solidFill>
                <a:srgbClr val="F5333F"/>
              </a:solidFill>
              <a:ea typeface="Calibri" panose="020F0502020204030204" pitchFamily="34" charset="0"/>
              <a:cs typeface="Calibri" panose="020F0502020204030204" pitchFamily="34" charset="0"/>
            </a:endParaRPr>
          </a:p>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معايير الاختيار التشاركية.</a:t>
            </a:r>
            <a:endParaRPr lang="en-GB" sz="2400" b="1" dirty="0">
              <a:solidFill>
                <a:srgbClr val="F5333F"/>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25EB1ED9-9F16-BF47-A693-B8470B91774E}"/>
              </a:ext>
            </a:extLst>
          </p:cNvPr>
          <p:cNvSpPr txBox="1"/>
          <p:nvPr/>
        </p:nvSpPr>
        <p:spPr>
          <a:xfrm>
            <a:off x="14187048" y="2568235"/>
            <a:ext cx="2997918" cy="1569660"/>
          </a:xfrm>
          <a:prstGeom prst="rect">
            <a:avLst/>
          </a:prstGeom>
          <a:noFill/>
        </p:spPr>
        <p:txBody>
          <a:bodyPr wrap="square" rtlCol="0">
            <a:spAutoFit/>
          </a:bodyPr>
          <a:lstStyle/>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الحلول التي يقودها المجتمع.</a:t>
            </a:r>
            <a:endParaRPr lang="en-GB" sz="2400" b="1" dirty="0">
              <a:solidFill>
                <a:srgbClr val="F5333F"/>
              </a:solidFill>
              <a:ea typeface="Calibri" panose="020F0502020204030204" pitchFamily="34" charset="0"/>
              <a:cs typeface="Calibri" panose="020F0502020204030204" pitchFamily="34" charset="0"/>
            </a:endParaRPr>
          </a:p>
          <a:p>
            <a:pPr marL="342866" indent="-342866" algn="just" defTabSz="914309" rtl="1">
              <a:buFont typeface="Arial" panose="020B0604020202020204" pitchFamily="34" charset="0"/>
              <a:buChar char="•"/>
            </a:pPr>
            <a:r>
              <a:rPr lang="ar-JO" sz="2400" b="1" dirty="0">
                <a:solidFill>
                  <a:srgbClr val="F5333F"/>
                </a:solidFill>
                <a:ea typeface="Calibri" panose="020F0502020204030204" pitchFamily="34" charset="0"/>
                <a:cs typeface="Calibri" panose="020F0502020204030204" pitchFamily="34" charset="0"/>
              </a:rPr>
              <a:t>خطط العمل المجتمعية.</a:t>
            </a:r>
            <a:endParaRPr lang="en-GB" sz="2400" b="1" dirty="0">
              <a:solidFill>
                <a:srgbClr val="F5333F"/>
              </a:solidFill>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8D0695AC-3679-7845-1FE7-18F320B29351}"/>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2136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82041475-41D2-6746-B172-70C12AEC498B}"/>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graphicEl>
                                              <a:dgm id="{C66A18C9-AF5B-3F48-AA11-9A3302C979C7}"/>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graphicEl>
                                              <a:dgm id="{E8AAE053-A395-304E-A9E0-B9C2E219308D}"/>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E15EF2A8-934B-C246-9004-0F240FF599C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graphicEl>
                                              <a:dgm id="{1B7A2A76-CC92-BC4A-842A-C5C40CA6177B}"/>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graphicEl>
                                              <a:dgm id="{39528BF4-34A8-7B4B-903E-FE421F0F2968}"/>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graphicEl>
                                              <a:dgm id="{CD8A626F-372A-E44E-80E8-9355A31BBD62}"/>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graphicEl>
                                              <a:dgm id="{0B0E9649-F08A-3E49-A825-A58C4C29957E}"/>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graphicEl>
                                              <a:dgm id="{F9E9D00B-FDF2-FE41-87FC-B1ED24A73591}"/>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graphicEl>
                                              <a:dgm id="{5A5CD3A1-E3E2-C949-9AF8-E7AA10B65267}"/>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graphicEl>
                                              <a:dgm id="{16AFC567-CBD2-6E46-AFFD-0C26BF25AC87}"/>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graphicEl>
                                              <a:dgm id="{C5E0021A-2A3B-8741-A130-82F1C2C65BA1}"/>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graphicEl>
                                              <a:dgm id="{6767FC24-EAB7-AE4F-9CB3-EFD6F39B0999}"/>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graphicEl>
                                              <a:dgm id="{049F1390-4E33-0247-934D-91B97DEA0028}"/>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lvlOne"/>
        </p:bldSub>
      </p:bldGraphic>
      <p:bldP spid="4" grpId="0" animBg="1"/>
      <p:bldP spid="2" grpId="0"/>
      <p:bldP spid="6" grpId="0"/>
      <p:bldP spid="7" grpId="0"/>
      <p:bldP spid="8" grpId="0"/>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666439" y="461509"/>
            <a:ext cx="13303562" cy="1446550"/>
          </a:xfrm>
          <a:prstGeom prst="rect">
            <a:avLst/>
          </a:prstGeom>
          <a:noFill/>
        </p:spPr>
        <p:txBody>
          <a:bodyPr wrap="square" rtlCol="0">
            <a:spAutoFit/>
          </a:bodyPr>
          <a:lstStyle/>
          <a:p>
            <a:pPr algn="r" defTabSz="914309" rtl="1">
              <a:spcAft>
                <a:spcPts val="300"/>
              </a:spcAft>
            </a:pPr>
            <a:r>
              <a:rPr lang="ar-JO" sz="4400" b="1" dirty="0">
                <a:ea typeface="Calibri" panose="020F0502020204030204" pitchFamily="34" charset="0"/>
                <a:cs typeface="Calibri" panose="020F0502020204030204" pitchFamily="34" charset="0"/>
              </a:rPr>
              <a:t>الإجراء رقم 8</a:t>
            </a:r>
            <a:r>
              <a:rPr lang="en-US" sz="4400" b="1" dirty="0">
                <a:ea typeface="Calibri" panose="020F0502020204030204" pitchFamily="34" charset="0"/>
                <a:cs typeface="Calibri" panose="020F0502020204030204" pitchFamily="34" charset="0"/>
              </a:rPr>
              <a:t>: </a:t>
            </a:r>
            <a:r>
              <a:rPr lang="ar-JO" sz="4400" b="1" dirty="0">
                <a:ea typeface="Calibri" panose="020F0502020204030204" pitchFamily="34" charset="0"/>
                <a:cs typeface="Calibri" panose="020F0502020204030204" pitchFamily="34" charset="0"/>
              </a:rPr>
              <a:t> </a:t>
            </a:r>
            <a:r>
              <a:rPr lang="ar-JO" sz="4400" b="1" dirty="0">
                <a:solidFill>
                  <a:schemeClr val="accent6">
                    <a:lumMod val="75000"/>
                  </a:schemeClr>
                </a:solidFill>
                <a:ea typeface="Calibri" panose="020F0502020204030204" pitchFamily="34" charset="0"/>
                <a:cs typeface="Calibri" panose="020F0502020204030204" pitchFamily="34" charset="0"/>
              </a:rPr>
              <a:t>دعم المشاركة المجتمعية في اتخاذ القرارات المتعلقة بالاستجابة.</a:t>
            </a:r>
            <a:endParaRPr lang="en-US" sz="4400" b="1" dirty="0">
              <a:solidFill>
                <a:schemeClr val="accent6">
                  <a:lumMod val="75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3944C24-85B2-3840-BD3F-B926B06A301F}"/>
              </a:ext>
            </a:extLst>
          </p:cNvPr>
          <p:cNvSpPr txBox="1"/>
          <p:nvPr/>
        </p:nvSpPr>
        <p:spPr>
          <a:xfrm>
            <a:off x="7635153" y="2445035"/>
            <a:ext cx="9272355" cy="707860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6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أساسًا:</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إشراك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المجتمع في اتخاذ القرارات الرئيسية</a:t>
            </a:r>
          </a:p>
          <a:p>
            <a:pPr marL="342866" indent="-342866" algn="just" defTabSz="914309" rtl="1">
              <a:spcAft>
                <a:spcPts val="1200"/>
              </a:spcAft>
            </a:pP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إنشاء آليات لدعم المشاركة كالاجتماعات المفتوحة المنتظمة وحلقات النقاش المركزة.</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استشر شريحة متنوعة من المجتمع وشمل المجموعات الأكثر تهميشًا.</a:t>
            </a: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مناقشة الأنشطة والمواقع وعمليات الاختيار والملاحظات والانطباعات والتحديات والإغلاق.</a:t>
            </a:r>
            <a:endParaRPr lang="en-GB" dirty="0">
              <a:solidFill>
                <a:srgbClr val="F5333F"/>
              </a:solidFill>
              <a:ea typeface="Calibri" panose="020F0502020204030204" pitchFamily="34" charset="0"/>
              <a:cs typeface="Calibri" panose="020F0502020204030204" pitchFamily="34" charset="0"/>
            </a:endParaRPr>
          </a:p>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متقدم:</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2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تعاون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مع المجتمع لإدراة الاستجابة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اللجان المجتمعية</a:t>
            </a:r>
            <a:endParaRPr lang="en-GB" sz="2400" dirty="0">
              <a:solidFill>
                <a:srgbClr val="3F3F3F"/>
              </a:solidFill>
              <a:ea typeface="Calibri" panose="020F0502020204030204" pitchFamily="34" charset="0"/>
              <a:cs typeface="Calibri" panose="020F0502020204030204" pitchFamily="34" charset="0"/>
            </a:endParaRPr>
          </a:p>
          <a:p>
            <a:pPr marL="1030415" lvl="1" indent="-342866" algn="just" defTabSz="914309" rtl="1">
              <a:spcAft>
                <a:spcPts val="12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دعم الحلول والخطط التي يقودها المجتمع</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spcAft>
                <a:spcPts val="12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لكن تحقق من أن اللجنة موثوقة وتؤدي عملها على أكمل وجه.</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التخطيط للخروج بالتعاون مع المجتمعات.</a:t>
            </a:r>
          </a:p>
        </p:txBody>
      </p:sp>
      <p:pic>
        <p:nvPicPr>
          <p:cNvPr id="14" name="Picture Placeholder 13">
            <a:extLst>
              <a:ext uri="{FF2B5EF4-FFF2-40B4-BE49-F238E27FC236}">
                <a16:creationId xmlns:a16="http://schemas.microsoft.com/office/drawing/2014/main" id="{7CB2E33D-379A-3B47-AB5A-42B79C8C4FF6}"/>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543295" y="2661941"/>
            <a:ext cx="7091858" cy="7102542"/>
          </a:xfrm>
        </p:spPr>
      </p:pic>
      <p:sp>
        <p:nvSpPr>
          <p:cNvPr id="2" name="TextBox 1">
            <a:extLst>
              <a:ext uri="{FF2B5EF4-FFF2-40B4-BE49-F238E27FC236}">
                <a16:creationId xmlns:a16="http://schemas.microsoft.com/office/drawing/2014/main" id="{5474FAEE-F185-1FB4-3743-EB228E5370C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412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61618578-72BA-DE41-879E-3631C4EE34B9}"/>
              </a:ext>
            </a:extLst>
          </p:cNvPr>
          <p:cNvSpPr txBox="1"/>
          <p:nvPr/>
        </p:nvSpPr>
        <p:spPr>
          <a:xfrm>
            <a:off x="8220941" y="5447967"/>
            <a:ext cx="7380827" cy="504177"/>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بشأن إشراك المجتمعات المحلية في تخطيط الخروج</a:t>
            </a:r>
            <a:endParaRPr lang="en-GB" sz="2400" dirty="0">
              <a:solidFill>
                <a:srgbClr val="3F3F3F"/>
              </a:solidFill>
              <a:ea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DFB46776-0946-CC4C-966A-9EB805AA581E}"/>
              </a:ext>
            </a:extLst>
          </p:cNvPr>
          <p:cNvSpPr txBox="1"/>
          <p:nvPr/>
        </p:nvSpPr>
        <p:spPr>
          <a:xfrm>
            <a:off x="178057" y="7976079"/>
            <a:ext cx="7380827" cy="1467518"/>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إدارة حلقات النقاش المركزة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اسئلة المشاركة المجتمعية والمساءلة التي يجب طرحها خلال تخطيط الحلقات النقاشية المركزة</a:t>
            </a:r>
            <a:endParaRPr lang="en-GB" sz="2400" dirty="0">
              <a:solidFill>
                <a:srgbClr val="3F3F3F"/>
              </a:solidFill>
              <a:ea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04C97FFF-5A28-674C-BCBC-DF39FFF3C49D}"/>
              </a:ext>
            </a:extLst>
          </p:cNvPr>
          <p:cNvSpPr txBox="1"/>
          <p:nvPr/>
        </p:nvSpPr>
        <p:spPr>
          <a:xfrm>
            <a:off x="1342842" y="5490024"/>
            <a:ext cx="6216042" cy="504177"/>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نصائح لتنظيم وإدارة اجتماعات مجتمعية فعالة</a:t>
            </a:r>
            <a:endParaRPr lang="en-GB" sz="2400" dirty="0">
              <a:solidFill>
                <a:srgbClr val="3F3F3F"/>
              </a:solidFill>
              <a:ea typeface="Calibri" panose="020F0502020204030204" pitchFamily="34" charset="0"/>
              <a:cs typeface="Calibri" panose="020F0502020204030204" pitchFamily="34" charset="0"/>
            </a:endParaRPr>
          </a:p>
        </p:txBody>
      </p:sp>
      <p:pic>
        <p:nvPicPr>
          <p:cNvPr id="8" name="Picture 7" descr="A picture containing company name&#10;&#10;Description automatically generated">
            <a:extLst>
              <a:ext uri="{FF2B5EF4-FFF2-40B4-BE49-F238E27FC236}">
                <a16:creationId xmlns:a16="http://schemas.microsoft.com/office/drawing/2014/main" id="{DEFC2492-B5B9-D442-BF6F-427779A8E9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6019" y="4665598"/>
            <a:ext cx="5650628" cy="888863"/>
          </a:xfrm>
          <a:prstGeom prst="rect">
            <a:avLst/>
          </a:prstGeom>
        </p:spPr>
      </p:pic>
      <p:pic>
        <p:nvPicPr>
          <p:cNvPr id="9" name="Picture 8" descr="Logo&#10;&#10;Description automatically generated">
            <a:extLst>
              <a:ext uri="{FF2B5EF4-FFF2-40B4-BE49-F238E27FC236}">
                <a16:creationId xmlns:a16="http://schemas.microsoft.com/office/drawing/2014/main" id="{515DA199-7734-354E-9E2D-0CAAD7F0ED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50844" y="4665596"/>
            <a:ext cx="5028425" cy="799977"/>
          </a:xfrm>
          <a:prstGeom prst="rect">
            <a:avLst/>
          </a:prstGeom>
        </p:spPr>
      </p:pic>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26019" y="7214197"/>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0" y="843730"/>
            <a:ext cx="14018681"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8:</a:t>
            </a:r>
            <a:endParaRPr lang="en-US" sz="4400" b="1" dirty="0">
              <a:solidFill>
                <a:srgbClr val="33394B"/>
              </a:solidFill>
              <a:ea typeface="Calibri" panose="020F0502020204030204" pitchFamily="34" charset="0"/>
              <a:cs typeface="Calibri" panose="020F0502020204030204" pitchFamily="34" charset="0"/>
            </a:endParaRPr>
          </a:p>
          <a:p>
            <a:pPr algn="just"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أدوات لمساعدتك على دعم مشاركة المجتمع في اتخاذ القرارات المتعلقة بالاستجابة</a:t>
            </a:r>
            <a:endParaRPr lang="ru-RU" sz="4400" b="1" dirty="0">
              <a:solidFill>
                <a:srgbClr val="FF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6159E35B-9632-F26C-558B-F11065F5903D}"/>
              </a:ext>
            </a:extLst>
          </p:cNvPr>
          <p:cNvSpPr txBox="1"/>
          <p:nvPr/>
        </p:nvSpPr>
        <p:spPr>
          <a:xfrm>
            <a:off x="1470019" y="4924747"/>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اللقاءات المجتمعية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A4372A30-B913-D3AA-8E6D-757F3C3D778D}"/>
              </a:ext>
            </a:extLst>
          </p:cNvPr>
          <p:cNvSpPr txBox="1"/>
          <p:nvPr/>
        </p:nvSpPr>
        <p:spPr>
          <a:xfrm>
            <a:off x="1470019" y="7333528"/>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9DC7F46-765C-0FFF-D9BF-5241D961C428}"/>
              </a:ext>
            </a:extLst>
          </p:cNvPr>
          <p:cNvSpPr txBox="1"/>
          <p:nvPr/>
        </p:nvSpPr>
        <p:spPr>
          <a:xfrm>
            <a:off x="9623567" y="4790097"/>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إرشادات استراتيجية الخروج </a:t>
            </a:r>
          </a:p>
        </p:txBody>
      </p:sp>
      <p:sp>
        <p:nvSpPr>
          <p:cNvPr id="5" name="TextBox 4">
            <a:extLst>
              <a:ext uri="{FF2B5EF4-FFF2-40B4-BE49-F238E27FC236}">
                <a16:creationId xmlns:a16="http://schemas.microsoft.com/office/drawing/2014/main" id="{CA4709F0-E33C-24E3-BC87-01C267AEA4F4}"/>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9666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P spid="3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2" y="2656945"/>
            <a:ext cx="14152619" cy="3910879"/>
          </a:xfrm>
          <a:prstGeom prst="rect">
            <a:avLst/>
          </a:prstGeom>
          <a:noFill/>
        </p:spPr>
        <p:txBody>
          <a:bodyPr wrap="square" rtlCol="0">
            <a:spAutoFit/>
          </a:bodyPr>
          <a:lstStyle/>
          <a:p>
            <a:pPr algn="ctr" defTabSz="914309" rtl="1">
              <a:lnSpc>
                <a:spcPct val="80000"/>
              </a:lnSpc>
            </a:pPr>
            <a:r>
              <a:rPr lang="ar-JO" sz="8799" b="1" dirty="0">
                <a:solidFill>
                  <a:srgbClr val="F5333F"/>
                </a:solidFill>
                <a:ea typeface="Calibri" panose="020F0502020204030204" pitchFamily="34" charset="0"/>
                <a:cs typeface="Calibri" panose="020F0502020204030204" pitchFamily="34" charset="0"/>
              </a:rPr>
              <a:t>الإجراء الاساسي رقم 9:</a:t>
            </a:r>
            <a:endParaRPr lang="en-US" sz="8799"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rtl="1">
              <a:lnSpc>
                <a:spcPct val="80000"/>
              </a:lnSpc>
            </a:pPr>
            <a:r>
              <a:rPr lang="ar-JO" sz="8799" dirty="0">
                <a:solidFill>
                  <a:srgbClr val="FFFFFF"/>
                </a:solidFill>
                <a:ea typeface="Calibri" panose="020F0502020204030204" pitchFamily="34" charset="0"/>
                <a:cs typeface="Calibri" panose="020F0502020204030204" pitchFamily="34" charset="0"/>
              </a:rPr>
              <a:t>الاستماع للتغذية الراجعة المجتمعية واستخدامها لتوجيه عملية الاستجابة.</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655397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6"/>
          <p:cNvSpPr txBox="1"/>
          <p:nvPr/>
        </p:nvSpPr>
        <p:spPr>
          <a:xfrm>
            <a:off x="573073" y="506357"/>
            <a:ext cx="13614876" cy="1498817"/>
          </a:xfrm>
          <a:prstGeom prst="rect">
            <a:avLst/>
          </a:prstGeom>
          <a:noFill/>
          <a:ln>
            <a:noFill/>
          </a:ln>
        </p:spPr>
        <p:txBody>
          <a:bodyPr spcFirstLastPara="1" wrap="square" lIns="91412" tIns="45693" rIns="91412" bIns="45693" anchor="t" anchorCtr="0">
            <a:spAutoFit/>
          </a:bodyPr>
          <a:lstStyle/>
          <a:p>
            <a:pPr algn="just" defTabSz="914309" rtl="1"/>
            <a:r>
              <a:rPr lang="ar-JO" sz="4800" b="1" dirty="0">
                <a:solidFill>
                  <a:srgbClr val="33394B"/>
                </a:solidFill>
                <a:ea typeface="Calibri" panose="020F0502020204030204" pitchFamily="34" charset="0"/>
                <a:cs typeface="Calibri" panose="020F0502020204030204" pitchFamily="34" charset="0"/>
                <a:sym typeface="Montserrat"/>
              </a:rPr>
              <a:t>ما هي آليات التغذية الراجعة؟</a:t>
            </a:r>
            <a:endParaRPr dirty="0">
              <a:solidFill>
                <a:srgbClr val="000000"/>
              </a:solidFill>
              <a:ea typeface="Calibri" panose="020F0502020204030204" pitchFamily="34" charset="0"/>
              <a:cs typeface="Calibri" panose="020F0502020204030204" pitchFamily="34" charset="0"/>
            </a:endParaRPr>
          </a:p>
          <a:p>
            <a:pPr algn="just" defTabSz="914309" rtl="1">
              <a:lnSpc>
                <a:spcPct val="80000"/>
              </a:lnSpc>
              <a:spcBef>
                <a:spcPts val="600"/>
              </a:spcBef>
            </a:pPr>
            <a:r>
              <a:rPr lang="ar-JO" sz="4800" dirty="0">
                <a:solidFill>
                  <a:srgbClr val="F5333F"/>
                </a:solidFill>
                <a:ea typeface="Calibri" panose="020F0502020204030204" pitchFamily="34" charset="0"/>
                <a:cs typeface="Calibri" panose="020F0502020204030204" pitchFamily="34" charset="0"/>
                <a:sym typeface="Montserrat"/>
              </a:rPr>
              <a:t>ناقش...</a:t>
            </a:r>
            <a:endParaRPr sz="4800" dirty="0">
              <a:solidFill>
                <a:srgbClr val="F5333F"/>
              </a:solidFill>
              <a:ea typeface="Calibri" panose="020F0502020204030204" pitchFamily="34" charset="0"/>
              <a:cs typeface="Calibri" panose="020F0502020204030204" pitchFamily="34" charset="0"/>
              <a:sym typeface="Montserrat"/>
            </a:endParaRPr>
          </a:p>
        </p:txBody>
      </p:sp>
      <p:grpSp>
        <p:nvGrpSpPr>
          <p:cNvPr id="2" name="Group 1">
            <a:extLst>
              <a:ext uri="{FF2B5EF4-FFF2-40B4-BE49-F238E27FC236}">
                <a16:creationId xmlns:a16="http://schemas.microsoft.com/office/drawing/2014/main" id="{B1A690FF-C6F7-F14F-87DF-F6A27DE21FA9}"/>
              </a:ext>
            </a:extLst>
          </p:cNvPr>
          <p:cNvGrpSpPr/>
          <p:nvPr/>
        </p:nvGrpSpPr>
        <p:grpSpPr>
          <a:xfrm>
            <a:off x="573073" y="2575633"/>
            <a:ext cx="7671251" cy="7081962"/>
            <a:chOff x="2041843" y="2593327"/>
            <a:chExt cx="7672435" cy="7083055"/>
          </a:xfrm>
        </p:grpSpPr>
        <p:grpSp>
          <p:nvGrpSpPr>
            <p:cNvPr id="322" name="Google Shape;322;p6"/>
            <p:cNvGrpSpPr/>
            <p:nvPr/>
          </p:nvGrpSpPr>
          <p:grpSpPr>
            <a:xfrm>
              <a:off x="2041843" y="2593327"/>
              <a:ext cx="7672435" cy="7083055"/>
              <a:chOff x="2002185" y="-7615"/>
              <a:chExt cx="7672435" cy="7083055"/>
            </a:xfrm>
          </p:grpSpPr>
          <p:sp>
            <p:nvSpPr>
              <p:cNvPr id="323" name="Google Shape;323;p6"/>
              <p:cNvSpPr/>
              <p:nvPr/>
            </p:nvSpPr>
            <p:spPr>
              <a:xfrm>
                <a:off x="2318148" y="-7615"/>
                <a:ext cx="7040508" cy="7040508"/>
              </a:xfrm>
              <a:custGeom>
                <a:avLst/>
                <a:gdLst/>
                <a:ahLst/>
                <a:cxnLst/>
                <a:rect l="l" t="t" r="r" b="b"/>
                <a:pathLst>
                  <a:path w="120000" h="120000" extrusionOk="0">
                    <a:moveTo>
                      <a:pt x="75375" y="5536"/>
                    </a:moveTo>
                    <a:lnTo>
                      <a:pt x="75375" y="5536"/>
                    </a:lnTo>
                    <a:cubicBezTo>
                      <a:pt x="101012" y="12774"/>
                      <a:pt x="118131" y="36912"/>
                      <a:pt x="116484" y="63500"/>
                    </a:cubicBezTo>
                    <a:cubicBezTo>
                      <a:pt x="114836" y="90089"/>
                      <a:pt x="94868" y="111928"/>
                      <a:pt x="68533" y="115945"/>
                    </a:cubicBezTo>
                    <a:cubicBezTo>
                      <a:pt x="42198" y="119962"/>
                      <a:pt x="16627" y="105068"/>
                      <a:pt x="7128" y="80179"/>
                    </a:cubicBezTo>
                    <a:cubicBezTo>
                      <a:pt x="-2371" y="55290"/>
                      <a:pt x="6774" y="27147"/>
                      <a:pt x="29089" y="12596"/>
                    </a:cubicBezTo>
                    <a:lnTo>
                      <a:pt x="27485" y="9603"/>
                    </a:lnTo>
                    <a:lnTo>
                      <a:pt x="34762" y="12909"/>
                    </a:lnTo>
                    <a:lnTo>
                      <a:pt x="33694" y="21189"/>
                    </a:lnTo>
                    <a:lnTo>
                      <a:pt x="32091" y="18197"/>
                    </a:lnTo>
                    <a:lnTo>
                      <a:pt x="32091" y="18197"/>
                    </a:lnTo>
                    <a:cubicBezTo>
                      <a:pt x="12455" y="31307"/>
                      <a:pt x="4590" y="56315"/>
                      <a:pt x="13188" y="78304"/>
                    </a:cubicBezTo>
                    <a:cubicBezTo>
                      <a:pt x="21785" y="100292"/>
                      <a:pt x="44528" y="113333"/>
                      <a:pt x="67848" y="109647"/>
                    </a:cubicBezTo>
                    <a:cubicBezTo>
                      <a:pt x="91168" y="105961"/>
                      <a:pt x="108779" y="86541"/>
                      <a:pt x="110175" y="62973"/>
                    </a:cubicBezTo>
                    <a:cubicBezTo>
                      <a:pt x="111572" y="39405"/>
                      <a:pt x="96377" y="18041"/>
                      <a:pt x="73655" y="11627"/>
                    </a:cubicBezTo>
                    <a:close/>
                  </a:path>
                </a:pathLst>
              </a:custGeom>
              <a:solidFill>
                <a:srgbClr val="C9CACD"/>
              </a:solidFill>
              <a:ln>
                <a:noFill/>
              </a:ln>
            </p:spPr>
            <p:txBody>
              <a:bodyPr spcFirstLastPara="1" wrap="square" lIns="91412" tIns="91412" rIns="91412" bIns="91412" anchor="ctr" anchorCtr="0">
                <a:noAutofit/>
              </a:bodyPr>
              <a:lstStyle/>
              <a:p>
                <a:pPr defTabSz="914309"/>
                <a:endParaRPr>
                  <a:solidFill>
                    <a:srgbClr val="000000"/>
                  </a:solidFill>
                </a:endParaRPr>
              </a:p>
            </p:txBody>
          </p:sp>
          <p:sp>
            <p:nvSpPr>
              <p:cNvPr id="324" name="Google Shape;324;p6"/>
              <p:cNvSpPr/>
              <p:nvPr/>
            </p:nvSpPr>
            <p:spPr>
              <a:xfrm>
                <a:off x="4475728" y="385"/>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5" name="Google Shape;325;p6"/>
              <p:cNvSpPr txBox="1"/>
              <p:nvPr/>
            </p:nvSpPr>
            <p:spPr>
              <a:xfrm>
                <a:off x="4542248" y="66905"/>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التصميم</a:t>
                </a:r>
                <a:endParaRPr dirty="0">
                  <a:solidFill>
                    <a:srgbClr val="000000"/>
                  </a:solidFill>
                  <a:ea typeface="Calibri" panose="020F0502020204030204" pitchFamily="34" charset="0"/>
                  <a:cs typeface="Calibri" panose="020F0502020204030204" pitchFamily="34" charset="0"/>
                </a:endParaRPr>
              </a:p>
            </p:txBody>
          </p:sp>
          <p:sp>
            <p:nvSpPr>
              <p:cNvPr id="326" name="Google Shape;326;p6"/>
              <p:cNvSpPr/>
              <p:nvPr/>
            </p:nvSpPr>
            <p:spPr>
              <a:xfrm>
                <a:off x="6949272" y="169813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7" name="Google Shape;327;p6"/>
              <p:cNvSpPr txBox="1"/>
              <p:nvPr/>
            </p:nvSpPr>
            <p:spPr>
              <a:xfrm>
                <a:off x="7015792" y="176465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الجمع</a:t>
                </a:r>
                <a:endParaRPr dirty="0">
                  <a:solidFill>
                    <a:srgbClr val="000000"/>
                  </a:solidFill>
                  <a:ea typeface="Calibri" panose="020F0502020204030204" pitchFamily="34" charset="0"/>
                  <a:cs typeface="Calibri" panose="020F0502020204030204" pitchFamily="34" charset="0"/>
                </a:endParaRPr>
              </a:p>
            </p:txBody>
          </p:sp>
          <p:sp>
            <p:nvSpPr>
              <p:cNvPr id="328" name="Google Shape;328;p6"/>
              <p:cNvSpPr/>
              <p:nvPr/>
            </p:nvSpPr>
            <p:spPr>
              <a:xfrm>
                <a:off x="6949263" y="390069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29" name="Google Shape;329;p6"/>
              <p:cNvSpPr txBox="1"/>
              <p:nvPr/>
            </p:nvSpPr>
            <p:spPr>
              <a:xfrm>
                <a:off x="7015783" y="396721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الدمج وتحديد الأولويات</a:t>
                </a:r>
                <a:endParaRPr dirty="0">
                  <a:solidFill>
                    <a:srgbClr val="000000"/>
                  </a:solidFill>
                  <a:ea typeface="Calibri" panose="020F0502020204030204" pitchFamily="34" charset="0"/>
                  <a:cs typeface="Calibri" panose="020F0502020204030204" pitchFamily="34" charset="0"/>
                </a:endParaRPr>
              </a:p>
            </p:txBody>
          </p:sp>
          <p:sp>
            <p:nvSpPr>
              <p:cNvPr id="330" name="Google Shape;330;p6"/>
              <p:cNvSpPr/>
              <p:nvPr/>
            </p:nvSpPr>
            <p:spPr>
              <a:xfrm>
                <a:off x="4475728" y="5712766"/>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1" name="Google Shape;331;p6"/>
              <p:cNvSpPr txBox="1"/>
              <p:nvPr/>
            </p:nvSpPr>
            <p:spPr>
              <a:xfrm>
                <a:off x="4542248" y="5779286"/>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التحليل</a:t>
                </a:r>
                <a:endParaRPr dirty="0">
                  <a:solidFill>
                    <a:srgbClr val="000000"/>
                  </a:solidFill>
                  <a:ea typeface="Calibri" panose="020F0502020204030204" pitchFamily="34" charset="0"/>
                  <a:cs typeface="Calibri" panose="020F0502020204030204" pitchFamily="34" charset="0"/>
                </a:endParaRPr>
              </a:p>
            </p:txBody>
          </p:sp>
          <p:sp>
            <p:nvSpPr>
              <p:cNvPr id="332" name="Google Shape;332;p6"/>
              <p:cNvSpPr/>
              <p:nvPr/>
            </p:nvSpPr>
            <p:spPr>
              <a:xfrm>
                <a:off x="2002193" y="390069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3" name="Google Shape;333;p6"/>
              <p:cNvSpPr txBox="1"/>
              <p:nvPr/>
            </p:nvSpPr>
            <p:spPr>
              <a:xfrm>
                <a:off x="2068713" y="396721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المشاركة واتخاذ الإجراءات</a:t>
                </a:r>
                <a:endParaRPr dirty="0">
                  <a:solidFill>
                    <a:srgbClr val="000000"/>
                  </a:solidFill>
                  <a:ea typeface="Calibri" panose="020F0502020204030204" pitchFamily="34" charset="0"/>
                  <a:cs typeface="Calibri" panose="020F0502020204030204" pitchFamily="34" charset="0"/>
                </a:endParaRPr>
              </a:p>
            </p:txBody>
          </p:sp>
          <p:sp>
            <p:nvSpPr>
              <p:cNvPr id="334" name="Google Shape;334;p6"/>
              <p:cNvSpPr/>
              <p:nvPr/>
            </p:nvSpPr>
            <p:spPr>
              <a:xfrm>
                <a:off x="2002185" y="1698133"/>
                <a:ext cx="2725348" cy="1362674"/>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12" tIns="91412" rIns="91412" bIns="91412" anchor="ctr" anchorCtr="0">
                <a:noAutofit/>
              </a:bodyPr>
              <a:lstStyle/>
              <a:p>
                <a:pPr defTabSz="914309"/>
                <a:endParaRPr>
                  <a:solidFill>
                    <a:srgbClr val="000000"/>
                  </a:solidFill>
                </a:endParaRPr>
              </a:p>
            </p:txBody>
          </p:sp>
          <p:sp>
            <p:nvSpPr>
              <p:cNvPr id="335" name="Google Shape;335;p6"/>
              <p:cNvSpPr txBox="1"/>
              <p:nvPr/>
            </p:nvSpPr>
            <p:spPr>
              <a:xfrm>
                <a:off x="2068705" y="1764653"/>
                <a:ext cx="2592308" cy="1229634"/>
              </a:xfrm>
              <a:prstGeom prst="rect">
                <a:avLst/>
              </a:prstGeom>
              <a:noFill/>
              <a:ln>
                <a:noFill/>
              </a:ln>
            </p:spPr>
            <p:txBody>
              <a:bodyPr spcFirstLastPara="1" wrap="square" lIns="91412" tIns="91412" rIns="91412" bIns="91412" anchor="ctr" anchorCtr="0">
                <a:noAutofit/>
              </a:bodyPr>
              <a:lstStyle/>
              <a:p>
                <a:pPr algn="ctr" defTabSz="914309">
                  <a:lnSpc>
                    <a:spcPct val="90000"/>
                  </a:lnSpc>
                  <a:buClr>
                    <a:srgbClr val="FFFFFF"/>
                  </a:buClr>
                  <a:buSzPts val="2400"/>
                </a:pPr>
                <a:r>
                  <a:rPr lang="ar-JO" sz="2400" dirty="0">
                    <a:solidFill>
                      <a:srgbClr val="FFFFFF"/>
                    </a:solidFill>
                    <a:ea typeface="Calibri" panose="020F0502020204030204" pitchFamily="34" charset="0"/>
                    <a:cs typeface="Calibri" panose="020F0502020204030204" pitchFamily="34" charset="0"/>
                    <a:sym typeface="Open Sans"/>
                  </a:rPr>
                  <a:t>إغلاق حلقة التغذية الراجعة</a:t>
                </a:r>
                <a:endParaRPr dirty="0">
                  <a:solidFill>
                    <a:srgbClr val="000000"/>
                  </a:solidFill>
                  <a:ea typeface="Calibri" panose="020F0502020204030204" pitchFamily="34" charset="0"/>
                  <a:cs typeface="Calibri" panose="020F0502020204030204" pitchFamily="34" charset="0"/>
                </a:endParaRPr>
              </a:p>
            </p:txBody>
          </p:sp>
        </p:grpSp>
        <p:sp>
          <p:nvSpPr>
            <p:cNvPr id="337" name="Google Shape;337;p6"/>
            <p:cNvSpPr/>
            <p:nvPr/>
          </p:nvSpPr>
          <p:spPr>
            <a:xfrm>
              <a:off x="4803232" y="5144293"/>
              <a:ext cx="2149659" cy="1981125"/>
            </a:xfrm>
            <a:prstGeom prst="ellipse">
              <a:avLst/>
            </a:prstGeom>
            <a:solidFill>
              <a:srgbClr val="BFBFBF"/>
            </a:solidFill>
            <a:ln w="12700" cap="flat" cmpd="sng">
              <a:solidFill>
                <a:srgbClr val="D8D8D8"/>
              </a:solidFill>
              <a:prstDash val="solid"/>
              <a:miter lim="800000"/>
              <a:headEnd type="none" w="sm" len="sm"/>
              <a:tailEnd type="none" w="sm" len="sm"/>
            </a:ln>
          </p:spPr>
          <p:txBody>
            <a:bodyPr spcFirstLastPara="1" wrap="square" lIns="91412" tIns="45693" rIns="91412" bIns="45693" anchor="ctr" anchorCtr="0">
              <a:noAutofit/>
            </a:bodyPr>
            <a:lstStyle/>
            <a:p>
              <a:pPr algn="ctr" defTabSz="914309"/>
              <a:r>
                <a:rPr lang="ar-JO" sz="2000" b="1" dirty="0">
                  <a:solidFill>
                    <a:srgbClr val="000000"/>
                  </a:solidFill>
                  <a:latin typeface="Open Sans"/>
                  <a:ea typeface="Open Sans"/>
                  <a:cs typeface="Open Sans"/>
                  <a:sym typeface="Open Sans"/>
                </a:rPr>
                <a:t>حلقة التغذية الراجعة</a:t>
              </a:r>
              <a:endParaRPr dirty="0">
                <a:solidFill>
                  <a:srgbClr val="000000"/>
                </a:solidFill>
              </a:endParaRPr>
            </a:p>
          </p:txBody>
        </p:sp>
      </p:grpSp>
      <p:sp>
        <p:nvSpPr>
          <p:cNvPr id="20" name="Google Shape;344;p7">
            <a:extLst>
              <a:ext uri="{FF2B5EF4-FFF2-40B4-BE49-F238E27FC236}">
                <a16:creationId xmlns:a16="http://schemas.microsoft.com/office/drawing/2014/main" id="{2AA8C437-2CFA-A647-9E28-528555F2F0D9}"/>
              </a:ext>
            </a:extLst>
          </p:cNvPr>
          <p:cNvSpPr txBox="1"/>
          <p:nvPr/>
        </p:nvSpPr>
        <p:spPr>
          <a:xfrm>
            <a:off x="9293376" y="2543313"/>
            <a:ext cx="8421543" cy="7047772"/>
          </a:xfrm>
          <a:prstGeom prst="rect">
            <a:avLst/>
          </a:prstGeom>
          <a:noFill/>
          <a:ln>
            <a:noFill/>
          </a:ln>
        </p:spPr>
        <p:txBody>
          <a:bodyPr spcFirstLastPara="1" wrap="square" lIns="91412" tIns="45693" rIns="91412" bIns="45693" anchor="t" anchorCtr="0">
            <a:spAutoFit/>
          </a:bodyPr>
          <a:lstStyle/>
          <a:p>
            <a:pPr algn="r" defTabSz="914309" rtl="1">
              <a:spcAft>
                <a:spcPts val="1800"/>
              </a:spcAft>
              <a:buClr>
                <a:srgbClr val="FF0000"/>
              </a:buClr>
              <a:buSzPts val="2400"/>
            </a:pPr>
            <a:r>
              <a:rPr lang="ar-JO" sz="2799" b="1" dirty="0">
                <a:solidFill>
                  <a:srgbClr val="F5333F"/>
                </a:solidFill>
                <a:ea typeface="Calibri" panose="020F0502020204030204" pitchFamily="34" charset="0"/>
                <a:cs typeface="Calibri" panose="020F0502020204030204" pitchFamily="34" charset="0"/>
                <a:sym typeface="Open Sans"/>
              </a:rPr>
              <a:t>ما هي الفوائد؟</a:t>
            </a:r>
            <a:endParaRPr lang="en-GB" sz="2799" b="1" dirty="0">
              <a:solidFill>
                <a:srgbClr val="F533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تحسين الجودة والتأثير</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رصد الأداء</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بناء الثقة</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معالجة المشكلات قبل تفاقمها.</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الإبلاغ عن حالات الاستغلال والانتهاك الجنسيين والفساد.</a:t>
            </a:r>
            <a:endParaRPr dirty="0">
              <a:solidFill>
                <a:srgbClr val="000000"/>
              </a:solidFill>
              <a:ea typeface="Calibri" panose="020F0502020204030204" pitchFamily="34" charset="0"/>
              <a:cs typeface="Calibri" panose="020F0502020204030204" pitchFamily="34" charset="0"/>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نظام الإحالة للمتطوعين.</a:t>
            </a:r>
            <a:endParaRPr lang="en-GB" sz="2400" dirty="0">
              <a:solidFill>
                <a:srgbClr val="3F3F3F"/>
              </a:solidFill>
              <a:ea typeface="Calibri" panose="020F0502020204030204" pitchFamily="34" charset="0"/>
              <a:cs typeface="Calibri" panose="020F0502020204030204" pitchFamily="34" charset="0"/>
              <a:sym typeface="Open Sans"/>
            </a:endParaRPr>
          </a:p>
          <a:p>
            <a:pPr algn="r" defTabSz="914309" rtl="1">
              <a:spcBef>
                <a:spcPts val="1800"/>
              </a:spcBef>
              <a:spcAft>
                <a:spcPts val="1800"/>
              </a:spcAft>
              <a:buClr>
                <a:srgbClr val="FF0000"/>
              </a:buClr>
              <a:buSzPts val="2400"/>
            </a:pPr>
            <a:r>
              <a:rPr lang="ar-JO" sz="2799" b="1" dirty="0">
                <a:solidFill>
                  <a:srgbClr val="F5333F"/>
                </a:solidFill>
                <a:ea typeface="Calibri" panose="020F0502020204030204" pitchFamily="34" charset="0"/>
                <a:cs typeface="Calibri" panose="020F0502020204030204" pitchFamily="34" charset="0"/>
                <a:sym typeface="Open Sans"/>
              </a:rPr>
              <a:t>أية أمثلة؟</a:t>
            </a:r>
            <a:endParaRPr lang="en-GB" sz="2799" b="1" dirty="0">
              <a:solidFill>
                <a:srgbClr val="F533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خط ساخن لإعصار دوريان في جزر البهاما (تفاعلية).</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استطلاعات رأي حول اللقاحات الخاصة بالكوفيد-19 (استباقية)</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r" defTabSz="914309" rtl="1">
              <a:spcAft>
                <a:spcPts val="1800"/>
              </a:spcAft>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مكاتب المساعدة أثناء عمليات التوزيع في إثيوبيا (تفاعلية)</a:t>
            </a:r>
            <a:endParaRPr lang="en-GB" sz="2400" dirty="0">
              <a:solidFill>
                <a:srgbClr val="3F3F3F"/>
              </a:solidFill>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548B447D-FFDD-9807-C818-0F2D2F17DA46}"/>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Shape 349"/>
        <p:cNvGrpSpPr/>
        <p:nvPr/>
      </p:nvGrpSpPr>
      <p:grpSpPr>
        <a:xfrm>
          <a:off x="0" y="0"/>
          <a:ext cx="0" cy="0"/>
          <a:chOff x="0" y="0"/>
          <a:chExt cx="0" cy="0"/>
        </a:xfrm>
      </p:grpSpPr>
      <p:grpSp>
        <p:nvGrpSpPr>
          <p:cNvPr id="350" name="Google Shape;350;p8"/>
          <p:cNvGrpSpPr/>
          <p:nvPr/>
        </p:nvGrpSpPr>
        <p:grpSpPr>
          <a:xfrm>
            <a:off x="1018220" y="0"/>
            <a:ext cx="16251560" cy="9160466"/>
            <a:chOff x="1018220" y="186830"/>
            <a:chExt cx="16251560" cy="9160466"/>
          </a:xfrm>
        </p:grpSpPr>
        <p:pic>
          <p:nvPicPr>
            <p:cNvPr id="351" name="Google Shape;351;p8"/>
            <p:cNvPicPr preferRelativeResize="0"/>
            <p:nvPr/>
          </p:nvPicPr>
          <p:blipFill rotWithShape="1">
            <a:blip r:embed="rId3">
              <a:alphaModFix/>
            </a:blip>
            <a:srcRect/>
            <a:stretch/>
          </p:blipFill>
          <p:spPr>
            <a:xfrm>
              <a:off x="1018220" y="186830"/>
              <a:ext cx="16251560" cy="3440019"/>
            </a:xfrm>
            <a:prstGeom prst="rect">
              <a:avLst/>
            </a:prstGeom>
            <a:noFill/>
            <a:ln>
              <a:noFill/>
            </a:ln>
          </p:spPr>
        </p:pic>
        <p:sp>
          <p:nvSpPr>
            <p:cNvPr id="352" name="Google Shape;352;p8"/>
            <p:cNvSpPr txBox="1"/>
            <p:nvPr/>
          </p:nvSpPr>
          <p:spPr>
            <a:xfrm>
              <a:off x="4308727" y="813029"/>
              <a:ext cx="9670546" cy="83099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ar-JO" sz="4800" b="1" dirty="0">
                  <a:solidFill>
                    <a:schemeClr val="dk2"/>
                  </a:solidFill>
                  <a:ea typeface="Calibri" panose="020F0502020204030204" pitchFamily="34" charset="0"/>
                  <a:cs typeface="Calibri" panose="020F0502020204030204" pitchFamily="34" charset="0"/>
                  <a:sym typeface="Montserrat"/>
                </a:rPr>
                <a:t>أنواع آليات التغذية الراجعة</a:t>
              </a:r>
              <a:endParaRPr sz="4800" b="1" dirty="0">
                <a:solidFill>
                  <a:schemeClr val="dk2"/>
                </a:solidFill>
                <a:ea typeface="Calibri" panose="020F0502020204030204" pitchFamily="34" charset="0"/>
                <a:cs typeface="Calibri" panose="020F0502020204030204" pitchFamily="34" charset="0"/>
                <a:sym typeface="Montserrat"/>
              </a:endParaRPr>
            </a:p>
          </p:txBody>
        </p:sp>
        <p:sp>
          <p:nvSpPr>
            <p:cNvPr id="353" name="Google Shape;353;p8"/>
            <p:cNvSpPr/>
            <p:nvPr/>
          </p:nvSpPr>
          <p:spPr>
            <a:xfrm>
              <a:off x="2501660" y="3609596"/>
              <a:ext cx="6001948"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800" b="1" dirty="0">
                  <a:solidFill>
                    <a:schemeClr val="lt1"/>
                  </a:solidFill>
                  <a:ea typeface="Calibri" panose="020F0502020204030204" pitchFamily="34" charset="0"/>
                  <a:cs typeface="Calibri" panose="020F0502020204030204" pitchFamily="34" charset="0"/>
                  <a:sym typeface="Open Sans"/>
                </a:rPr>
                <a:t>اتصال الأشخاص بنا</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أمثلة: الخطوط الساخنة ومكاتب المساعدة</a:t>
              </a:r>
              <a:endParaRPr dirty="0">
                <a:ea typeface="Calibri" panose="020F0502020204030204" pitchFamily="34" charset="0"/>
                <a:cs typeface="Calibri" panose="020F0502020204030204" pitchFamily="34" charset="0"/>
              </a:endParaRPr>
            </a:p>
          </p:txBody>
        </p:sp>
        <p:sp>
          <p:nvSpPr>
            <p:cNvPr id="354" name="Google Shape;354;p8"/>
            <p:cNvSpPr/>
            <p:nvPr/>
          </p:nvSpPr>
          <p:spPr>
            <a:xfrm>
              <a:off x="9609826" y="3626849"/>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b="1" dirty="0">
                  <a:solidFill>
                    <a:schemeClr val="lt1"/>
                  </a:solidFill>
                  <a:ea typeface="Calibri" panose="020F0502020204030204" pitchFamily="34" charset="0"/>
                  <a:cs typeface="Calibri" panose="020F0502020204030204" pitchFamily="34" charset="0"/>
                  <a:sym typeface="Open Sans"/>
                </a:rPr>
                <a:t>نحن من نطلب ملاحظات الأشخاص وانطباعاتهم</a:t>
              </a:r>
              <a:endParaRPr sz="1600"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أمثلة: حلقات النقاش المركزة والاستطلاعات</a:t>
              </a:r>
              <a:endParaRPr dirty="0">
                <a:ea typeface="Calibri" panose="020F0502020204030204" pitchFamily="34" charset="0"/>
                <a:cs typeface="Calibri" panose="020F0502020204030204" pitchFamily="34" charset="0"/>
              </a:endParaRPr>
            </a:p>
          </p:txBody>
        </p:sp>
        <p:pic>
          <p:nvPicPr>
            <p:cNvPr id="355" name="Google Shape;355;p8"/>
            <p:cNvPicPr preferRelativeResize="0"/>
            <p:nvPr/>
          </p:nvPicPr>
          <p:blipFill rotWithShape="1">
            <a:blip r:embed="rId4">
              <a:alphaModFix/>
            </a:blip>
            <a:srcRect/>
            <a:stretch/>
          </p:blipFill>
          <p:spPr>
            <a:xfrm>
              <a:off x="8503608" y="3601001"/>
              <a:ext cx="1384300" cy="1333500"/>
            </a:xfrm>
            <a:prstGeom prst="rect">
              <a:avLst/>
            </a:prstGeom>
            <a:noFill/>
            <a:ln>
              <a:noFill/>
            </a:ln>
          </p:spPr>
        </p:pic>
        <p:sp>
          <p:nvSpPr>
            <p:cNvPr id="356" name="Google Shape;356;p8"/>
            <p:cNvSpPr/>
            <p:nvPr/>
          </p:nvSpPr>
          <p:spPr>
            <a:xfrm>
              <a:off x="2501659" y="5061252"/>
              <a:ext cx="6280031" cy="1307652"/>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متوفرة عند الطلب</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يمكنها تسجيل أي نوع من الملاحظات والانطباعات</a:t>
              </a:r>
              <a:endParaRPr dirty="0">
                <a:ea typeface="Calibri" panose="020F0502020204030204" pitchFamily="34" charset="0"/>
                <a:cs typeface="Calibri" panose="020F0502020204030204" pitchFamily="34" charset="0"/>
              </a:endParaRPr>
            </a:p>
          </p:txBody>
        </p:sp>
        <p:sp>
          <p:nvSpPr>
            <p:cNvPr id="357" name="Google Shape;357;p8"/>
            <p:cNvSpPr/>
            <p:nvPr/>
          </p:nvSpPr>
          <p:spPr>
            <a:xfrm>
              <a:off x="9825356" y="5091653"/>
              <a:ext cx="6280030"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يمكنها جمع الملاحظات والانطباعات المتعلقة بموضوع معين</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تفضل بعض الثقافات أن يتم سؤالها</a:t>
              </a:r>
              <a:endParaRPr dirty="0">
                <a:ea typeface="Calibri" panose="020F0502020204030204" pitchFamily="34" charset="0"/>
                <a:cs typeface="Calibri" panose="020F0502020204030204" pitchFamily="34" charset="0"/>
              </a:endParaRPr>
            </a:p>
          </p:txBody>
        </p:sp>
        <p:pic>
          <p:nvPicPr>
            <p:cNvPr id="358" name="Google Shape;358;p8"/>
            <p:cNvPicPr preferRelativeResize="0"/>
            <p:nvPr/>
          </p:nvPicPr>
          <p:blipFill rotWithShape="1">
            <a:blip r:embed="rId5">
              <a:alphaModFix/>
            </a:blip>
            <a:srcRect/>
            <a:stretch/>
          </p:blipFill>
          <p:spPr>
            <a:xfrm>
              <a:off x="8486355" y="5078505"/>
              <a:ext cx="1397000" cy="1320800"/>
            </a:xfrm>
            <a:prstGeom prst="rect">
              <a:avLst/>
            </a:prstGeom>
            <a:noFill/>
            <a:ln>
              <a:noFill/>
            </a:ln>
          </p:spPr>
        </p:pic>
        <p:sp>
          <p:nvSpPr>
            <p:cNvPr id="359" name="Google Shape;359;p8"/>
            <p:cNvSpPr/>
            <p:nvPr/>
          </p:nvSpPr>
          <p:spPr>
            <a:xfrm>
              <a:off x="2501659" y="6530543"/>
              <a:ext cx="6280031" cy="1306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تحتاج إلى الإعلان عنها وشرحها</a:t>
              </a:r>
              <a:endParaRPr dirty="0">
                <a:ea typeface="Calibri" panose="020F0502020204030204" pitchFamily="34" charset="0"/>
                <a:cs typeface="Calibri" panose="020F0502020204030204" pitchFamily="34" charset="0"/>
              </a:endParaRPr>
            </a:p>
            <a:p>
              <a:pPr marL="0" marR="0" lvl="0" indent="0" algn="ctr" rtl="0">
                <a:spcBef>
                  <a:spcPts val="120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تعتمد على الأشخاص للاتصال بنا</a:t>
              </a:r>
              <a:endParaRPr dirty="0">
                <a:ea typeface="Calibri" panose="020F0502020204030204" pitchFamily="34" charset="0"/>
                <a:cs typeface="Calibri" panose="020F0502020204030204" pitchFamily="34" charset="0"/>
              </a:endParaRPr>
            </a:p>
          </p:txBody>
        </p:sp>
        <p:sp>
          <p:nvSpPr>
            <p:cNvPr id="360" name="Google Shape;360;p8"/>
            <p:cNvSpPr/>
            <p:nvPr/>
          </p:nvSpPr>
          <p:spPr>
            <a:xfrm>
              <a:off x="9609826" y="6524451"/>
              <a:ext cx="6316574" cy="1306800"/>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من الممكن أن تغفل عن الملاحظات والانطباعات المتعلقة بمشكلات أخرى</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لا تكون متوفرة عند احتياج الناس لها</a:t>
              </a:r>
              <a:endParaRPr dirty="0">
                <a:ea typeface="Calibri" panose="020F0502020204030204" pitchFamily="34" charset="0"/>
                <a:cs typeface="Calibri" panose="020F0502020204030204" pitchFamily="34" charset="0"/>
              </a:endParaRPr>
            </a:p>
          </p:txBody>
        </p:sp>
        <p:pic>
          <p:nvPicPr>
            <p:cNvPr id="361" name="Google Shape;361;p8"/>
            <p:cNvPicPr preferRelativeResize="0"/>
            <p:nvPr/>
          </p:nvPicPr>
          <p:blipFill rotWithShape="1">
            <a:blip r:embed="rId6">
              <a:alphaModFix/>
            </a:blip>
            <a:srcRect/>
            <a:stretch/>
          </p:blipFill>
          <p:spPr>
            <a:xfrm>
              <a:off x="8529009" y="6541704"/>
              <a:ext cx="1358900" cy="1320800"/>
            </a:xfrm>
            <a:prstGeom prst="rect">
              <a:avLst/>
            </a:prstGeom>
            <a:noFill/>
            <a:ln>
              <a:noFill/>
            </a:ln>
          </p:spPr>
        </p:pic>
        <p:sp>
          <p:nvSpPr>
            <p:cNvPr id="362" name="Google Shape;362;p8"/>
            <p:cNvSpPr/>
            <p:nvPr/>
          </p:nvSpPr>
          <p:spPr>
            <a:xfrm>
              <a:off x="2501659" y="8026496"/>
              <a:ext cx="6280031" cy="1320800"/>
            </a:xfrm>
            <a:prstGeom prst="rect">
              <a:avLst/>
            </a:prstGeom>
            <a:solidFill>
              <a:schemeClr val="accent2"/>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لآليات التغذية الراجعة الدائمة</a:t>
              </a:r>
              <a:endParaRPr dirty="0">
                <a:ea typeface="Calibri" panose="020F0502020204030204" pitchFamily="34" charset="0"/>
                <a:cs typeface="Calibri" panose="020F0502020204030204" pitchFamily="34" charset="0"/>
              </a:endParaRP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في حال احتاج الأشخاص إلى القدرة على الاتصال بنا</a:t>
              </a:r>
              <a:endParaRPr dirty="0">
                <a:ea typeface="Calibri" panose="020F0502020204030204" pitchFamily="34" charset="0"/>
                <a:cs typeface="Calibri" panose="020F0502020204030204" pitchFamily="34" charset="0"/>
              </a:endParaRPr>
            </a:p>
          </p:txBody>
        </p:sp>
        <p:sp>
          <p:nvSpPr>
            <p:cNvPr id="363" name="Google Shape;363;p8"/>
            <p:cNvSpPr/>
            <p:nvPr/>
          </p:nvSpPr>
          <p:spPr>
            <a:xfrm>
              <a:off x="9646369" y="8026496"/>
              <a:ext cx="6565695" cy="1307652"/>
            </a:xfrm>
            <a:prstGeom prst="rect">
              <a:avLst/>
            </a:prstGeom>
            <a:solidFill>
              <a:srgbClr val="ECFAFF"/>
            </a:solidFill>
            <a:ln w="12700" cap="flat" cmpd="sng">
              <a:solidFill>
                <a:srgbClr val="ECFAF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rPr>
                <a:t>لتتبع التصورات، مثل متابعة التصورات حول تفشي مرض معين.</a:t>
              </a:r>
            </a:p>
            <a:p>
              <a:pPr marL="0" marR="0" lvl="0" indent="0" algn="ctr" rtl="0">
                <a:lnSpc>
                  <a:spcPct val="150000"/>
                </a:lnSpc>
                <a:spcBef>
                  <a:spcPts val="0"/>
                </a:spcBef>
                <a:spcAft>
                  <a:spcPts val="0"/>
                </a:spcAft>
                <a:buNone/>
              </a:pPr>
              <a:r>
                <a:rPr lang="ar-JO" sz="2400" dirty="0">
                  <a:solidFill>
                    <a:schemeClr val="lt1"/>
                  </a:solidFill>
                  <a:ea typeface="Calibri" panose="020F0502020204030204" pitchFamily="34" charset="0"/>
                  <a:cs typeface="Calibri" panose="020F0502020204030204" pitchFamily="34" charset="0"/>
                  <a:sym typeface="Open San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عندما تكون الآلية الرسمية غبر متوفرة</a:t>
              </a:r>
              <a:endParaRPr dirty="0">
                <a:ea typeface="Calibri" panose="020F0502020204030204" pitchFamily="34" charset="0"/>
                <a:cs typeface="Calibri" panose="020F0502020204030204" pitchFamily="34" charset="0"/>
              </a:endParaRPr>
            </a:p>
          </p:txBody>
        </p:sp>
        <p:pic>
          <p:nvPicPr>
            <p:cNvPr id="364" name="Google Shape;364;p8"/>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8452808" y="8046895"/>
              <a:ext cx="1430547" cy="1270000"/>
            </a:xfrm>
            <a:prstGeom prst="rect">
              <a:avLst/>
            </a:prstGeom>
            <a:noFill/>
            <a:ln>
              <a:noFill/>
            </a:ln>
          </p:spPr>
        </p:pic>
      </p:grpSp>
      <p:sp>
        <p:nvSpPr>
          <p:cNvPr id="365" name="Google Shape;365;p8"/>
          <p:cNvSpPr/>
          <p:nvPr/>
        </p:nvSpPr>
        <p:spPr>
          <a:xfrm>
            <a:off x="2501659" y="9385540"/>
            <a:ext cx="13424741" cy="552090"/>
          </a:xfrm>
          <a:prstGeom prst="rect">
            <a:avLst/>
          </a:prstGeom>
          <a:solidFill>
            <a:srgbClr val="232B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chemeClr val="lt2"/>
                </a:solidFill>
                <a:latin typeface="Open Sans"/>
                <a:ea typeface="Open Sans"/>
                <a:cs typeface="Open Sans"/>
                <a:sym typeface="Open Sans"/>
              </a:rPr>
              <a:t>The best feedback mechanisms will use a mix of reactive and proactive approaches </a:t>
            </a:r>
            <a:endParaRPr/>
          </a:p>
        </p:txBody>
      </p:sp>
      <p:sp>
        <p:nvSpPr>
          <p:cNvPr id="2" name="TextBox 1">
            <a:extLst>
              <a:ext uri="{FF2B5EF4-FFF2-40B4-BE49-F238E27FC236}">
                <a16:creationId xmlns:a16="http://schemas.microsoft.com/office/drawing/2014/main" id="{441410C3-9BF3-4BCF-CF4C-752AEEA279FB}"/>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B8EE8FC3-F84D-501E-EC30-4CAAB35F0347}"/>
              </a:ext>
            </a:extLst>
          </p:cNvPr>
          <p:cNvSpPr txBox="1"/>
          <p:nvPr/>
        </p:nvSpPr>
        <p:spPr>
          <a:xfrm>
            <a:off x="9883355" y="2695706"/>
            <a:ext cx="5721128" cy="523220"/>
          </a:xfrm>
          <a:prstGeom prst="rect">
            <a:avLst/>
          </a:prstGeom>
          <a:solidFill>
            <a:srgbClr val="001B38"/>
          </a:solidFill>
        </p:spPr>
        <p:txBody>
          <a:bodyPr wrap="square" rtlCol="0">
            <a:spAutoFit/>
          </a:bodyPr>
          <a:lstStyle/>
          <a:p>
            <a:pPr algn="ctr"/>
            <a:r>
              <a:rPr lang="ar-JO" sz="2800" dirty="0">
                <a:solidFill>
                  <a:schemeClr val="bg2"/>
                </a:solidFill>
                <a:ea typeface="Calibri" panose="020F0502020204030204" pitchFamily="34" charset="0"/>
                <a:cs typeface="Calibri" panose="020F0502020204030204" pitchFamily="34" charset="0"/>
              </a:rPr>
              <a:t>آلية تغذية راجعة استباقية</a:t>
            </a:r>
            <a:endParaRPr lang="en-US" sz="2800" dirty="0">
              <a:solidFill>
                <a:schemeClr val="bg2"/>
              </a:solidFill>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C7005D64-6798-B73C-826A-3193F1C532F8}"/>
              </a:ext>
            </a:extLst>
          </p:cNvPr>
          <p:cNvSpPr txBox="1"/>
          <p:nvPr/>
        </p:nvSpPr>
        <p:spPr>
          <a:xfrm>
            <a:off x="3060562" y="2678984"/>
            <a:ext cx="5721128" cy="523220"/>
          </a:xfrm>
          <a:prstGeom prst="rect">
            <a:avLst/>
          </a:prstGeom>
          <a:solidFill>
            <a:srgbClr val="001B38"/>
          </a:solidFill>
        </p:spPr>
        <p:txBody>
          <a:bodyPr wrap="square" rtlCol="0">
            <a:spAutoFit/>
          </a:bodyPr>
          <a:lstStyle/>
          <a:p>
            <a:pPr algn="ctr"/>
            <a:r>
              <a:rPr lang="ar-JO" sz="2800" dirty="0">
                <a:solidFill>
                  <a:schemeClr val="bg2"/>
                </a:solidFill>
                <a:ea typeface="Calibri" panose="020F0502020204030204" pitchFamily="34" charset="0"/>
                <a:cs typeface="Calibri" panose="020F0502020204030204" pitchFamily="34" charset="0"/>
              </a:rPr>
              <a:t>آلية تغذية راجعة تفاعلية</a:t>
            </a:r>
            <a:endParaRPr lang="en-US" sz="2800" dirty="0">
              <a:solidFill>
                <a:schemeClr val="bg2"/>
              </a:solidFill>
              <a:ea typeface="Calibri" panose="020F0502020204030204" pitchFamily="34" charset="0"/>
              <a:cs typeface="Calibri" panose="020F0502020204030204" pitchFamily="34" charset="0"/>
            </a:endParaRPr>
          </a:p>
        </p:txBody>
      </p:sp>
      <p:sp>
        <p:nvSpPr>
          <p:cNvPr id="5" name="Oval 4">
            <a:extLst>
              <a:ext uri="{FF2B5EF4-FFF2-40B4-BE49-F238E27FC236}">
                <a16:creationId xmlns:a16="http://schemas.microsoft.com/office/drawing/2014/main" id="{27A3E633-C32E-5751-38B1-8E1CEB2B0CE6}"/>
              </a:ext>
            </a:extLst>
          </p:cNvPr>
          <p:cNvSpPr/>
          <p:nvPr/>
        </p:nvSpPr>
        <p:spPr>
          <a:xfrm>
            <a:off x="8435109" y="3488856"/>
            <a:ext cx="1417781"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800" dirty="0">
                <a:solidFill>
                  <a:schemeClr val="bg2"/>
                </a:solidFill>
                <a:latin typeface="Calibri" panose="020F0502020204030204" pitchFamily="34" charset="0"/>
                <a:ea typeface="Calibri" panose="020F0502020204030204" pitchFamily="34" charset="0"/>
                <a:cs typeface="Calibri" panose="020F0502020204030204" pitchFamily="34" charset="0"/>
              </a:rPr>
              <a:t>ما هي</a:t>
            </a:r>
            <a:endParaRPr lang="en-US" sz="2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6" name="Oval 5">
            <a:extLst>
              <a:ext uri="{FF2B5EF4-FFF2-40B4-BE49-F238E27FC236}">
                <a16:creationId xmlns:a16="http://schemas.microsoft.com/office/drawing/2014/main" id="{5BF82D03-3887-F097-E756-4E9DC9E991A3}"/>
              </a:ext>
            </a:extLst>
          </p:cNvPr>
          <p:cNvSpPr/>
          <p:nvPr/>
        </p:nvSpPr>
        <p:spPr>
          <a:xfrm>
            <a:off x="8452808" y="5044885"/>
            <a:ext cx="1550061"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إيجابيات</a:t>
            </a:r>
            <a:endParaRPr lang="en-US"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7" name="Oval 6">
            <a:extLst>
              <a:ext uri="{FF2B5EF4-FFF2-40B4-BE49-F238E27FC236}">
                <a16:creationId xmlns:a16="http://schemas.microsoft.com/office/drawing/2014/main" id="{70016AA1-9D26-3DA2-3993-67F6B9EBFE35}"/>
              </a:ext>
            </a:extLst>
          </p:cNvPr>
          <p:cNvSpPr/>
          <p:nvPr/>
        </p:nvSpPr>
        <p:spPr>
          <a:xfrm>
            <a:off x="8529009" y="6480020"/>
            <a:ext cx="1358900"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400" dirty="0">
                <a:solidFill>
                  <a:schemeClr val="bg2"/>
                </a:solidFill>
                <a:latin typeface="Calibri" panose="020F0502020204030204" pitchFamily="34" charset="0"/>
                <a:ea typeface="Calibri" panose="020F0502020204030204" pitchFamily="34" charset="0"/>
                <a:cs typeface="Calibri" panose="020F0502020204030204" pitchFamily="34" charset="0"/>
              </a:rPr>
              <a:t>سلبيات</a:t>
            </a:r>
            <a:endParaRPr lang="en-US" sz="24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8" name="Oval 7">
            <a:extLst>
              <a:ext uri="{FF2B5EF4-FFF2-40B4-BE49-F238E27FC236}">
                <a16:creationId xmlns:a16="http://schemas.microsoft.com/office/drawing/2014/main" id="{2BD2C427-F91D-22D0-5EA3-6ED50F73723A}"/>
              </a:ext>
            </a:extLst>
          </p:cNvPr>
          <p:cNvSpPr/>
          <p:nvPr/>
        </p:nvSpPr>
        <p:spPr>
          <a:xfrm>
            <a:off x="8641632" y="7888503"/>
            <a:ext cx="1328278" cy="1084915"/>
          </a:xfrm>
          <a:prstGeom prst="ellipse">
            <a:avLst/>
          </a:prstGeom>
          <a:solidFill>
            <a:srgbClr val="00CE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2000" dirty="0">
                <a:solidFill>
                  <a:schemeClr val="bg2"/>
                </a:solidFill>
                <a:latin typeface="Calibri" panose="020F0502020204030204" pitchFamily="34" charset="0"/>
                <a:ea typeface="Calibri" panose="020F0502020204030204" pitchFamily="34" charset="0"/>
                <a:cs typeface="Calibri" panose="020F0502020204030204" pitchFamily="34" charset="0"/>
              </a:rPr>
              <a:t>متى تستخدم</a:t>
            </a:r>
            <a:endParaRPr lang="en-US" sz="20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230E24DE-E997-386C-859C-A8F3C750FEDA}"/>
              </a:ext>
            </a:extLst>
          </p:cNvPr>
          <p:cNvSpPr txBox="1"/>
          <p:nvPr/>
        </p:nvSpPr>
        <p:spPr>
          <a:xfrm>
            <a:off x="2383840" y="9398688"/>
            <a:ext cx="13721546" cy="523220"/>
          </a:xfrm>
          <a:prstGeom prst="rect">
            <a:avLst/>
          </a:prstGeom>
          <a:solidFill>
            <a:srgbClr val="001B38"/>
          </a:solidFill>
        </p:spPr>
        <p:txBody>
          <a:bodyPr wrap="square" rtlCol="0">
            <a:spAutoFit/>
          </a:bodyPr>
          <a:lstStyle/>
          <a:p>
            <a:pPr algn="ctr"/>
            <a:r>
              <a:rPr lang="ar-JO" sz="2800" dirty="0">
                <a:solidFill>
                  <a:schemeClr val="bg2"/>
                </a:solidFill>
                <a:ea typeface="Calibri" panose="020F0502020204030204" pitchFamily="34" charset="0"/>
                <a:cs typeface="Calibri" panose="020F0502020204030204" pitchFamily="34" charset="0"/>
              </a:rPr>
              <a:t>تستخدم آلية التغذية الراجعة المثلى مزيجًا من الآليات الاستباقية والتفاعلية</a:t>
            </a:r>
            <a:endParaRPr lang="en-US" sz="2800" dirty="0">
              <a:solidFill>
                <a:schemeClr val="bg2"/>
              </a:solidFill>
              <a:ea typeface="Calibri" panose="020F0502020204030204" pitchFamily="34" charset="0"/>
              <a:cs typeface="Calibri" panose="020F0502020204030204" pitchFamily="34"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55749" y="405158"/>
            <a:ext cx="11574053" cy="1952522"/>
          </a:xfrm>
          <a:prstGeom prst="rect">
            <a:avLst/>
          </a:prstGeom>
          <a:noFill/>
        </p:spPr>
        <p:txBody>
          <a:bodyPr wrap="square" rtlCol="0">
            <a:spAutoFit/>
          </a:bodyPr>
          <a:lstStyle/>
          <a:p>
            <a:pPr algn="r" defTabSz="914309" rtl="1">
              <a:lnSpc>
                <a:spcPct val="80000"/>
              </a:lnSpc>
            </a:pPr>
            <a:r>
              <a:rPr lang="ar-JO" sz="4400" b="1" dirty="0">
                <a:ea typeface="Calibri" panose="020F0502020204030204" pitchFamily="34" charset="0"/>
                <a:cs typeface="Calibri" panose="020F0502020204030204" pitchFamily="34" charset="0"/>
              </a:rPr>
              <a:t>الإجراء رقم 9:</a:t>
            </a:r>
            <a:endParaRPr lang="en-US" sz="4400" b="1" dirty="0">
              <a:ea typeface="Calibri" panose="020F0502020204030204" pitchFamily="34" charset="0"/>
              <a:cs typeface="Calibri" panose="020F0502020204030204" pitchFamily="34" charset="0"/>
            </a:endParaRPr>
          </a:p>
          <a:p>
            <a:pPr algn="r" defTabSz="914309" rtl="1">
              <a:lnSpc>
                <a:spcPct val="80000"/>
              </a:lnSpc>
            </a:pPr>
            <a:endParaRPr lang="ru-RU" sz="1800" dirty="0">
              <a:solidFill>
                <a:srgbClr val="F5333F"/>
              </a:solidFill>
              <a:ea typeface="Calibri" panose="020F0502020204030204" pitchFamily="34" charset="0"/>
              <a:cs typeface="Calibri" panose="020F0502020204030204" pitchFamily="34" charset="0"/>
            </a:endParaRPr>
          </a:p>
          <a:p>
            <a:pPr algn="r" defTabSz="914309" rtl="1">
              <a:lnSpc>
                <a:spcPct val="80000"/>
              </a:lnSpc>
            </a:pPr>
            <a:r>
              <a:rPr lang="ar-JO" sz="4400" dirty="0">
                <a:solidFill>
                  <a:schemeClr val="accent3"/>
                </a:solidFill>
                <a:ea typeface="Calibri" panose="020F0502020204030204" pitchFamily="34" charset="0"/>
                <a:cs typeface="Calibri" panose="020F0502020204030204" pitchFamily="34" charset="0"/>
              </a:rPr>
              <a:t>الاستماع للتغذية الراجعة المجتمعية واستخدامها لتوجيه عملية الاستجابة.</a:t>
            </a:r>
            <a:endParaRPr lang="en-US" sz="4400" dirty="0">
              <a:solidFill>
                <a:schemeClr val="accent3"/>
              </a:solidFill>
              <a:ea typeface="Calibri" panose="020F0502020204030204" pitchFamily="34" charset="0"/>
              <a:cs typeface="Calibri" panose="020F0502020204030204" pitchFamily="34" charset="0"/>
            </a:endParaRPr>
          </a:p>
        </p:txBody>
      </p:sp>
      <p:pic>
        <p:nvPicPr>
          <p:cNvPr id="4" name="Picture Placeholder 3">
            <a:extLst>
              <a:ext uri="{FF2B5EF4-FFF2-40B4-BE49-F238E27FC236}">
                <a16:creationId xmlns:a16="http://schemas.microsoft.com/office/drawing/2014/main" id="{A59711EE-7BBB-F249-94CE-72C3137DEFF3}"/>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9372261" y="794"/>
            <a:ext cx="8914329" cy="10287000"/>
          </a:xfrm>
        </p:spPr>
      </p:pic>
      <p:sp>
        <p:nvSpPr>
          <p:cNvPr id="6" name="TextBox 5">
            <a:extLst>
              <a:ext uri="{FF2B5EF4-FFF2-40B4-BE49-F238E27FC236}">
                <a16:creationId xmlns:a16="http://schemas.microsoft.com/office/drawing/2014/main" id="{C6D54F3C-4EE1-5B44-83C9-3C6582B5DF88}"/>
              </a:ext>
            </a:extLst>
          </p:cNvPr>
          <p:cNvSpPr txBox="1"/>
          <p:nvPr/>
        </p:nvSpPr>
        <p:spPr>
          <a:xfrm>
            <a:off x="461803" y="2417969"/>
            <a:ext cx="8798774" cy="7063344"/>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أساسًا:</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إعداد آلية بسيطة للتغذية الراجعة المجتمعية والحفاظ عليها.</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التحقق استباقيًا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من أن العملية تلبي احتياجات الأشخاص من خلال الأساليب الرسمية وغير الرسمية.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رصد العواقب غير المقصودة.</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التصرف وفقًا للملاحظات والانطباعات ورصد البانات واستخدامها لتوجيه الاستجابة.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endParaRPr lang="en-GB" sz="2201"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المتقدم:</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مراجعة وتحسين آلية التغذية الراجعة.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التعاون مع الشركاء الخارجيين حول الملاحظات والانطباعات.</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رصد فعالية المشاركة المجتمعية.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جمع دراسات الحالة لإظهار كيفية استخدام الملاحظات والانطباعات.</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descr="Logo&#10;&#10;Description automatically generated">
            <a:extLst>
              <a:ext uri="{FF2B5EF4-FFF2-40B4-BE49-F238E27FC236}">
                <a16:creationId xmlns:a16="http://schemas.microsoft.com/office/drawing/2014/main" id="{1DE66439-494D-404B-AA66-95D59741FC9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55635" y="9571865"/>
            <a:ext cx="2775278" cy="674773"/>
          </a:xfrm>
          <a:prstGeom prst="rect">
            <a:avLst/>
          </a:prstGeom>
        </p:spPr>
      </p:pic>
      <p:pic>
        <p:nvPicPr>
          <p:cNvPr id="8" name="Picture 7" descr="Logo&#10;&#10;Description automatically generated">
            <a:extLst>
              <a:ext uri="{FF2B5EF4-FFF2-40B4-BE49-F238E27FC236}">
                <a16:creationId xmlns:a16="http://schemas.microsoft.com/office/drawing/2014/main" id="{C1E71487-74BA-3B4D-9734-B8823F9B549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55635" y="8846885"/>
            <a:ext cx="2474167" cy="674773"/>
          </a:xfrm>
          <a:prstGeom prst="rect">
            <a:avLst/>
          </a:prstGeom>
        </p:spPr>
      </p:pic>
      <p:sp>
        <p:nvSpPr>
          <p:cNvPr id="2" name="TextBox 1">
            <a:extLst>
              <a:ext uri="{FF2B5EF4-FFF2-40B4-BE49-F238E27FC236}">
                <a16:creationId xmlns:a16="http://schemas.microsoft.com/office/drawing/2014/main" id="{959A0B67-7811-3DC9-83B4-672A069098C1}"/>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3F2CB07A-5B0B-73DF-9499-3796A26D4449}"/>
              </a:ext>
            </a:extLst>
          </p:cNvPr>
          <p:cNvSpPr txBox="1"/>
          <p:nvPr/>
        </p:nvSpPr>
        <p:spPr>
          <a:xfrm>
            <a:off x="10285991" y="9010465"/>
            <a:ext cx="2775278" cy="400110"/>
          </a:xfrm>
          <a:prstGeom prst="rect">
            <a:avLst/>
          </a:prstGeom>
          <a:solidFill>
            <a:schemeClr val="bg2"/>
          </a:solidFill>
        </p:spPr>
        <p:txBody>
          <a:bodyPr wrap="square" rtlCol="0">
            <a:spAutoFit/>
          </a:bodyPr>
          <a:lstStyle/>
          <a:p>
            <a:pPr algn="just"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B9049267-B19C-EB35-DCCE-11E809F61E2B}"/>
              </a:ext>
            </a:extLst>
          </p:cNvPr>
          <p:cNvSpPr txBox="1"/>
          <p:nvPr/>
        </p:nvSpPr>
        <p:spPr>
          <a:xfrm>
            <a:off x="10356465" y="9753687"/>
            <a:ext cx="2775278" cy="400110"/>
          </a:xfrm>
          <a:prstGeom prst="rect">
            <a:avLst/>
          </a:prstGeom>
          <a:solidFill>
            <a:schemeClr val="bg2"/>
          </a:solidFill>
        </p:spPr>
        <p:txBody>
          <a:bodyPr wrap="square" rtlCol="0">
            <a:spAutoFit/>
          </a:bodyPr>
          <a:lstStyle/>
          <a:p>
            <a:pPr algn="just"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مجموعة التغذية الراجعة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59117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468509" y="3242319"/>
            <a:ext cx="7822027" cy="1508065"/>
          </a:xfrm>
          <a:prstGeom prst="rect">
            <a:avLst/>
          </a:prstGeom>
          <a:noFill/>
          <a:ln>
            <a:noFill/>
          </a:ln>
        </p:spPr>
        <p:txBody>
          <a:bodyPr spcFirstLastPara="1" wrap="square" lIns="91425" tIns="45700" rIns="91425" bIns="45700" anchor="t" anchorCtr="0">
            <a:spAutoFit/>
          </a:bodyPr>
          <a:lstStyle/>
          <a:p>
            <a:pPr marL="0" marR="0" lvl="0" indent="0" algn="just" rtl="1">
              <a:spcBef>
                <a:spcPts val="0"/>
              </a:spcBef>
              <a:spcAft>
                <a:spcPts val="0"/>
              </a:spcAft>
              <a:buNone/>
            </a:pPr>
            <a:r>
              <a:rPr lang="ar-JO" sz="4600" b="1" dirty="0">
                <a:solidFill>
                  <a:schemeClr val="dk2"/>
                </a:solidFill>
                <a:ea typeface="Calibri" panose="020F0502020204030204" pitchFamily="34" charset="0"/>
                <a:cs typeface="Calibri" panose="020F0502020204030204" pitchFamily="34" charset="0"/>
                <a:sym typeface="Montserrat"/>
              </a:rPr>
              <a:t>تمرين جماعي(10 دقائق)</a:t>
            </a:r>
            <a:endParaRPr sz="4600" dirty="0">
              <a:ea typeface="Calibri" panose="020F0502020204030204" pitchFamily="34" charset="0"/>
              <a:cs typeface="Calibri" panose="020F0502020204030204" pitchFamily="34" charset="0"/>
            </a:endParaRPr>
          </a:p>
          <a:p>
            <a:pPr marL="0" marR="0" lvl="0" indent="0" algn="just" rtl="1">
              <a:spcBef>
                <a:spcPts val="0"/>
              </a:spcBef>
              <a:spcAft>
                <a:spcPts val="0"/>
              </a:spcAft>
              <a:buNone/>
            </a:pPr>
            <a:r>
              <a:rPr lang="ar-JO" sz="4600" b="1" dirty="0">
                <a:solidFill>
                  <a:schemeClr val="accent3"/>
                </a:solidFill>
                <a:ea typeface="Calibri" panose="020F0502020204030204" pitchFamily="34" charset="0"/>
                <a:cs typeface="Calibri" panose="020F0502020204030204" pitchFamily="34" charset="0"/>
                <a:sym typeface="Montserrat"/>
              </a:rPr>
              <a:t>خطوات إعداد آلية للتغذية الراجعة.</a:t>
            </a:r>
            <a:endParaRPr sz="4600" dirty="0">
              <a:ea typeface="Calibri" panose="020F0502020204030204" pitchFamily="34" charset="0"/>
              <a:cs typeface="Calibri" panose="020F0502020204030204" pitchFamily="34" charset="0"/>
            </a:endParaRPr>
          </a:p>
        </p:txBody>
      </p:sp>
      <p:sp>
        <p:nvSpPr>
          <p:cNvPr id="398" name="Google Shape;398;p12"/>
          <p:cNvSpPr txBox="1"/>
          <p:nvPr/>
        </p:nvSpPr>
        <p:spPr>
          <a:xfrm>
            <a:off x="468509" y="5913463"/>
            <a:ext cx="6770538" cy="2657867"/>
          </a:xfrm>
          <a:prstGeom prst="rect">
            <a:avLst/>
          </a:prstGeom>
          <a:noFill/>
          <a:ln>
            <a:noFill/>
          </a:ln>
        </p:spPr>
        <p:txBody>
          <a:bodyPr spcFirstLastPara="1" wrap="square" lIns="91425" tIns="45700" rIns="91425" bIns="45700" anchor="t" anchorCtr="0">
            <a:spAutoFit/>
          </a:bodyPr>
          <a:lstStyle/>
          <a:p>
            <a:pPr marL="514350" marR="0" lvl="0" indent="-514350" algn="just" rtl="1">
              <a:lnSpc>
                <a:spcPct val="130714"/>
              </a:lnSpc>
              <a:spcBef>
                <a:spcPts val="0"/>
              </a:spcBef>
              <a:spcAft>
                <a:spcPts val="0"/>
              </a:spcAft>
              <a:buClr>
                <a:srgbClr val="FF0000"/>
              </a:buClr>
              <a:buSzPts val="2800"/>
              <a:buFont typeface="Calibri"/>
              <a:buAutoNum type="arabicPeriod"/>
            </a:pPr>
            <a:r>
              <a:rPr lang="ar-JO" sz="2800" b="1" dirty="0">
                <a:solidFill>
                  <a:schemeClr val="lt1"/>
                </a:solidFill>
                <a:ea typeface="Calibri" panose="020F0502020204030204" pitchFamily="34" charset="0"/>
                <a:cs typeface="Calibri" panose="020F0502020204030204" pitchFamily="34" charset="0"/>
                <a:sym typeface="Open Sans"/>
              </a:rPr>
              <a:t>ستتلقى كل مجموعة 13 بطاقة تحتوي على خطوات إعداد وتشغيل آلية التغذية الراجعة.</a:t>
            </a:r>
            <a:endParaRPr dirty="0">
              <a:ea typeface="Calibri" panose="020F0502020204030204" pitchFamily="34" charset="0"/>
              <a:cs typeface="Calibri" panose="020F0502020204030204" pitchFamily="34" charset="0"/>
            </a:endParaRPr>
          </a:p>
          <a:p>
            <a:pPr marL="514350" marR="0" lvl="0" indent="-514350" algn="just" rtl="1">
              <a:lnSpc>
                <a:spcPct val="130714"/>
              </a:lnSpc>
              <a:spcBef>
                <a:spcPts val="2400"/>
              </a:spcBef>
              <a:spcAft>
                <a:spcPts val="0"/>
              </a:spcAft>
              <a:buClr>
                <a:srgbClr val="FF0000"/>
              </a:buClr>
              <a:buSzPts val="2800"/>
              <a:buFont typeface="Calibri"/>
              <a:buAutoNum type="arabicPeriod"/>
            </a:pPr>
            <a:r>
              <a:rPr lang="ar-JO" sz="2800" b="1" dirty="0">
                <a:solidFill>
                  <a:schemeClr val="lt1"/>
                </a:solidFill>
                <a:ea typeface="Calibri" panose="020F0502020204030204" pitchFamily="34" charset="0"/>
                <a:cs typeface="Calibri" panose="020F0502020204030204" pitchFamily="34" charset="0"/>
                <a:sym typeface="Open Sans"/>
              </a:rPr>
              <a:t>خلال 5 دقائق، ناقش الترتيب الذي يشجب أن تسير به هذه الخطوات.</a:t>
            </a:r>
            <a:endParaRPr dirty="0">
              <a:ea typeface="Calibri" panose="020F0502020204030204" pitchFamily="34" charset="0"/>
              <a:cs typeface="Calibri" panose="020F0502020204030204" pitchFamily="34" charset="0"/>
            </a:endParaRPr>
          </a:p>
        </p:txBody>
      </p:sp>
      <p:grpSp>
        <p:nvGrpSpPr>
          <p:cNvPr id="399" name="Google Shape;399;p12"/>
          <p:cNvGrpSpPr/>
          <p:nvPr/>
        </p:nvGrpSpPr>
        <p:grpSpPr>
          <a:xfrm>
            <a:off x="22761" y="326318"/>
            <a:ext cx="2855495" cy="2916001"/>
            <a:chOff x="9331835" y="263026"/>
            <a:chExt cx="4363366" cy="4363366"/>
          </a:xfrm>
        </p:grpSpPr>
        <p:sp>
          <p:nvSpPr>
            <p:cNvPr id="400" name="Google Shape;400;p12"/>
            <p:cNvSpPr/>
            <p:nvPr/>
          </p:nvSpPr>
          <p:spPr>
            <a:xfrm>
              <a:off x="10012964" y="944155"/>
              <a:ext cx="3001108" cy="3001108"/>
            </a:xfrm>
            <a:prstGeom prst="ellipse">
              <a:avLst/>
            </a:prstGeom>
            <a:solidFill>
              <a:srgbClr val="EB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01" name="Google Shape;401;p12"/>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pic>
        <p:nvPicPr>
          <p:cNvPr id="5" name="Picture Placeholder 4" descr="Two people looking at a cell phone&#10;&#10;Description automatically generated with low confidence">
            <a:extLst>
              <a:ext uri="{FF2B5EF4-FFF2-40B4-BE49-F238E27FC236}">
                <a16:creationId xmlns:a16="http://schemas.microsoft.com/office/drawing/2014/main" id="{8124F63E-DA93-7B45-82B5-62304B9DE378}"/>
              </a:ext>
            </a:extLst>
          </p:cNvPr>
          <p:cNvPicPr>
            <a:picLocks noGrp="1" noChangeAspect="1"/>
          </p:cNvPicPr>
          <p:nvPr>
            <p:ph type="pic" idx="2"/>
          </p:nvPr>
        </p:nvPicPr>
        <p:blipFill rotWithShape="1">
          <a:blip r:embed="rId4" cstate="screen">
            <a:extLst>
              <a:ext uri="{28A0092B-C50C-407E-A947-70E740481C1C}">
                <a14:useLocalDpi xmlns:a14="http://schemas.microsoft.com/office/drawing/2010/main"/>
              </a:ext>
            </a:extLst>
          </a:blip>
          <a:srcRect b="-60"/>
          <a:stretch/>
        </p:blipFill>
        <p:spPr>
          <a:xfrm>
            <a:off x="8290536" y="0"/>
            <a:ext cx="9974703" cy="10288588"/>
          </a:xfrm>
        </p:spPr>
      </p:pic>
      <p:sp>
        <p:nvSpPr>
          <p:cNvPr id="2" name="TextBox 1">
            <a:extLst>
              <a:ext uri="{FF2B5EF4-FFF2-40B4-BE49-F238E27FC236}">
                <a16:creationId xmlns:a16="http://schemas.microsoft.com/office/drawing/2014/main" id="{63A3E116-231A-7376-47AE-D56C60940F3B}"/>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imeline&#10;&#10;Description automatically generated">
            <a:extLst>
              <a:ext uri="{FF2B5EF4-FFF2-40B4-BE49-F238E27FC236}">
                <a16:creationId xmlns:a16="http://schemas.microsoft.com/office/drawing/2014/main" id="{346E1E99-485C-FC4A-8489-E1559337BF0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52831" y="35680"/>
            <a:ext cx="15733758" cy="10252115"/>
          </a:xfrm>
          <a:prstGeom prst="rect">
            <a:avLst/>
          </a:prstGeom>
        </p:spPr>
      </p:pic>
      <p:sp>
        <p:nvSpPr>
          <p:cNvPr id="4" name="Google Shape;409;p13">
            <a:extLst>
              <a:ext uri="{FF2B5EF4-FFF2-40B4-BE49-F238E27FC236}">
                <a16:creationId xmlns:a16="http://schemas.microsoft.com/office/drawing/2014/main" id="{29EF812D-34D8-C246-9839-0AFEFBBFD760}"/>
              </a:ext>
            </a:extLst>
          </p:cNvPr>
          <p:cNvSpPr txBox="1"/>
          <p:nvPr/>
        </p:nvSpPr>
        <p:spPr>
          <a:xfrm>
            <a:off x="271641" y="201987"/>
            <a:ext cx="4742812" cy="2123604"/>
          </a:xfrm>
          <a:prstGeom prst="rect">
            <a:avLst/>
          </a:prstGeom>
          <a:noFill/>
          <a:ln>
            <a:noFill/>
          </a:ln>
        </p:spPr>
        <p:txBody>
          <a:bodyPr spcFirstLastPara="1" wrap="square" lIns="91412" tIns="45693" rIns="91412" bIns="45693" anchor="t" anchorCtr="0">
            <a:spAutoFit/>
          </a:bodyPr>
          <a:lstStyle/>
          <a:p>
            <a:pPr marL="0" marR="0" lvl="0" indent="0" algn="just" defTabSz="914309" rtl="1" eaLnBrk="0" fontAlgn="base" latinLnBrk="0" hangingPunct="0">
              <a:lnSpc>
                <a:spcPct val="100000"/>
              </a:lnSpc>
              <a:spcBef>
                <a:spcPct val="0"/>
              </a:spcBef>
              <a:spcAft>
                <a:spcPct val="0"/>
              </a:spcAft>
              <a:buClrTx/>
              <a:buSzTx/>
              <a:buFontTx/>
              <a:buNone/>
              <a:tabLst/>
              <a:defRPr/>
            </a:pPr>
            <a:r>
              <a:rPr kumimoji="0" lang="ar-JO" sz="4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sym typeface="Montserrat"/>
              </a:rPr>
              <a:t>خطوات إعداد وتشغيل آلية لتغذية الراجعة</a:t>
            </a:r>
            <a:endParaRPr kumimoji="0" sz="1601" b="0" i="0" u="none" strike="noStrike" kern="1200" cap="none" spc="0" normalizeH="0" baseline="0" noProof="0" dirty="0">
              <a:ln>
                <a:noFill/>
              </a:ln>
              <a:solidFill>
                <a:srgbClr val="000000"/>
              </a:solidFill>
              <a:effectLst/>
              <a:uLnTx/>
              <a:uFillTx/>
              <a:ea typeface="Calibri" panose="020F0502020204030204" pitchFamily="34" charset="0"/>
              <a:cs typeface="Calibri" panose="020F0502020204030204" pitchFamily="34" charset="0"/>
            </a:endParaRPr>
          </a:p>
          <a:p>
            <a:pPr marL="0" marR="0" lvl="0" indent="0" algn="just" defTabSz="914309" rtl="1" eaLnBrk="0" fontAlgn="base" latinLnBrk="0" hangingPunct="0">
              <a:lnSpc>
                <a:spcPct val="100000"/>
              </a:lnSpc>
              <a:spcBef>
                <a:spcPct val="0"/>
              </a:spcBef>
              <a:spcAft>
                <a:spcPct val="0"/>
              </a:spcAft>
              <a:buClrTx/>
              <a:buSzTx/>
              <a:buFontTx/>
              <a:buNone/>
              <a:tabLst/>
              <a:defRPr/>
            </a:pPr>
            <a:r>
              <a:rPr kumimoji="0" lang="ar-JO" sz="4400" b="0" i="0" u="none" strike="noStrike" kern="1200" cap="none" spc="0" normalizeH="0" baseline="0" noProof="0" dirty="0">
                <a:ln>
                  <a:noFill/>
                </a:ln>
                <a:solidFill>
                  <a:srgbClr val="F5333F"/>
                </a:solidFill>
                <a:effectLst/>
                <a:uLnTx/>
                <a:uFillTx/>
                <a:ea typeface="Calibri" panose="020F0502020204030204" pitchFamily="34" charset="0"/>
                <a:cs typeface="Calibri" panose="020F0502020204030204" pitchFamily="34" charset="0"/>
                <a:sym typeface="Montserrat"/>
              </a:rPr>
              <a:t>هل توافق عليها؟</a:t>
            </a:r>
            <a:endParaRPr kumimoji="0" sz="1601" b="0" i="0" u="none" strike="noStrike" kern="1200" cap="none" spc="0" normalizeH="0" baseline="0" noProof="0" dirty="0">
              <a:ln>
                <a:noFill/>
              </a:ln>
              <a:solidFill>
                <a:srgbClr val="000000"/>
              </a:solidFill>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390446D9-27E8-0662-6027-BFF1BF2B746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1A1BA4D8-59DB-B921-738D-D34536769B95}"/>
              </a:ext>
            </a:extLst>
          </p:cNvPr>
          <p:cNvSpPr txBox="1"/>
          <p:nvPr/>
        </p:nvSpPr>
        <p:spPr>
          <a:xfrm>
            <a:off x="3441700" y="5802272"/>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الحصول على تأييد الإدارة والموظفين ودعمهم.</a:t>
            </a:r>
          </a:p>
          <a:p>
            <a:pPr algn="ctr" rtl="1"/>
            <a:endParaRPr lang="en-US" dirty="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2A82B5DF-0E07-888A-0790-AD7305EBD3A9}"/>
              </a:ext>
            </a:extLst>
          </p:cNvPr>
          <p:cNvSpPr txBox="1"/>
          <p:nvPr/>
        </p:nvSpPr>
        <p:spPr>
          <a:xfrm>
            <a:off x="4647850" y="8544955"/>
            <a:ext cx="1949318" cy="1200329"/>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ناقش آلية التغذية الراجعة مع المجتمعات.</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26163C3-F321-2BD8-E1EF-9A86E5E7E174}"/>
              </a:ext>
            </a:extLst>
          </p:cNvPr>
          <p:cNvSpPr txBox="1"/>
          <p:nvPr/>
        </p:nvSpPr>
        <p:spPr>
          <a:xfrm>
            <a:off x="5854700" y="4265314"/>
            <a:ext cx="1989090" cy="2031325"/>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خطط لكيفية جمع الملاحظات والاستجابة لها  وتحليلها والعمل وفقًا لها والانطباعات وإحالتها إلى الشركاء</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B441705E-BFAB-34DC-0359-51F2D770C5D2}"/>
              </a:ext>
            </a:extLst>
          </p:cNvPr>
          <p:cNvSpPr txBox="1"/>
          <p:nvPr/>
        </p:nvSpPr>
        <p:spPr>
          <a:xfrm>
            <a:off x="7023100" y="8444474"/>
            <a:ext cx="2120900" cy="1200329"/>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ناقش آلية التغذية الراجعة مع المجتمعات.</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B9D14385-FB4D-2034-7D40-38F6AD5D7158}"/>
              </a:ext>
            </a:extLst>
          </p:cNvPr>
          <p:cNvSpPr txBox="1"/>
          <p:nvPr/>
        </p:nvSpPr>
        <p:spPr>
          <a:xfrm>
            <a:off x="8267700" y="5802272"/>
            <a:ext cx="1333500" cy="1477328"/>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تدريب الموظفين والمتطوعين.</a:t>
            </a:r>
          </a:p>
          <a:p>
            <a:pPr algn="ctr" rtl="1"/>
            <a:endParaRPr lang="ar-JO" dirty="0">
              <a:ea typeface="Calibri" panose="020F0502020204030204" pitchFamily="34" charset="0"/>
              <a:cs typeface="Calibri" panose="020F0502020204030204" pitchFamily="34" charset="0"/>
            </a:endParaRPr>
          </a:p>
          <a:p>
            <a:pPr algn="ctr" rtl="1"/>
            <a:endParaRPr lang="en-US" dirty="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429F97F5-4C71-120D-F5A9-55BCA0A385FC}"/>
              </a:ext>
            </a:extLst>
          </p:cNvPr>
          <p:cNvSpPr txBox="1"/>
          <p:nvPr/>
        </p:nvSpPr>
        <p:spPr>
          <a:xfrm>
            <a:off x="9474200" y="8683454"/>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الإعلان عن آلية التغذية الراجعة.</a:t>
            </a:r>
          </a:p>
          <a:p>
            <a:pPr algn="ctr" rtl="1"/>
            <a:endParaRPr lang="en-US" dirty="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D4FCF1DE-205B-E56E-CBE7-33A7C62DB30A}"/>
              </a:ext>
            </a:extLst>
          </p:cNvPr>
          <p:cNvSpPr txBox="1"/>
          <p:nvPr/>
        </p:nvSpPr>
        <p:spPr>
          <a:xfrm>
            <a:off x="12322768" y="8721473"/>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جمع وتسجيل الملاحظات والانطباعات</a:t>
            </a:r>
          </a:p>
          <a:p>
            <a:pPr algn="ctr" rtl="1"/>
            <a:endParaRPr lang="en-US" dirty="0">
              <a:ea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5DAE2374-914B-A506-7ACC-FC8861A72F16}"/>
              </a:ext>
            </a:extLst>
          </p:cNvPr>
          <p:cNvSpPr txBox="1"/>
          <p:nvPr/>
        </p:nvSpPr>
        <p:spPr>
          <a:xfrm>
            <a:off x="6261100" y="1949480"/>
            <a:ext cx="2673350" cy="646331"/>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تحقق من عمل آلية التغذية الراجعة.</a:t>
            </a:r>
          </a:p>
        </p:txBody>
      </p:sp>
      <p:sp>
        <p:nvSpPr>
          <p:cNvPr id="14" name="TextBox 13">
            <a:extLst>
              <a:ext uri="{FF2B5EF4-FFF2-40B4-BE49-F238E27FC236}">
                <a16:creationId xmlns:a16="http://schemas.microsoft.com/office/drawing/2014/main" id="{5D37804D-B849-1E4E-04D0-C82E17188C02}"/>
              </a:ext>
            </a:extLst>
          </p:cNvPr>
          <p:cNvSpPr txBox="1"/>
          <p:nvPr/>
        </p:nvSpPr>
        <p:spPr>
          <a:xfrm>
            <a:off x="9144000" y="1016720"/>
            <a:ext cx="21209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إطلاع المجتمع على الإجراءات المتخذة.</a:t>
            </a:r>
          </a:p>
          <a:p>
            <a:pPr algn="ctr" rtl="1"/>
            <a:endParaRPr lang="en-US" dirty="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3681C9C0-9318-24A6-8F88-21301B7CBB37}"/>
              </a:ext>
            </a:extLst>
          </p:cNvPr>
          <p:cNvSpPr txBox="1"/>
          <p:nvPr/>
        </p:nvSpPr>
        <p:spPr>
          <a:xfrm>
            <a:off x="13150718" y="1016720"/>
            <a:ext cx="2908431" cy="646331"/>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إحالة المشكلة ومشاركة الملاحظات والانطباعات مع الشركاء</a:t>
            </a:r>
            <a:endParaRPr lang="en-US" dirty="0">
              <a:ea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F180E834-F4A9-1AEF-9758-9CC87CBDEAAD}"/>
              </a:ext>
            </a:extLst>
          </p:cNvPr>
          <p:cNvSpPr txBox="1"/>
          <p:nvPr/>
        </p:nvSpPr>
        <p:spPr>
          <a:xfrm>
            <a:off x="14443668" y="2331292"/>
            <a:ext cx="2908431"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ناقش كيفية التصرف بناءً على الملاحظات والانطباعات واستخدامها لإحداث التحسينات</a:t>
            </a:r>
            <a:endParaRPr lang="en-US" dirty="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C850E03B-893A-EE01-82E8-7D61D6CED485}"/>
              </a:ext>
            </a:extLst>
          </p:cNvPr>
          <p:cNvSpPr txBox="1"/>
          <p:nvPr/>
        </p:nvSpPr>
        <p:spPr>
          <a:xfrm>
            <a:off x="14846300" y="6164360"/>
            <a:ext cx="2505800" cy="923330"/>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الإجابة على الملاحظات والانطباعات والاستجابة لها.</a:t>
            </a:r>
          </a:p>
          <a:p>
            <a:pPr algn="ctr" rtl="1"/>
            <a:endParaRPr lang="en-US" dirty="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7B151D30-3946-9B9E-E35F-32728B183B66}"/>
              </a:ext>
            </a:extLst>
          </p:cNvPr>
          <p:cNvSpPr txBox="1"/>
          <p:nvPr/>
        </p:nvSpPr>
        <p:spPr>
          <a:xfrm>
            <a:off x="14846300" y="4957810"/>
            <a:ext cx="2505799" cy="646331"/>
          </a:xfrm>
          <a:prstGeom prst="rect">
            <a:avLst/>
          </a:prstGeom>
          <a:solidFill>
            <a:schemeClr val="bg2"/>
          </a:solidFill>
        </p:spPr>
        <p:txBody>
          <a:bodyPr wrap="square" rtlCol="0">
            <a:spAutoFit/>
          </a:bodyPr>
          <a:lstStyle/>
          <a:p>
            <a:pPr algn="ctr" rtl="1"/>
            <a:r>
              <a:rPr lang="ar-JO" dirty="0">
                <a:ea typeface="Calibri" panose="020F0502020204030204" pitchFamily="34" charset="0"/>
                <a:cs typeface="Calibri" panose="020F0502020204030204" pitchFamily="34" charset="0"/>
              </a:rPr>
              <a:t>تحليل الملاحظات والانطباعات ومشاركتها داخليًا</a:t>
            </a:r>
          </a:p>
        </p:txBody>
      </p:sp>
      <p:sp>
        <p:nvSpPr>
          <p:cNvPr id="19" name="Rectangle: Rounded Corners 18">
            <a:extLst>
              <a:ext uri="{FF2B5EF4-FFF2-40B4-BE49-F238E27FC236}">
                <a16:creationId xmlns:a16="http://schemas.microsoft.com/office/drawing/2014/main" id="{0F759E68-4E64-A31E-2B98-4089E1225C35}"/>
              </a:ext>
            </a:extLst>
          </p:cNvPr>
          <p:cNvSpPr/>
          <p:nvPr/>
        </p:nvSpPr>
        <p:spPr>
          <a:xfrm>
            <a:off x="11139191" y="4889521"/>
            <a:ext cx="2334218" cy="844462"/>
          </a:xfrm>
          <a:prstGeom prst="round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JO" sz="2400" dirty="0">
                <a:solidFill>
                  <a:srgbClr val="2386E4"/>
                </a:solidFill>
                <a:latin typeface="Calibri" panose="020F0502020204030204" pitchFamily="34" charset="0"/>
                <a:ea typeface="Calibri" panose="020F0502020204030204" pitchFamily="34" charset="0"/>
                <a:cs typeface="Calibri" panose="020F0502020204030204" pitchFamily="34" charset="0"/>
              </a:rPr>
              <a:t>حلقة التغذية الراجعة</a:t>
            </a:r>
            <a:endParaRPr lang="en-US" sz="2400" dirty="0">
              <a:solidFill>
                <a:srgbClr val="2386E4"/>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3405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8A163A80-A01B-A27B-EDF1-AE902B3B1B8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0123" y="-537634"/>
            <a:ext cx="16966254" cy="11363855"/>
          </a:xfrm>
          <a:prstGeom prst="rect">
            <a:avLst/>
          </a:prstGeom>
        </p:spPr>
      </p:pic>
      <p:sp>
        <p:nvSpPr>
          <p:cNvPr id="7" name="ZoneTexte 6">
            <a:extLst>
              <a:ext uri="{FF2B5EF4-FFF2-40B4-BE49-F238E27FC236}">
                <a16:creationId xmlns:a16="http://schemas.microsoft.com/office/drawing/2014/main" id="{26B9A57A-52A6-EAEA-E237-878B4CFEA7EA}"/>
              </a:ext>
            </a:extLst>
          </p:cNvPr>
          <p:cNvSpPr txBox="1"/>
          <p:nvPr/>
        </p:nvSpPr>
        <p:spPr>
          <a:xfrm>
            <a:off x="14198434" y="417007"/>
            <a:ext cx="6237239" cy="461665"/>
          </a:xfrm>
          <a:prstGeom prst="rect">
            <a:avLst/>
          </a:prstGeom>
          <a:noFill/>
        </p:spPr>
        <p:txBody>
          <a:bodyPr wrap="square" rtlCol="0">
            <a:spAutoFit/>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0" lang="ar-JO" sz="2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rPr>
              <a:t>المشاركة المجتمعية والمساءلة</a:t>
            </a:r>
            <a:endParaRPr kumimoji="0" lang="fr-FR" sz="2400" b="1" i="0" u="none" strike="noStrike" kern="1200" cap="none" spc="0" normalizeH="0" baseline="0" noProof="0" dirty="0">
              <a:ln>
                <a:noFill/>
              </a:ln>
              <a:solidFill>
                <a:srgbClr val="33394B"/>
              </a:solidFill>
              <a:effectLst/>
              <a:uLnTx/>
              <a:uFillTx/>
              <a:ea typeface="Calibri" panose="020F0502020204030204" pitchFamily="34" charset="0"/>
              <a:cs typeface="Calibri" panose="020F0502020204030204" pitchFamily="34" charset="0"/>
            </a:endParaRPr>
          </a:p>
        </p:txBody>
      </p:sp>
      <p:cxnSp>
        <p:nvCxnSpPr>
          <p:cNvPr id="9" name="Connecteur droit 8">
            <a:extLst>
              <a:ext uri="{FF2B5EF4-FFF2-40B4-BE49-F238E27FC236}">
                <a16:creationId xmlns:a16="http://schemas.microsoft.com/office/drawing/2014/main" id="{0D95681B-23A3-482B-8603-88954EDF4860}"/>
              </a:ext>
            </a:extLst>
          </p:cNvPr>
          <p:cNvCxnSpPr/>
          <p:nvPr/>
        </p:nvCxnSpPr>
        <p:spPr>
          <a:xfrm>
            <a:off x="13945017" y="1063730"/>
            <a:ext cx="3843581" cy="0"/>
          </a:xfrm>
          <a:prstGeom prst="line">
            <a:avLst/>
          </a:prstGeom>
          <a:ln>
            <a:solidFill>
              <a:srgbClr val="050A24"/>
            </a:solidFill>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D5833466-3F72-99A5-3CEE-C0BEDF1058FF}"/>
              </a:ext>
            </a:extLst>
          </p:cNvPr>
          <p:cNvSpPr txBox="1"/>
          <p:nvPr/>
        </p:nvSpPr>
        <p:spPr>
          <a:xfrm>
            <a:off x="8139487" y="551378"/>
            <a:ext cx="1426674" cy="1046825"/>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فهم</a:t>
            </a:r>
            <a:endParaRPr kumimoji="0" lang="fr-FR" sz="1601"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احتياجات الأشخاص</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وقدراتهم</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والسياق العام</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1" name="ZoneTexte 10">
            <a:extLst>
              <a:ext uri="{FF2B5EF4-FFF2-40B4-BE49-F238E27FC236}">
                <a16:creationId xmlns:a16="http://schemas.microsoft.com/office/drawing/2014/main" id="{522A61BB-9723-5677-E4AF-30DEA9502ADF}"/>
              </a:ext>
            </a:extLst>
          </p:cNvPr>
          <p:cNvSpPr txBox="1"/>
          <p:nvPr/>
        </p:nvSpPr>
        <p:spPr>
          <a:xfrm>
            <a:off x="11632947" y="2755667"/>
            <a:ext cx="1796946" cy="923330"/>
          </a:xfrm>
          <a:prstGeom prst="rect">
            <a:avLst/>
          </a:prstGeom>
          <a:noFill/>
        </p:spPr>
        <p:txBody>
          <a:bodyPr wrap="square" lIns="0" tIns="0" rIns="0" bIns="0" rtlCol="0">
            <a:spAutoFit/>
          </a:bodyPr>
          <a:lstStyle/>
          <a:p>
            <a:pPr marL="0" marR="0" lvl="0" indent="0" algn="ctr" defTabSz="914378" rtl="1" eaLnBrk="1" fontAlgn="auto" latinLnBrk="0" hangingPunct="1">
              <a:lnSpc>
                <a:spcPct val="100000"/>
              </a:lnSpc>
              <a:spcBef>
                <a:spcPts val="0"/>
              </a:spcBef>
              <a:spcAft>
                <a:spcPts val="0"/>
              </a:spcAft>
              <a:buClrTx/>
              <a:buSzTx/>
              <a:buFontTx/>
              <a:buNone/>
              <a:tabLst/>
              <a:defRPr/>
            </a:pPr>
            <a:r>
              <a:rPr lang="ar-JO" sz="2000" b="1" dirty="0">
                <a:solidFill>
                  <a:srgbClr val="050A24"/>
                </a:solidFill>
                <a:ea typeface="Calibri" panose="020F0502020204030204" pitchFamily="34" charset="0"/>
                <a:cs typeface="Calibri" panose="020F0502020204030204" pitchFamily="34" charset="0"/>
              </a:rPr>
              <a:t>إشراك</a:t>
            </a:r>
            <a:endParaRPr kumimoji="0" lang="fr-FR"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المجتمعات</a:t>
            </a:r>
            <a:r>
              <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 </a:t>
            </a: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في</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60" normalizeH="0" baseline="0" noProof="0" dirty="0">
                <a:ln>
                  <a:noFill/>
                </a:ln>
                <a:solidFill>
                  <a:srgbClr val="FF1C48"/>
                </a:solidFill>
                <a:effectLst/>
                <a:uLnTx/>
                <a:uFillTx/>
                <a:ea typeface="Calibri" panose="020F0502020204030204" pitchFamily="34" charset="0"/>
                <a:cs typeface="Calibri" panose="020F0502020204030204" pitchFamily="34" charset="0"/>
              </a:rPr>
              <a:t>إيجاد الحلول</a:t>
            </a:r>
            <a:endParaRPr kumimoji="0" lang="fr-FR" sz="2000" b="1" i="0" u="none" strike="noStrike" kern="1200" cap="none" spc="-6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2" name="ZoneTexte 11">
            <a:extLst>
              <a:ext uri="{FF2B5EF4-FFF2-40B4-BE49-F238E27FC236}">
                <a16:creationId xmlns:a16="http://schemas.microsoft.com/office/drawing/2014/main" id="{70D9C464-51E9-57DF-FDEA-F4CFC688CC35}"/>
              </a:ext>
            </a:extLst>
          </p:cNvPr>
          <p:cNvSpPr txBox="1"/>
          <p:nvPr/>
        </p:nvSpPr>
        <p:spPr>
          <a:xfrm>
            <a:off x="11826736" y="6510633"/>
            <a:ext cx="1603157" cy="923330"/>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التواصل</a:t>
            </a:r>
            <a:endParaRPr kumimoji="0" lang="fr-FR"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بشكل مستمر  ومفتوح وصادق</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3" name="ZoneTexte 12">
            <a:extLst>
              <a:ext uri="{FF2B5EF4-FFF2-40B4-BE49-F238E27FC236}">
                <a16:creationId xmlns:a16="http://schemas.microsoft.com/office/drawing/2014/main" id="{B912F11A-B53D-9203-E744-7C184444A31E}"/>
              </a:ext>
            </a:extLst>
          </p:cNvPr>
          <p:cNvSpPr txBox="1"/>
          <p:nvPr/>
        </p:nvSpPr>
        <p:spPr>
          <a:xfrm>
            <a:off x="8312614" y="8760720"/>
            <a:ext cx="1080425" cy="800476"/>
          </a:xfrm>
          <a:prstGeom prst="rect">
            <a:avLst/>
          </a:prstGeom>
          <a:noFill/>
        </p:spPr>
        <p:txBody>
          <a:bodyPr wrap="non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الاستماع</a:t>
            </a:r>
            <a:endParaRPr kumimoji="0" lang="fr-FR" sz="1601"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للملاحظات</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وفهم التصورات</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4" name="ZoneTexte 13">
            <a:extLst>
              <a:ext uri="{FF2B5EF4-FFF2-40B4-BE49-F238E27FC236}">
                <a16:creationId xmlns:a16="http://schemas.microsoft.com/office/drawing/2014/main" id="{7F5EA3D9-7154-6E13-AF24-6FB88D795799}"/>
              </a:ext>
            </a:extLst>
          </p:cNvPr>
          <p:cNvSpPr txBox="1"/>
          <p:nvPr/>
        </p:nvSpPr>
        <p:spPr>
          <a:xfrm>
            <a:off x="4038270" y="6438996"/>
            <a:ext cx="1902956" cy="923330"/>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التصرف</a:t>
            </a:r>
            <a:endParaRPr kumimoji="0" lang="fr-FR"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وفقًا لما يخبرنا به الأشخاص</a:t>
            </a:r>
            <a:endParaRPr kumimoji="0" lang="fr-FR" sz="2000"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5" name="ZoneTexte 14">
            <a:extLst>
              <a:ext uri="{FF2B5EF4-FFF2-40B4-BE49-F238E27FC236}">
                <a16:creationId xmlns:a16="http://schemas.microsoft.com/office/drawing/2014/main" id="{D16BB55A-BD4D-B0DA-FFE5-8511182D884A}"/>
              </a:ext>
            </a:extLst>
          </p:cNvPr>
          <p:cNvSpPr txBox="1"/>
          <p:nvPr/>
        </p:nvSpPr>
        <p:spPr>
          <a:xfrm>
            <a:off x="4061948" y="2878521"/>
            <a:ext cx="1460115" cy="1046825"/>
          </a:xfrm>
          <a:prstGeom prst="rect">
            <a:avLst/>
          </a:prstGeom>
          <a:noFill/>
        </p:spPr>
        <p:txBody>
          <a:bodyPr wrap="square" lIns="0" tIns="0" rIns="0" bIns="0" rtlCol="0">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rPr>
              <a:t>تمكين</a:t>
            </a:r>
            <a:endParaRPr kumimoji="0" lang="fr-FR" sz="1601" b="1" i="0" u="none" strike="noStrike" kern="1200" cap="none" spc="0" normalizeH="0" baseline="0" noProof="0" dirty="0">
              <a:ln>
                <a:noFill/>
              </a:ln>
              <a:solidFill>
                <a:srgbClr val="050A24"/>
              </a:solidFill>
              <a:effectLst/>
              <a:uLnTx/>
              <a:uFillTx/>
              <a:ea typeface="Calibri" panose="020F0502020204030204" pitchFamily="34" charset="0"/>
              <a:cs typeface="Calibri" panose="020F0502020204030204" pitchFamily="34" charset="0"/>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rPr>
              <a:t>المجتمعات من إحداث تغييرات إجابية</a:t>
            </a:r>
            <a:endParaRPr kumimoji="0" lang="fr-FR" sz="1601" b="1" i="0" u="none" strike="noStrike" kern="1200" cap="none" spc="0" normalizeH="0" baseline="0" noProof="0" dirty="0">
              <a:ln>
                <a:noFill/>
              </a:ln>
              <a:solidFill>
                <a:srgbClr val="FF1C48"/>
              </a:solidFill>
              <a:effectLst/>
              <a:uLnTx/>
              <a:uFillTx/>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7B043E54-4128-34B5-C75F-75627F98FFEC}"/>
              </a:ext>
            </a:extLst>
          </p:cNvPr>
          <p:cNvSpPr/>
          <p:nvPr/>
        </p:nvSpPr>
        <p:spPr>
          <a:xfrm rot="18418443">
            <a:off x="6574127" y="3698220"/>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rPr>
              <a:t>المشاركة</a:t>
            </a:r>
            <a:endParaRPr kumimoji="0" lang="fr-FR" sz="12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ea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7855B126-E62C-C164-B2F7-1B308586999D}"/>
              </a:ext>
            </a:extLst>
          </p:cNvPr>
          <p:cNvSpPr/>
          <p:nvPr/>
        </p:nvSpPr>
        <p:spPr>
          <a:xfrm rot="3436423">
            <a:off x="8467983" y="3787355"/>
            <a:ext cx="2348837" cy="1850400"/>
          </a:xfrm>
          <a:prstGeom prst="rect">
            <a:avLst/>
          </a:prstGeom>
          <a:noFill/>
          <a:effectLst/>
        </p:spPr>
        <p:txBody>
          <a:bodyPr spcFirstLastPara="1" wrap="none" lIns="182880" tIns="91440" rIns="182880" bIns="91440" numCol="1">
            <a:prstTxWarp prst="textArchUp">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lang="ar-JO" b="1" dirty="0">
                <a:solidFill>
                  <a:srgbClr val="FF0000"/>
                </a:solidFill>
                <a:ea typeface="Calibri" panose="020F0502020204030204" pitchFamily="34" charset="0"/>
                <a:cs typeface="Calibri" panose="020F0502020204030204" pitchFamily="34" charset="0"/>
              </a:rPr>
              <a:t>الملاحظات والإنطباعات</a:t>
            </a:r>
            <a:endParaRPr kumimoji="0" lang="fr-FR" sz="18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ea typeface="Calibri" panose="020F0502020204030204" pitchFamily="34" charset="0"/>
              <a:cs typeface="Calibri" panose="020F0502020204030204" pitchFamily="34" charset="0"/>
            </a:endParaRPr>
          </a:p>
        </p:txBody>
      </p:sp>
      <p:sp>
        <p:nvSpPr>
          <p:cNvPr id="18" name="Rectangle 17">
            <a:extLst>
              <a:ext uri="{FF2B5EF4-FFF2-40B4-BE49-F238E27FC236}">
                <a16:creationId xmlns:a16="http://schemas.microsoft.com/office/drawing/2014/main" id="{A6AF1EEB-7C38-0B49-A55F-DD2EAF5A2F0D}"/>
              </a:ext>
            </a:extLst>
          </p:cNvPr>
          <p:cNvSpPr/>
          <p:nvPr/>
        </p:nvSpPr>
        <p:spPr>
          <a:xfrm>
            <a:off x="7678406" y="5206006"/>
            <a:ext cx="2348837" cy="1850400"/>
          </a:xfrm>
          <a:prstGeom prst="rect">
            <a:avLst/>
          </a:prstGeom>
          <a:noFill/>
          <a:effectLst/>
        </p:spPr>
        <p:txBody>
          <a:bodyPr spcFirstLastPara="1" wrap="none" lIns="182880" tIns="91440" rIns="182880" bIns="91440" numCol="1">
            <a:prstTxWarp prst="textArchDown">
              <a:avLst/>
            </a:prstTxWarp>
            <a:spAutoFit/>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0" lang="ar-JO" sz="16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rPr>
              <a:t>التواصل</a:t>
            </a:r>
            <a:endParaRPr kumimoji="0" lang="fr-FR" sz="1600" b="1" i="0" u="none" strike="noStrike" kern="1200" cap="none" spc="0" normalizeH="0" baseline="0" noProof="0" dirty="0">
              <a:ln w="0"/>
              <a:solidFill>
                <a:srgbClr val="FF0000"/>
              </a:solidFill>
              <a:effectLst>
                <a:outerShdw blurRad="38100" dist="19050" dir="2700000" algn="tl" rotWithShape="0">
                  <a:prstClr val="black">
                    <a:alpha val="40000"/>
                  </a:prstClr>
                </a:outerShdw>
              </a:effectLst>
              <a:uLnTx/>
              <a:uFillTx/>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41EFF566-A572-690B-7588-65DDF13D5750}"/>
              </a:ext>
            </a:extLst>
          </p:cNvPr>
          <p:cNvSpPr txBox="1"/>
          <p:nvPr/>
        </p:nvSpPr>
        <p:spPr>
          <a:xfrm>
            <a:off x="388926" y="7827147"/>
            <a:ext cx="4114146" cy="2246769"/>
          </a:xfrm>
          <a:prstGeom prst="rect">
            <a:avLst/>
          </a:prstGeom>
          <a:noFill/>
        </p:spPr>
        <p:txBody>
          <a:bodyPr wrap="square" rtlCol="0">
            <a:spAutoFit/>
          </a:bodyPr>
          <a:lstStyle/>
          <a:p>
            <a:pPr marL="0" marR="0" lvl="0" indent="0" algn="just" defTabSz="914400" rtl="1" eaLnBrk="0" fontAlgn="base" latinLnBrk="0" hangingPunct="0">
              <a:lnSpc>
                <a:spcPct val="100000"/>
              </a:lnSpc>
              <a:spcBef>
                <a:spcPct val="0"/>
              </a:spcBef>
              <a:spcAft>
                <a:spcPct val="0"/>
              </a:spcAft>
              <a:buClrTx/>
              <a:buSzTx/>
              <a:buFontTx/>
              <a:buNone/>
              <a:tabLst/>
              <a:defRPr/>
            </a:pPr>
            <a:r>
              <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يتطلب النهج القائم على المجتمع أن تكون التدخلات حساسة للسياق وقادرة </a:t>
            </a:r>
            <a:r>
              <a:rPr kumimoji="0" lang="ar-JO" sz="20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rPr>
              <a:t>ومرنة</a:t>
            </a:r>
            <a:r>
              <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 وقابلة للتغيير.</a:t>
            </a:r>
            <a:endParaRPr kumimoji="0" lang="en-CH"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defRPr/>
            </a:pPr>
            <a:endParaRPr kumimoji="0" lang="en-CH"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defRPr/>
            </a:pPr>
            <a:r>
              <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تعتبر عملية المشاركة المجتمعية </a:t>
            </a:r>
            <a:r>
              <a:rPr kumimoji="0" lang="ar-JO" sz="2000" b="1" i="0" u="none" strike="noStrike" kern="1200" cap="none" spc="0" normalizeH="0" baseline="0" noProof="0" dirty="0">
                <a:ln>
                  <a:noFill/>
                </a:ln>
                <a:solidFill>
                  <a:srgbClr val="FF0000"/>
                </a:solidFill>
                <a:effectLst/>
                <a:uLnTx/>
                <a:uFillTx/>
                <a:ea typeface="Calibri" panose="020F0502020204030204" pitchFamily="34" charset="0"/>
                <a:cs typeface="Calibri" panose="020F0502020204030204" pitchFamily="34" charset="0"/>
              </a:rPr>
              <a:t>عملية متكررة</a:t>
            </a:r>
          </a:p>
          <a:p>
            <a:pPr marL="0" marR="0" lvl="0" indent="0" algn="just" defTabSz="914400" rtl="1" eaLnBrk="0" fontAlgn="base" latinLnBrk="0" hangingPunct="0">
              <a:lnSpc>
                <a:spcPct val="100000"/>
              </a:lnSpc>
              <a:spcBef>
                <a:spcPct val="0"/>
              </a:spcBef>
              <a:spcAft>
                <a:spcPct val="0"/>
              </a:spcAft>
              <a:buClrTx/>
              <a:buSzTx/>
              <a:buFontTx/>
              <a:buNone/>
              <a:tabLst/>
              <a:defRPr/>
            </a:pPr>
            <a:endPar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p:txBody>
      </p:sp>
      <p:sp>
        <p:nvSpPr>
          <p:cNvPr id="3" name="ZoneTexte 5">
            <a:extLst>
              <a:ext uri="{FF2B5EF4-FFF2-40B4-BE49-F238E27FC236}">
                <a16:creationId xmlns:a16="http://schemas.microsoft.com/office/drawing/2014/main" id="{83FA132A-F374-73C3-944D-9AB2966FF993}"/>
              </a:ext>
            </a:extLst>
          </p:cNvPr>
          <p:cNvSpPr txBox="1"/>
          <p:nvPr/>
        </p:nvSpPr>
        <p:spPr>
          <a:xfrm>
            <a:off x="14288678" y="1352745"/>
            <a:ext cx="3499920" cy="1015663"/>
          </a:xfrm>
          <a:prstGeom prst="rect">
            <a:avLst/>
          </a:prstGeom>
          <a:noFill/>
        </p:spPr>
        <p:txBody>
          <a:bodyPr wrap="square" rtlCol="0">
            <a:spAutoFit/>
          </a:bodyPr>
          <a:lstStyle/>
          <a:p>
            <a:pPr marL="0" marR="0" lvl="0" indent="0" algn="just" defTabSz="914400" rtl="1" eaLnBrk="1" fontAlgn="auto" latinLnBrk="0" hangingPunct="1">
              <a:lnSpc>
                <a:spcPct val="100000"/>
              </a:lnSpc>
              <a:spcBef>
                <a:spcPts val="0"/>
              </a:spcBef>
              <a:spcAft>
                <a:spcPts val="0"/>
              </a:spcAft>
              <a:buClrTx/>
              <a:buSzTx/>
              <a:buFontTx/>
              <a:buNone/>
              <a:tabLst/>
              <a:defRPr/>
            </a:pPr>
            <a:r>
              <a:rPr kumimoji="0" lang="ar-JO" sz="20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rPr>
              <a:t>تشمل المشاركة المجتمعية نُهج وطرق متعددة للعمل بشكل تعاوني مع الأشخاص والمجتمعات.</a:t>
            </a:r>
            <a:endParaRPr kumimoji="0" lang="en-US" sz="1600" b="1" i="0" u="none" strike="noStrike" kern="1200" cap="none" spc="0" normalizeH="0" baseline="0" noProof="0" dirty="0">
              <a:ln>
                <a:noFill/>
              </a:ln>
              <a:solidFill>
                <a:prstClr val="black"/>
              </a:solidFill>
              <a:effectLst/>
              <a:uLnTx/>
              <a:uFillTx/>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685ECDB8-911D-2AA9-2F0F-46D2C02086BC}"/>
              </a:ext>
            </a:extLst>
          </p:cNvPr>
          <p:cNvSpPr txBox="1"/>
          <p:nvPr/>
        </p:nvSpPr>
        <p:spPr>
          <a:xfrm>
            <a:off x="8312614" y="5144294"/>
            <a:ext cx="1080425" cy="369332"/>
          </a:xfrm>
          <a:prstGeom prst="rect">
            <a:avLst/>
          </a:prstGeom>
          <a:solidFill>
            <a:schemeClr val="bg1"/>
          </a:solidFill>
        </p:spPr>
        <p:txBody>
          <a:bodyPr wrap="square" rtlCol="0">
            <a:spAutoFit/>
          </a:bodyPr>
          <a:lstStyle/>
          <a:p>
            <a:pPr algn="ctr"/>
            <a:r>
              <a:rPr lang="ar-JO" b="1" dirty="0">
                <a:ea typeface="Calibri" panose="020F0502020204030204" pitchFamily="34" charset="0"/>
                <a:cs typeface="Calibri" panose="020F0502020204030204" pitchFamily="34" charset="0"/>
              </a:rPr>
              <a:t>الثقة</a:t>
            </a:r>
            <a:endParaRPr lang="en-US" b="1"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724859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00F7A2C-D921-E54F-AC9C-A93B6C7CA974}"/>
              </a:ext>
            </a:extLst>
          </p:cNvPr>
          <p:cNvSpPr txBox="1"/>
          <p:nvPr/>
        </p:nvSpPr>
        <p:spPr>
          <a:xfrm>
            <a:off x="543903" y="518810"/>
            <a:ext cx="8210325" cy="707758"/>
          </a:xfrm>
          <a:prstGeom prst="rect">
            <a:avLst/>
          </a:prstGeom>
          <a:noFill/>
        </p:spPr>
        <p:txBody>
          <a:bodyPr wrap="square" rtlCol="0">
            <a:spAutoFit/>
          </a:bodyPr>
          <a:lstStyle/>
          <a:p>
            <a:pPr defTabSz="914309">
              <a:spcBef>
                <a:spcPts val="600"/>
              </a:spcBef>
              <a:spcAft>
                <a:spcPts val="600"/>
              </a:spcAft>
            </a:pPr>
            <a:r>
              <a:rPr lang="ar-JO" sz="3999" b="1" dirty="0">
                <a:solidFill>
                  <a:srgbClr val="001D41"/>
                </a:solidFill>
                <a:latin typeface="Montserrat" pitchFamily="2" charset="77"/>
                <a:ea typeface="Roboto Black" panose="02000000000000000000" pitchFamily="2" charset="0"/>
              </a:rPr>
              <a:t>جمع التغذية الراجعة المجتمعية في حالات الأوبئة</a:t>
            </a:r>
            <a:endParaRPr lang="ru-RU" sz="3999" dirty="0">
              <a:solidFill>
                <a:srgbClr val="33394B"/>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6" name="TextBox 5">
            <a:extLst>
              <a:ext uri="{FF2B5EF4-FFF2-40B4-BE49-F238E27FC236}">
                <a16:creationId xmlns:a16="http://schemas.microsoft.com/office/drawing/2014/main" id="{FF7D70E7-4378-8D45-B076-C1768FF80872}"/>
              </a:ext>
            </a:extLst>
          </p:cNvPr>
          <p:cNvSpPr txBox="1"/>
          <p:nvPr/>
        </p:nvSpPr>
        <p:spPr>
          <a:xfrm>
            <a:off x="543903" y="2293870"/>
            <a:ext cx="8210325" cy="2631490"/>
          </a:xfrm>
          <a:prstGeom prst="rect">
            <a:avLst/>
          </a:prstGeom>
          <a:noFill/>
        </p:spPr>
        <p:txBody>
          <a:bodyPr wrap="square" rtlCol="0">
            <a:spAutoFit/>
          </a:bodyPr>
          <a:lstStyle/>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استخدام آليات التغذية الراجعة الاستباقية.</a:t>
            </a:r>
            <a:endParaRPr lang="en-GB" sz="2400" dirty="0">
              <a:solidFill>
                <a:srgbClr val="3F3F3F"/>
              </a:solidFill>
              <a:ea typeface="Calibri" panose="020F0502020204030204" pitchFamily="34" charset="0"/>
              <a:cs typeface="Calibri" panose="020F0502020204030204" pitchFamily="34" charset="0"/>
              <a:sym typeface="Open Sans"/>
            </a:endParaRPr>
          </a:p>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sym typeface="Open Sans"/>
              </a:rPr>
              <a:t>توجه الملاحظات والانطباعات عملية الاستجابة، وليس فقط عملية تبليغ المخاطر والمشاركة المجتمعية.</a:t>
            </a:r>
          </a:p>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معالجة الشائعات والمعلومات المضللة بسرعة.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إغلاق الحلقة للحفاظ على ثقة المجتمع.</a:t>
            </a:r>
            <a:endParaRPr lang="en-GB" sz="2400" dirty="0">
              <a:solidFill>
                <a:srgbClr val="3F3F3F"/>
              </a:solidFill>
              <a:ea typeface="Calibri" panose="020F0502020204030204" pitchFamily="34" charset="0"/>
              <a:cs typeface="Calibri" panose="020F0502020204030204" pitchFamily="34" charset="0"/>
            </a:endParaRPr>
          </a:p>
        </p:txBody>
      </p:sp>
      <p:pic>
        <p:nvPicPr>
          <p:cNvPr id="8" name="Google Shape;474;p21">
            <a:extLst>
              <a:ext uri="{FF2B5EF4-FFF2-40B4-BE49-F238E27FC236}">
                <a16:creationId xmlns:a16="http://schemas.microsoft.com/office/drawing/2014/main" id="{90C14AFA-80CF-D64C-8970-C78919EA0A9B}"/>
              </a:ext>
            </a:extLst>
          </p:cNvPr>
          <p:cNvPicPr preferRelativeResize="0">
            <a:picLocks/>
          </p:cNvPicPr>
          <p:nvPr/>
        </p:nvPicPr>
        <p:blipFill rotWithShape="1">
          <a:blip r:embed="rId3" cstate="screen">
            <a:alphaModFix/>
            <a:extLst>
              <a:ext uri="{28A0092B-C50C-407E-A947-70E740481C1C}">
                <a14:useLocalDpi xmlns:a14="http://schemas.microsoft.com/office/drawing/2010/main"/>
              </a:ext>
            </a:extLst>
          </a:blip>
          <a:srcRect/>
          <a:stretch/>
        </p:blipFill>
        <p:spPr>
          <a:xfrm>
            <a:off x="9206379" y="0"/>
            <a:ext cx="9081621" cy="10287000"/>
          </a:xfrm>
          <a:prstGeom prst="rect">
            <a:avLst/>
          </a:prstGeom>
          <a:solidFill>
            <a:srgbClr val="353535">
              <a:alpha val="11764"/>
            </a:srgbClr>
          </a:solidFill>
          <a:ln>
            <a:noFill/>
          </a:ln>
        </p:spPr>
      </p:pic>
      <p:sp>
        <p:nvSpPr>
          <p:cNvPr id="9" name="TextBox 8">
            <a:extLst>
              <a:ext uri="{FF2B5EF4-FFF2-40B4-BE49-F238E27FC236}">
                <a16:creationId xmlns:a16="http://schemas.microsoft.com/office/drawing/2014/main" id="{730E1D00-0130-CD4F-941A-15D1B1EC8343}"/>
              </a:ext>
            </a:extLst>
          </p:cNvPr>
          <p:cNvSpPr txBox="1"/>
          <p:nvPr/>
        </p:nvSpPr>
        <p:spPr>
          <a:xfrm>
            <a:off x="543903" y="5007905"/>
            <a:ext cx="8210325" cy="3970318"/>
          </a:xfrm>
          <a:prstGeom prst="rect">
            <a:avLst/>
          </a:prstGeom>
          <a:noFill/>
        </p:spPr>
        <p:txBody>
          <a:bodyPr wrap="square" rtlCol="0">
            <a:spAutoFit/>
          </a:bodyPr>
          <a:lstStyle/>
          <a:p>
            <a:pPr algn="just" defTabSz="914309" rtl="1">
              <a:spcBef>
                <a:spcPts val="1800"/>
              </a:spcBef>
              <a:buClr>
                <a:srgbClr val="FF0000"/>
              </a:buClr>
              <a:buSzPts val="2400"/>
            </a:pPr>
            <a:r>
              <a:rPr lang="ar-JO" sz="2400" b="1" dirty="0">
                <a:solidFill>
                  <a:srgbClr val="F5333F"/>
                </a:solidFill>
                <a:ea typeface="Calibri" panose="020F0502020204030204" pitchFamily="34" charset="0"/>
                <a:cs typeface="Calibri" panose="020F0502020204030204" pitchFamily="34" charset="0"/>
              </a:rPr>
              <a:t>مثال – الاستجابة للإيبولا في جمهورية الكونغو الديموقراطية.</a:t>
            </a:r>
            <a:endParaRPr lang="en-GB" sz="2400" b="1" dirty="0">
              <a:solidFill>
                <a:srgbClr val="F5333F"/>
              </a:solidFill>
              <a:ea typeface="Calibri" panose="020F0502020204030204" pitchFamily="34" charset="0"/>
              <a:cs typeface="Calibri" panose="020F0502020204030204" pitchFamily="34" charset="0"/>
            </a:endParaRPr>
          </a:p>
          <a:p>
            <a:pPr marL="342798" indent="-342866" algn="just" defTabSz="914309" rtl="1">
              <a:spcBef>
                <a:spcPts val="1800"/>
              </a:spcBef>
              <a:buClr>
                <a:srgbClr val="FF0000"/>
              </a:buClr>
              <a:buSzPts val="2400"/>
              <a:buFont typeface="Arial"/>
              <a:buChar char="•"/>
            </a:pPr>
            <a:r>
              <a:rPr lang="ar-JO" sz="2400" b="1" dirty="0">
                <a:solidFill>
                  <a:srgbClr val="3F3F3F"/>
                </a:solidFill>
                <a:ea typeface="Calibri" panose="020F0502020204030204" pitchFamily="34" charset="0"/>
                <a:cs typeface="Calibri" panose="020F0502020204030204" pitchFamily="34" charset="0"/>
              </a:rPr>
              <a:t>استمع</a:t>
            </a:r>
            <a:r>
              <a:rPr lang="ar-JO" sz="2400" dirty="0">
                <a:solidFill>
                  <a:srgbClr val="3F3F3F"/>
                </a:solidFill>
                <a:ea typeface="Calibri" panose="020F0502020204030204" pitchFamily="34" charset="0"/>
                <a:cs typeface="Calibri" panose="020F0502020204030204" pitchFamily="34" charset="0"/>
              </a:rPr>
              <a:t> 800 متطوع إلى ما قاله الأشخاص حول الإيبولا أثناء أنشطة الحشد الاجتماعية.</a:t>
            </a:r>
          </a:p>
          <a:p>
            <a:pPr marL="342798"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تم </a:t>
            </a:r>
            <a:r>
              <a:rPr lang="ar-JO" sz="2400" b="1" dirty="0">
                <a:solidFill>
                  <a:srgbClr val="3F3F3F"/>
                </a:solidFill>
                <a:ea typeface="Calibri" panose="020F0502020204030204" pitchFamily="34" charset="0"/>
                <a:cs typeface="Calibri" panose="020F0502020204030204" pitchFamily="34" charset="0"/>
              </a:rPr>
              <a:t>تسجيل وترميز وتحليل </a:t>
            </a:r>
            <a:r>
              <a:rPr lang="ar-JO" sz="2400" dirty="0">
                <a:solidFill>
                  <a:srgbClr val="3F3F3F"/>
                </a:solidFill>
                <a:ea typeface="Calibri" panose="020F0502020204030204" pitchFamily="34" charset="0"/>
                <a:cs typeface="Calibri" panose="020F0502020204030204" pitchFamily="34" charset="0"/>
              </a:rPr>
              <a:t>التغذية الراجعة المجتمعية على أساس أسبوعي.</a:t>
            </a:r>
          </a:p>
          <a:p>
            <a:pPr marL="342798"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أتاحت رؤية فورية لمخاوف الناس وأسئلتهم واقتراحاتهم حول الإيبولا والاستجابة له.</a:t>
            </a:r>
          </a:p>
          <a:p>
            <a:pPr marL="342798" indent="-342866" algn="just" defTabSz="914309" rtl="1">
              <a:spcBef>
                <a:spcPts val="1800"/>
              </a:spcBef>
              <a:buClr>
                <a:srgbClr val="FF0000"/>
              </a:buClr>
              <a:buSzPts val="2400"/>
              <a:buFont typeface="Arial"/>
              <a:buChar char="•"/>
            </a:pPr>
            <a:r>
              <a:rPr lang="ar-JO" sz="2400" dirty="0">
                <a:solidFill>
                  <a:srgbClr val="3F3F3F"/>
                </a:solidFill>
                <a:ea typeface="Calibri" panose="020F0502020204030204" pitchFamily="34" charset="0"/>
                <a:cs typeface="Calibri" panose="020F0502020204030204" pitchFamily="34" charset="0"/>
              </a:rPr>
              <a:t>البيانات المستخدمة لاتخاذ </a:t>
            </a:r>
            <a:r>
              <a:rPr lang="ar-JO" sz="2400" b="1" dirty="0">
                <a:solidFill>
                  <a:srgbClr val="3F3F3F"/>
                </a:solidFill>
                <a:ea typeface="Calibri" panose="020F0502020204030204" pitchFamily="34" charset="0"/>
                <a:cs typeface="Calibri" panose="020F0502020204030204" pitchFamily="34" charset="0"/>
              </a:rPr>
              <a:t>القرارات التشغيلية، وإبلاغ عملية التبيلغ عن المخاطر والمشاركة المجتمعية</a:t>
            </a:r>
            <a:r>
              <a:rPr lang="ar-JO" sz="2400" dirty="0">
                <a:solidFill>
                  <a:srgbClr val="3F3F3F"/>
                </a:solidFill>
                <a:ea typeface="Calibri" panose="020F0502020204030204" pitchFamily="34" charset="0"/>
                <a:cs typeface="Calibri" panose="020F0502020204030204" pitchFamily="34" charset="0"/>
              </a:rPr>
              <a:t>، ومشاركتها مع الشركاء.</a:t>
            </a:r>
            <a:endParaRPr lang="en-GB" sz="2400" dirty="0">
              <a:solidFill>
                <a:srgbClr val="3F3F3F"/>
              </a:solidFill>
              <a:ea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3721C246-7311-084F-AD00-72D8F83271E8}"/>
              </a:ext>
            </a:extLst>
          </p:cNvPr>
          <p:cNvGrpSpPr/>
          <p:nvPr/>
        </p:nvGrpSpPr>
        <p:grpSpPr>
          <a:xfrm>
            <a:off x="638496" y="9583988"/>
            <a:ext cx="6168772" cy="430887"/>
            <a:chOff x="10238338" y="7106249"/>
            <a:chExt cx="5779260" cy="430887"/>
          </a:xfrm>
        </p:grpSpPr>
        <p:sp>
          <p:nvSpPr>
            <p:cNvPr id="11" name="Oval 10">
              <a:extLst>
                <a:ext uri="{FF2B5EF4-FFF2-40B4-BE49-F238E27FC236}">
                  <a16:creationId xmlns:a16="http://schemas.microsoft.com/office/drawing/2014/main" id="{9B5DFDEC-F6B8-1E4A-96CA-DB3EA4AF6D2E}"/>
                </a:ext>
              </a:extLst>
            </p:cNvPr>
            <p:cNvSpPr/>
            <p:nvPr/>
          </p:nvSpPr>
          <p:spPr>
            <a:xfrm>
              <a:off x="10238338" y="7125068"/>
              <a:ext cx="387458" cy="374676"/>
            </a:xfrm>
            <a:prstGeom prst="ellipse">
              <a:avLst/>
            </a:prstGeom>
            <a:solidFill>
              <a:schemeClr val="accent3"/>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74E86B12-01C0-E642-8FB0-F4903E9B35DF}"/>
                </a:ext>
              </a:extLst>
            </p:cNvPr>
            <p:cNvSpPr txBox="1"/>
            <p:nvPr/>
          </p:nvSpPr>
          <p:spPr>
            <a:xfrm>
              <a:off x="10238338" y="7130391"/>
              <a:ext cx="635430" cy="400110"/>
            </a:xfrm>
            <a:prstGeom prst="rect">
              <a:avLst/>
            </a:prstGeom>
            <a:noFill/>
          </p:spPr>
          <p:txBody>
            <a:bodyPr wrap="square" rtlCol="0">
              <a:spAutoFit/>
            </a:bodyPr>
            <a:lstStyle/>
            <a:p>
              <a:r>
                <a:rPr lang="en-GB" sz="2000">
                  <a:solidFill>
                    <a:schemeClr val="bg2"/>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13" name="TextBox 12">
              <a:extLst>
                <a:ext uri="{FF2B5EF4-FFF2-40B4-BE49-F238E27FC236}">
                  <a16:creationId xmlns:a16="http://schemas.microsoft.com/office/drawing/2014/main" id="{FE16EA11-3BBF-9F4E-9ED7-93FDCCF89E91}"/>
                </a:ext>
              </a:extLst>
            </p:cNvPr>
            <p:cNvSpPr txBox="1"/>
            <p:nvPr/>
          </p:nvSpPr>
          <p:spPr>
            <a:xfrm>
              <a:off x="10625796" y="7106249"/>
              <a:ext cx="5391802" cy="430887"/>
            </a:xfrm>
            <a:prstGeom prst="rect">
              <a:avLst/>
            </a:prstGeom>
            <a:noFill/>
          </p:spPr>
          <p:txBody>
            <a:bodyPr wrap="square" rtlCol="0">
              <a:spAutoFit/>
            </a:bodyPr>
            <a:lstStyle/>
            <a:p>
              <a:r>
                <a:rPr lang="en-GB" sz="2200" dirty="0">
                  <a:solidFill>
                    <a:schemeClr val="tx2"/>
                  </a:solidFill>
                  <a:latin typeface="Open Sans" panose="020B0606030504020204" pitchFamily="34" charset="0"/>
                  <a:ea typeface="Open Sans" panose="020B0606030504020204" pitchFamily="34" charset="0"/>
                  <a:cs typeface="Open Sans" panose="020B0606030504020204" pitchFamily="34" charset="0"/>
                </a:rPr>
                <a:t>Behaviour change and RCCE Resources</a:t>
              </a:r>
            </a:p>
          </p:txBody>
        </p:sp>
      </p:grpSp>
      <p:sp>
        <p:nvSpPr>
          <p:cNvPr id="2" name="TextBox 1">
            <a:extLst>
              <a:ext uri="{FF2B5EF4-FFF2-40B4-BE49-F238E27FC236}">
                <a16:creationId xmlns:a16="http://schemas.microsoft.com/office/drawing/2014/main" id="{352D5AE1-BB81-8A64-78D7-57F53E59B230}"/>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EAC63CA6-E7F8-1509-2C4C-36AF811472E2}"/>
              </a:ext>
            </a:extLst>
          </p:cNvPr>
          <p:cNvSpPr txBox="1"/>
          <p:nvPr/>
        </p:nvSpPr>
        <p:spPr>
          <a:xfrm>
            <a:off x="1120140" y="9601495"/>
            <a:ext cx="7634088" cy="369332"/>
          </a:xfrm>
          <a:prstGeom prst="rect">
            <a:avLst/>
          </a:prstGeom>
          <a:solidFill>
            <a:schemeClr val="bg2"/>
          </a:solidFill>
        </p:spPr>
        <p:txBody>
          <a:bodyPr wrap="square" rtlCol="0">
            <a:spAutoFit/>
          </a:bodyPr>
          <a:lstStyle/>
          <a:p>
            <a:r>
              <a:rPr lang="ar-JO" sz="1800" b="1" dirty="0">
                <a:solidFill>
                  <a:srgbClr val="4A505F"/>
                </a:solidFill>
                <a:effectLst/>
                <a:ea typeface="Calibri" panose="020F0502020204030204" pitchFamily="34" charset="0"/>
                <a:cs typeface="Calibri" panose="020F0502020204030204" pitchFamily="34" charset="0"/>
              </a:rPr>
              <a:t> تغيير السلوك ومصادر التواصل بشأن المخاطر والمشاركة المجتمعية</a:t>
            </a:r>
            <a:endParaRPr lang="en-US" b="1" dirty="0">
              <a:solidFill>
                <a:srgbClr val="4A505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80480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7" name="Picture 6">
            <a:extLst>
              <a:ext uri="{FF2B5EF4-FFF2-40B4-BE49-F238E27FC236}">
                <a16:creationId xmlns:a16="http://schemas.microsoft.com/office/drawing/2014/main" id="{6B916BCF-9292-8C4C-B3F4-C976A8FD1A1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28" b="80"/>
          <a:stretch/>
        </p:blipFill>
        <p:spPr>
          <a:xfrm>
            <a:off x="0" y="-238059"/>
            <a:ext cx="18291419" cy="10572367"/>
          </a:xfrm>
          <a:prstGeom prst="rect">
            <a:avLst/>
          </a:prstGeom>
        </p:spPr>
      </p:pic>
      <p:sp>
        <p:nvSpPr>
          <p:cNvPr id="9" name="Google Shape;489;p23">
            <a:extLst>
              <a:ext uri="{FF2B5EF4-FFF2-40B4-BE49-F238E27FC236}">
                <a16:creationId xmlns:a16="http://schemas.microsoft.com/office/drawing/2014/main" id="{CEDFDE1D-4D80-A44F-A27B-0C1B0088F2A0}"/>
              </a:ext>
            </a:extLst>
          </p:cNvPr>
          <p:cNvSpPr txBox="1"/>
          <p:nvPr/>
        </p:nvSpPr>
        <p:spPr>
          <a:xfrm>
            <a:off x="9813072" y="6118270"/>
            <a:ext cx="8474928" cy="4170318"/>
          </a:xfrm>
          <a:prstGeom prst="rect">
            <a:avLst/>
          </a:prstGeom>
          <a:solidFill>
            <a:schemeClr val="bg1"/>
          </a:solidFill>
          <a:ln>
            <a:noFill/>
          </a:ln>
        </p:spPr>
        <p:txBody>
          <a:bodyPr spcFirstLastPara="1" wrap="square" lIns="91412" tIns="45693" rIns="91412" bIns="45693" anchor="t" anchorCtr="0">
            <a:spAutoFit/>
          </a:bodyPr>
          <a:lstStyle/>
          <a:p>
            <a:pPr algn="just" defTabSz="914309" rtl="1">
              <a:buClr>
                <a:srgbClr val="FF0000"/>
              </a:buClr>
              <a:buSzPts val="2400"/>
            </a:pPr>
            <a:r>
              <a:rPr lang="ar-JO" sz="2800" b="1" dirty="0">
                <a:solidFill>
                  <a:schemeClr val="bg2"/>
                </a:solidFill>
                <a:ea typeface="Calibri" panose="020F0502020204030204" pitchFamily="34" charset="0"/>
                <a:cs typeface="Calibri" panose="020F0502020204030204" pitchFamily="34" charset="0"/>
                <a:sym typeface="Open Sans"/>
              </a:rPr>
              <a:t>العمل وفقًا للملاحظات والانطباعات أثناء الاستجابة لفيروس الإيبولا.</a:t>
            </a:r>
            <a:endParaRPr lang="en-US" sz="2800" dirty="0">
              <a:solidFill>
                <a:schemeClr val="bg2"/>
              </a:solidFill>
              <a:ea typeface="Calibri" panose="020F0502020204030204" pitchFamily="34" charset="0"/>
              <a:cs typeface="Calibri" panose="020F0502020204030204" pitchFamily="34" charset="0"/>
            </a:endParaRPr>
          </a:p>
          <a:p>
            <a:pPr marL="342866" indent="-342866" algn="just" defTabSz="914309" rtl="1">
              <a:spcBef>
                <a:spcPts val="1800"/>
              </a:spcBef>
              <a:buClr>
                <a:schemeClr val="bg2"/>
              </a:buClr>
              <a:buSzPts val="2400"/>
              <a:buFont typeface="Arial"/>
              <a:buChar char="•"/>
            </a:pPr>
            <a:r>
              <a:rPr lang="ar-JO" sz="2400" dirty="0">
                <a:solidFill>
                  <a:schemeClr val="bg2"/>
                </a:solidFill>
                <a:ea typeface="Calibri" panose="020F0502020204030204" pitchFamily="34" charset="0"/>
                <a:cs typeface="Calibri" panose="020F0502020204030204" pitchFamily="34" charset="0"/>
                <a:sym typeface="Open Sans"/>
              </a:rPr>
              <a:t>سلطت الملاحظات والانطباعات الضوء على الخوف وعدم الثقة في عمليات الدفن الآمنة والكريمة - بما في ذلك بيع الأعضاء، وملء أكياس الجثث بالأوساخ والصخور.</a:t>
            </a:r>
            <a:endParaRPr lang="en-US" sz="2400" dirty="0">
              <a:solidFill>
                <a:schemeClr val="bg2"/>
              </a:solidFill>
              <a:ea typeface="Calibri" panose="020F0502020204030204" pitchFamily="34" charset="0"/>
              <a:cs typeface="Calibri" panose="020F0502020204030204" pitchFamily="34" charset="0"/>
              <a:sym typeface="Open Sans"/>
            </a:endParaRPr>
          </a:p>
          <a:p>
            <a:pPr marL="342866" indent="-342866" algn="just" defTabSz="914309" rtl="1">
              <a:spcBef>
                <a:spcPts val="1800"/>
              </a:spcBef>
              <a:buClr>
                <a:schemeClr val="bg2"/>
              </a:buClr>
              <a:buSzPts val="2400"/>
              <a:buFont typeface="Arial"/>
              <a:buChar char="•"/>
            </a:pPr>
            <a:r>
              <a:rPr lang="ar-JO" sz="2400" dirty="0">
                <a:solidFill>
                  <a:schemeClr val="bg2"/>
                </a:solidFill>
                <a:ea typeface="Calibri" panose="020F0502020204030204" pitchFamily="34" charset="0"/>
                <a:cs typeface="Calibri" panose="020F0502020204030204" pitchFamily="34" charset="0"/>
                <a:sym typeface="Open Sans"/>
              </a:rPr>
              <a:t>توسيع نطاق تبليغ المخاطر والمشاركة المجتمعية لشرح عملية الدفن الآمن والكريم وأهميتها في الحد من انتشار العدوى - من خلال العروض التوضيحية والبرامج الإذاعية</a:t>
            </a:r>
            <a:endParaRPr lang="en-GB" sz="2400" dirty="0">
              <a:solidFill>
                <a:schemeClr val="bg2"/>
              </a:solidFill>
              <a:ea typeface="Calibri" panose="020F0502020204030204" pitchFamily="34" charset="0"/>
              <a:cs typeface="Calibri" panose="020F0502020204030204" pitchFamily="34" charset="0"/>
              <a:sym typeface="Open Sans"/>
            </a:endParaRPr>
          </a:p>
          <a:p>
            <a:pPr marL="342866" indent="-342866" algn="just" defTabSz="914309" rtl="1">
              <a:spcBef>
                <a:spcPts val="1800"/>
              </a:spcBef>
              <a:buClr>
                <a:schemeClr val="bg2"/>
              </a:buClr>
              <a:buSzPts val="2400"/>
              <a:buFont typeface="Arial"/>
              <a:buChar char="•"/>
            </a:pPr>
            <a:r>
              <a:rPr lang="ar-JO" sz="2400" dirty="0">
                <a:solidFill>
                  <a:schemeClr val="bg2"/>
                </a:solidFill>
                <a:ea typeface="Calibri" panose="020F0502020204030204" pitchFamily="34" charset="0"/>
                <a:cs typeface="Calibri" panose="020F0502020204030204" pitchFamily="34" charset="0"/>
                <a:sym typeface="Open Sans"/>
              </a:rPr>
              <a:t>بدأت العملية باستخدام أكياس للجثث ذات نافذة شفافة حتى يتمكن أفراد العائلة من رؤية أحبائهم.</a:t>
            </a:r>
            <a:endParaRPr lang="en-GB" sz="2400" dirty="0">
              <a:solidFill>
                <a:schemeClr val="bg2"/>
              </a:solidFill>
              <a:ea typeface="Calibri" panose="020F0502020204030204" pitchFamily="34" charset="0"/>
              <a:cs typeface="Calibri" panose="020F0502020204030204" pitchFamily="34" charset="0"/>
              <a:sym typeface="Open Sans"/>
            </a:endParaRPr>
          </a:p>
        </p:txBody>
      </p:sp>
    </p:spTree>
    <p:extLst>
      <p:ext uri="{BB962C8B-B14F-4D97-AF65-F5344CB8AC3E}">
        <p14:creationId xmlns:p14="http://schemas.microsoft.com/office/powerpoint/2010/main" val="1297304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DFB46776-0946-CC4C-966A-9EB805AA581E}"/>
              </a:ext>
            </a:extLst>
          </p:cNvPr>
          <p:cNvSpPr txBox="1"/>
          <p:nvPr/>
        </p:nvSpPr>
        <p:spPr>
          <a:xfrm>
            <a:off x="1555367" y="6724096"/>
            <a:ext cx="5898272" cy="1987660"/>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كيفية إدارة حلقات النقاش المركزة</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اسئلة المشاركة المجتمعية والمساءلة التي يجب طرحها خلال تخطيط الحلقات النقاشية المركزة</a:t>
            </a:r>
            <a:endParaRPr lang="en-GB" sz="2400" dirty="0">
              <a:solidFill>
                <a:srgbClr val="3F3F3F"/>
              </a:solidFill>
              <a:ea typeface="Calibri" panose="020F0502020204030204" pitchFamily="34" charset="0"/>
              <a:cs typeface="Calibri" panose="020F0502020204030204" pitchFamily="34" charset="0"/>
            </a:endParaRPr>
          </a:p>
          <a:p>
            <a:pPr marL="342866" indent="-342866" defTabSz="914309">
              <a:lnSpc>
                <a:spcPct val="120000"/>
              </a:lnSpc>
              <a:spcAft>
                <a:spcPts val="600"/>
              </a:spcAft>
              <a:buClr>
                <a:srgbClr val="FF0000"/>
              </a:buClr>
              <a:buFont typeface="Arial" panose="020B0604020202020204" pitchFamily="34" charset="0"/>
              <a:buChar cha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1" name="Picture 10" descr="Logo&#10;&#10;Description automatically generated">
            <a:extLst>
              <a:ext uri="{FF2B5EF4-FFF2-40B4-BE49-F238E27FC236}">
                <a16:creationId xmlns:a16="http://schemas.microsoft.com/office/drawing/2014/main" id="{0591C6E2-2044-6648-94F1-1823EFF151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1366" y="5946914"/>
            <a:ext cx="2793569" cy="761883"/>
          </a:xfrm>
          <a:prstGeom prst="rect">
            <a:avLst/>
          </a:prstGeom>
        </p:spPr>
      </p:pic>
      <p:sp>
        <p:nvSpPr>
          <p:cNvPr id="14" name="TextBox 13">
            <a:extLst>
              <a:ext uri="{FF2B5EF4-FFF2-40B4-BE49-F238E27FC236}">
                <a16:creationId xmlns:a16="http://schemas.microsoft.com/office/drawing/2014/main" id="{C86C35C4-6C63-984D-A6A2-D2DF2847B826}"/>
              </a:ext>
            </a:extLst>
          </p:cNvPr>
          <p:cNvSpPr txBox="1"/>
          <p:nvPr/>
        </p:nvSpPr>
        <p:spPr>
          <a:xfrm>
            <a:off x="811365" y="844065"/>
            <a:ext cx="12725139" cy="2162130"/>
          </a:xfrm>
          <a:prstGeom prst="rect">
            <a:avLst/>
          </a:prstGeom>
          <a:noFill/>
        </p:spPr>
        <p:txBody>
          <a:bodyPr wrap="square" rtlCol="0">
            <a:spAutoFit/>
          </a:bodyPr>
          <a:lstStyle/>
          <a:p>
            <a:pPr algn="r" defTabSz="914309" rtl="1">
              <a:spcAft>
                <a:spcPts val="300"/>
              </a:spcAft>
            </a:pPr>
            <a:r>
              <a:rPr lang="ar-JO" sz="4400" b="1" dirty="0">
                <a:solidFill>
                  <a:srgbClr val="33394B"/>
                </a:solidFill>
                <a:ea typeface="Calibri" panose="020F0502020204030204" pitchFamily="34" charset="0"/>
                <a:cs typeface="Calibri" panose="020F0502020204030204" pitchFamily="34" charset="0"/>
              </a:rPr>
              <a:t>الإجراء رقم 9: </a:t>
            </a:r>
            <a:endParaRPr lang="en-US" sz="4400" b="1" dirty="0">
              <a:solidFill>
                <a:srgbClr val="33394B"/>
              </a:solidFill>
              <a:ea typeface="Calibri" panose="020F0502020204030204" pitchFamily="34" charset="0"/>
              <a:cs typeface="Calibri" panose="020F0502020204030204" pitchFamily="34" charset="0"/>
            </a:endParaRPr>
          </a:p>
          <a:p>
            <a:pPr algn="r" defTabSz="914309" rtl="1">
              <a:spcAft>
                <a:spcPts val="300"/>
              </a:spcAft>
            </a:pPr>
            <a:r>
              <a:rPr lang="ar-JO" sz="4400" b="1" dirty="0">
                <a:solidFill>
                  <a:srgbClr val="FF0000"/>
                </a:solidFill>
                <a:ea typeface="Calibri" panose="020F0502020204030204" pitchFamily="34" charset="0"/>
                <a:cs typeface="Calibri" panose="020F0502020204030204" pitchFamily="34" charset="0"/>
              </a:rPr>
              <a:t>الاستماع للتغذية الراجعة المجتمعية واستخدامها لتوجيه عملية الاستجابة.</a:t>
            </a:r>
          </a:p>
        </p:txBody>
      </p:sp>
      <p:sp>
        <p:nvSpPr>
          <p:cNvPr id="10" name="TextBox 9">
            <a:extLst>
              <a:ext uri="{FF2B5EF4-FFF2-40B4-BE49-F238E27FC236}">
                <a16:creationId xmlns:a16="http://schemas.microsoft.com/office/drawing/2014/main" id="{A2127D5B-C17E-334B-BD10-92E17859A84F}"/>
              </a:ext>
            </a:extLst>
          </p:cNvPr>
          <p:cNvSpPr txBox="1"/>
          <p:nvPr/>
        </p:nvSpPr>
        <p:spPr>
          <a:xfrm>
            <a:off x="8330504" y="6538719"/>
            <a:ext cx="6157404" cy="504177"/>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تتضمن مؤشرات لاستخدامها لرصد فعالية نُهج الاتصال.</a:t>
            </a:r>
          </a:p>
        </p:txBody>
      </p:sp>
      <p:pic>
        <p:nvPicPr>
          <p:cNvPr id="12" name="Picture 11" descr="A picture containing text&#10;&#10;Description automatically generated">
            <a:extLst>
              <a:ext uri="{FF2B5EF4-FFF2-40B4-BE49-F238E27FC236}">
                <a16:creationId xmlns:a16="http://schemas.microsoft.com/office/drawing/2014/main" id="{79C11794-90D7-CC4F-A5E1-DE8DAF3312E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12856" y="5679707"/>
            <a:ext cx="3377679" cy="876165"/>
          </a:xfrm>
          <a:prstGeom prst="rect">
            <a:avLst/>
          </a:prstGeom>
        </p:spPr>
      </p:pic>
      <p:sp>
        <p:nvSpPr>
          <p:cNvPr id="17" name="TextBox 16">
            <a:extLst>
              <a:ext uri="{FF2B5EF4-FFF2-40B4-BE49-F238E27FC236}">
                <a16:creationId xmlns:a16="http://schemas.microsoft.com/office/drawing/2014/main" id="{84FE13EF-3B57-ED4F-A26A-0205A7D6510E}"/>
              </a:ext>
            </a:extLst>
          </p:cNvPr>
          <p:cNvSpPr txBox="1"/>
          <p:nvPr/>
        </p:nvSpPr>
        <p:spPr>
          <a:xfrm>
            <a:off x="1308368" y="4262477"/>
            <a:ext cx="5898272" cy="949171"/>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الإرشادات والأدوات اللازمة لإعداد وتشغيل آليات التغذية الراجعة</a:t>
            </a:r>
            <a:endParaRPr lang="en-GB" sz="2400" dirty="0">
              <a:solidFill>
                <a:srgbClr val="3F3F3F"/>
              </a:solidFill>
              <a:ea typeface="Calibri" panose="020F0502020204030204" pitchFamily="34" charset="0"/>
              <a:cs typeface="Calibri" panose="020F0502020204030204" pitchFamily="34" charset="0"/>
            </a:endParaRPr>
          </a:p>
        </p:txBody>
      </p:sp>
      <p:pic>
        <p:nvPicPr>
          <p:cNvPr id="18" name="Picture 17" descr="Logo&#10;&#10;Description automatically generated">
            <a:extLst>
              <a:ext uri="{FF2B5EF4-FFF2-40B4-BE49-F238E27FC236}">
                <a16:creationId xmlns:a16="http://schemas.microsoft.com/office/drawing/2014/main" id="{B8E31B8F-907D-EF46-B1CA-1FF3563CE37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11366" y="3578729"/>
            <a:ext cx="3238001" cy="787278"/>
          </a:xfrm>
          <a:prstGeom prst="rect">
            <a:avLst/>
          </a:prstGeom>
        </p:spPr>
      </p:pic>
      <p:pic>
        <p:nvPicPr>
          <p:cNvPr id="19" name="Picture 18">
            <a:extLst>
              <a:ext uri="{FF2B5EF4-FFF2-40B4-BE49-F238E27FC236}">
                <a16:creationId xmlns:a16="http://schemas.microsoft.com/office/drawing/2014/main" id="{771ADFE9-4E4E-9F4F-B56C-8B64FAFCE6E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012857" y="3578730"/>
            <a:ext cx="7288676" cy="850769"/>
          </a:xfrm>
          <a:prstGeom prst="rect">
            <a:avLst/>
          </a:prstGeom>
        </p:spPr>
      </p:pic>
      <p:sp>
        <p:nvSpPr>
          <p:cNvPr id="20" name="TextBox 19">
            <a:extLst>
              <a:ext uri="{FF2B5EF4-FFF2-40B4-BE49-F238E27FC236}">
                <a16:creationId xmlns:a16="http://schemas.microsoft.com/office/drawing/2014/main" id="{276D9700-E863-E44C-A97C-D4305D74F1A3}"/>
              </a:ext>
            </a:extLst>
          </p:cNvPr>
          <p:cNvSpPr txBox="1"/>
          <p:nvPr/>
        </p:nvSpPr>
        <p:spPr>
          <a:xfrm>
            <a:off x="8758777" y="4289208"/>
            <a:ext cx="7380827" cy="1467518"/>
          </a:xfrm>
          <a:prstGeom prst="rect">
            <a:avLst/>
          </a:prstGeom>
          <a:noFill/>
        </p:spPr>
        <p:txBody>
          <a:bodyPr wrap="square">
            <a:spAutoFit/>
          </a:bodyPr>
          <a:lstStyle/>
          <a:p>
            <a:pPr marL="342866" indent="-342866" algn="just"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إرشادات خاصة بالقطاعات بشأن كيفية دمج إجراءات المشاركة المجتمعية والمساءلة في حالات الطوارئ.</a:t>
            </a:r>
            <a:endParaRPr lang="en-GB" sz="2400" dirty="0">
              <a:solidFill>
                <a:srgbClr val="3F3F3F"/>
              </a:solidFill>
              <a:ea typeface="Calibri" panose="020F0502020204030204" pitchFamily="34" charset="0"/>
              <a:cs typeface="Calibri" panose="020F0502020204030204" pitchFamily="34" charset="0"/>
            </a:endParaRPr>
          </a:p>
          <a:p>
            <a:pPr marL="342866" indent="-342866" algn="just" defTabSz="914309" rtl="1">
              <a:lnSpc>
                <a:spcPct val="120000"/>
              </a:lnSpc>
              <a:spcAft>
                <a:spcPts val="600"/>
              </a:spcAft>
              <a:buClr>
                <a:srgbClr val="FF0000"/>
              </a:buClr>
              <a:buFont typeface="Arial" panose="020B0604020202020204" pitchFamily="34" charset="0"/>
              <a:buChar char="•"/>
            </a:pPr>
            <a:endParaRPr lang="en-GB" sz="24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21" name="Picture 20" descr="Logo&#10;&#10;Description automatically generated">
            <a:extLst>
              <a:ext uri="{FF2B5EF4-FFF2-40B4-BE49-F238E27FC236}">
                <a16:creationId xmlns:a16="http://schemas.microsoft.com/office/drawing/2014/main" id="{D28D71F3-0E1C-654D-B892-85EE6E5870C2}"/>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8012856" y="7806081"/>
            <a:ext cx="5523648" cy="888863"/>
          </a:xfrm>
          <a:prstGeom prst="rect">
            <a:avLst/>
          </a:prstGeom>
        </p:spPr>
      </p:pic>
      <p:sp>
        <p:nvSpPr>
          <p:cNvPr id="22" name="TextBox 21">
            <a:extLst>
              <a:ext uri="{FF2B5EF4-FFF2-40B4-BE49-F238E27FC236}">
                <a16:creationId xmlns:a16="http://schemas.microsoft.com/office/drawing/2014/main" id="{9B780956-14AD-CC46-BABE-5BA087701449}"/>
              </a:ext>
            </a:extLst>
          </p:cNvPr>
          <p:cNvSpPr txBox="1"/>
          <p:nvPr/>
        </p:nvSpPr>
        <p:spPr>
          <a:xfrm>
            <a:off x="7014863" y="8573652"/>
            <a:ext cx="7519634" cy="947375"/>
          </a:xfrm>
          <a:prstGeom prst="rect">
            <a:avLst/>
          </a:prstGeom>
          <a:noFill/>
        </p:spPr>
        <p:txBody>
          <a:bodyPr wrap="square">
            <a:spAutoFit/>
          </a:bodyPr>
          <a:lstStyle/>
          <a:p>
            <a:pPr marL="342866" indent="-342866" algn="r" defTabSz="914309" rtl="1">
              <a:lnSpc>
                <a:spcPct val="120000"/>
              </a:lnSpc>
              <a:spcAft>
                <a:spcPts val="600"/>
              </a:spcAft>
              <a:buClr>
                <a:srgbClr val="FF0000"/>
              </a:buClr>
              <a:buFont typeface="Arial" panose="020B0604020202020204" pitchFamily="34" charset="0"/>
              <a:buChar char="•"/>
            </a:pPr>
            <a:r>
              <a:rPr lang="ar-JO" sz="2400" dirty="0">
                <a:solidFill>
                  <a:srgbClr val="3F3F3F"/>
                </a:solidFill>
                <a:ea typeface="Calibri" panose="020F0502020204030204" pitchFamily="34" charset="0"/>
                <a:cs typeface="Calibri" panose="020F0502020204030204" pitchFamily="34" charset="0"/>
              </a:rPr>
              <a:t>نموذج وإرشادات لكتابة دراسات الحالات المتعلقة بالمشاركة المجتمعية والمساءلة، وتوثيق تأثيرها على الاستجابة</a:t>
            </a:r>
          </a:p>
        </p:txBody>
      </p:sp>
      <p:sp>
        <p:nvSpPr>
          <p:cNvPr id="2" name="TextBox 1">
            <a:extLst>
              <a:ext uri="{FF2B5EF4-FFF2-40B4-BE49-F238E27FC236}">
                <a16:creationId xmlns:a16="http://schemas.microsoft.com/office/drawing/2014/main" id="{7D88D073-A1D8-9D29-6927-33A976339D37}"/>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B1105739-57D9-E63A-6E07-3AD8DB721DEC}"/>
              </a:ext>
            </a:extLst>
          </p:cNvPr>
          <p:cNvSpPr txBox="1"/>
          <p:nvPr/>
        </p:nvSpPr>
        <p:spPr>
          <a:xfrm>
            <a:off x="1555367" y="6150207"/>
            <a:ext cx="5323429"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DB3972D-E31A-BE89-CC3A-C9B11E75581E}"/>
              </a:ext>
            </a:extLst>
          </p:cNvPr>
          <p:cNvSpPr txBox="1"/>
          <p:nvPr/>
        </p:nvSpPr>
        <p:spPr>
          <a:xfrm>
            <a:off x="8758777" y="5804635"/>
            <a:ext cx="5441907" cy="523220"/>
          </a:xfrm>
          <a:prstGeom prst="rect">
            <a:avLst/>
          </a:prstGeom>
          <a:solidFill>
            <a:schemeClr val="bg2"/>
          </a:solidFill>
        </p:spPr>
        <p:txBody>
          <a:bodyPr wrap="square" rtlCol="0">
            <a:spAutoFit/>
          </a:bodyPr>
          <a:lstStyle/>
          <a:p>
            <a:pPr algn="r"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3C653DA9-DE77-72D5-9C71-A29758A0E224}"/>
              </a:ext>
            </a:extLst>
          </p:cNvPr>
          <p:cNvSpPr txBox="1"/>
          <p:nvPr/>
        </p:nvSpPr>
        <p:spPr>
          <a:xfrm>
            <a:off x="1585859" y="3658993"/>
            <a:ext cx="5292937"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مجموعة التغذية الراجعة </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27C7C9B-34C9-FC05-20C4-33C195B326F9}"/>
              </a:ext>
            </a:extLst>
          </p:cNvPr>
          <p:cNvSpPr txBox="1"/>
          <p:nvPr/>
        </p:nvSpPr>
        <p:spPr>
          <a:xfrm>
            <a:off x="8758777" y="3742504"/>
            <a:ext cx="8906766" cy="523220"/>
          </a:xfrm>
          <a:prstGeom prst="rect">
            <a:avLst/>
          </a:prstGeom>
          <a:solidFill>
            <a:schemeClr val="bg2"/>
          </a:solidFill>
        </p:spPr>
        <p:txBody>
          <a:bodyPr wrap="square" rtlCol="0">
            <a:spAutoFit/>
          </a:bodyPr>
          <a:lstStyle/>
          <a:p>
            <a:pPr algn="just" rtl="1"/>
            <a:r>
              <a:rPr lang="ar-JO" sz="2800" b="1" dirty="0">
                <a:solidFill>
                  <a:schemeClr val="accent1">
                    <a:lumMod val="90000"/>
                    <a:lumOff val="10000"/>
                  </a:schemeClr>
                </a:solidFill>
                <a:effectLst/>
                <a:ea typeface="Calibri" panose="020F0502020204030204" pitchFamily="34" charset="0"/>
                <a:cs typeface="Calibri" panose="020F0502020204030204" pitchFamily="34" charset="0"/>
              </a:rPr>
              <a:t>القائمة المرجعية للمشاركة المجتمعية والمساءلة في القطاعات والأدوار</a:t>
            </a:r>
            <a:endParaRPr lang="en-US" sz="28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47FE3EE8-004D-A4E5-AA7E-06C6DA887C43}"/>
              </a:ext>
            </a:extLst>
          </p:cNvPr>
          <p:cNvSpPr txBox="1"/>
          <p:nvPr/>
        </p:nvSpPr>
        <p:spPr>
          <a:xfrm>
            <a:off x="8758777" y="8019679"/>
            <a:ext cx="6082865" cy="461665"/>
          </a:xfrm>
          <a:prstGeom prst="rect">
            <a:avLst/>
          </a:prstGeom>
          <a:solidFill>
            <a:schemeClr val="bg2"/>
          </a:solidFill>
        </p:spPr>
        <p:txBody>
          <a:bodyPr wrap="square" rtlCol="0">
            <a:spAutoFit/>
          </a:bodyPr>
          <a:lstStyle/>
          <a:p>
            <a:pPr algn="r" rtl="1"/>
            <a:r>
              <a:rPr lang="ar-JO" sz="2400" b="1" dirty="0">
                <a:solidFill>
                  <a:srgbClr val="00316D"/>
                </a:solidFill>
                <a:effectLst/>
                <a:ea typeface="Calibri" panose="020F0502020204030204" pitchFamily="34" charset="0"/>
                <a:cs typeface="Calibri" panose="020F0502020204030204" pitchFamily="34" charset="0"/>
              </a:rPr>
              <a:t>نموذج دراسة حالة بشأن المشاركة المجتمعية والمساءلة</a:t>
            </a:r>
            <a:endParaRPr lang="en-US" sz="2400" b="1" dirty="0">
              <a:solidFill>
                <a:srgbClr val="00316D"/>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61301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P spid="17" grpId="0"/>
      <p:bldP spid="20" grpId="0"/>
      <p:bldP spid="2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1961498" y="4544963"/>
            <a:ext cx="14365003" cy="1198661"/>
          </a:xfrm>
          <a:prstGeom prst="rect">
            <a:avLst/>
          </a:prstGeom>
          <a:noFill/>
        </p:spPr>
        <p:txBody>
          <a:bodyPr wrap="square" rtlCol="0">
            <a:spAutoFit/>
          </a:bodyPr>
          <a:lstStyle/>
          <a:p>
            <a:pPr algn="ctr">
              <a:lnSpc>
                <a:spcPct val="80000"/>
              </a:lnSpc>
            </a:pPr>
            <a:r>
              <a:rPr lang="ar-JO" sz="8800" b="1" dirty="0">
                <a:solidFill>
                  <a:srgbClr val="F5333F"/>
                </a:solidFill>
                <a:ea typeface="Calibri" panose="020F0502020204030204" pitchFamily="34" charset="0"/>
                <a:cs typeface="Calibri" panose="020F0502020204030204" pitchFamily="34" charset="0"/>
              </a:rPr>
              <a:t>أية أسئلة؟</a:t>
            </a:r>
            <a:endParaRPr lang="ru-RU" sz="8800" dirty="0">
              <a:solidFill>
                <a:srgbClr val="F5333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916566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19"/>
          <p:cNvSpPr txBox="1"/>
          <p:nvPr/>
        </p:nvSpPr>
        <p:spPr>
          <a:xfrm>
            <a:off x="3405747" y="1224174"/>
            <a:ext cx="11224654" cy="2771217"/>
          </a:xfrm>
          <a:prstGeom prst="rect">
            <a:avLst/>
          </a:prstGeom>
          <a:noFill/>
          <a:ln>
            <a:noFill/>
          </a:ln>
        </p:spPr>
        <p:txBody>
          <a:bodyPr spcFirstLastPara="1" wrap="square" lIns="91412" tIns="45693" rIns="91412" bIns="45693" anchor="t" anchorCtr="0">
            <a:spAutoFit/>
          </a:bodyPr>
          <a:lstStyle/>
          <a:p>
            <a:pPr algn="just" defTabSz="914309" rtl="1">
              <a:lnSpc>
                <a:spcPct val="128333"/>
              </a:lnSpc>
            </a:pPr>
            <a:r>
              <a:rPr lang="ar-JO" sz="4800" b="1" dirty="0">
                <a:solidFill>
                  <a:srgbClr val="33394B"/>
                </a:solidFill>
                <a:ea typeface="Calibri" panose="020F0502020204030204" pitchFamily="34" charset="0"/>
                <a:cs typeface="Calibri" panose="020F0502020204030204" pitchFamily="34" charset="0"/>
                <a:sym typeface="Montserrat"/>
              </a:rPr>
              <a:t>تمرين جماعي (20 دقيقة)</a:t>
            </a:r>
            <a:endParaRPr dirty="0">
              <a:solidFill>
                <a:srgbClr val="000000"/>
              </a:solidFill>
              <a:ea typeface="Calibri" panose="020F0502020204030204" pitchFamily="34" charset="0"/>
              <a:cs typeface="Calibri" panose="020F0502020204030204" pitchFamily="34" charset="0"/>
            </a:endParaRPr>
          </a:p>
          <a:p>
            <a:pPr algn="just" defTabSz="914309" rtl="1">
              <a:lnSpc>
                <a:spcPct val="128333"/>
              </a:lnSpc>
            </a:pPr>
            <a:r>
              <a:rPr lang="ar-JO" sz="4400" b="1" dirty="0">
                <a:solidFill>
                  <a:srgbClr val="F5333F"/>
                </a:solidFill>
                <a:ea typeface="Calibri" panose="020F0502020204030204" pitchFamily="34" charset="0"/>
                <a:cs typeface="Calibri" panose="020F0502020204030204" pitchFamily="34" charset="0"/>
                <a:sym typeface="Montserrat"/>
              </a:rPr>
              <a:t>سيناريو المشاركة المجتمعية والمساءلة خلال تنفيذ الاستجابة</a:t>
            </a:r>
            <a:endParaRPr lang="ar-JO" sz="1200" dirty="0">
              <a:solidFill>
                <a:srgbClr val="000000"/>
              </a:solidFill>
              <a:ea typeface="Calibri" panose="020F0502020204030204" pitchFamily="34" charset="0"/>
              <a:cs typeface="Calibri" panose="020F0502020204030204" pitchFamily="34" charset="0"/>
            </a:endParaRPr>
          </a:p>
        </p:txBody>
      </p:sp>
      <p:grpSp>
        <p:nvGrpSpPr>
          <p:cNvPr id="449" name="Google Shape;449;p19"/>
          <p:cNvGrpSpPr/>
          <p:nvPr/>
        </p:nvGrpSpPr>
        <p:grpSpPr>
          <a:xfrm>
            <a:off x="379082" y="710113"/>
            <a:ext cx="3253488" cy="2932349"/>
            <a:chOff x="9331835" y="263026"/>
            <a:chExt cx="4363366" cy="4363366"/>
          </a:xfrm>
        </p:grpSpPr>
        <p:sp>
          <p:nvSpPr>
            <p:cNvPr id="450" name="Google Shape;450;p19"/>
            <p:cNvSpPr/>
            <p:nvPr/>
          </p:nvSpPr>
          <p:spPr>
            <a:xfrm>
              <a:off x="10012964" y="944155"/>
              <a:ext cx="3001108" cy="3001108"/>
            </a:xfrm>
            <a:prstGeom prst="ellipse">
              <a:avLst/>
            </a:prstGeom>
            <a:solidFill>
              <a:srgbClr val="EBECEC"/>
            </a:solidFill>
            <a:ln>
              <a:noFill/>
            </a:ln>
          </p:spPr>
          <p:txBody>
            <a:bodyPr spcFirstLastPara="1" wrap="square" lIns="91412" tIns="45693" rIns="91412" bIns="45693" anchor="ctr" anchorCtr="0">
              <a:noAutofit/>
            </a:bodyPr>
            <a:lstStyle/>
            <a:p>
              <a:pPr algn="ctr" defTabSz="914309"/>
              <a:endParaRPr>
                <a:solidFill>
                  <a:srgbClr val="3F3F3F"/>
                </a:solidFill>
                <a:latin typeface="Calibri"/>
                <a:ea typeface="Calibri"/>
                <a:cs typeface="Calibri"/>
                <a:sym typeface="Calibri"/>
              </a:endParaRPr>
            </a:p>
          </p:txBody>
        </p:sp>
        <p:pic>
          <p:nvPicPr>
            <p:cNvPr id="451" name="Google Shape;451;p19"/>
            <p:cNvPicPr preferRelativeResize="0"/>
            <p:nvPr/>
          </p:nvPicPr>
          <p:blipFill rotWithShape="1">
            <a:blip r:embed="rId3">
              <a:alphaModFix/>
            </a:blip>
            <a:srcRect/>
            <a:stretch/>
          </p:blipFill>
          <p:spPr>
            <a:xfrm>
              <a:off x="9331835" y="263026"/>
              <a:ext cx="4363366" cy="4363366"/>
            </a:xfrm>
            <a:prstGeom prst="rect">
              <a:avLst/>
            </a:prstGeom>
            <a:noFill/>
            <a:ln>
              <a:noFill/>
            </a:ln>
          </p:spPr>
        </p:pic>
      </p:grpSp>
      <p:sp>
        <p:nvSpPr>
          <p:cNvPr id="452" name="Google Shape;452;p19"/>
          <p:cNvSpPr txBox="1"/>
          <p:nvPr/>
        </p:nvSpPr>
        <p:spPr>
          <a:xfrm>
            <a:off x="3405746" y="4666747"/>
            <a:ext cx="13082135" cy="2337765"/>
          </a:xfrm>
          <a:prstGeom prst="rect">
            <a:avLst/>
          </a:prstGeom>
          <a:noFill/>
          <a:ln>
            <a:noFill/>
          </a:ln>
        </p:spPr>
        <p:txBody>
          <a:bodyPr spcFirstLastPara="1" wrap="square" lIns="91412" tIns="45693" rIns="91412" bIns="45693" anchor="t" anchorCtr="0">
            <a:spAutoFit/>
          </a:bodyPr>
          <a:lstStyle/>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يحتاج الصليب الأحمر في أليكسا إلى مناقشة كيفية الاستجابة والعمل وفقًا لملاحظات وانطباعات وبيانات المجتمع لتحسين جودة الاستجابة.</a:t>
            </a:r>
          </a:p>
          <a:p>
            <a:pPr marL="514299" indent="-514299" algn="just" defTabSz="914309" rtl="1">
              <a:lnSpc>
                <a:spcPct val="114374"/>
              </a:lnSpc>
              <a:buClr>
                <a:srgbClr val="FF0000"/>
              </a:buClr>
              <a:buSzPts val="3200"/>
              <a:buFont typeface="Calibri"/>
              <a:buAutoNum type="arabicPeriod"/>
            </a:pPr>
            <a:endParaRPr lang="en-GB" sz="3200" b="1" dirty="0">
              <a:solidFill>
                <a:srgbClr val="3F3F3F"/>
              </a:solidFill>
              <a:ea typeface="Calibri" panose="020F0502020204030204" pitchFamily="34" charset="0"/>
              <a:cs typeface="Calibri" panose="020F0502020204030204" pitchFamily="34" charset="0"/>
              <a:sym typeface="Open Sans"/>
            </a:endParaRPr>
          </a:p>
          <a:p>
            <a:pPr marL="514299" indent="-514299" algn="just" defTabSz="914309" rtl="1">
              <a:lnSpc>
                <a:spcPct val="114374"/>
              </a:lnSpc>
              <a:buClr>
                <a:srgbClr val="FF0000"/>
              </a:buClr>
              <a:buSzPts val="3200"/>
              <a:buFont typeface="Calibri"/>
              <a:buAutoNum type="arabicPeriod"/>
            </a:pPr>
            <a:r>
              <a:rPr lang="ar-JO" sz="3200" b="1" dirty="0">
                <a:solidFill>
                  <a:srgbClr val="3F3F3F"/>
                </a:solidFill>
                <a:ea typeface="Calibri" panose="020F0502020204030204" pitchFamily="34" charset="0"/>
                <a:cs typeface="Calibri" panose="020F0502020204030204" pitchFamily="34" charset="0"/>
                <a:sym typeface="Open Sans"/>
              </a:rPr>
              <a:t>لديك 20 دقيقة لقراءة السيناريو وإعداد الإجابات للمهمة رقم 3 مع مجموعتك.</a:t>
            </a:r>
            <a:endParaRPr dirty="0">
              <a:solidFill>
                <a:srgbClr val="000000"/>
              </a:solidFill>
              <a:ea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538464BA-2D0C-45B6-ECB0-F6A2407FBC61}"/>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745677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E7418E3-48DB-6B4F-B9C0-6595B5C59320}"/>
              </a:ext>
            </a:extLst>
          </p:cNvPr>
          <p:cNvSpPr>
            <a:spLocks noGrp="1"/>
          </p:cNvSpPr>
          <p:nvPr>
            <p:ph type="pic" sz="quarter" idx="10"/>
          </p:nvPr>
        </p:nvSpPr>
        <p:spPr/>
        <p:txBody>
          <a:bodyPr/>
          <a:lstStyle/>
          <a:p>
            <a:endParaRPr lang="en-US" dirty="0"/>
          </a:p>
        </p:txBody>
      </p:sp>
      <p:sp>
        <p:nvSpPr>
          <p:cNvPr id="4" name="Title 3">
            <a:extLst>
              <a:ext uri="{FF2B5EF4-FFF2-40B4-BE49-F238E27FC236}">
                <a16:creationId xmlns:a16="http://schemas.microsoft.com/office/drawing/2014/main" id="{2DC7AA3B-5DDC-7E4E-B8B8-CA2270DB619B}"/>
              </a:ext>
            </a:extLst>
          </p:cNvPr>
          <p:cNvSpPr>
            <a:spLocks noGrp="1"/>
          </p:cNvSpPr>
          <p:nvPr>
            <p:ph type="title"/>
          </p:nvPr>
        </p:nvSpPr>
        <p:spPr>
          <a:xfrm>
            <a:off x="9039225" y="7329497"/>
            <a:ext cx="9248775" cy="2490076"/>
          </a:xfrm>
        </p:spPr>
        <p:txBody>
          <a:bodyPr/>
          <a:lstStyle/>
          <a:p>
            <a:pPr rtl="1"/>
            <a:r>
              <a:rPr lang="ar-JO" dirty="0">
                <a:latin typeface="Calibri" panose="020F0502020204030204" pitchFamily="34" charset="0"/>
                <a:ea typeface="Calibri" panose="020F0502020204030204" pitchFamily="34" charset="0"/>
                <a:cs typeface="Calibri" panose="020F0502020204030204" pitchFamily="34" charset="0"/>
              </a:rPr>
              <a:t>المشاركة المجتمعية والمساءلة في تقييم الاستجابة </a:t>
            </a:r>
            <a:br>
              <a:rPr lang="ar-JO" dirty="0">
                <a:latin typeface="Calibri" panose="020F0502020204030204" pitchFamily="34" charset="0"/>
                <a:ea typeface="Calibri" panose="020F0502020204030204" pitchFamily="34" charset="0"/>
                <a:cs typeface="Calibri" panose="020F0502020204030204" pitchFamily="34" charset="0"/>
              </a:rPr>
            </a:br>
            <a:r>
              <a:rPr lang="ar-JO" dirty="0">
                <a:solidFill>
                  <a:schemeClr val="bg1"/>
                </a:solidFill>
                <a:latin typeface="Calibri" panose="020F0502020204030204" pitchFamily="34" charset="0"/>
                <a:ea typeface="Calibri" panose="020F0502020204030204" pitchFamily="34" charset="0"/>
                <a:cs typeface="Calibri" panose="020F0502020204030204" pitchFamily="34" charset="0"/>
              </a:rPr>
              <a:t>الجلسة السادسة</a:t>
            </a:r>
            <a:endParaRPr lang="en-GB" sz="44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987287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4FAA49-63C8-B245-A8A6-06F839A4B1B5}"/>
              </a:ext>
            </a:extLst>
          </p:cNvPr>
          <p:cNvSpPr txBox="1"/>
          <p:nvPr/>
        </p:nvSpPr>
        <p:spPr>
          <a:xfrm>
            <a:off x="2067690" y="3198408"/>
            <a:ext cx="14152619" cy="2818336"/>
          </a:xfrm>
          <a:prstGeom prst="rect">
            <a:avLst/>
          </a:prstGeom>
          <a:noFill/>
        </p:spPr>
        <p:txBody>
          <a:bodyPr wrap="square" rtlCol="0">
            <a:spAutoFit/>
          </a:bodyPr>
          <a:lstStyle/>
          <a:p>
            <a:pPr algn="ctr" defTabSz="914309" rtl="1">
              <a:lnSpc>
                <a:spcPct val="80000"/>
              </a:lnSpc>
            </a:pPr>
            <a:r>
              <a:rPr lang="ar-JO" sz="8799" b="1" dirty="0">
                <a:solidFill>
                  <a:srgbClr val="F5333F"/>
                </a:solidFill>
                <a:ea typeface="Calibri" panose="020F0502020204030204" pitchFamily="34" charset="0"/>
                <a:cs typeface="Calibri" panose="020F0502020204030204" pitchFamily="34" charset="0"/>
              </a:rPr>
              <a:t>الإجراء الاساسي رقم 10</a:t>
            </a:r>
            <a:endParaRPr lang="en-US" sz="8799" b="1" dirty="0">
              <a:solidFill>
                <a:srgbClr val="F5333F"/>
              </a:solidFill>
              <a:ea typeface="Calibri" panose="020F0502020204030204" pitchFamily="34" charset="0"/>
              <a:cs typeface="Calibri" panose="020F0502020204030204" pitchFamily="34" charset="0"/>
            </a:endParaRPr>
          </a:p>
          <a:p>
            <a:pPr algn="ctr" defTabSz="914309" rtl="1">
              <a:lnSpc>
                <a:spcPct val="80000"/>
              </a:lnSpc>
            </a:pPr>
            <a:endParaRPr lang="ru-RU" sz="4400" dirty="0">
              <a:solidFill>
                <a:srgbClr val="F5333F"/>
              </a:solidFill>
              <a:ea typeface="Calibri" panose="020F0502020204030204" pitchFamily="34" charset="0"/>
              <a:cs typeface="Calibri" panose="020F0502020204030204" pitchFamily="34" charset="0"/>
            </a:endParaRPr>
          </a:p>
          <a:p>
            <a:pPr algn="ctr" defTabSz="914309" rtl="1">
              <a:lnSpc>
                <a:spcPct val="80000"/>
              </a:lnSpc>
            </a:pPr>
            <a:r>
              <a:rPr lang="ar-JO" sz="8799" dirty="0">
                <a:solidFill>
                  <a:srgbClr val="FFFFFF"/>
                </a:solidFill>
                <a:ea typeface="Calibri" panose="020F0502020204030204" pitchFamily="34" charset="0"/>
                <a:cs typeface="Calibri" panose="020F0502020204030204" pitchFamily="34" charset="0"/>
              </a:rPr>
              <a:t>إشراك المجتمع في عملية التقييم</a:t>
            </a:r>
            <a:endParaRPr lang="en-US" sz="8799" dirty="0">
              <a:solidFill>
                <a:srgbClr val="FFFFFF"/>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7590835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4A09987-3050-1240-88FF-9BAD3BA6277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1399000" y="794"/>
            <a:ext cx="6660974" cy="10287000"/>
          </a:xfrm>
        </p:spPr>
      </p:pic>
      <p:sp>
        <p:nvSpPr>
          <p:cNvPr id="3" name="TextBox 2">
            <a:extLst>
              <a:ext uri="{FF2B5EF4-FFF2-40B4-BE49-F238E27FC236}">
                <a16:creationId xmlns:a16="http://schemas.microsoft.com/office/drawing/2014/main" id="{9C1BB311-96AA-4543-A363-6778A38334AF}"/>
              </a:ext>
            </a:extLst>
          </p:cNvPr>
          <p:cNvSpPr txBox="1"/>
          <p:nvPr/>
        </p:nvSpPr>
        <p:spPr>
          <a:xfrm>
            <a:off x="8783299" y="997287"/>
            <a:ext cx="8844302" cy="1189236"/>
          </a:xfrm>
          <a:prstGeom prst="rect">
            <a:avLst/>
          </a:prstGeom>
          <a:noFill/>
        </p:spPr>
        <p:txBody>
          <a:bodyPr wrap="square" rtlCol="0" anchor="t">
            <a:spAutoFit/>
          </a:bodyPr>
          <a:lstStyle/>
          <a:p>
            <a:pPr algn="just" defTabSz="914309" rtl="1">
              <a:lnSpc>
                <a:spcPct val="80000"/>
              </a:lnSpc>
            </a:pPr>
            <a:r>
              <a:rPr lang="ar-JO" sz="4400" b="1" dirty="0">
                <a:solidFill>
                  <a:schemeClr val="bg1"/>
                </a:solidFill>
                <a:ea typeface="Calibri" panose="020F0502020204030204" pitchFamily="34" charset="0"/>
                <a:cs typeface="Calibri" panose="020F0502020204030204" pitchFamily="34" charset="0"/>
              </a:rPr>
              <a:t>الإجراء رقم 10: </a:t>
            </a:r>
            <a:r>
              <a:rPr lang="ar-JO" sz="4400" b="1" dirty="0">
                <a:solidFill>
                  <a:schemeClr val="accent6">
                    <a:lumMod val="75000"/>
                  </a:schemeClr>
                </a:solidFill>
                <a:ea typeface="Calibri" panose="020F0502020204030204" pitchFamily="34" charset="0"/>
                <a:cs typeface="Calibri" panose="020F0502020204030204" pitchFamily="34" charset="0"/>
              </a:rPr>
              <a:t>إشراك المجتمع في عملية التقييم</a:t>
            </a:r>
            <a:endParaRPr lang="en-US" sz="4400" b="1" dirty="0">
              <a:solidFill>
                <a:schemeClr val="accent6">
                  <a:lumMod val="75000"/>
                </a:schemeClr>
              </a:solidFill>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3154EC93-BF34-7D47-B3A4-70476C94D243}"/>
              </a:ext>
            </a:extLst>
          </p:cNvPr>
          <p:cNvSpPr txBox="1"/>
          <p:nvPr/>
        </p:nvSpPr>
        <p:spPr>
          <a:xfrm>
            <a:off x="8783299" y="2476708"/>
            <a:ext cx="8119790" cy="7463325"/>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الأساس:</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اسأل عما إذا كان الناس راضين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عن جودة الدعم وتوقيته وأهميته والكيفية التي تم تقديمه بها.</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اسأل ما الذي يمكن تحسينه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لأخذه في عين الاعتبار عند تنفيذ الاستجابات المستقبلية.</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إدراج الأسئلة في استطلاع التقييم أو طرحها من خلال </a:t>
            </a: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حلقات النقاش المركزة أو مقابلة مقدمي البيانات الرئيسين أو الاجتماعات المجتمعية.</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مشاركة نتائج التقييم </a:t>
            </a: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داخليًا.</a:t>
            </a: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0"/>
              </a:spcAft>
              <a:buNone/>
            </a:pPr>
            <a:endParaRPr lang="en-GB" b="1"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0" indent="0" algn="just" defTabSz="914309" rtl="1">
              <a:spcAft>
                <a:spcPts val="1800"/>
              </a:spcAft>
              <a:buNone/>
            </a:pPr>
            <a:r>
              <a:rPr lang="ar-JO" sz="2799" b="1" dirty="0">
                <a:solidFill>
                  <a:srgbClr val="F5333F"/>
                </a:solidFill>
                <a:latin typeface="Calibri" panose="020F0502020204030204" pitchFamily="34" charset="0"/>
                <a:ea typeface="Calibri" panose="020F0502020204030204" pitchFamily="34" charset="0"/>
                <a:cs typeface="Calibri" panose="020F0502020204030204" pitchFamily="34" charset="0"/>
              </a:rPr>
              <a:t>المتقدم:</a:t>
            </a:r>
            <a:endParaRPr lang="en-GB" sz="2799" b="1" dirty="0">
              <a:solidFill>
                <a:srgbClr val="F533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إشراك المجتمعات في عملية التخطيط للتقييم.</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تنظيم تقييم يقوده المجتمع.</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مناقشة نتائج التقييم مع المجتمعات.</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a:p>
            <a:pPr marL="342866" indent="-342866" algn="just" defTabSz="914309" rtl="1">
              <a:spcAft>
                <a:spcPts val="1800"/>
              </a:spcAft>
            </a:pPr>
            <a:r>
              <a:rPr lang="ar-JO" dirty="0">
                <a:solidFill>
                  <a:srgbClr val="3F3F3F"/>
                </a:solidFill>
                <a:latin typeface="Calibri" panose="020F0502020204030204" pitchFamily="34" charset="0"/>
                <a:ea typeface="Calibri" panose="020F0502020204030204" pitchFamily="34" charset="0"/>
                <a:cs typeface="Calibri" panose="020F0502020204030204" pitchFamily="34" charset="0"/>
              </a:rPr>
              <a:t>مناقشة النتائج ومشاركتها مع الشركاء الخارجيين.</a:t>
            </a:r>
            <a:endParaRPr lang="en-GB" dirty="0">
              <a:solidFill>
                <a:srgbClr val="3F3F3F"/>
              </a:solidFill>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descr="Logo&#10;&#10;Description automatically generated">
            <a:extLst>
              <a:ext uri="{FF2B5EF4-FFF2-40B4-BE49-F238E27FC236}">
                <a16:creationId xmlns:a16="http://schemas.microsoft.com/office/drawing/2014/main" id="{E97C86A7-D64E-9046-8C96-E3464241DE2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66079" y="9530640"/>
            <a:ext cx="2243355" cy="611825"/>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FA77EE56-94E5-5544-A693-650DD92034E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666079" y="8681713"/>
            <a:ext cx="2712420" cy="703598"/>
          </a:xfrm>
          <a:prstGeom prst="rect">
            <a:avLst/>
          </a:prstGeom>
        </p:spPr>
      </p:pic>
      <p:sp>
        <p:nvSpPr>
          <p:cNvPr id="2" name="TextBox 1">
            <a:extLst>
              <a:ext uri="{FF2B5EF4-FFF2-40B4-BE49-F238E27FC236}">
                <a16:creationId xmlns:a16="http://schemas.microsoft.com/office/drawing/2014/main" id="{785D589E-F3AF-EEA1-8FE8-398AE2A1533A}"/>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067DDE09-5386-7356-A982-DE1E91E1DC48}"/>
              </a:ext>
            </a:extLst>
          </p:cNvPr>
          <p:cNvSpPr txBox="1"/>
          <p:nvPr/>
        </p:nvSpPr>
        <p:spPr>
          <a:xfrm>
            <a:off x="4206699" y="8768081"/>
            <a:ext cx="4139015" cy="400110"/>
          </a:xfrm>
          <a:prstGeom prst="rect">
            <a:avLst/>
          </a:prstGeom>
          <a:solidFill>
            <a:schemeClr val="bg2"/>
          </a:solidFill>
        </p:spPr>
        <p:txBody>
          <a:bodyPr wrap="square" rtlCol="0">
            <a:spAutoFit/>
          </a:bodyPr>
          <a:lstStyle/>
          <a:p>
            <a:pPr algn="r"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رصد وتقدير المشاركة المجتمعية والمساءلة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97F1FE25-9A18-DDBD-9364-9173AFE549C3}"/>
              </a:ext>
            </a:extLst>
          </p:cNvPr>
          <p:cNvSpPr txBox="1"/>
          <p:nvPr/>
        </p:nvSpPr>
        <p:spPr>
          <a:xfrm>
            <a:off x="4206699" y="9614965"/>
            <a:ext cx="3969814" cy="400110"/>
          </a:xfrm>
          <a:prstGeom prst="rect">
            <a:avLst/>
          </a:prstGeom>
          <a:solidFill>
            <a:schemeClr val="bg2"/>
          </a:solidFill>
        </p:spPr>
        <p:txBody>
          <a:bodyPr wrap="square" rtlCol="0">
            <a:spAutoFit/>
          </a:bodyPr>
          <a:lstStyle/>
          <a:p>
            <a:pPr algn="just" rtl="1"/>
            <a:r>
              <a:rPr lang="ar-JO" sz="2000" b="1" dirty="0">
                <a:solidFill>
                  <a:schemeClr val="accent1">
                    <a:lumMod val="90000"/>
                    <a:lumOff val="10000"/>
                  </a:schemeClr>
                </a:solidFill>
                <a:effectLst/>
                <a:ea typeface="Calibri" panose="020F0502020204030204" pitchFamily="34" charset="0"/>
                <a:cs typeface="Calibri" panose="020F0502020204030204" pitchFamily="34" charset="0"/>
              </a:rPr>
              <a:t>دليل حلقات النقاش المركزة</a:t>
            </a:r>
            <a:endParaRPr lang="en-US" sz="2000" b="1" dirty="0">
              <a:solidFill>
                <a:schemeClr val="accent1">
                  <a:lumMod val="90000"/>
                  <a:lumOff val="10000"/>
                </a:schemeClr>
              </a:solidFill>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84555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10" end="1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6CEBD8-5847-814A-A033-C231A21270AC}"/>
              </a:ext>
            </a:extLst>
          </p:cNvPr>
          <p:cNvSpPr txBox="1"/>
          <p:nvPr/>
        </p:nvSpPr>
        <p:spPr>
          <a:xfrm>
            <a:off x="582893" y="565083"/>
            <a:ext cx="9261392" cy="2162130"/>
          </a:xfrm>
          <a:prstGeom prst="rect">
            <a:avLst/>
          </a:prstGeom>
          <a:noFill/>
        </p:spPr>
        <p:txBody>
          <a:bodyPr wrap="square" rtlCol="0">
            <a:spAutoFit/>
          </a:bodyPr>
          <a:lstStyle/>
          <a:p>
            <a:pPr algn="just" defTabSz="914309" rtl="1">
              <a:spcAft>
                <a:spcPts val="300"/>
              </a:spcAft>
            </a:pPr>
            <a:r>
              <a:rPr lang="ar-JO" sz="4400" b="1" dirty="0">
                <a:solidFill>
                  <a:srgbClr val="33394B"/>
                </a:solidFill>
                <a:ea typeface="Calibri" panose="020F0502020204030204" pitchFamily="34" charset="0"/>
                <a:cs typeface="Calibri" panose="020F0502020204030204" pitchFamily="34" charset="0"/>
              </a:rPr>
              <a:t>ما هي الأسئلة التي يجب أن يتضمنها التقييم لقياس المساءلة ؟</a:t>
            </a:r>
          </a:p>
          <a:p>
            <a:pPr algn="just" defTabSz="914309" rtl="1">
              <a:spcAft>
                <a:spcPts val="300"/>
              </a:spcAft>
            </a:pPr>
            <a:r>
              <a:rPr lang="ar-JO" sz="4400" dirty="0">
                <a:solidFill>
                  <a:srgbClr val="F5333F"/>
                </a:solidFill>
                <a:ea typeface="Calibri" panose="020F0502020204030204" pitchFamily="34" charset="0"/>
                <a:cs typeface="Calibri" panose="020F0502020204030204" pitchFamily="34" charset="0"/>
              </a:rPr>
              <a:t>ناقش</a:t>
            </a:r>
            <a:endParaRPr lang="en-US" sz="4400" dirty="0">
              <a:solidFill>
                <a:srgbClr val="F5333F"/>
              </a:solidFill>
              <a:ea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EFEE95C-271F-AB4B-9A78-3A6EF8C2D4D8}"/>
              </a:ext>
            </a:extLst>
          </p:cNvPr>
          <p:cNvSpPr txBox="1"/>
          <p:nvPr/>
        </p:nvSpPr>
        <p:spPr>
          <a:xfrm>
            <a:off x="461803" y="3215037"/>
            <a:ext cx="8563397" cy="6140142"/>
          </a:xfrm>
          <a:prstGeom prst="rect">
            <a:avLst/>
          </a:prstGeom>
          <a:noFill/>
        </p:spPr>
        <p:txBody>
          <a:bodyPr wrap="square" rtlCol="0">
            <a:spAutoFit/>
          </a:bodyPr>
          <a:lstStyle>
            <a:defPPr>
              <a:defRPr lang="en-US"/>
            </a:defPPr>
            <a:lvl1pPr marL="342900" indent="-342900">
              <a:spcAft>
                <a:spcPts val="2400"/>
              </a:spcAft>
              <a:buClr>
                <a:srgbClr val="FF0000"/>
              </a:buClr>
              <a:buFont typeface="Arial" panose="020B0604020202020204" pitchFamily="34" charset="0"/>
              <a:buChar char="•"/>
              <a:defRPr sz="24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الملاءمة - هل قمنا بتلبية الاحتياجات؟</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الإنصاف - هل ساعدنا الأشخاص المناسبين؟</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التوقيت - هل تم تقديم المساعدة بسرعة؟</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السلوكيات - هل عاملنا الأشخاص باحترام ؟</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التواصل - هل تم إبلاغ الاشخاص بخطط الاستجابة ؟ هل يفهمون عمليات الاختيار؟</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المشاركة - هل شعر الأشخاص بأنه تم الاستماع إليهم؟ هل تمكنوا من المشاركة في اتخاذ القرارات؟</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التغذية الراجعة - هل عرف الاشخاص كيفية مشاركة ملاحظاتهم وانطباعاتهم؟ هل حصلوا على استجابة مناسبة؟ هل تم العمل وفقًا لملاحظاتهم وانطباعتهم؟</a:t>
            </a:r>
          </a:p>
          <a:p>
            <a:pPr marL="342866" indent="-342866" algn="just" defTabSz="914309" rtl="1">
              <a:spcAft>
                <a:spcPts val="1800"/>
              </a:spcAft>
            </a:pPr>
            <a:r>
              <a:rPr lang="ar-JO" b="1" dirty="0">
                <a:solidFill>
                  <a:srgbClr val="3F3F3F"/>
                </a:solidFill>
                <a:latin typeface="Calibri" panose="020F0502020204030204" pitchFamily="34" charset="0"/>
                <a:ea typeface="Calibri" panose="020F0502020204030204" pitchFamily="34" charset="0"/>
                <a:cs typeface="Calibri" panose="020F0502020204030204" pitchFamily="34" charset="0"/>
              </a:rPr>
              <a:t>تبيلغ المخاطر والمشاركة المجتمعية - كما هو موضح أعلاه + هل تلقى الأشخاص معلومات حول المخاطر؟ هل وثقوا بالمعلومات/الجهات وتبعوها؟</a:t>
            </a:r>
          </a:p>
        </p:txBody>
      </p:sp>
      <p:pic>
        <p:nvPicPr>
          <p:cNvPr id="9" name="Picture Placeholder 8">
            <a:extLst>
              <a:ext uri="{FF2B5EF4-FFF2-40B4-BE49-F238E27FC236}">
                <a16:creationId xmlns:a16="http://schemas.microsoft.com/office/drawing/2014/main" id="{70101428-FBED-554A-A3BC-EB1ED30102B1}"/>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t="-8"/>
          <a:stretch/>
        </p:blipFill>
        <p:spPr>
          <a:xfrm>
            <a:off x="9025199" y="794"/>
            <a:ext cx="9261392" cy="10287000"/>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p:spPr>
      </p:pic>
      <p:sp>
        <p:nvSpPr>
          <p:cNvPr id="2" name="TextBox 1">
            <a:extLst>
              <a:ext uri="{FF2B5EF4-FFF2-40B4-BE49-F238E27FC236}">
                <a16:creationId xmlns:a16="http://schemas.microsoft.com/office/drawing/2014/main" id="{AF72D51C-47A0-24F1-BBA5-81B427DF976C}"/>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7685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678A757-78B5-0549-8A5E-D8EB7A68DEE4}"/>
              </a:ext>
            </a:extLst>
          </p:cNvPr>
          <p:cNvSpPr>
            <a:spLocks noGrp="1"/>
          </p:cNvSpPr>
          <p:nvPr>
            <p:ph type="title" idx="4294967295"/>
          </p:nvPr>
        </p:nvSpPr>
        <p:spPr>
          <a:xfrm>
            <a:off x="195943" y="225198"/>
            <a:ext cx="18092057" cy="1081088"/>
          </a:xfrm>
          <a:prstGeom prst="rect">
            <a:avLst/>
          </a:prstGeom>
        </p:spPr>
        <p:txBody>
          <a:bodyPr/>
          <a:lstStyle/>
          <a:p>
            <a:pPr algn="r" rtl="1"/>
            <a:r>
              <a:rPr lang="ar-JO" sz="4400" b="1" dirty="0">
                <a:latin typeface="Calibri" panose="020F0502020204030204" pitchFamily="34" charset="0"/>
                <a:ea typeface="Calibri" panose="020F0502020204030204" pitchFamily="34" charset="0"/>
                <a:cs typeface="Calibri" panose="020F0502020204030204" pitchFamily="34" charset="0"/>
              </a:rPr>
              <a:t>مثال من نيبال</a:t>
            </a:r>
            <a:br>
              <a:rPr lang="en-GB" sz="4400" b="1" dirty="0">
                <a:latin typeface="Montserrat" pitchFamily="2" charset="77"/>
              </a:rPr>
            </a:br>
            <a:br>
              <a:rPr lang="en-GB" sz="4400" b="1" dirty="0">
                <a:latin typeface="Montserrat" pitchFamily="2" charset="77"/>
              </a:rPr>
            </a:br>
            <a:r>
              <a:rPr lang="en-GB" sz="3600" dirty="0">
                <a:solidFill>
                  <a:srgbClr val="FF0000"/>
                </a:solidFill>
                <a:latin typeface="Montserrat" pitchFamily="2" charset="77"/>
                <a:hlinkClick r:id="rId3">
                  <a:extLst>
                    <a:ext uri="{A12FA001-AC4F-418D-AE19-62706E023703}">
                      <ahyp:hlinkClr xmlns:ahyp="http://schemas.microsoft.com/office/drawing/2018/hyperlinkcolor" val="tx"/>
                    </a:ext>
                  </a:extLst>
                </a:hlinkClick>
              </a:rPr>
              <a:t>https://www.youtube.com/watch?v=KUh6WJ87a44</a:t>
            </a:r>
            <a:r>
              <a:rPr lang="en-GB" sz="3600" dirty="0">
                <a:solidFill>
                  <a:srgbClr val="FF0000"/>
                </a:solidFill>
                <a:latin typeface="Montserrat" pitchFamily="2" charset="77"/>
              </a:rPr>
              <a:t> </a:t>
            </a:r>
          </a:p>
        </p:txBody>
      </p:sp>
      <p:sp>
        <p:nvSpPr>
          <p:cNvPr id="2" name="TextBox 1">
            <a:extLst>
              <a:ext uri="{FF2B5EF4-FFF2-40B4-BE49-F238E27FC236}">
                <a16:creationId xmlns:a16="http://schemas.microsoft.com/office/drawing/2014/main" id="{D3D726E3-AC90-FA70-3611-09863D8BC22C}"/>
              </a:ext>
            </a:extLst>
          </p:cNvPr>
          <p:cNvSpPr txBox="1"/>
          <p:nvPr/>
        </p:nvSpPr>
        <p:spPr>
          <a:xfrm>
            <a:off x="0" y="9925284"/>
            <a:ext cx="461803" cy="369332"/>
          </a:xfrm>
          <a:prstGeom prst="rect">
            <a:avLst/>
          </a:prstGeom>
          <a:solidFill>
            <a:schemeClr val="bg2"/>
          </a:solidFill>
        </p:spPr>
        <p:txBody>
          <a:bodyPr wrap="square" rtlCol="0">
            <a:spAutoFit/>
          </a:bodyPr>
          <a:lstStyle/>
          <a:p>
            <a:pPr algn="r" rtl="1"/>
            <a:r>
              <a:rPr lang="ar-JO" dirty="0">
                <a:ea typeface="Calibri" panose="020F0502020204030204" pitchFamily="34" charset="0"/>
                <a:cs typeface="Calibri" panose="020F0502020204030204" pitchFamily="34" charset="0"/>
              </a:rPr>
              <a:t>عام</a:t>
            </a:r>
            <a:endParaRPr lang="en-US"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40362056"/>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IFRC_2011 presentation-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133e5729-7bb1-4685-bd1f-c5e580a2ee33" xsi:nil="true"/>
    <_ip_UnifiedCompliancePolicyProperties xmlns="http://schemas.microsoft.com/sharepoint/v3" xsi:nil="true"/>
    <lcf76f155ced4ddcb4097134ff3c332f xmlns="cf328f71-004c-4ec5-8aac-4c1fe87c002c">
      <Terms xmlns="http://schemas.microsoft.com/office/infopath/2007/PartnerControls"/>
    </lcf76f155ced4ddcb4097134ff3c332f>
    <SharingLink xmlns="cf328f71-004c-4ec5-8aac-4c1fe87c002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19" ma:contentTypeDescription="Create a new document." ma:contentTypeScope="" ma:versionID="751c983e2c972f49d717fd7875f6ef03">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f5f89f650305b4ca390f45d416a32a58"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50E513-20AD-41E3-98CA-552DBCEDB613}">
  <ds:schemaRefs>
    <ds:schemaRef ds:uri="http://schemas.microsoft.com/sharepoint/v3/contenttype/forms"/>
  </ds:schemaRefs>
</ds:datastoreItem>
</file>

<file path=customXml/itemProps2.xml><?xml version="1.0" encoding="utf-8"?>
<ds:datastoreItem xmlns:ds="http://schemas.openxmlformats.org/officeDocument/2006/customXml" ds:itemID="{F3ED5FEA-8631-4C76-9DCE-A8417CDA72A5}">
  <ds:schemaRefs>
    <ds:schemaRef ds:uri="http://schemas.microsoft.com/office/2006/documentManagement/types"/>
    <ds:schemaRef ds:uri="http://purl.org/dc/dcmitype/"/>
    <ds:schemaRef ds:uri="http://purl.org/dc/elements/1.1/"/>
    <ds:schemaRef ds:uri="133e5729-7bb1-4685-bd1f-c5e580a2ee33"/>
    <ds:schemaRef ds:uri="http://schemas.microsoft.com/sharepoint/v3"/>
    <ds:schemaRef ds:uri="http://schemas.microsoft.com/office/2006/metadata/properties"/>
    <ds:schemaRef ds:uri="http://purl.org/dc/terms/"/>
    <ds:schemaRef ds:uri="http://www.w3.org/XML/1998/namespace"/>
    <ds:schemaRef ds:uri="http://schemas.microsoft.com/office/infopath/2007/PartnerControls"/>
    <ds:schemaRef ds:uri="http://schemas.openxmlformats.org/package/2006/metadata/core-properties"/>
    <ds:schemaRef ds:uri="cf328f71-004c-4ec5-8aac-4c1fe87c002c"/>
  </ds:schemaRefs>
</ds:datastoreItem>
</file>

<file path=customXml/itemProps3.xml><?xml version="1.0" encoding="utf-8"?>
<ds:datastoreItem xmlns:ds="http://schemas.openxmlformats.org/officeDocument/2006/customXml" ds:itemID="{78975F37-69A6-4AF1-8433-D449281740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33e5729-7bb1-4685-bd1f-c5e580a2ee33"/>
    <ds:schemaRef ds:uri="cf328f71-004c-4ec5-8aac-4c1fe87c00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31874</TotalTime>
  <Words>32006</Words>
  <Application>Microsoft Office PowerPoint</Application>
  <PresentationFormat>Custom</PresentationFormat>
  <Paragraphs>3382</Paragraphs>
  <Slides>106</Slides>
  <Notes>97</Notes>
  <HiddenSlides>2</HiddenSlides>
  <MMClips>0</MMClips>
  <ScaleCrop>false</ScaleCrop>
  <HeadingPairs>
    <vt:vector size="6" baseType="variant">
      <vt:variant>
        <vt:lpstr>Fonts Used</vt:lpstr>
      </vt:variant>
      <vt:variant>
        <vt:i4>13</vt:i4>
      </vt:variant>
      <vt:variant>
        <vt:lpstr>Theme</vt:lpstr>
      </vt:variant>
      <vt:variant>
        <vt:i4>7</vt:i4>
      </vt:variant>
      <vt:variant>
        <vt:lpstr>Slide Titles</vt:lpstr>
      </vt:variant>
      <vt:variant>
        <vt:i4>106</vt:i4>
      </vt:variant>
    </vt:vector>
  </HeadingPairs>
  <TitlesOfParts>
    <vt:vector size="126" baseType="lpstr">
      <vt:lpstr>Symbol</vt:lpstr>
      <vt:lpstr>Arial</vt:lpstr>
      <vt:lpstr>Calibri</vt:lpstr>
      <vt:lpstr>Calibri Light</vt:lpstr>
      <vt:lpstr>Open Sans</vt:lpstr>
      <vt:lpstr>Wingdings</vt:lpstr>
      <vt:lpstr>Bebas Neue</vt:lpstr>
      <vt:lpstr>Montserrat SemiBold</vt:lpstr>
      <vt:lpstr>Microsoft Uighur</vt:lpstr>
      <vt:lpstr>Noto Sans Symbols</vt:lpstr>
      <vt:lpstr>Montserrat</vt:lpstr>
      <vt:lpstr>Roboto</vt:lpstr>
      <vt:lpstr>Roboto Black</vt:lpstr>
      <vt:lpstr>Office Theme</vt:lpstr>
      <vt:lpstr>Network</vt:lpstr>
      <vt:lpstr>2_IFRC_2011 presentation-EN</vt:lpstr>
      <vt:lpstr>2_Office Theme</vt:lpstr>
      <vt:lpstr>5_Office Theme</vt:lpstr>
      <vt:lpstr>3_Office Theme</vt:lpstr>
      <vt:lpstr>Thème Office</vt:lpstr>
      <vt:lpstr>PowerPoint Presentation</vt:lpstr>
      <vt:lpstr>PowerPoint Presentation</vt:lpstr>
      <vt:lpstr>PowerPoint Presentation</vt:lpstr>
      <vt:lpstr>PowerPoint Presentation</vt:lpstr>
      <vt:lpstr>PowerPoint Presentation</vt:lpstr>
      <vt:lpstr>PowerPoint Presentation</vt:lpstr>
      <vt:lpstr>مقدمة إلى المشاركة المجتمعية والمساءلة  الجلسة الأولى</vt:lpstr>
      <vt:lpstr>PowerPoint Presentation</vt:lpstr>
      <vt:lpstr>PowerPoint Presentation</vt:lpstr>
      <vt:lpstr>أسماء مختلفة - أهداف متشابهة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10 إجراءات أساسية للمشاركة المجتمعية والمساءلة في حالات الطوارئ.  الجلسة الثانية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دور المشاركة المجتمعية والمساءلة في حالات الطوارئ - التقييمات الجلسة الثالثة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المشاركة المجتمعية والمساءلة في تخطيط الاستجابة الجلسة الرابعة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المشاركة المجتمعية والمساءلة خلال تنفيذ الاستجابة الجلسة الخامسة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المشاركة المجتمعية والمساءلة في تقييم الاستجابة  الجلسة السادسة</vt:lpstr>
      <vt:lpstr>PowerPoint Presentation</vt:lpstr>
      <vt:lpstr>PowerPoint Presentation</vt:lpstr>
      <vt:lpstr>PowerPoint Presentation</vt:lpstr>
      <vt:lpstr>مثال من نيبال  https://www.youtube.com/watch?v=KUh6WJ87a44 </vt:lpstr>
      <vt:lpstr>PowerPoint Presentation</vt:lpstr>
      <vt:lpstr>PowerPoint Presentation</vt:lpstr>
      <vt:lpstr> تخطيط العمل وإغلاقه  الجلسة السابعة</vt:lpstr>
      <vt:lpstr>PowerPoint Presentation</vt:lpstr>
      <vt:lpstr>PowerPoint Presentation</vt:lpstr>
      <vt:lpstr>PowerPoint Presentation</vt:lpstr>
      <vt:lpstr>PowerPoint Presentation</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AbdelHakam Omer</cp:lastModifiedBy>
  <cp:revision>256</cp:revision>
  <dcterms:created xsi:type="dcterms:W3CDTF">2015-02-25T15:20:40Z</dcterms:created>
  <dcterms:modified xsi:type="dcterms:W3CDTF">2025-11-16T12:57:45Z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ContentTypeId">
    <vt:lpwstr>0x01010088EE9237482712449971AC4496F4F58A</vt:lpwstr>
  </property>
  <property fmtid="{D5CDD505-2E9C-101B-9397-08002B2CF9AE}" pid="5" name="MSIP_Label_caf3f7fd-5cd4-4287-9002-aceb9af13c42_ActionId">
    <vt:lpwstr>0c891026-5dbd-4513-b1cb-ab21cb042fc0</vt:lpwstr>
  </property>
  <property fmtid="{D5CDD505-2E9C-101B-9397-08002B2CF9AE}" pid="6" name="MSIP_Label_caf3f7fd-5cd4-4287-9002-aceb9af13c42_ContentBits">
    <vt:lpwstr>2</vt:lpwstr>
  </property>
  <property fmtid="{D5CDD505-2E9C-101B-9397-08002B2CF9AE}" pid="7" name="MSIP_Label_caf3f7fd-5cd4-4287-9002-aceb9af13c42_Enabled">
    <vt:lpwstr>true</vt:lpwstr>
  </property>
  <property fmtid="{D5CDD505-2E9C-101B-9397-08002B2CF9AE}" pid="8" name="MSIP_Label_caf3f7fd-5cd4-4287-9002-aceb9af13c42_Method">
    <vt:lpwstr>Privileged</vt:lpwstr>
  </property>
  <property fmtid="{D5CDD505-2E9C-101B-9397-08002B2CF9AE}" pid="9" name="MSIP_Label_caf3f7fd-5cd4-4287-9002-aceb9af13c42_Name">
    <vt:lpwstr>Public</vt:lpwstr>
  </property>
  <property fmtid="{D5CDD505-2E9C-101B-9397-08002B2CF9AE}" pid="10" name="MSIP_Label_caf3f7fd-5cd4-4287-9002-aceb9af13c42_SetDate">
    <vt:lpwstr>2021-09-17T08:56:16Z</vt:lpwstr>
  </property>
  <property fmtid="{D5CDD505-2E9C-101B-9397-08002B2CF9AE}" pid="11" name="MSIP_Label_caf3f7fd-5cd4-4287-9002-aceb9af13c42_SiteId">
    <vt:lpwstr>a2b53be5-734e-4e6c-ab0d-d184f60fd917</vt:lpwstr>
  </property>
  <property fmtid="{D5CDD505-2E9C-101B-9397-08002B2CF9AE}" pid="12" name="MediaServiceImageTags">
    <vt:lpwstr/>
  </property>
  <property fmtid="{D5CDD505-2E9C-101B-9397-08002B2CF9AE}" pid="13" name="NXPowerLiteLastOptimized">
    <vt:lpwstr>6581920</vt:lpwstr>
  </property>
  <property fmtid="{D5CDD505-2E9C-101B-9397-08002B2CF9AE}" pid="14" name="NXPowerLiteSettings">
    <vt:lpwstr>F7000400038000</vt:lpwstr>
  </property>
  <property fmtid="{D5CDD505-2E9C-101B-9397-08002B2CF9AE}" pid="15" name="NXPowerLiteVersion">
    <vt:lpwstr>S9.2.0</vt:lpwstr>
  </property>
</Properties>
</file>