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10609" r:id="rId5"/>
    <p:sldId id="10610" r:id="rId6"/>
    <p:sldId id="10611" r:id="rId7"/>
    <p:sldId id="10612" r:id="rId8"/>
    <p:sldId id="10613" r:id="rId9"/>
    <p:sldId id="10614" r:id="rId10"/>
    <p:sldId id="10615" r:id="rId11"/>
    <p:sldId id="106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4339" userDrawn="1">
          <p15:clr>
            <a:srgbClr val="A4A3A4"/>
          </p15:clr>
        </p15:guide>
        <p15:guide id="3" pos="5042" userDrawn="1">
          <p15:clr>
            <a:srgbClr val="A4A3A4"/>
          </p15:clr>
        </p15:guide>
        <p15:guide id="4" pos="211" userDrawn="1">
          <p15:clr>
            <a:srgbClr val="A4A3A4"/>
          </p15:clr>
        </p15:guide>
        <p15:guide id="5" pos="6539" userDrawn="1">
          <p15:clr>
            <a:srgbClr val="A4A3A4"/>
          </p15:clr>
        </p15:guide>
        <p15:guide id="6" orient="horz" pos="1049" userDrawn="1">
          <p15:clr>
            <a:srgbClr val="A4A3A4"/>
          </p15:clr>
        </p15:guide>
        <p15:guide id="7" orient="horz" pos="2115" userDrawn="1">
          <p15:clr>
            <a:srgbClr val="A4A3A4"/>
          </p15:clr>
        </p15:guide>
        <p15:guide id="8" orient="horz" pos="15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2216A-F278-8816-4A91-5238486CA928}" name="Niall O'Regan" initials="NO" userId="S::NiallORegan@redcross.org.uk::421dedac-b0d8-4035-b591-63adc1d589a8" providerId="AD"/>
  <p188:author id="{91F5839F-E28F-7268-F273-CB3B823B7308}" name="Ruby Bayley" initials="RB" userId="S::rubybayley@redcross.org.uk::a45fce2b-ba19-4f5c-bda8-d706b3c49cb6" providerId="AD"/>
  <p188:author id="{634B3AF8-A148-51CD-26B4-CEA58020AA2E}" name="Rosie Wallbank" initials="" userId="S::RosieWallbank@redcross.org.uk::423c5978-3a1b-4c5c-9bc9-bd44a48d9ac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6CAEC"/>
    <a:srgbClr val="FFD5D5"/>
    <a:srgbClr val="D9D9D9"/>
    <a:srgbClr val="F9E8BD"/>
    <a:srgbClr val="C2F1C8"/>
    <a:srgbClr val="757575"/>
    <a:srgbClr val="2D830E"/>
    <a:srgbClr val="193351"/>
    <a:srgbClr val="E95351"/>
    <a:srgbClr val="058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CADCF-01DA-4153-9E58-86734A75747B}" v="1" dt="2025-10-15T12:10:54.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3589"/>
        <p:guide pos="4339"/>
        <p:guide pos="5042"/>
        <p:guide pos="211"/>
        <p:guide pos="6539"/>
        <p:guide orient="horz" pos="1049"/>
        <p:guide orient="horz" pos="2115"/>
        <p:guide orient="horz" pos="15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F5E43-7430-4181-8B0D-16F498EA3B05}"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E9E04-D86B-4D12-A021-F521107ABDF9}" type="slidenum">
              <a:rPr lang="en-GB" smtClean="0"/>
              <a:t>‹#›</a:t>
            </a:fld>
            <a:endParaRPr lang="en-GB"/>
          </a:p>
        </p:txBody>
      </p:sp>
    </p:spTree>
    <p:extLst>
      <p:ext uri="{BB962C8B-B14F-4D97-AF65-F5344CB8AC3E}">
        <p14:creationId xmlns:p14="http://schemas.microsoft.com/office/powerpoint/2010/main" val="5124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70AB-5754-D275-529D-5ADEFA373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D2B98E-190C-3161-E5A6-F4E1D2A71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36498E-04FE-9450-D4CE-BC31254CA1BB}"/>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A37A6E59-F317-9C66-11D1-9578B56C2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DB807-7384-C9F8-5EE4-DCC447B4F66A}"/>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250611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F801-3439-2694-0A8B-0C350F4BEF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F6359-0544-53B7-0BAF-2DAC6D5AA1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7E6A0C-5A28-4D86-8000-4A677955A72A}"/>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7B1CF260-C4F4-FFFF-C115-460A593E6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1C65D-4FDE-D092-D251-EBE35C6BFB56}"/>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171585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14C83F-1D75-F9D9-90D5-8BD384A34D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80018B-C998-7D30-D800-C48659589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2AAA2-20FE-E556-1B14-FF74335C97AF}"/>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A675F50B-A629-DCF2-234D-F354B67C94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9CF66-903A-2F6A-94C3-700FDA1498B9}"/>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48829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B746F4-3BC8-BAA1-35E1-D6DB020E4796}"/>
              </a:ext>
            </a:extLst>
          </p:cNvPr>
          <p:cNvPicPr>
            <a:picLocks noChangeAspect="1"/>
          </p:cNvPicPr>
          <p:nvPr userDrawn="1"/>
        </p:nvPicPr>
        <p:blipFill>
          <a:blip r:embed="rId2"/>
          <a:stretch>
            <a:fillRect/>
          </a:stretch>
        </p:blipFill>
        <p:spPr>
          <a:xfrm>
            <a:off x="9833012" y="5770807"/>
            <a:ext cx="1993034" cy="783990"/>
          </a:xfrm>
          <a:prstGeom prst="rect">
            <a:avLst/>
          </a:prstGeom>
        </p:spPr>
      </p:pic>
      <p:sp>
        <p:nvSpPr>
          <p:cNvPr id="15" name="Text Placeholder 14">
            <a:extLst>
              <a:ext uri="{FF2B5EF4-FFF2-40B4-BE49-F238E27FC236}">
                <a16:creationId xmlns:a16="http://schemas.microsoft.com/office/drawing/2014/main" id="{78C8D41D-ADD3-528B-CBEC-049401BAF248}"/>
              </a:ext>
            </a:extLst>
          </p:cNvPr>
          <p:cNvSpPr>
            <a:spLocks noGrp="1"/>
          </p:cNvSpPr>
          <p:nvPr>
            <p:ph type="body" sz="quarter" idx="13" hasCustomPrompt="1"/>
          </p:nvPr>
        </p:nvSpPr>
        <p:spPr>
          <a:xfrm>
            <a:off x="296863" y="5691188"/>
            <a:ext cx="9317037" cy="460375"/>
          </a:xfrm>
          <a:prstGeom prst="rect">
            <a:avLst/>
          </a:prstGeom>
        </p:spPr>
        <p:txBody>
          <a:bodyPr/>
          <a:lstStyle>
            <a:lvl1pPr marL="0" indent="0">
              <a:buNone/>
              <a:defRPr sz="3200" b="1">
                <a:latin typeface="Helvetica Neue LT" panose="02000503000000000000" pitchFamily="2" charset="0"/>
              </a:defRPr>
            </a:lvl1pPr>
            <a:lvl2pPr>
              <a:defRPr>
                <a:latin typeface="Helvetica Neue LT" panose="02000503000000000000" pitchFamily="2" charset="0"/>
              </a:defRPr>
            </a:lvl2pPr>
            <a:lvl3pPr>
              <a:defRPr>
                <a:latin typeface="Helvetica Neue LT" panose="02000503000000000000" pitchFamily="2" charset="0"/>
              </a:defRPr>
            </a:lvl3pPr>
            <a:lvl4pPr>
              <a:defRPr>
                <a:latin typeface="Helvetica Neue LT" panose="02000503000000000000" pitchFamily="2" charset="0"/>
              </a:defRPr>
            </a:lvl4pPr>
            <a:lvl5pPr>
              <a:defRPr>
                <a:latin typeface="Helvetica Neue LT" panose="02000503000000000000" pitchFamily="2" charset="0"/>
              </a:defRPr>
            </a:lvl5pPr>
          </a:lstStyle>
          <a:p>
            <a:pPr lvl="0"/>
            <a:r>
              <a:rPr lang="en-US"/>
              <a:t>Header</a:t>
            </a:r>
            <a:endParaRPr lang="en-GB"/>
          </a:p>
        </p:txBody>
      </p:sp>
      <p:sp>
        <p:nvSpPr>
          <p:cNvPr id="18" name="Text Placeholder 14">
            <a:extLst>
              <a:ext uri="{FF2B5EF4-FFF2-40B4-BE49-F238E27FC236}">
                <a16:creationId xmlns:a16="http://schemas.microsoft.com/office/drawing/2014/main" id="{1EA90BF1-8E9F-67BB-9EBA-23ED7940094B}"/>
              </a:ext>
            </a:extLst>
          </p:cNvPr>
          <p:cNvSpPr>
            <a:spLocks noGrp="1"/>
          </p:cNvSpPr>
          <p:nvPr>
            <p:ph type="body" sz="quarter" idx="14" hasCustomPrompt="1"/>
          </p:nvPr>
        </p:nvSpPr>
        <p:spPr>
          <a:xfrm>
            <a:off x="296863" y="6162531"/>
            <a:ext cx="9317037" cy="460375"/>
          </a:xfrm>
          <a:prstGeom prst="rect">
            <a:avLst/>
          </a:prstGeom>
        </p:spPr>
        <p:txBody>
          <a:bodyPr/>
          <a:lstStyle>
            <a:lvl1pPr marL="0" indent="0">
              <a:buNone/>
              <a:defRPr sz="2000" b="1">
                <a:latin typeface="Helvetica Neue LT" panose="02000503000000000000" pitchFamily="2" charset="0"/>
              </a:defRPr>
            </a:lvl1pPr>
            <a:lvl2pPr>
              <a:defRPr>
                <a:latin typeface="Helvetica Neue LT" panose="02000503000000000000" pitchFamily="2" charset="0"/>
              </a:defRPr>
            </a:lvl2pPr>
            <a:lvl3pPr>
              <a:defRPr>
                <a:latin typeface="Helvetica Neue LT" panose="02000503000000000000" pitchFamily="2" charset="0"/>
              </a:defRPr>
            </a:lvl3pPr>
            <a:lvl4pPr>
              <a:defRPr>
                <a:latin typeface="Helvetica Neue LT" panose="02000503000000000000" pitchFamily="2" charset="0"/>
              </a:defRPr>
            </a:lvl4pPr>
            <a:lvl5pPr>
              <a:defRPr>
                <a:latin typeface="Helvetica Neue LT" panose="02000503000000000000" pitchFamily="2" charset="0"/>
              </a:defRPr>
            </a:lvl5pPr>
          </a:lstStyle>
          <a:p>
            <a:pPr lvl="0"/>
            <a:r>
              <a:rPr lang="en-US"/>
              <a:t>Sub-header</a:t>
            </a:r>
            <a:endParaRPr lang="en-GB"/>
          </a:p>
        </p:txBody>
      </p:sp>
      <p:sp>
        <p:nvSpPr>
          <p:cNvPr id="24" name="Freeform: Shape 23">
            <a:extLst>
              <a:ext uri="{FF2B5EF4-FFF2-40B4-BE49-F238E27FC236}">
                <a16:creationId xmlns:a16="http://schemas.microsoft.com/office/drawing/2014/main" id="{8C13BE85-2D7C-E260-AA99-F4D1C49C2D5F}"/>
              </a:ext>
            </a:extLst>
          </p:cNvPr>
          <p:cNvSpPr/>
          <p:nvPr userDrawn="1"/>
        </p:nvSpPr>
        <p:spPr>
          <a:xfrm>
            <a:off x="50800" y="24170"/>
            <a:ext cx="4527613" cy="1660122"/>
          </a:xfrm>
          <a:custGeom>
            <a:avLst/>
            <a:gdLst>
              <a:gd name="connsiteX0" fmla="*/ 0 w 4230749"/>
              <a:gd name="connsiteY0" fmla="*/ 0 h 1384871"/>
              <a:gd name="connsiteX1" fmla="*/ 4230749 w 4230749"/>
              <a:gd name="connsiteY1" fmla="*/ 0 h 1384871"/>
              <a:gd name="connsiteX2" fmla="*/ 4230749 w 4230749"/>
              <a:gd name="connsiteY2" fmla="*/ 1384871 h 1384871"/>
              <a:gd name="connsiteX3" fmla="*/ 0 w 4230749"/>
              <a:gd name="connsiteY3" fmla="*/ 1384871 h 1384871"/>
            </a:gdLst>
            <a:ahLst/>
            <a:cxnLst>
              <a:cxn ang="0">
                <a:pos x="connsiteX0" y="connsiteY0"/>
              </a:cxn>
              <a:cxn ang="0">
                <a:pos x="connsiteX1" y="connsiteY1"/>
              </a:cxn>
              <a:cxn ang="0">
                <a:pos x="connsiteX2" y="connsiteY2"/>
              </a:cxn>
              <a:cxn ang="0">
                <a:pos x="connsiteX3" y="connsiteY3"/>
              </a:cxn>
            </a:cxnLst>
            <a:rect l="l" t="t" r="r" b="b"/>
            <a:pathLst>
              <a:path w="4230749" h="1384871">
                <a:moveTo>
                  <a:pt x="0" y="0"/>
                </a:moveTo>
                <a:lnTo>
                  <a:pt x="4230749" y="0"/>
                </a:lnTo>
                <a:lnTo>
                  <a:pt x="4230749" y="1384871"/>
                </a:lnTo>
                <a:lnTo>
                  <a:pt x="0" y="13848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icture Placeholder 28">
            <a:extLst>
              <a:ext uri="{FF2B5EF4-FFF2-40B4-BE49-F238E27FC236}">
                <a16:creationId xmlns:a16="http://schemas.microsoft.com/office/drawing/2014/main" id="{2825D7E4-9607-E550-8D71-335E93F7863A}"/>
              </a:ext>
            </a:extLst>
          </p:cNvPr>
          <p:cNvSpPr>
            <a:spLocks noGrp="1"/>
          </p:cNvSpPr>
          <p:nvPr>
            <p:ph type="pic" sz="quarter" idx="15"/>
          </p:nvPr>
        </p:nvSpPr>
        <p:spPr>
          <a:xfrm>
            <a:off x="441325" y="441325"/>
            <a:ext cx="11307763" cy="4932363"/>
          </a:xfrm>
          <a:prstGeom prst="rect">
            <a:avLst/>
          </a:prstGeom>
        </p:spPr>
        <p:txBody>
          <a:bodyPr/>
          <a:lstStyle/>
          <a:p>
            <a:endParaRPr lang="en-GB"/>
          </a:p>
        </p:txBody>
      </p:sp>
      <p:pic>
        <p:nvPicPr>
          <p:cNvPr id="10" name="Picture 9">
            <a:extLst>
              <a:ext uri="{FF2B5EF4-FFF2-40B4-BE49-F238E27FC236}">
                <a16:creationId xmlns:a16="http://schemas.microsoft.com/office/drawing/2014/main" id="{8F76EC1D-A9EC-2C5D-B908-BCCE5AA1F3A0}"/>
              </a:ext>
            </a:extLst>
          </p:cNvPr>
          <p:cNvPicPr/>
          <p:nvPr userDrawn="1"/>
        </p:nvPicPr>
        <p:blipFill rotWithShape="1">
          <a:blip r:embed="rId3" cstate="print">
            <a:extLst>
              <a:ext uri="{28A0092B-C50C-407E-A947-70E740481C1C}">
                <a14:useLocalDpi xmlns:a14="http://schemas.microsoft.com/office/drawing/2010/main" val="0"/>
              </a:ext>
            </a:extLst>
          </a:blip>
          <a:srcRect l="980" t="12322" b="-27503"/>
          <a:stretch/>
        </p:blipFill>
        <p:spPr bwMode="auto">
          <a:xfrm>
            <a:off x="0" y="174070"/>
            <a:ext cx="4470463" cy="1655451"/>
          </a:xfrm>
          <a:prstGeom prst="rect">
            <a:avLst/>
          </a:prstGeom>
          <a:noFill/>
          <a:ln>
            <a:noFill/>
          </a:ln>
        </p:spPr>
      </p:pic>
    </p:spTree>
    <p:extLst>
      <p:ext uri="{BB962C8B-B14F-4D97-AF65-F5344CB8AC3E}">
        <p14:creationId xmlns:p14="http://schemas.microsoft.com/office/powerpoint/2010/main" val="55010399"/>
      </p:ext>
    </p:extLst>
  </p:cSld>
  <p:clrMapOvr>
    <a:masterClrMapping/>
  </p:clrMapOvr>
  <p:extLst>
    <p:ext uri="{DCECCB84-F9BA-43D5-87BE-67443E8EF086}">
      <p15:sldGuideLst xmlns:p15="http://schemas.microsoft.com/office/powerpoint/2012/main">
        <p15:guide id="1" orient="horz" pos="4042">
          <p15:clr>
            <a:srgbClr val="FBAE40"/>
          </p15:clr>
        </p15:guide>
        <p15:guide id="2" pos="257">
          <p15:clr>
            <a:srgbClr val="FBAE40"/>
          </p15:clr>
        </p15:guide>
        <p15:guide id="3" pos="7401">
          <p15:clr>
            <a:srgbClr val="FBAE40"/>
          </p15:clr>
        </p15:guide>
        <p15:guide id="4" orient="horz" pos="278">
          <p15:clr>
            <a:srgbClr val="FBAE40"/>
          </p15:clr>
        </p15:guide>
        <p15:guide id="5" orient="horz" pos="33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5799-42BB-E67D-E9C6-28DEE91C11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E36B-45CF-F2FF-FC78-D5EDA09FD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AA031-EAD5-77BB-A1BA-4DDDF32ACC03}"/>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F875FB74-D811-8B28-C32B-D9101B78F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63AA91-3A80-D157-26F0-D092C53D4B08}"/>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407839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6FC3-7388-B155-F349-B3411E4F4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6D65DE-A005-6A87-5AE1-00151573AA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5C861-967A-DBCE-8D1E-B7EA5649B424}"/>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A296CEBA-E7C6-8524-5C07-BB00B9619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3FD31-1E93-7770-7317-57F33ABCC974}"/>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218899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60B7-F1FD-C266-9C42-9D47CD7843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F1BE0E-DD07-A664-12EB-275B5EDA0F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7A0346-8955-2656-4B1E-33F620435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E825B7-8A77-436B-F55C-51E82B5B90F3}"/>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6" name="Footer Placeholder 5">
            <a:extLst>
              <a:ext uri="{FF2B5EF4-FFF2-40B4-BE49-F238E27FC236}">
                <a16:creationId xmlns:a16="http://schemas.microsoft.com/office/drawing/2014/main" id="{5C2BA674-E69D-F8D3-C8AE-7A7A908F3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A39926-47FF-41E0-95BD-959DDA1E115A}"/>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367746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6067-B359-1FC8-1210-2BE098C327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80F72D-9A9D-5821-B390-37A82742D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6FA8D-3FE5-1325-8D94-21E247EA7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5FED52-F8D9-A960-9571-F3877359E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C719F-6F8C-32B5-12E8-FBFF01F85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79D32D-BE02-6BA1-529D-0EEDD424B42F}"/>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8" name="Footer Placeholder 7">
            <a:extLst>
              <a:ext uri="{FF2B5EF4-FFF2-40B4-BE49-F238E27FC236}">
                <a16:creationId xmlns:a16="http://schemas.microsoft.com/office/drawing/2014/main" id="{E68FF62A-C799-7EE7-2C0F-D2BBA68A40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572F48-AE42-9D03-841E-A3757E84E0C7}"/>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166828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71EE-AE6E-D764-1D64-595DCC1D5C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158A90-849F-51F8-B1CC-E3D5ADC70478}"/>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4" name="Footer Placeholder 3">
            <a:extLst>
              <a:ext uri="{FF2B5EF4-FFF2-40B4-BE49-F238E27FC236}">
                <a16:creationId xmlns:a16="http://schemas.microsoft.com/office/drawing/2014/main" id="{CC17CE34-BCED-A6B6-FF7B-D2C6F04363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B5D31C-24CE-BBAE-3538-418FF59CE524}"/>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333990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B8011-9C60-0917-4DA8-CE06CF13A42A}"/>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3" name="Footer Placeholder 2">
            <a:extLst>
              <a:ext uri="{FF2B5EF4-FFF2-40B4-BE49-F238E27FC236}">
                <a16:creationId xmlns:a16="http://schemas.microsoft.com/office/drawing/2014/main" id="{FF32464C-4F4B-5571-B081-E7F22388BC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7AB157-B42C-2CD2-1F9F-B3D0928F0C1A}"/>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173780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D18E-446A-0DEB-648E-F65282EC2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298940-FBDD-6D95-607D-D85CB9A3A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6E34AA-EDDF-5438-CBA6-B5286A71F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9CFCB-E4FA-DD4E-2D84-6A170DA289D0}"/>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6" name="Footer Placeholder 5">
            <a:extLst>
              <a:ext uri="{FF2B5EF4-FFF2-40B4-BE49-F238E27FC236}">
                <a16:creationId xmlns:a16="http://schemas.microsoft.com/office/drawing/2014/main" id="{76E6DEE6-DAD8-37C1-9B68-7B69A3BBD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E5DCB-1602-BD19-8641-0D45C9C56CBE}"/>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93377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98CE-D249-0AD5-50A2-49C2C7942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551B5B-8538-FEE6-522A-0197A54FA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CD93B8-2F7E-0F11-3683-B8DFF5947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DE6F7-B145-2B78-8972-496937DF8843}"/>
              </a:ext>
            </a:extLst>
          </p:cNvPr>
          <p:cNvSpPr>
            <a:spLocks noGrp="1"/>
          </p:cNvSpPr>
          <p:nvPr>
            <p:ph type="dt" sz="half" idx="10"/>
          </p:nvPr>
        </p:nvSpPr>
        <p:spPr/>
        <p:txBody>
          <a:bodyPr/>
          <a:lstStyle/>
          <a:p>
            <a:fld id="{788D6310-B08D-4382-A378-5C5961FE4B6F}" type="datetimeFigureOut">
              <a:rPr lang="en-GB" smtClean="0"/>
              <a:t>15/10/2025</a:t>
            </a:fld>
            <a:endParaRPr lang="en-GB"/>
          </a:p>
        </p:txBody>
      </p:sp>
      <p:sp>
        <p:nvSpPr>
          <p:cNvPr id="6" name="Footer Placeholder 5">
            <a:extLst>
              <a:ext uri="{FF2B5EF4-FFF2-40B4-BE49-F238E27FC236}">
                <a16:creationId xmlns:a16="http://schemas.microsoft.com/office/drawing/2014/main" id="{9EF83EF9-BC79-F35C-76BD-6DECB2292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2C74AD-6A03-B816-F8AF-B4835F1F3940}"/>
              </a:ext>
            </a:extLst>
          </p:cNvPr>
          <p:cNvSpPr>
            <a:spLocks noGrp="1"/>
          </p:cNvSpPr>
          <p:nvPr>
            <p:ph type="sldNum" sz="quarter" idx="12"/>
          </p:nvPr>
        </p:nvSpPr>
        <p:spPr/>
        <p:txBody>
          <a:bodyPr/>
          <a:lstStyle/>
          <a:p>
            <a:fld id="{D5872F01-4DBD-4B0F-8E35-F54560287C3A}" type="slidenum">
              <a:rPr lang="en-GB" smtClean="0"/>
              <a:t>‹#›</a:t>
            </a:fld>
            <a:endParaRPr lang="en-GB"/>
          </a:p>
        </p:txBody>
      </p:sp>
    </p:spTree>
    <p:extLst>
      <p:ext uri="{BB962C8B-B14F-4D97-AF65-F5344CB8AC3E}">
        <p14:creationId xmlns:p14="http://schemas.microsoft.com/office/powerpoint/2010/main" val="216080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F1F20-8626-B1F5-81DE-5406B4AF6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DE1363-2EC0-190F-8BE4-6B7AAFBFC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44C51-83CE-33B1-578A-9D34FA2E4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8D6310-B08D-4382-A378-5C5961FE4B6F}" type="datetimeFigureOut">
              <a:rPr lang="en-GB" smtClean="0"/>
              <a:t>15/10/2025</a:t>
            </a:fld>
            <a:endParaRPr lang="en-GB"/>
          </a:p>
        </p:txBody>
      </p:sp>
      <p:sp>
        <p:nvSpPr>
          <p:cNvPr id="5" name="Footer Placeholder 4">
            <a:extLst>
              <a:ext uri="{FF2B5EF4-FFF2-40B4-BE49-F238E27FC236}">
                <a16:creationId xmlns:a16="http://schemas.microsoft.com/office/drawing/2014/main" id="{ED4D2298-1C58-D87F-E2AE-896041FE6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BD3C25E-D277-F6AD-E4B4-E592FB889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872F01-4DBD-4B0F-8E35-F54560287C3A}" type="slidenum">
              <a:rPr lang="en-GB" smtClean="0"/>
              <a:t>‹#›</a:t>
            </a:fld>
            <a:endParaRPr lang="en-GB"/>
          </a:p>
        </p:txBody>
      </p:sp>
    </p:spTree>
    <p:extLst>
      <p:ext uri="{BB962C8B-B14F-4D97-AF65-F5344CB8AC3E}">
        <p14:creationId xmlns:p14="http://schemas.microsoft.com/office/powerpoint/2010/main" val="390516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oproduction@redcross.org.u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F5B81-2BE3-4A70-DE8D-7FD2EDECD925}"/>
              </a:ext>
            </a:extLst>
          </p:cNvPr>
          <p:cNvSpPr>
            <a:spLocks noGrp="1" noRot="1" noMove="1" noResize="1" noEditPoints="1" noAdjustHandles="1" noChangeArrowheads="1" noChangeShapeType="1"/>
          </p:cNvSpPr>
          <p:nvPr/>
        </p:nvSpPr>
        <p:spPr>
          <a:xfrm>
            <a:off x="0" y="-17463"/>
            <a:ext cx="12180730" cy="144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A078150-B01C-D2E6-D20D-276E05B6D6B7}"/>
              </a:ext>
            </a:extLst>
          </p:cNvPr>
          <p:cNvSpPr/>
          <p:nvPr/>
        </p:nvSpPr>
        <p:spPr>
          <a:xfrm>
            <a:off x="0" y="5540991"/>
            <a:ext cx="9829800" cy="13127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0852B60-14D2-C61F-4AD9-9672C3AB5D70}"/>
              </a:ext>
            </a:extLst>
          </p:cNvPr>
          <p:cNvPicPr/>
          <p:nvPr/>
        </p:nvPicPr>
        <p:blipFill rotWithShape="1">
          <a:blip r:embed="rId2" cstate="print">
            <a:extLst>
              <a:ext uri="{28A0092B-C50C-407E-A947-70E740481C1C}">
                <a14:useLocalDpi xmlns:a14="http://schemas.microsoft.com/office/drawing/2010/main" val="0"/>
              </a:ext>
            </a:extLst>
          </a:blip>
          <a:srcRect l="980" t="12322" b="-27503"/>
          <a:stretch/>
        </p:blipFill>
        <p:spPr bwMode="auto">
          <a:xfrm>
            <a:off x="0" y="174070"/>
            <a:ext cx="4470463" cy="1655451"/>
          </a:xfrm>
          <a:prstGeom prst="rect">
            <a:avLst/>
          </a:prstGeom>
          <a:noFill/>
          <a:ln>
            <a:noFill/>
          </a:ln>
        </p:spPr>
      </p:pic>
      <p:sp>
        <p:nvSpPr>
          <p:cNvPr id="7" name="Text Placeholder 6">
            <a:extLst>
              <a:ext uri="{FF2B5EF4-FFF2-40B4-BE49-F238E27FC236}">
                <a16:creationId xmlns:a16="http://schemas.microsoft.com/office/drawing/2014/main" id="{82EA1944-5510-C98A-0FAC-6989C63A358C}"/>
              </a:ext>
            </a:extLst>
          </p:cNvPr>
          <p:cNvSpPr>
            <a:spLocks noGrp="1"/>
          </p:cNvSpPr>
          <p:nvPr>
            <p:ph type="body" sz="quarter" idx="13"/>
          </p:nvPr>
        </p:nvSpPr>
        <p:spPr>
          <a:xfrm>
            <a:off x="296863" y="5987613"/>
            <a:ext cx="9317037" cy="460375"/>
          </a:xfrm>
        </p:spPr>
        <p:txBody>
          <a:bodyPr>
            <a:normAutofit fontScale="92500" lnSpcReduction="10000"/>
          </a:bodyPr>
          <a:lstStyle/>
          <a:p>
            <a:pPr>
              <a:spcAft>
                <a:spcPts val="1200"/>
              </a:spcAft>
            </a:pPr>
            <a:r>
              <a:rPr lang="en-GB">
                <a:latin typeface="Arial" panose="020B0604020202020204" pitchFamily="34" charset="0"/>
                <a:cs typeface="Arial" panose="020B0604020202020204" pitchFamily="34" charset="0"/>
              </a:rPr>
              <a:t>Safe Involvement Guidance</a:t>
            </a:r>
            <a:endParaRPr lang="en-GB" b="1">
              <a:solidFill>
                <a:srgbClr val="FF0000"/>
              </a:solidFill>
              <a:latin typeface="Arial" panose="020B0604020202020204" pitchFamily="34" charset="0"/>
              <a:cs typeface="Arial" panose="020B0604020202020204" pitchFamily="34" charset="0"/>
            </a:endParaRPr>
          </a:p>
        </p:txBody>
      </p:sp>
      <p:sp>
        <p:nvSpPr>
          <p:cNvPr id="18" name="Rectangle 17" hidden="1">
            <a:extLst>
              <a:ext uri="{FF2B5EF4-FFF2-40B4-BE49-F238E27FC236}">
                <a16:creationId xmlns:a16="http://schemas.microsoft.com/office/drawing/2014/main" id="{A57C36CA-CFE0-900B-EE7C-07E11BF93E30}"/>
              </a:ext>
            </a:extLst>
          </p:cNvPr>
          <p:cNvSpPr/>
          <p:nvPr/>
        </p:nvSpPr>
        <p:spPr>
          <a:xfrm>
            <a:off x="410369" y="1434092"/>
            <a:ext cx="11359832" cy="4107526"/>
          </a:xfrm>
          <a:prstGeom prst="rect">
            <a:avLst/>
          </a:prstGeom>
          <a:solidFill>
            <a:schemeClr val="tx1">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ECB3DE1-B891-53AC-EE74-FB8B9AA1EC3B}"/>
              </a:ext>
            </a:extLst>
          </p:cNvPr>
          <p:cNvSpPr/>
          <p:nvPr/>
        </p:nvSpPr>
        <p:spPr>
          <a:xfrm>
            <a:off x="9446426" y="5794840"/>
            <a:ext cx="2606969" cy="1007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EFA57DC-4CCA-8622-10F9-25C73F40C3FA}"/>
              </a:ext>
            </a:extLst>
          </p:cNvPr>
          <p:cNvGrpSpPr/>
          <p:nvPr/>
        </p:nvGrpSpPr>
        <p:grpSpPr>
          <a:xfrm>
            <a:off x="3541057" y="998830"/>
            <a:ext cx="4971280" cy="4961758"/>
            <a:chOff x="6094098" y="871482"/>
            <a:chExt cx="5321760" cy="5311566"/>
          </a:xfrm>
        </p:grpSpPr>
        <p:sp>
          <p:nvSpPr>
            <p:cNvPr id="19" name="Freeform: Shape 18">
              <a:extLst>
                <a:ext uri="{FF2B5EF4-FFF2-40B4-BE49-F238E27FC236}">
                  <a16:creationId xmlns:a16="http://schemas.microsoft.com/office/drawing/2014/main" id="{D7284257-48B8-0C47-C027-181164602328}"/>
                </a:ext>
              </a:extLst>
            </p:cNvPr>
            <p:cNvSpPr/>
            <p:nvPr/>
          </p:nvSpPr>
          <p:spPr>
            <a:xfrm>
              <a:off x="6543079" y="1153253"/>
              <a:ext cx="4551679" cy="4551680"/>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2880" tIns="823536" rIns="772600" bIns="2869624" numCol="1" spcCol="1270" anchor="ctr" anchorCtr="0">
              <a:noAutofit/>
            </a:bodyPr>
            <a:lstStyle/>
            <a:p>
              <a:pPr marL="0" lvl="0" indent="0" algn="ctr" defTabSz="204470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20" name="Freeform: Shape 19">
              <a:extLst>
                <a:ext uri="{FF2B5EF4-FFF2-40B4-BE49-F238E27FC236}">
                  <a16:creationId xmlns:a16="http://schemas.microsoft.com/office/drawing/2014/main" id="{3ACAAAFB-0261-4446-2BD0-D573F88E4AA8}"/>
                </a:ext>
              </a:extLst>
            </p:cNvPr>
            <p:cNvSpPr/>
            <p:nvPr/>
          </p:nvSpPr>
          <p:spPr>
            <a:xfrm>
              <a:off x="6582093" y="1274631"/>
              <a:ext cx="4551680" cy="4551680"/>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solidFill>
              <a:srgbClr val="F7E1A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6109" tIns="2134295" rIns="320125" bIns="1442872" numCol="1" spcCol="1270" anchor="ctr" anchorCtr="0">
              <a:noAutofit/>
            </a:bodyPr>
            <a:lstStyle/>
            <a:p>
              <a:pPr marL="0" lvl="0" indent="0" algn="ctr" defTabSz="191135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21" name="Freeform: Shape 20">
              <a:extLst>
                <a:ext uri="{FF2B5EF4-FFF2-40B4-BE49-F238E27FC236}">
                  <a16:creationId xmlns:a16="http://schemas.microsoft.com/office/drawing/2014/main" id="{0F582FB4-B3A0-2F7A-2CD2-E10A479CE9A1}"/>
                </a:ext>
              </a:extLst>
            </p:cNvPr>
            <p:cNvSpPr/>
            <p:nvPr/>
          </p:nvSpPr>
          <p:spPr>
            <a:xfrm>
              <a:off x="6479138" y="1349409"/>
              <a:ext cx="4551680" cy="4551680"/>
            </a:xfrm>
            <a:custGeom>
              <a:avLst/>
              <a:gdLst>
                <a:gd name="connsiteX0" fmla="*/ 3613545 w 4551680"/>
                <a:gd name="connsiteY0" fmla="*/ 4117033 h 4551680"/>
                <a:gd name="connsiteX1" fmla="*/ 938135 w 4551680"/>
                <a:gd name="connsiteY1" fmla="*/ 4117033 h 4551680"/>
                <a:gd name="connsiteX2" fmla="*/ 2275840 w 4551680"/>
                <a:gd name="connsiteY2" fmla="*/ 2275840 h 4551680"/>
                <a:gd name="connsiteX3" fmla="*/ 361354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613545" y="4117033"/>
                  </a:moveTo>
                  <a:cubicBezTo>
                    <a:pt x="2815892" y="4696562"/>
                    <a:pt x="1735788" y="4696562"/>
                    <a:pt x="938135" y="4117033"/>
                  </a:cubicBezTo>
                  <a:lnTo>
                    <a:pt x="2275840" y="2275840"/>
                  </a:lnTo>
                  <a:lnTo>
                    <a:pt x="3613545" y="4117033"/>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7670" tIns="3249083" rIns="1677670" bIns="214631" numCol="1" spcCol="1270" anchor="ctr" anchorCtr="0">
              <a:noAutofit/>
            </a:bodyPr>
            <a:lstStyle/>
            <a:p>
              <a:pPr marL="0" lvl="0" indent="0" algn="ctr" defTabSz="1822450">
                <a:lnSpc>
                  <a:spcPct val="90000"/>
                </a:lnSpc>
                <a:spcBef>
                  <a:spcPct val="0"/>
                </a:spcBef>
                <a:spcAft>
                  <a:spcPct val="35000"/>
                </a:spcAft>
                <a:buNone/>
              </a:pPr>
              <a:endParaRPr lang="en-GB" sz="1400" b="1" kern="1200">
                <a:solidFill>
                  <a:schemeClr val="tx1"/>
                </a:solidFill>
                <a:latin typeface="Arial Nova" panose="020B0504020202020204" pitchFamily="34" charset="0"/>
              </a:endParaRPr>
            </a:p>
          </p:txBody>
        </p:sp>
        <p:sp>
          <p:nvSpPr>
            <p:cNvPr id="22" name="Freeform: Shape 21">
              <a:extLst>
                <a:ext uri="{FF2B5EF4-FFF2-40B4-BE49-F238E27FC236}">
                  <a16:creationId xmlns:a16="http://schemas.microsoft.com/office/drawing/2014/main" id="{778C882C-4521-783D-00FA-5B8BA218A634}"/>
                </a:ext>
              </a:extLst>
            </p:cNvPr>
            <p:cNvSpPr/>
            <p:nvPr/>
          </p:nvSpPr>
          <p:spPr>
            <a:xfrm>
              <a:off x="6388352" y="1267921"/>
              <a:ext cx="4551680" cy="4551680"/>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solidFill>
              <a:srgbClr val="FFB9B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8064" tIns="2162235" rIns="3014050" bIns="1470812" numCol="1" spcCol="1270" anchor="ctr" anchorCtr="0">
              <a:noAutofit/>
            </a:bodyPr>
            <a:lstStyle/>
            <a:p>
              <a:pPr marL="0" lvl="0" indent="0" algn="ctr" defTabSz="288925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23" name="Freeform: Shape 22">
              <a:extLst>
                <a:ext uri="{FF2B5EF4-FFF2-40B4-BE49-F238E27FC236}">
                  <a16:creationId xmlns:a16="http://schemas.microsoft.com/office/drawing/2014/main" id="{79CB0421-AA44-8FAE-9106-B65715B26AC7}"/>
                </a:ext>
              </a:extLst>
            </p:cNvPr>
            <p:cNvSpPr/>
            <p:nvPr/>
          </p:nvSpPr>
          <p:spPr>
            <a:xfrm>
              <a:off x="6415198" y="1153253"/>
              <a:ext cx="4551680" cy="4551680"/>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solidFill>
              <a:schemeClr val="tx2">
                <a:lumMod val="25000"/>
                <a:lumOff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0" tIns="838776" rIns="2448120" bIns="2884864" numCol="1" spcCol="1270" anchor="ctr" anchorCtr="0">
              <a:noAutofit/>
            </a:bodyPr>
            <a:lstStyle/>
            <a:p>
              <a:pPr marL="0" lvl="0" indent="0" algn="ctr" defTabSz="257810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24" name="Arrow: Circular 23">
              <a:extLst>
                <a:ext uri="{FF2B5EF4-FFF2-40B4-BE49-F238E27FC236}">
                  <a16:creationId xmlns:a16="http://schemas.microsoft.com/office/drawing/2014/main" id="{96E37E89-8DDA-BDCA-4BFA-EA45309A47B3}"/>
                </a:ext>
              </a:extLst>
            </p:cNvPr>
            <p:cNvSpPr/>
            <p:nvPr/>
          </p:nvSpPr>
          <p:spPr>
            <a:xfrm>
              <a:off x="6261094" y="871482"/>
              <a:ext cx="5115221" cy="5115221"/>
            </a:xfrm>
            <a:prstGeom prst="circularArrow">
              <a:avLst>
                <a:gd name="adj1" fmla="val 5085"/>
                <a:gd name="adj2" fmla="val 327528"/>
                <a:gd name="adj3" fmla="val 20192361"/>
                <a:gd name="adj4" fmla="val 16200324"/>
                <a:gd name="adj5" fmla="val 5932"/>
              </a:avLst>
            </a:prstGeom>
            <a:solidFill>
              <a:srgbClr val="05853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5" name="Arrow: Circular 24">
              <a:extLst>
                <a:ext uri="{FF2B5EF4-FFF2-40B4-BE49-F238E27FC236}">
                  <a16:creationId xmlns:a16="http://schemas.microsoft.com/office/drawing/2014/main" id="{807A0A07-BA42-2213-D05A-E326CF6017B7}"/>
                </a:ext>
              </a:extLst>
            </p:cNvPr>
            <p:cNvSpPr/>
            <p:nvPr/>
          </p:nvSpPr>
          <p:spPr>
            <a:xfrm>
              <a:off x="6300637" y="992820"/>
              <a:ext cx="5115221" cy="5115221"/>
            </a:xfrm>
            <a:prstGeom prst="circularArrow">
              <a:avLst>
                <a:gd name="adj1" fmla="val 5085"/>
                <a:gd name="adj2" fmla="val 327528"/>
                <a:gd name="adj3" fmla="val 2912753"/>
                <a:gd name="adj4" fmla="val 20519953"/>
                <a:gd name="adj5" fmla="val 5932"/>
              </a:avLst>
            </a:prstGeom>
            <a:solidFill>
              <a:srgbClr val="F1B13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6" name="Arrow: Circular 25">
              <a:extLst>
                <a:ext uri="{FF2B5EF4-FFF2-40B4-BE49-F238E27FC236}">
                  <a16:creationId xmlns:a16="http://schemas.microsoft.com/office/drawing/2014/main" id="{72FF25DE-8F35-5808-0BEF-A6D143E7D23D}"/>
                </a:ext>
              </a:extLst>
            </p:cNvPr>
            <p:cNvSpPr/>
            <p:nvPr/>
          </p:nvSpPr>
          <p:spPr>
            <a:xfrm>
              <a:off x="6197368" y="1067827"/>
              <a:ext cx="5115221" cy="5115221"/>
            </a:xfrm>
            <a:prstGeom prst="circularArrow">
              <a:avLst>
                <a:gd name="adj1" fmla="val 5085"/>
                <a:gd name="adj2" fmla="val 327528"/>
                <a:gd name="adj3" fmla="val 7232777"/>
                <a:gd name="adj4" fmla="val 3239695"/>
                <a:gd name="adj5" fmla="val 5932"/>
              </a:avLst>
            </a:prstGeom>
            <a:solidFill>
              <a:srgbClr val="5C747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7" name="Arrow: Circular 26">
              <a:extLst>
                <a:ext uri="{FF2B5EF4-FFF2-40B4-BE49-F238E27FC236}">
                  <a16:creationId xmlns:a16="http://schemas.microsoft.com/office/drawing/2014/main" id="{F76A7476-BE72-F66F-E44F-DFA1CA39DB19}"/>
                </a:ext>
              </a:extLst>
            </p:cNvPr>
            <p:cNvSpPr/>
            <p:nvPr/>
          </p:nvSpPr>
          <p:spPr>
            <a:xfrm>
              <a:off x="6094098" y="992820"/>
              <a:ext cx="5115221" cy="5115221"/>
            </a:xfrm>
            <a:prstGeom prst="circularArrow">
              <a:avLst>
                <a:gd name="adj1" fmla="val 5085"/>
                <a:gd name="adj2" fmla="val 327528"/>
                <a:gd name="adj3" fmla="val 11552519"/>
                <a:gd name="adj4" fmla="val 7559718"/>
                <a:gd name="adj5" fmla="val 5932"/>
              </a:avLst>
            </a:prstGeom>
            <a:solidFill>
              <a:srgbClr val="E953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8" name="Arrow: Circular 27">
              <a:extLst>
                <a:ext uri="{FF2B5EF4-FFF2-40B4-BE49-F238E27FC236}">
                  <a16:creationId xmlns:a16="http://schemas.microsoft.com/office/drawing/2014/main" id="{ED975EF9-0FFF-6BEE-05BC-9BB3941F27B9}"/>
                </a:ext>
              </a:extLst>
            </p:cNvPr>
            <p:cNvSpPr/>
            <p:nvPr/>
          </p:nvSpPr>
          <p:spPr>
            <a:xfrm>
              <a:off x="6133642" y="871482"/>
              <a:ext cx="5115221" cy="5115221"/>
            </a:xfrm>
            <a:prstGeom prst="circularArrow">
              <a:avLst>
                <a:gd name="adj1" fmla="val 5085"/>
                <a:gd name="adj2" fmla="val 327528"/>
                <a:gd name="adj3" fmla="val 15872148"/>
                <a:gd name="adj4" fmla="val 11880111"/>
                <a:gd name="adj5" fmla="val 5932"/>
              </a:avLst>
            </a:prstGeom>
            <a:solidFill>
              <a:srgbClr val="1933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grpSp>
      <p:sp>
        <p:nvSpPr>
          <p:cNvPr id="30" name="Rectangle 29">
            <a:extLst>
              <a:ext uri="{FF2B5EF4-FFF2-40B4-BE49-F238E27FC236}">
                <a16:creationId xmlns:a16="http://schemas.microsoft.com/office/drawing/2014/main" id="{07983B95-104F-5426-25D5-1D2796B19C51}"/>
              </a:ext>
            </a:extLst>
          </p:cNvPr>
          <p:cNvSpPr>
            <a:spLocks/>
          </p:cNvSpPr>
          <p:nvPr/>
        </p:nvSpPr>
        <p:spPr>
          <a:xfrm>
            <a:off x="3577997" y="967479"/>
            <a:ext cx="5206703" cy="4891690"/>
          </a:xfrm>
          <a:prstGeom prst="rect">
            <a:avLst/>
          </a:prstGeom>
          <a:solidFill>
            <a:schemeClr val="bg1">
              <a:alpha val="29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Picture 33" descr="A group of people standing together&#10;&#10;Description automatically generated">
            <a:extLst>
              <a:ext uri="{FF2B5EF4-FFF2-40B4-BE49-F238E27FC236}">
                <a16:creationId xmlns:a16="http://schemas.microsoft.com/office/drawing/2014/main" id="{08036001-FA84-F5AA-BBAC-8F13A04E7CAA}"/>
              </a:ext>
            </a:extLst>
          </p:cNvPr>
          <p:cNvPicPr>
            <a:picLocks noChangeAspect="1"/>
          </p:cNvPicPr>
          <p:nvPr/>
        </p:nvPicPr>
        <p:blipFill rotWithShape="1">
          <a:blip r:embed="rId3">
            <a:alphaModFix amt="81000"/>
            <a:extLst>
              <a:ext uri="{28A0092B-C50C-407E-A947-70E740481C1C}">
                <a14:useLocalDpi xmlns:a14="http://schemas.microsoft.com/office/drawing/2010/main" val="0"/>
              </a:ext>
            </a:extLst>
          </a:blip>
          <a:srcRect l="20713" t="2652" r="15525" b="2478"/>
          <a:stretch/>
        </p:blipFill>
        <p:spPr>
          <a:xfrm>
            <a:off x="4247405" y="2078786"/>
            <a:ext cx="3697189" cy="2450057"/>
          </a:xfrm>
          <a:prstGeom prst="rect">
            <a:avLst/>
          </a:prstGeom>
          <a:ln>
            <a:noFill/>
          </a:ln>
        </p:spPr>
      </p:pic>
    </p:spTree>
    <p:extLst>
      <p:ext uri="{BB962C8B-B14F-4D97-AF65-F5344CB8AC3E}">
        <p14:creationId xmlns:p14="http://schemas.microsoft.com/office/powerpoint/2010/main" val="56953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53DBAD-5BED-62F2-B65A-16211807C402}"/>
              </a:ext>
            </a:extLst>
          </p:cNvPr>
          <p:cNvSpPr txBox="1">
            <a:spLocks noGrp="1" noRot="1" noMove="1" noResize="1" noEditPoints="1" noAdjustHandles="1" noChangeArrowheads="1" noChangeShapeType="1"/>
          </p:cNvSpPr>
          <p:nvPr/>
        </p:nvSpPr>
        <p:spPr>
          <a:xfrm>
            <a:off x="502920" y="456276"/>
            <a:ext cx="11218952" cy="1523494"/>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j-ea"/>
                <a:cs typeface="Arial"/>
              </a:rPr>
              <a:t>What is the Safe Involvement Guidance?</a:t>
            </a:r>
            <a:endParaRPr kumimoji="0" lang="en-GB" sz="1500" b="1" i="0" u="none" strike="noStrike" kern="1200" cap="none" spc="0" normalizeH="0" baseline="0" noProof="0" dirty="0">
              <a:ln>
                <a:noFill/>
              </a:ln>
              <a:solidFill>
                <a:srgbClr val="000000"/>
              </a:solidFill>
              <a:effectLst/>
              <a:uLnTx/>
              <a:uFillTx/>
              <a:latin typeface="Arial"/>
              <a:ea typeface="+mj-ea"/>
              <a:cs typeface="Arial"/>
            </a:endParaRPr>
          </a:p>
          <a:p>
            <a:pPr algn="l" rtl="0" fontAlgn="base"/>
            <a:r>
              <a:rPr lang="en-GB" sz="1300" b="0" i="0" dirty="0">
                <a:solidFill>
                  <a:srgbClr val="000000"/>
                </a:solidFill>
                <a:effectLst/>
                <a:highlight>
                  <a:srgbClr val="FFFFFF"/>
                </a:highlight>
                <a:latin typeface="Arial Nova"/>
              </a:rPr>
              <a:t>Representatives from the Stories, VOICES, Psychosocial &amp; Mental Health, and Co-Production teams have co-created this Safe Involvement Guidance to ensure all BRC teams do no harm when amplifying the voices and stories of </a:t>
            </a:r>
            <a:r>
              <a:rPr lang="en-GB" sz="1300" b="1" i="0" dirty="0">
                <a:solidFill>
                  <a:srgbClr val="FF0000"/>
                </a:solidFill>
                <a:effectLst/>
                <a:highlight>
                  <a:srgbClr val="FFFFFF"/>
                </a:highlight>
                <a:latin typeface="Arial Nova"/>
              </a:rPr>
              <a:t>people with lived experience (PWLE)</a:t>
            </a:r>
            <a:r>
              <a:rPr lang="en-GB" sz="1300" b="0" i="0" dirty="0">
                <a:solidFill>
                  <a:srgbClr val="000000"/>
                </a:solidFill>
                <a:effectLst/>
                <a:highlight>
                  <a:srgbClr val="FFFFFF"/>
                </a:highlight>
                <a:latin typeface="Arial Nova"/>
              </a:rPr>
              <a:t>. </a:t>
            </a:r>
          </a:p>
          <a:p>
            <a:pPr algn="l" rtl="0" fontAlgn="base"/>
            <a:endParaRPr lang="en-GB" sz="1300">
              <a:solidFill>
                <a:srgbClr val="000000"/>
              </a:solidFill>
              <a:highlight>
                <a:srgbClr val="FFFFFF"/>
              </a:highlight>
              <a:latin typeface="Arial Nova" panose="020B0504020202020204" pitchFamily="34" charset="0"/>
            </a:endParaRPr>
          </a:p>
          <a:p>
            <a:pPr fontAlgn="base"/>
            <a:r>
              <a:rPr lang="en-GB" sz="1300" b="0" i="0" dirty="0">
                <a:solidFill>
                  <a:srgbClr val="000000"/>
                </a:solidFill>
                <a:effectLst/>
                <a:highlight>
                  <a:srgbClr val="FFFFFF"/>
                </a:highlight>
                <a:latin typeface="Arial Nova"/>
              </a:rPr>
              <a:t>This could be a staff member, volunteer, person accessing our services, VOICES Ambassador and/or community member. Remember: </a:t>
            </a:r>
            <a:r>
              <a:rPr lang="en-GB" sz="1300" b="1" i="0" dirty="0">
                <a:solidFill>
                  <a:srgbClr val="000000"/>
                </a:solidFill>
                <a:effectLst/>
                <a:highlight>
                  <a:srgbClr val="FFFFFF"/>
                </a:highlight>
                <a:latin typeface="Arial Nova"/>
              </a:rPr>
              <a:t>everyone has lived experience</a:t>
            </a:r>
            <a:r>
              <a:rPr lang="en-GB" sz="1300" i="0" dirty="0">
                <a:solidFill>
                  <a:srgbClr val="000000"/>
                </a:solidFill>
                <a:effectLst/>
                <a:latin typeface="Arial Nova"/>
              </a:rPr>
              <a:t>.</a:t>
            </a:r>
            <a:r>
              <a:rPr lang="en-GB" sz="1300" dirty="0">
                <a:solidFill>
                  <a:srgbClr val="000000"/>
                </a:solidFill>
                <a:latin typeface="Arial Nova"/>
              </a:rPr>
              <a:t> It's important that we are specific about which people and communities have relevant lived experiences to our work, in line with our strategic mission to work with people with the greatest unmet or urgent need.</a:t>
            </a:r>
            <a:endParaRPr lang="en-GB" sz="1300" i="0" dirty="0">
              <a:solidFill>
                <a:srgbClr val="000000"/>
              </a:solidFill>
              <a:effectLst/>
              <a:latin typeface="Arial Nova"/>
            </a:endParaRPr>
          </a:p>
        </p:txBody>
      </p:sp>
      <p:pic>
        <p:nvPicPr>
          <p:cNvPr id="6" name="Picture 5">
            <a:extLst>
              <a:ext uri="{FF2B5EF4-FFF2-40B4-BE49-F238E27FC236}">
                <a16:creationId xmlns:a16="http://schemas.microsoft.com/office/drawing/2014/main" id="{82176734-EA1D-62EE-ACA6-7C7A751EF9AA}"/>
              </a:ext>
            </a:extLst>
          </p:cNvPr>
          <p:cNvPicPr>
            <a:picLocks noChangeAspect="1"/>
          </p:cNvPicPr>
          <p:nvPr/>
        </p:nvPicPr>
        <p:blipFill rotWithShape="1">
          <a:blip r:embed="rId2">
            <a:biLevel thresh="75000"/>
            <a:alphaModFix amt="54000"/>
            <a:extLst>
              <a:ext uri="{28A0092B-C50C-407E-A947-70E740481C1C}">
                <a14:useLocalDpi xmlns:a14="http://schemas.microsoft.com/office/drawing/2010/main" val="0"/>
              </a:ext>
            </a:extLst>
          </a:blip>
          <a:srcRect t="7171" b="22338"/>
          <a:stretch/>
        </p:blipFill>
        <p:spPr>
          <a:xfrm>
            <a:off x="1042398" y="2627583"/>
            <a:ext cx="1330490" cy="937862"/>
          </a:xfrm>
          <a:prstGeom prst="rect">
            <a:avLst/>
          </a:prstGeom>
        </p:spPr>
      </p:pic>
      <p:pic>
        <p:nvPicPr>
          <p:cNvPr id="8" name="Picture 7">
            <a:extLst>
              <a:ext uri="{FF2B5EF4-FFF2-40B4-BE49-F238E27FC236}">
                <a16:creationId xmlns:a16="http://schemas.microsoft.com/office/drawing/2014/main" id="{39DDC04D-F0F8-ED6C-3387-565F08AADBBC}"/>
              </a:ext>
            </a:extLst>
          </p:cNvPr>
          <p:cNvPicPr>
            <a:picLocks noChangeAspect="1"/>
          </p:cNvPicPr>
          <p:nvPr/>
        </p:nvPicPr>
        <p:blipFill rotWithShape="1">
          <a:blip r:embed="rId3">
            <a:biLevel thresh="75000"/>
            <a:alphaModFix amt="54000"/>
          </a:blip>
          <a:srcRect b="17314"/>
          <a:stretch/>
        </p:blipFill>
        <p:spPr>
          <a:xfrm>
            <a:off x="4043919" y="2682115"/>
            <a:ext cx="1011206" cy="836123"/>
          </a:xfrm>
          <a:prstGeom prst="rect">
            <a:avLst/>
          </a:prstGeom>
        </p:spPr>
      </p:pic>
      <p:grpSp>
        <p:nvGrpSpPr>
          <p:cNvPr id="12" name="Group 11">
            <a:extLst>
              <a:ext uri="{FF2B5EF4-FFF2-40B4-BE49-F238E27FC236}">
                <a16:creationId xmlns:a16="http://schemas.microsoft.com/office/drawing/2014/main" id="{A97E4ADD-7FD6-26EF-A1E1-83D67B2814F7}"/>
              </a:ext>
            </a:extLst>
          </p:cNvPr>
          <p:cNvGrpSpPr>
            <a:grpSpLocks/>
          </p:cNvGrpSpPr>
          <p:nvPr/>
        </p:nvGrpSpPr>
        <p:grpSpPr>
          <a:xfrm>
            <a:off x="6814449" y="2652686"/>
            <a:ext cx="1011207" cy="836124"/>
            <a:chOff x="2819103" y="44917"/>
            <a:chExt cx="6667500" cy="5726430"/>
          </a:xfrm>
        </p:grpSpPr>
        <p:pic>
          <p:nvPicPr>
            <p:cNvPr id="10" name="Picture 9">
              <a:extLst>
                <a:ext uri="{FF2B5EF4-FFF2-40B4-BE49-F238E27FC236}">
                  <a16:creationId xmlns:a16="http://schemas.microsoft.com/office/drawing/2014/main" id="{21E1B210-441E-7120-F030-BB0601B3762A}"/>
                </a:ext>
              </a:extLst>
            </p:cNvPr>
            <p:cNvPicPr>
              <a:picLocks noChangeAspect="1"/>
            </p:cNvPicPr>
            <p:nvPr/>
          </p:nvPicPr>
          <p:blipFill rotWithShape="1">
            <a:blip r:embed="rId4">
              <a:biLevel thresh="75000"/>
              <a:alphaModFix amt="54000"/>
            </a:blip>
            <a:srcRect b="14114"/>
            <a:stretch/>
          </p:blipFill>
          <p:spPr>
            <a:xfrm>
              <a:off x="2819103" y="44917"/>
              <a:ext cx="6667500" cy="5726430"/>
            </a:xfrm>
            <a:prstGeom prst="rect">
              <a:avLst/>
            </a:prstGeom>
          </p:spPr>
        </p:pic>
        <p:sp>
          <p:nvSpPr>
            <p:cNvPr id="11" name="Oval 10">
              <a:extLst>
                <a:ext uri="{FF2B5EF4-FFF2-40B4-BE49-F238E27FC236}">
                  <a16:creationId xmlns:a16="http://schemas.microsoft.com/office/drawing/2014/main" id="{87A07113-8989-0E60-36EF-CE3D4F43AFC9}"/>
                </a:ext>
              </a:extLst>
            </p:cNvPr>
            <p:cNvSpPr>
              <a:spLocks/>
            </p:cNvSpPr>
            <p:nvPr/>
          </p:nvSpPr>
          <p:spPr>
            <a:xfrm>
              <a:off x="5730239" y="641665"/>
              <a:ext cx="1859278" cy="1859280"/>
            </a:xfrm>
            <a:prstGeom prst="ellipse">
              <a:avLst/>
            </a:prstGeom>
            <a:solidFill>
              <a:srgbClr val="7575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t>£</a:t>
              </a:r>
            </a:p>
          </p:txBody>
        </p:sp>
      </p:grpSp>
      <p:sp>
        <p:nvSpPr>
          <p:cNvPr id="25" name="TextBox 24">
            <a:extLst>
              <a:ext uri="{FF2B5EF4-FFF2-40B4-BE49-F238E27FC236}">
                <a16:creationId xmlns:a16="http://schemas.microsoft.com/office/drawing/2014/main" id="{CC85B11A-2358-3576-8931-7D3D7194B3F4}"/>
              </a:ext>
            </a:extLst>
          </p:cNvPr>
          <p:cNvSpPr txBox="1">
            <a:spLocks/>
          </p:cNvSpPr>
          <p:nvPr/>
        </p:nvSpPr>
        <p:spPr>
          <a:xfrm>
            <a:off x="486524" y="3552586"/>
            <a:ext cx="2550942" cy="1400383"/>
          </a:xfrm>
          <a:prstGeom prst="rect">
            <a:avLst/>
          </a:prstGeom>
          <a:noFill/>
        </p:spPr>
        <p:txBody>
          <a:bodyPr wrap="square" rtlCol="0">
            <a:spAutoFit/>
          </a:bodyPr>
          <a:lstStyle/>
          <a:p>
            <a:pPr algn="ctr"/>
            <a:r>
              <a:rPr lang="en-GB" sz="1300" b="1">
                <a:latin typeface="Arial Nova" panose="020B0504020202020204" pitchFamily="34" charset="0"/>
              </a:rPr>
              <a:t>When involving PWLE in </a:t>
            </a:r>
          </a:p>
          <a:p>
            <a:pPr algn="ctr"/>
            <a:r>
              <a:rPr lang="en-GB" sz="1300" b="1">
                <a:solidFill>
                  <a:srgbClr val="FF0000"/>
                </a:solidFill>
                <a:latin typeface="Arial Nova" panose="020B0504020202020204" pitchFamily="34" charset="0"/>
              </a:rPr>
              <a:t>Communications</a:t>
            </a:r>
            <a:br>
              <a:rPr lang="en-GB" sz="1300" b="1">
                <a:solidFill>
                  <a:srgbClr val="FF0000"/>
                </a:solidFill>
                <a:latin typeface="Arial Nova" panose="020B0504020202020204" pitchFamily="34" charset="0"/>
              </a:rPr>
            </a:br>
            <a:endParaRPr lang="en-GB" sz="1300" b="1">
              <a:solidFill>
                <a:srgbClr val="FF0000"/>
              </a:solidFill>
              <a:latin typeface="Arial Nova" panose="020B0504020202020204" pitchFamily="34" charset="0"/>
            </a:endParaRPr>
          </a:p>
          <a:p>
            <a:pPr algn="ctr"/>
            <a:r>
              <a:rPr lang="en-GB" sz="1100">
                <a:latin typeface="Arial Nova" panose="020B0504020202020204" pitchFamily="34" charset="0"/>
              </a:rPr>
              <a:t>e.g. speaking at conferences, engaging in media interviews, sharing stories with BRC, social media etc  </a:t>
            </a:r>
          </a:p>
          <a:p>
            <a:pPr algn="ctr"/>
            <a:endParaRPr lang="en-GB" sz="1300">
              <a:latin typeface="Arial Nova" panose="020B0504020202020204" pitchFamily="34" charset="0"/>
            </a:endParaRPr>
          </a:p>
        </p:txBody>
      </p:sp>
      <p:sp>
        <p:nvSpPr>
          <p:cNvPr id="26" name="TextBox 25">
            <a:extLst>
              <a:ext uri="{FF2B5EF4-FFF2-40B4-BE49-F238E27FC236}">
                <a16:creationId xmlns:a16="http://schemas.microsoft.com/office/drawing/2014/main" id="{749CADC5-CA26-7A65-5C82-C8A82B2B7565}"/>
              </a:ext>
            </a:extLst>
          </p:cNvPr>
          <p:cNvSpPr txBox="1">
            <a:spLocks/>
          </p:cNvSpPr>
          <p:nvPr/>
        </p:nvSpPr>
        <p:spPr>
          <a:xfrm>
            <a:off x="3366110" y="3600821"/>
            <a:ext cx="2373924" cy="1031051"/>
          </a:xfrm>
          <a:prstGeom prst="rect">
            <a:avLst/>
          </a:prstGeom>
          <a:noFill/>
        </p:spPr>
        <p:txBody>
          <a:bodyPr wrap="square" lIns="91440" tIns="45720" rIns="91440" bIns="45720" rtlCol="0" anchor="t">
            <a:spAutoFit/>
          </a:bodyPr>
          <a:lstStyle/>
          <a:p>
            <a:pPr algn="ctr"/>
            <a:r>
              <a:rPr lang="en-GB" sz="1300" b="1">
                <a:latin typeface="Arial Nova"/>
              </a:rPr>
              <a:t>When involving PWLE in </a:t>
            </a:r>
          </a:p>
          <a:p>
            <a:pPr algn="ctr"/>
            <a:r>
              <a:rPr lang="en-GB" sz="1300" b="1">
                <a:solidFill>
                  <a:srgbClr val="FF0000"/>
                </a:solidFill>
                <a:latin typeface="Arial Nova"/>
              </a:rPr>
              <a:t>Advocacy</a:t>
            </a:r>
            <a:br>
              <a:rPr lang="en-GB" sz="1300" b="1">
                <a:latin typeface="Arial Nova" panose="020B0504020202020204" pitchFamily="34" charset="0"/>
              </a:rPr>
            </a:br>
            <a:endParaRPr lang="en-GB" sz="1300" b="1">
              <a:solidFill>
                <a:srgbClr val="FF0000"/>
              </a:solidFill>
              <a:latin typeface="Arial Nova" panose="020B0504020202020204" pitchFamily="34" charset="0"/>
            </a:endParaRPr>
          </a:p>
          <a:p>
            <a:pPr algn="ctr"/>
            <a:r>
              <a:rPr lang="en-GB" sz="1100">
                <a:latin typeface="Arial Nova"/>
              </a:rPr>
              <a:t>e.g. research, public affairs and policy activities </a:t>
            </a:r>
          </a:p>
        </p:txBody>
      </p:sp>
      <p:sp>
        <p:nvSpPr>
          <p:cNvPr id="27" name="TextBox 26">
            <a:extLst>
              <a:ext uri="{FF2B5EF4-FFF2-40B4-BE49-F238E27FC236}">
                <a16:creationId xmlns:a16="http://schemas.microsoft.com/office/drawing/2014/main" id="{4BEACF71-CF4D-14D5-8706-196C131DC694}"/>
              </a:ext>
            </a:extLst>
          </p:cNvPr>
          <p:cNvSpPr txBox="1">
            <a:spLocks/>
          </p:cNvSpPr>
          <p:nvPr/>
        </p:nvSpPr>
        <p:spPr>
          <a:xfrm>
            <a:off x="6251917" y="3560661"/>
            <a:ext cx="2181867" cy="1031051"/>
          </a:xfrm>
          <a:prstGeom prst="rect">
            <a:avLst/>
          </a:prstGeom>
          <a:noFill/>
        </p:spPr>
        <p:txBody>
          <a:bodyPr wrap="square" rtlCol="0">
            <a:spAutoFit/>
          </a:bodyPr>
          <a:lstStyle/>
          <a:p>
            <a:pPr algn="ctr"/>
            <a:r>
              <a:rPr lang="en-GB" sz="1300" b="1">
                <a:latin typeface="Arial Nova" panose="020B0504020202020204" pitchFamily="34" charset="0"/>
              </a:rPr>
              <a:t>When involving PWLE in </a:t>
            </a:r>
          </a:p>
          <a:p>
            <a:pPr algn="ctr"/>
            <a:r>
              <a:rPr lang="en-GB" sz="1300" b="1">
                <a:solidFill>
                  <a:srgbClr val="FF0000"/>
                </a:solidFill>
                <a:latin typeface="Arial Nova" panose="020B0504020202020204" pitchFamily="34" charset="0"/>
              </a:rPr>
              <a:t>Fundraising</a:t>
            </a:r>
            <a:br>
              <a:rPr lang="en-GB" sz="1300" b="1">
                <a:solidFill>
                  <a:srgbClr val="FF0000"/>
                </a:solidFill>
                <a:latin typeface="Arial Nova" panose="020B0504020202020204" pitchFamily="34" charset="0"/>
              </a:rPr>
            </a:br>
            <a:endParaRPr lang="en-GB" sz="1300">
              <a:solidFill>
                <a:srgbClr val="FF0000"/>
              </a:solidFill>
              <a:latin typeface="Arial Nova" panose="020B0504020202020204" pitchFamily="34" charset="0"/>
            </a:endParaRPr>
          </a:p>
          <a:p>
            <a:pPr algn="ctr"/>
            <a:r>
              <a:rPr lang="en-GB" sz="1100">
                <a:latin typeface="Arial Nova" panose="020B0504020202020204" pitchFamily="34" charset="0"/>
              </a:rPr>
              <a:t>e.g. major donor events, donor communications etc </a:t>
            </a:r>
          </a:p>
        </p:txBody>
      </p:sp>
      <p:sp>
        <p:nvSpPr>
          <p:cNvPr id="28" name="TextBox 27">
            <a:extLst>
              <a:ext uri="{FF2B5EF4-FFF2-40B4-BE49-F238E27FC236}">
                <a16:creationId xmlns:a16="http://schemas.microsoft.com/office/drawing/2014/main" id="{BBA1A287-C805-9F1C-BCA7-8BBF4434BF46}"/>
              </a:ext>
            </a:extLst>
          </p:cNvPr>
          <p:cNvSpPr txBox="1">
            <a:spLocks/>
          </p:cNvSpPr>
          <p:nvPr/>
        </p:nvSpPr>
        <p:spPr>
          <a:xfrm>
            <a:off x="502920" y="2194772"/>
            <a:ext cx="11218952" cy="538609"/>
          </a:xfrm>
          <a:prstGeom prst="rect">
            <a:avLst/>
          </a:prstGeom>
          <a:noFill/>
        </p:spPr>
        <p:txBody>
          <a:bodyPr wrap="square" lIns="91440" tIns="45720" rIns="91440" bIns="45720" rtlCol="0" anchor="t">
            <a:spAutoFit/>
          </a:bodyPr>
          <a:lstStyle/>
          <a:p>
            <a:pPr fontAlgn="base"/>
            <a:r>
              <a:rPr lang="en-GB" sz="1500" b="1" i="0">
                <a:solidFill>
                  <a:srgbClr val="000000"/>
                </a:solidFill>
                <a:effectLst/>
                <a:highlight>
                  <a:srgbClr val="FFFFFF"/>
                </a:highlight>
                <a:latin typeface="Arial Nova"/>
              </a:rPr>
              <a:t>Who does it apply to and when should it be used? </a:t>
            </a:r>
            <a:r>
              <a:rPr lang="en-GB" sz="1600">
                <a:solidFill>
                  <a:srgbClr val="000000"/>
                </a:solidFill>
                <a:highlight>
                  <a:srgbClr val="FFFFFF"/>
                </a:highlight>
                <a:latin typeface="Arial Nova"/>
              </a:rPr>
              <a:t>S</a:t>
            </a:r>
            <a:r>
              <a:rPr lang="en-GB" sz="1600" b="0" i="0">
                <a:solidFill>
                  <a:srgbClr val="000000"/>
                </a:solidFill>
                <a:effectLst/>
                <a:highlight>
                  <a:srgbClr val="FFFFFF"/>
                </a:highlight>
                <a:latin typeface="Arial Nova"/>
              </a:rPr>
              <a:t>ome examples include:</a:t>
            </a:r>
            <a:br>
              <a:rPr lang="en-GB" sz="1500" b="1">
                <a:highlight>
                  <a:srgbClr val="FFFFFF"/>
                </a:highlight>
                <a:latin typeface="Arial Nova"/>
              </a:rPr>
            </a:br>
            <a:endParaRPr lang="en-GB" sz="1300">
              <a:highlight>
                <a:srgbClr val="00FFFF"/>
              </a:highlight>
              <a:latin typeface="Arial Nova"/>
            </a:endParaRPr>
          </a:p>
        </p:txBody>
      </p:sp>
      <p:sp>
        <p:nvSpPr>
          <p:cNvPr id="29" name="TextBox 28">
            <a:extLst>
              <a:ext uri="{FF2B5EF4-FFF2-40B4-BE49-F238E27FC236}">
                <a16:creationId xmlns:a16="http://schemas.microsoft.com/office/drawing/2014/main" id="{9D1DD95F-4CB7-E473-8B07-E063A0DCAED6}"/>
              </a:ext>
            </a:extLst>
          </p:cNvPr>
          <p:cNvSpPr txBox="1">
            <a:spLocks/>
          </p:cNvSpPr>
          <p:nvPr/>
        </p:nvSpPr>
        <p:spPr>
          <a:xfrm>
            <a:off x="486524" y="5012161"/>
            <a:ext cx="11218952" cy="923330"/>
          </a:xfrm>
          <a:prstGeom prst="rect">
            <a:avLst/>
          </a:prstGeom>
          <a:noFill/>
        </p:spPr>
        <p:txBody>
          <a:bodyPr wrap="square" lIns="91440" tIns="45720" rIns="91440" bIns="45720" rtlCol="0" anchor="t">
            <a:spAutoFit/>
          </a:bodyPr>
          <a:lstStyle/>
          <a:p>
            <a:pPr algn="l" rtl="0" fontAlgn="base"/>
            <a:r>
              <a:rPr lang="en-GB" sz="1500" b="1" i="0" dirty="0">
                <a:solidFill>
                  <a:srgbClr val="000000"/>
                </a:solidFill>
                <a:effectLst/>
                <a:highlight>
                  <a:srgbClr val="FFFFFF"/>
                </a:highlight>
                <a:latin typeface="Aptos"/>
              </a:rPr>
              <a:t>Why is this guidance needed?</a:t>
            </a:r>
            <a:r>
              <a:rPr lang="en-GB" sz="1500" b="0" i="0" dirty="0">
                <a:solidFill>
                  <a:srgbClr val="000000"/>
                </a:solidFill>
                <a:effectLst/>
                <a:highlight>
                  <a:srgbClr val="FFFFFF"/>
                </a:highlight>
                <a:latin typeface="Aptos"/>
              </a:rPr>
              <a:t> </a:t>
            </a:r>
          </a:p>
          <a:p>
            <a:pPr fontAlgn="base"/>
            <a:r>
              <a:rPr lang="en-GB" sz="1300" b="0" i="0" dirty="0">
                <a:solidFill>
                  <a:srgbClr val="000000"/>
                </a:solidFill>
                <a:effectLst/>
                <a:highlight>
                  <a:srgbClr val="FFFFFF"/>
                </a:highlight>
                <a:latin typeface="Arial Nova"/>
              </a:rPr>
              <a:t>We are aware that there is an increasing demand within BRC to involve people with lived experience in our work</a:t>
            </a:r>
            <a:r>
              <a:rPr lang="en-GB" sz="1300" dirty="0">
                <a:solidFill>
                  <a:srgbClr val="000000"/>
                </a:solidFill>
                <a:highlight>
                  <a:srgbClr val="FFFFFF"/>
                </a:highlight>
                <a:latin typeface="Arial Nova"/>
              </a:rPr>
              <a:t>,,</a:t>
            </a:r>
            <a:r>
              <a:rPr lang="en-GB" sz="1300" b="0" i="0" dirty="0">
                <a:solidFill>
                  <a:srgbClr val="000000"/>
                </a:solidFill>
                <a:effectLst/>
                <a:highlight>
                  <a:srgbClr val="FFFFFF"/>
                </a:highlight>
                <a:latin typeface="Arial Nova"/>
              </a:rPr>
              <a:t> and there is currently no framework or process to support this need proactively and safely. This means </a:t>
            </a:r>
            <a:r>
              <a:rPr lang="en-GB" sz="1300" b="1" i="0" dirty="0">
                <a:solidFill>
                  <a:srgbClr val="000000"/>
                </a:solidFill>
                <a:effectLst/>
                <a:highlight>
                  <a:srgbClr val="FFFFFF"/>
                </a:highlight>
                <a:latin typeface="Arial Nova"/>
              </a:rPr>
              <a:t>there are risks of people being retraumatised through being asked to share their story with us</a:t>
            </a:r>
            <a:r>
              <a:rPr lang="en-GB" sz="1300" b="0" i="0" dirty="0">
                <a:solidFill>
                  <a:srgbClr val="000000"/>
                </a:solidFill>
                <a:effectLst/>
                <a:highlight>
                  <a:srgbClr val="FFFFFF"/>
                </a:highlight>
                <a:latin typeface="Arial Nova"/>
              </a:rPr>
              <a:t>. This is potentially dangerous, reputationally risky and harms relationships and trust.</a:t>
            </a:r>
          </a:p>
        </p:txBody>
      </p:sp>
      <p:sp>
        <p:nvSpPr>
          <p:cNvPr id="2" name="TextBox 1">
            <a:extLst>
              <a:ext uri="{FF2B5EF4-FFF2-40B4-BE49-F238E27FC236}">
                <a16:creationId xmlns:a16="http://schemas.microsoft.com/office/drawing/2014/main" id="{8D5D3C11-5AFC-1F4E-4FC1-C544C4D3E53B}"/>
              </a:ext>
            </a:extLst>
          </p:cNvPr>
          <p:cNvSpPr txBox="1">
            <a:spLocks/>
          </p:cNvSpPr>
          <p:nvPr/>
        </p:nvSpPr>
        <p:spPr>
          <a:xfrm>
            <a:off x="486524" y="6204663"/>
            <a:ext cx="11218952" cy="323165"/>
          </a:xfrm>
          <a:prstGeom prst="rect">
            <a:avLst/>
          </a:prstGeom>
          <a:noFill/>
        </p:spPr>
        <p:txBody>
          <a:bodyPr wrap="square" lIns="91440" tIns="45720" rIns="91440" bIns="45720" rtlCol="0" anchor="t">
            <a:spAutoFit/>
          </a:bodyPr>
          <a:lstStyle/>
          <a:p>
            <a:pPr fontAlgn="base"/>
            <a:r>
              <a:rPr lang="en-GB" sz="1500" b="1" dirty="0">
                <a:solidFill>
                  <a:schemeClr val="bg1">
                    <a:lumMod val="50000"/>
                  </a:schemeClr>
                </a:solidFill>
                <a:highlight>
                  <a:srgbClr val="FFFFFF"/>
                </a:highlight>
                <a:latin typeface="Aptos"/>
              </a:rPr>
              <a:t>Note </a:t>
            </a:r>
            <a:r>
              <a:rPr lang="en-GB" sz="1300">
                <a:solidFill>
                  <a:schemeClr val="bg1">
                    <a:lumMod val="50000"/>
                  </a:schemeClr>
                </a:solidFill>
                <a:highlight>
                  <a:srgbClr val="FFFFFF"/>
                </a:highlight>
                <a:latin typeface="Arial Nova"/>
              </a:rPr>
              <a:t>This document is under consistent review and iteration. If</a:t>
            </a:r>
            <a:r>
              <a:rPr lang="en-GB" sz="1300" b="0" i="0">
                <a:solidFill>
                  <a:schemeClr val="bg1">
                    <a:lumMod val="50000"/>
                  </a:schemeClr>
                </a:solidFill>
                <a:effectLst/>
                <a:highlight>
                  <a:srgbClr val="FFFFFF"/>
                </a:highlight>
                <a:latin typeface="Arial Nova"/>
              </a:rPr>
              <a:t> you are using it</a:t>
            </a:r>
            <a:r>
              <a:rPr lang="en-GB" sz="1300">
                <a:solidFill>
                  <a:schemeClr val="bg1">
                    <a:lumMod val="50000"/>
                  </a:schemeClr>
                </a:solidFill>
                <a:highlight>
                  <a:srgbClr val="FFFFFF"/>
                </a:highlight>
                <a:latin typeface="Arial Nova"/>
              </a:rPr>
              <a:t>, </a:t>
            </a:r>
            <a:r>
              <a:rPr lang="en-GB" sz="1300" b="0" i="0">
                <a:solidFill>
                  <a:schemeClr val="bg1">
                    <a:lumMod val="50000"/>
                  </a:schemeClr>
                </a:solidFill>
                <a:effectLst/>
                <a:highlight>
                  <a:srgbClr val="FFFFFF"/>
                </a:highlight>
                <a:latin typeface="Arial Nova"/>
              </a:rPr>
              <a:t>please </a:t>
            </a:r>
            <a:r>
              <a:rPr lang="en-GB" sz="1300">
                <a:solidFill>
                  <a:schemeClr val="bg1">
                    <a:lumMod val="50000"/>
                  </a:schemeClr>
                </a:solidFill>
                <a:highlight>
                  <a:srgbClr val="FFFFFF"/>
                </a:highlight>
                <a:latin typeface="Arial Nova"/>
              </a:rPr>
              <a:t>contact </a:t>
            </a:r>
            <a:r>
              <a:rPr lang="en-GB" sz="1300" dirty="0">
                <a:solidFill>
                  <a:schemeClr val="bg1">
                    <a:lumMod val="50000"/>
                  </a:schemeClr>
                </a:solidFill>
                <a:highlight>
                  <a:srgbClr val="FFFFFF"/>
                </a:highlight>
                <a:ea typeface="+mn-lt"/>
                <a:cs typeface="+mn-lt"/>
                <a:hlinkClick r:id="rId5">
                  <a:extLst>
                    <a:ext uri="{A12FA001-AC4F-418D-AE19-62706E023703}">
                      <ahyp:hlinkClr xmlns:ahyp="http://schemas.microsoft.com/office/drawing/2018/hyperlinkcolor" val="tx"/>
                    </a:ext>
                  </a:extLst>
                </a:hlinkClick>
              </a:rPr>
              <a:t>coproduction@redcross.org.uk</a:t>
            </a:r>
            <a:endParaRPr lang="en-GB" sz="1300">
              <a:solidFill>
                <a:schemeClr val="bg1">
                  <a:lumMod val="50000"/>
                </a:schemeClr>
              </a:solidFill>
              <a:highlight>
                <a:srgbClr val="FFFFFF"/>
              </a:highlight>
              <a:latin typeface="Arial Nova" panose="020B0504020202020204" pitchFamily="34" charset="0"/>
              <a:ea typeface="+mn-lt"/>
              <a:cs typeface="+mn-lt"/>
            </a:endParaRPr>
          </a:p>
        </p:txBody>
      </p:sp>
      <p:cxnSp>
        <p:nvCxnSpPr>
          <p:cNvPr id="5" name="Straight Connector 4">
            <a:extLst>
              <a:ext uri="{FF2B5EF4-FFF2-40B4-BE49-F238E27FC236}">
                <a16:creationId xmlns:a16="http://schemas.microsoft.com/office/drawing/2014/main" id="{42D37960-BCE1-E04F-DE51-B5C93D1D50E0}"/>
              </a:ext>
            </a:extLst>
          </p:cNvPr>
          <p:cNvCxnSpPr>
            <a:cxnSpLocks/>
          </p:cNvCxnSpPr>
          <p:nvPr/>
        </p:nvCxnSpPr>
        <p:spPr>
          <a:xfrm>
            <a:off x="581457" y="6064469"/>
            <a:ext cx="9683763"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FFD9D4-9D48-2503-A43F-967C0F2EFAF8}"/>
              </a:ext>
            </a:extLst>
          </p:cNvPr>
          <p:cNvSpPr txBox="1">
            <a:spLocks/>
          </p:cNvSpPr>
          <p:nvPr/>
        </p:nvSpPr>
        <p:spPr>
          <a:xfrm>
            <a:off x="8937824" y="3558748"/>
            <a:ext cx="2373925" cy="1200329"/>
          </a:xfrm>
          <a:prstGeom prst="rect">
            <a:avLst/>
          </a:prstGeom>
          <a:noFill/>
        </p:spPr>
        <p:txBody>
          <a:bodyPr wrap="square" lIns="91440" tIns="45720" rIns="91440" bIns="45720" rtlCol="0" anchor="t">
            <a:spAutoFit/>
          </a:bodyPr>
          <a:lstStyle/>
          <a:p>
            <a:pPr algn="ctr"/>
            <a:r>
              <a:rPr lang="en-GB" sz="1300" b="1" dirty="0">
                <a:latin typeface="Arial Nova"/>
              </a:rPr>
              <a:t>When involving PWLE in </a:t>
            </a:r>
          </a:p>
          <a:p>
            <a:pPr algn="ctr"/>
            <a:r>
              <a:rPr lang="en-GB" sz="1300" b="1" dirty="0">
                <a:solidFill>
                  <a:srgbClr val="FF0000"/>
                </a:solidFill>
                <a:latin typeface="Arial Nova"/>
              </a:rPr>
              <a:t>Shaping our services</a:t>
            </a:r>
          </a:p>
          <a:p>
            <a:pPr algn="ctr"/>
            <a:endParaRPr lang="en-GB" sz="1300" dirty="0">
              <a:solidFill>
                <a:srgbClr val="FF0000"/>
              </a:solidFill>
              <a:latin typeface="Arial Nova" panose="020B0504020202020204" pitchFamily="34" charset="0"/>
            </a:endParaRPr>
          </a:p>
          <a:p>
            <a:pPr algn="ctr"/>
            <a:r>
              <a:rPr lang="en-GB" sz="1100" dirty="0">
                <a:latin typeface="Arial Nova"/>
              </a:rPr>
              <a:t>e.g. gathering feedback about service design or co-delivering training</a:t>
            </a:r>
          </a:p>
        </p:txBody>
      </p:sp>
      <p:pic>
        <p:nvPicPr>
          <p:cNvPr id="15" name="Graphic 14" descr="Users with solid fill">
            <a:extLst>
              <a:ext uri="{FF2B5EF4-FFF2-40B4-BE49-F238E27FC236}">
                <a16:creationId xmlns:a16="http://schemas.microsoft.com/office/drawing/2014/main" id="{84A51168-41DA-9E0F-9F1E-9A2071E1BA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7908" y="2552649"/>
            <a:ext cx="1000259" cy="968062"/>
          </a:xfrm>
          <a:prstGeom prst="rect">
            <a:avLst/>
          </a:prstGeom>
        </p:spPr>
      </p:pic>
    </p:spTree>
    <p:extLst>
      <p:ext uri="{BB962C8B-B14F-4D97-AF65-F5344CB8AC3E}">
        <p14:creationId xmlns:p14="http://schemas.microsoft.com/office/powerpoint/2010/main" val="134095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73;p19">
            <a:extLst>
              <a:ext uri="{FF2B5EF4-FFF2-40B4-BE49-F238E27FC236}">
                <a16:creationId xmlns:a16="http://schemas.microsoft.com/office/drawing/2014/main" id="{C41C242E-1333-E0F7-F6DD-BEB3DE3C3A2E}"/>
              </a:ext>
            </a:extLst>
          </p:cNvPr>
          <p:cNvSpPr>
            <a:spLocks noGrp="1" noRot="1" noMove="1" noResize="1" noEditPoints="1" noAdjustHandles="1" noChangeArrowheads="1" noChangeShapeType="1"/>
          </p:cNvSpPr>
          <p:nvPr/>
        </p:nvSpPr>
        <p:spPr>
          <a:xfrm rot="5342921">
            <a:off x="5901531" y="-197612"/>
            <a:ext cx="58311" cy="1800000"/>
          </a:xfrm>
          <a:prstGeom prst="rect">
            <a:avLst/>
          </a:prstGeom>
          <a:solidFill>
            <a:srgbClr val="E42A24"/>
          </a:solidFill>
          <a:ln>
            <a:noFill/>
          </a:ln>
        </p:spPr>
        <p:txBody>
          <a:bodyPr spcFirstLastPara="1" wrap="square" lIns="162533" tIns="81244" rIns="162533" bIns="8124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625478"/>
            <a:endParaRPr sz="3200">
              <a:solidFill>
                <a:srgbClr val="FFFFFF"/>
              </a:solidFill>
              <a:latin typeface="Calibri"/>
              <a:ea typeface="Calibri"/>
              <a:cs typeface="Calibri"/>
              <a:sym typeface="Calibri"/>
            </a:endParaRPr>
          </a:p>
        </p:txBody>
      </p:sp>
      <p:sp>
        <p:nvSpPr>
          <p:cNvPr id="37" name="Title 1">
            <a:extLst>
              <a:ext uri="{FF2B5EF4-FFF2-40B4-BE49-F238E27FC236}">
                <a16:creationId xmlns:a16="http://schemas.microsoft.com/office/drawing/2014/main" id="{EBFEED74-77A0-2E1E-B1C6-0AC682FB5BFB}"/>
              </a:ext>
            </a:extLst>
          </p:cNvPr>
          <p:cNvSpPr txBox="1">
            <a:spLocks noGrp="1" noRot="1" noMove="1" noResize="1" noEditPoints="1" noAdjustHandles="1" noChangeArrowheads="1" noChangeShapeType="1"/>
          </p:cNvSpPr>
          <p:nvPr/>
        </p:nvSpPr>
        <p:spPr>
          <a:xfrm>
            <a:off x="121660" y="317033"/>
            <a:ext cx="11221264" cy="733603"/>
          </a:xfrm>
          <a:prstGeom prst="rect">
            <a:avLst/>
          </a:prstGeom>
        </p:spPr>
        <p:txBody>
          <a:bodyPr/>
          <a:lstStyle>
            <a:lvl1pPr algn="ctr" defTabSz="1219170" rtl="0" eaLnBrk="1" latinLnBrk="0" hangingPunct="1">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Safe involvement guidance: framework</a:t>
            </a:r>
            <a:endParaRPr kumimoji="0" lang="en-GB"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grpSp>
        <p:nvGrpSpPr>
          <p:cNvPr id="40" name="Group 39">
            <a:extLst>
              <a:ext uri="{FF2B5EF4-FFF2-40B4-BE49-F238E27FC236}">
                <a16:creationId xmlns:a16="http://schemas.microsoft.com/office/drawing/2014/main" id="{2D9C8475-4822-F519-A647-43D0CCBF2F70}"/>
              </a:ext>
            </a:extLst>
          </p:cNvPr>
          <p:cNvGrpSpPr>
            <a:grpSpLocks noGrp="1" noUngrp="1" noRot="1" noMove="1" noResize="1"/>
          </p:cNvGrpSpPr>
          <p:nvPr/>
        </p:nvGrpSpPr>
        <p:grpSpPr>
          <a:xfrm>
            <a:off x="3687679" y="1870709"/>
            <a:ext cx="4816643" cy="4807417"/>
            <a:chOff x="3435120" y="1153201"/>
            <a:chExt cx="5321760" cy="5311566"/>
          </a:xfrm>
        </p:grpSpPr>
        <p:grpSp>
          <p:nvGrpSpPr>
            <p:cNvPr id="13" name="Group 12">
              <a:extLst>
                <a:ext uri="{FF2B5EF4-FFF2-40B4-BE49-F238E27FC236}">
                  <a16:creationId xmlns:a16="http://schemas.microsoft.com/office/drawing/2014/main" id="{8356ECEA-0E3F-F809-79EF-C6DFE1DEBAD7}"/>
                </a:ext>
              </a:extLst>
            </p:cNvPr>
            <p:cNvGrpSpPr>
              <a:grpSpLocks noGrp="1" noUngrp="1" noRot="1" noMove="1" noResize="1"/>
            </p:cNvGrpSpPr>
            <p:nvPr/>
          </p:nvGrpSpPr>
          <p:grpSpPr>
            <a:xfrm>
              <a:off x="3435120" y="1153201"/>
              <a:ext cx="5321760" cy="5311566"/>
              <a:chOff x="6094098" y="871482"/>
              <a:chExt cx="5321760" cy="5311566"/>
            </a:xfrm>
          </p:grpSpPr>
          <p:sp>
            <p:nvSpPr>
              <p:cNvPr id="14" name="Freeform: Shape 13">
                <a:extLst>
                  <a:ext uri="{FF2B5EF4-FFF2-40B4-BE49-F238E27FC236}">
                    <a16:creationId xmlns:a16="http://schemas.microsoft.com/office/drawing/2014/main" id="{2B5D51A2-61C8-4CAC-58AD-6519978C2CD6}"/>
                  </a:ext>
                </a:extLst>
              </p:cNvPr>
              <p:cNvSpPr>
                <a:spLocks noGrp="1" noRot="1" noMove="1" noResize="1" noEditPoints="1" noAdjustHandles="1" noChangeArrowheads="1" noChangeShapeType="1"/>
              </p:cNvSpPr>
              <p:nvPr/>
            </p:nvSpPr>
            <p:spPr>
              <a:xfrm>
                <a:off x="6543079" y="1153253"/>
                <a:ext cx="4551679" cy="4551680"/>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2880" tIns="823536" rIns="772600" bIns="2869624" numCol="1" spcCol="1270" anchor="ctr" anchorCtr="0">
                <a:noAutofit/>
              </a:bodyPr>
              <a:lstStyle/>
              <a:p>
                <a:pPr marL="0" lvl="0" indent="0" algn="ctr" defTabSz="204470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15" name="Freeform: Shape 14">
                <a:extLst>
                  <a:ext uri="{FF2B5EF4-FFF2-40B4-BE49-F238E27FC236}">
                    <a16:creationId xmlns:a16="http://schemas.microsoft.com/office/drawing/2014/main" id="{B47C0E46-FE76-CF10-C504-B47272A1226C}"/>
                  </a:ext>
                </a:extLst>
              </p:cNvPr>
              <p:cNvSpPr>
                <a:spLocks noGrp="1" noRot="1" noMove="1" noResize="1" noEditPoints="1" noAdjustHandles="1" noChangeArrowheads="1" noChangeShapeType="1"/>
              </p:cNvSpPr>
              <p:nvPr/>
            </p:nvSpPr>
            <p:spPr>
              <a:xfrm>
                <a:off x="6582093" y="1274631"/>
                <a:ext cx="4551680" cy="4551680"/>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solidFill>
                <a:srgbClr val="F7E1A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6109" tIns="2134295" rIns="320125" bIns="1442872" numCol="1" spcCol="1270" anchor="ctr" anchorCtr="0">
                <a:noAutofit/>
              </a:bodyPr>
              <a:lstStyle/>
              <a:p>
                <a:pPr marL="0" lvl="0" indent="0" algn="ctr" defTabSz="191135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16" name="Freeform: Shape 15">
                <a:extLst>
                  <a:ext uri="{FF2B5EF4-FFF2-40B4-BE49-F238E27FC236}">
                    <a16:creationId xmlns:a16="http://schemas.microsoft.com/office/drawing/2014/main" id="{94D6662E-1960-3986-091F-3CFABDEDD558}"/>
                  </a:ext>
                </a:extLst>
              </p:cNvPr>
              <p:cNvSpPr>
                <a:spLocks noGrp="1" noRot="1" noMove="1" noResize="1" noEditPoints="1" noAdjustHandles="1" noChangeArrowheads="1" noChangeShapeType="1"/>
              </p:cNvSpPr>
              <p:nvPr/>
            </p:nvSpPr>
            <p:spPr>
              <a:xfrm>
                <a:off x="6479138" y="1349409"/>
                <a:ext cx="4551680" cy="4551680"/>
              </a:xfrm>
              <a:custGeom>
                <a:avLst/>
                <a:gdLst>
                  <a:gd name="connsiteX0" fmla="*/ 3613545 w 4551680"/>
                  <a:gd name="connsiteY0" fmla="*/ 4117033 h 4551680"/>
                  <a:gd name="connsiteX1" fmla="*/ 938135 w 4551680"/>
                  <a:gd name="connsiteY1" fmla="*/ 4117033 h 4551680"/>
                  <a:gd name="connsiteX2" fmla="*/ 2275840 w 4551680"/>
                  <a:gd name="connsiteY2" fmla="*/ 2275840 h 4551680"/>
                  <a:gd name="connsiteX3" fmla="*/ 361354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613545" y="4117033"/>
                    </a:moveTo>
                    <a:cubicBezTo>
                      <a:pt x="2815892" y="4696562"/>
                      <a:pt x="1735788" y="4696562"/>
                      <a:pt x="938135" y="4117033"/>
                    </a:cubicBezTo>
                    <a:lnTo>
                      <a:pt x="2275840" y="2275840"/>
                    </a:lnTo>
                    <a:lnTo>
                      <a:pt x="3613545" y="4117033"/>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7670" tIns="3249083" rIns="1677670" bIns="214631" numCol="1" spcCol="1270" anchor="ctr" anchorCtr="0">
                <a:noAutofit/>
              </a:bodyPr>
              <a:lstStyle/>
              <a:p>
                <a:pPr marL="0" lvl="0" indent="0" algn="ctr" defTabSz="1822450">
                  <a:lnSpc>
                    <a:spcPct val="90000"/>
                  </a:lnSpc>
                  <a:spcBef>
                    <a:spcPct val="0"/>
                  </a:spcBef>
                  <a:spcAft>
                    <a:spcPct val="35000"/>
                  </a:spcAft>
                  <a:buNone/>
                </a:pPr>
                <a:endParaRPr lang="en-GB" sz="1400" b="1" kern="1200">
                  <a:solidFill>
                    <a:schemeClr val="tx1"/>
                  </a:solidFill>
                  <a:latin typeface="Arial Nova" panose="020B0504020202020204" pitchFamily="34" charset="0"/>
                </a:endParaRPr>
              </a:p>
            </p:txBody>
          </p:sp>
          <p:sp>
            <p:nvSpPr>
              <p:cNvPr id="17" name="Freeform: Shape 16">
                <a:extLst>
                  <a:ext uri="{FF2B5EF4-FFF2-40B4-BE49-F238E27FC236}">
                    <a16:creationId xmlns:a16="http://schemas.microsoft.com/office/drawing/2014/main" id="{B3D893C2-87E7-193F-E2A9-83F2B7367277}"/>
                  </a:ext>
                </a:extLst>
              </p:cNvPr>
              <p:cNvSpPr>
                <a:spLocks noGrp="1" noRot="1" noMove="1" noResize="1" noEditPoints="1" noAdjustHandles="1" noChangeArrowheads="1" noChangeShapeType="1"/>
              </p:cNvSpPr>
              <p:nvPr/>
            </p:nvSpPr>
            <p:spPr>
              <a:xfrm>
                <a:off x="6388352" y="1267921"/>
                <a:ext cx="4551680" cy="4551680"/>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solidFill>
                <a:srgbClr val="FFB9B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8064" tIns="2162235" rIns="3014050" bIns="1470812" numCol="1" spcCol="1270" anchor="ctr" anchorCtr="0">
                <a:noAutofit/>
              </a:bodyPr>
              <a:lstStyle/>
              <a:p>
                <a:pPr marL="0" lvl="0" indent="0" algn="ctr" defTabSz="2889250">
                  <a:lnSpc>
                    <a:spcPct val="90000"/>
                  </a:lnSpc>
                  <a:spcBef>
                    <a:spcPct val="0"/>
                  </a:spcBef>
                  <a:spcAft>
                    <a:spcPct val="35000"/>
                  </a:spcAft>
                  <a:buNone/>
                </a:pPr>
                <a:endParaRPr lang="en-GB" sz="1600" b="1" kern="1200">
                  <a:solidFill>
                    <a:schemeClr val="tx1"/>
                  </a:solidFill>
                  <a:latin typeface="Arial Nova" panose="020B0504020202020204" pitchFamily="34" charset="0"/>
                </a:endParaRPr>
              </a:p>
            </p:txBody>
          </p:sp>
          <p:sp>
            <p:nvSpPr>
              <p:cNvPr id="18" name="Freeform: Shape 17">
                <a:extLst>
                  <a:ext uri="{FF2B5EF4-FFF2-40B4-BE49-F238E27FC236}">
                    <a16:creationId xmlns:a16="http://schemas.microsoft.com/office/drawing/2014/main" id="{84A24EBE-52FA-A421-5267-A80DE78BAEEF}"/>
                  </a:ext>
                </a:extLst>
              </p:cNvPr>
              <p:cNvSpPr>
                <a:spLocks noGrp="1" noRot="1" noMove="1" noResize="1" noEditPoints="1" noAdjustHandles="1" noChangeArrowheads="1" noChangeShapeType="1"/>
              </p:cNvSpPr>
              <p:nvPr/>
            </p:nvSpPr>
            <p:spPr>
              <a:xfrm>
                <a:off x="6415198" y="1153253"/>
                <a:ext cx="4551680" cy="4551680"/>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solidFill>
                <a:schemeClr val="tx2">
                  <a:lumMod val="25000"/>
                  <a:lumOff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0" tIns="838776" rIns="2448120" bIns="2884864" numCol="1" spcCol="1270" anchor="ctr" anchorCtr="0">
                <a:noAutofit/>
              </a:bodyPr>
              <a:lstStyle/>
              <a:p>
                <a:pPr marL="0" lvl="0" indent="0" algn="ctr" defTabSz="2578100">
                  <a:lnSpc>
                    <a:spcPct val="90000"/>
                  </a:lnSpc>
                  <a:spcBef>
                    <a:spcPct val="0"/>
                  </a:spcBef>
                  <a:spcAft>
                    <a:spcPct val="35000"/>
                  </a:spcAft>
                  <a:buNone/>
                </a:pPr>
                <a:r>
                  <a:rPr lang="en-GB" sz="1600" b="1" kern="1200">
                    <a:solidFill>
                      <a:schemeClr val="tx1"/>
                    </a:solidFill>
                    <a:latin typeface="Arial Nova" panose="020B0504020202020204" pitchFamily="34" charset="0"/>
                  </a:rPr>
                  <a:t>5. Share p</a:t>
                </a:r>
                <a:r>
                  <a:rPr lang="en-GB" sz="1600" b="1">
                    <a:solidFill>
                      <a:schemeClr val="tx1"/>
                    </a:solidFill>
                    <a:latin typeface="Arial Nova" panose="020B0504020202020204" pitchFamily="34" charset="0"/>
                  </a:rPr>
                  <a:t>o</a:t>
                </a:r>
                <a:r>
                  <a:rPr lang="en-GB" sz="1600" b="1" kern="1200">
                    <a:solidFill>
                      <a:schemeClr val="tx1"/>
                    </a:solidFill>
                    <a:latin typeface="Arial Nova" panose="020B0504020202020204" pitchFamily="34" charset="0"/>
                  </a:rPr>
                  <a:t>wer</a:t>
                </a:r>
              </a:p>
            </p:txBody>
          </p:sp>
          <p:sp>
            <p:nvSpPr>
              <p:cNvPr id="19" name="Arrow: Circular 18">
                <a:extLst>
                  <a:ext uri="{FF2B5EF4-FFF2-40B4-BE49-F238E27FC236}">
                    <a16:creationId xmlns:a16="http://schemas.microsoft.com/office/drawing/2014/main" id="{DD1F5C98-8801-16F4-8F45-0E134B4FEE48}"/>
                  </a:ext>
                </a:extLst>
              </p:cNvPr>
              <p:cNvSpPr>
                <a:spLocks noGrp="1" noRot="1" noMove="1" noResize="1" noEditPoints="1" noAdjustHandles="1" noChangeArrowheads="1" noChangeShapeType="1"/>
              </p:cNvSpPr>
              <p:nvPr/>
            </p:nvSpPr>
            <p:spPr>
              <a:xfrm>
                <a:off x="6261094" y="871482"/>
                <a:ext cx="5115221" cy="5115221"/>
              </a:xfrm>
              <a:prstGeom prst="circularArrow">
                <a:avLst>
                  <a:gd name="adj1" fmla="val 5085"/>
                  <a:gd name="adj2" fmla="val 327528"/>
                  <a:gd name="adj3" fmla="val 20192361"/>
                  <a:gd name="adj4" fmla="val 16200324"/>
                  <a:gd name="adj5" fmla="val 5932"/>
                </a:avLst>
              </a:prstGeom>
              <a:solidFill>
                <a:srgbClr val="05853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0" name="Arrow: Circular 19">
                <a:extLst>
                  <a:ext uri="{FF2B5EF4-FFF2-40B4-BE49-F238E27FC236}">
                    <a16:creationId xmlns:a16="http://schemas.microsoft.com/office/drawing/2014/main" id="{C4E14BB1-679C-9B4B-D174-383AE770ABAB}"/>
                  </a:ext>
                </a:extLst>
              </p:cNvPr>
              <p:cNvSpPr>
                <a:spLocks noGrp="1" noRot="1" noMove="1" noResize="1" noEditPoints="1" noAdjustHandles="1" noChangeArrowheads="1" noChangeShapeType="1"/>
              </p:cNvSpPr>
              <p:nvPr/>
            </p:nvSpPr>
            <p:spPr>
              <a:xfrm>
                <a:off x="6300637" y="992820"/>
                <a:ext cx="5115221" cy="5115221"/>
              </a:xfrm>
              <a:prstGeom prst="circularArrow">
                <a:avLst>
                  <a:gd name="adj1" fmla="val 5085"/>
                  <a:gd name="adj2" fmla="val 327528"/>
                  <a:gd name="adj3" fmla="val 2912753"/>
                  <a:gd name="adj4" fmla="val 20519953"/>
                  <a:gd name="adj5" fmla="val 5932"/>
                </a:avLst>
              </a:prstGeom>
              <a:solidFill>
                <a:srgbClr val="F1B13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1" name="Arrow: Circular 20">
                <a:extLst>
                  <a:ext uri="{FF2B5EF4-FFF2-40B4-BE49-F238E27FC236}">
                    <a16:creationId xmlns:a16="http://schemas.microsoft.com/office/drawing/2014/main" id="{5DF9CA62-1474-288C-3568-916B97245B14}"/>
                  </a:ext>
                </a:extLst>
              </p:cNvPr>
              <p:cNvSpPr>
                <a:spLocks noGrp="1" noRot="1" noMove="1" noResize="1" noEditPoints="1" noAdjustHandles="1" noChangeArrowheads="1" noChangeShapeType="1"/>
              </p:cNvSpPr>
              <p:nvPr/>
            </p:nvSpPr>
            <p:spPr>
              <a:xfrm>
                <a:off x="6197368" y="1067827"/>
                <a:ext cx="5115221" cy="5115221"/>
              </a:xfrm>
              <a:prstGeom prst="circularArrow">
                <a:avLst>
                  <a:gd name="adj1" fmla="val 5085"/>
                  <a:gd name="adj2" fmla="val 327528"/>
                  <a:gd name="adj3" fmla="val 7232777"/>
                  <a:gd name="adj4" fmla="val 3239695"/>
                  <a:gd name="adj5" fmla="val 5932"/>
                </a:avLst>
              </a:prstGeom>
              <a:solidFill>
                <a:srgbClr val="5C747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2" name="Arrow: Circular 21">
                <a:extLst>
                  <a:ext uri="{FF2B5EF4-FFF2-40B4-BE49-F238E27FC236}">
                    <a16:creationId xmlns:a16="http://schemas.microsoft.com/office/drawing/2014/main" id="{5A45B499-03A2-416F-0A64-D6EB4EDCD853}"/>
                  </a:ext>
                </a:extLst>
              </p:cNvPr>
              <p:cNvSpPr>
                <a:spLocks noGrp="1" noRot="1" noMove="1" noResize="1" noEditPoints="1" noAdjustHandles="1" noChangeArrowheads="1" noChangeShapeType="1"/>
              </p:cNvSpPr>
              <p:nvPr/>
            </p:nvSpPr>
            <p:spPr>
              <a:xfrm>
                <a:off x="6094098" y="992820"/>
                <a:ext cx="5115221" cy="5115221"/>
              </a:xfrm>
              <a:prstGeom prst="circularArrow">
                <a:avLst>
                  <a:gd name="adj1" fmla="val 5085"/>
                  <a:gd name="adj2" fmla="val 327528"/>
                  <a:gd name="adj3" fmla="val 11552519"/>
                  <a:gd name="adj4" fmla="val 7559718"/>
                  <a:gd name="adj5" fmla="val 5932"/>
                </a:avLst>
              </a:prstGeom>
              <a:solidFill>
                <a:srgbClr val="E953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3" name="Arrow: Circular 22">
                <a:extLst>
                  <a:ext uri="{FF2B5EF4-FFF2-40B4-BE49-F238E27FC236}">
                    <a16:creationId xmlns:a16="http://schemas.microsoft.com/office/drawing/2014/main" id="{335D0A4B-01F5-AEF8-B06D-6D17AF1487FC}"/>
                  </a:ext>
                </a:extLst>
              </p:cNvPr>
              <p:cNvSpPr>
                <a:spLocks noGrp="1" noRot="1" noMove="1" noResize="1" noEditPoints="1" noAdjustHandles="1" noChangeArrowheads="1" noChangeShapeType="1"/>
              </p:cNvSpPr>
              <p:nvPr/>
            </p:nvSpPr>
            <p:spPr>
              <a:xfrm>
                <a:off x="6133642" y="871482"/>
                <a:ext cx="5115221" cy="5115221"/>
              </a:xfrm>
              <a:prstGeom prst="circularArrow">
                <a:avLst>
                  <a:gd name="adj1" fmla="val 5085"/>
                  <a:gd name="adj2" fmla="val 327528"/>
                  <a:gd name="adj3" fmla="val 15872148"/>
                  <a:gd name="adj4" fmla="val 11880111"/>
                  <a:gd name="adj5" fmla="val 5932"/>
                </a:avLst>
              </a:prstGeom>
              <a:solidFill>
                <a:srgbClr val="1933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grpSp>
        <p:sp>
          <p:nvSpPr>
            <p:cNvPr id="38" name="TextBox 37">
              <a:extLst>
                <a:ext uri="{FF2B5EF4-FFF2-40B4-BE49-F238E27FC236}">
                  <a16:creationId xmlns:a16="http://schemas.microsoft.com/office/drawing/2014/main" id="{28CC6AEA-2A03-B046-DBB1-0CB2D7D614F0}"/>
                </a:ext>
              </a:extLst>
            </p:cNvPr>
            <p:cNvSpPr txBox="1">
              <a:spLocks noGrp="1" noRot="1" noMove="1" noResize="1" noEditPoints="1" noAdjustHandles="1" noChangeArrowheads="1" noChangeShapeType="1"/>
            </p:cNvSpPr>
            <p:nvPr/>
          </p:nvSpPr>
          <p:spPr>
            <a:xfrm>
              <a:off x="4108028" y="3824918"/>
              <a:ext cx="1624264" cy="584775"/>
            </a:xfrm>
            <a:prstGeom prst="rect">
              <a:avLst/>
            </a:prstGeom>
            <a:noFill/>
          </p:spPr>
          <p:txBody>
            <a:bodyPr wrap="square" rtlCol="0">
              <a:spAutoFit/>
            </a:bodyPr>
            <a:lstStyle/>
            <a:p>
              <a:r>
                <a:rPr lang="en-GB" sz="1600" b="1" kern="1200">
                  <a:solidFill>
                    <a:schemeClr val="tx1"/>
                  </a:solidFill>
                  <a:latin typeface="Arial Nova" panose="020B0504020202020204" pitchFamily="34" charset="0"/>
                </a:rPr>
                <a:t>4. Value their contribution</a:t>
              </a:r>
            </a:p>
          </p:txBody>
        </p:sp>
        <p:sp>
          <p:nvSpPr>
            <p:cNvPr id="3" name="TextBox 2">
              <a:extLst>
                <a:ext uri="{FF2B5EF4-FFF2-40B4-BE49-F238E27FC236}">
                  <a16:creationId xmlns:a16="http://schemas.microsoft.com/office/drawing/2014/main" id="{E2BDB042-A71D-472C-F910-203EDF7AD480}"/>
                </a:ext>
              </a:extLst>
            </p:cNvPr>
            <p:cNvSpPr txBox="1">
              <a:spLocks noGrp="1" noRot="1" noMove="1" noResize="1" noEditPoints="1" noAdjustHandles="1" noChangeArrowheads="1" noChangeShapeType="1"/>
            </p:cNvSpPr>
            <p:nvPr/>
          </p:nvSpPr>
          <p:spPr>
            <a:xfrm>
              <a:off x="5283868" y="4976329"/>
              <a:ext cx="1624264" cy="591692"/>
            </a:xfrm>
            <a:prstGeom prst="rect">
              <a:avLst/>
            </a:prstGeom>
            <a:noFill/>
          </p:spPr>
          <p:txBody>
            <a:bodyPr wrap="square" rtlCol="0">
              <a:spAutoFit/>
            </a:bodyPr>
            <a:lstStyle/>
            <a:p>
              <a:pPr marL="0" lvl="0" indent="0" algn="ctr" defTabSz="1822450">
                <a:lnSpc>
                  <a:spcPct val="90000"/>
                </a:lnSpc>
                <a:spcBef>
                  <a:spcPct val="0"/>
                </a:spcBef>
                <a:spcAft>
                  <a:spcPct val="35000"/>
                </a:spcAft>
                <a:buNone/>
              </a:pPr>
              <a:r>
                <a:rPr lang="en-GB" sz="1600" b="1" kern="1200">
                  <a:solidFill>
                    <a:schemeClr val="tx1"/>
                  </a:solidFill>
                  <a:latin typeface="Arial Nova" panose="020B0504020202020204" pitchFamily="34" charset="0"/>
                </a:rPr>
                <a:t>3. Establish consent</a:t>
              </a:r>
            </a:p>
          </p:txBody>
        </p:sp>
        <p:sp>
          <p:nvSpPr>
            <p:cNvPr id="4" name="TextBox 3">
              <a:extLst>
                <a:ext uri="{FF2B5EF4-FFF2-40B4-BE49-F238E27FC236}">
                  <a16:creationId xmlns:a16="http://schemas.microsoft.com/office/drawing/2014/main" id="{1AB9139D-5CDE-7DAB-7498-93343B30E778}"/>
                </a:ext>
              </a:extLst>
            </p:cNvPr>
            <p:cNvSpPr txBox="1">
              <a:spLocks noGrp="1" noRot="1" noMove="1" noResize="1" noEditPoints="1" noAdjustHandles="1" noChangeArrowheads="1" noChangeShapeType="1"/>
            </p:cNvSpPr>
            <p:nvPr/>
          </p:nvSpPr>
          <p:spPr>
            <a:xfrm>
              <a:off x="6656790" y="3909928"/>
              <a:ext cx="1624264" cy="591692"/>
            </a:xfrm>
            <a:prstGeom prst="rect">
              <a:avLst/>
            </a:prstGeom>
            <a:noFill/>
          </p:spPr>
          <p:txBody>
            <a:bodyPr wrap="square" rtlCol="0">
              <a:spAutoFit/>
            </a:bodyPr>
            <a:lstStyle/>
            <a:p>
              <a:pPr marL="0" lvl="0" indent="0" algn="ctr" defTabSz="1911350">
                <a:lnSpc>
                  <a:spcPct val="90000"/>
                </a:lnSpc>
                <a:spcBef>
                  <a:spcPct val="0"/>
                </a:spcBef>
                <a:spcAft>
                  <a:spcPct val="35000"/>
                </a:spcAft>
                <a:buNone/>
              </a:pPr>
              <a:r>
                <a:rPr lang="en-GB" sz="1600" b="1" kern="1200">
                  <a:solidFill>
                    <a:schemeClr val="tx1"/>
                  </a:solidFill>
                  <a:latin typeface="Arial Nova" panose="020B0504020202020204" pitchFamily="34" charset="0"/>
                </a:rPr>
                <a:t>2. Create the conditions</a:t>
              </a:r>
            </a:p>
          </p:txBody>
        </p:sp>
        <p:sp>
          <p:nvSpPr>
            <p:cNvPr id="5" name="TextBox 4">
              <a:extLst>
                <a:ext uri="{FF2B5EF4-FFF2-40B4-BE49-F238E27FC236}">
                  <a16:creationId xmlns:a16="http://schemas.microsoft.com/office/drawing/2014/main" id="{A5AF8360-02B8-CBDD-062B-C4AE8F534D26}"/>
                </a:ext>
              </a:extLst>
            </p:cNvPr>
            <p:cNvSpPr txBox="1">
              <a:spLocks noGrp="1" noRot="1" noMove="1" noResize="1" noEditPoints="1" noAdjustHandles="1" noChangeArrowheads="1" noChangeShapeType="1"/>
            </p:cNvSpPr>
            <p:nvPr/>
          </p:nvSpPr>
          <p:spPr>
            <a:xfrm>
              <a:off x="6323045" y="2200792"/>
              <a:ext cx="2416139" cy="836529"/>
            </a:xfrm>
            <a:prstGeom prst="rect">
              <a:avLst/>
            </a:prstGeom>
            <a:noFill/>
          </p:spPr>
          <p:txBody>
            <a:bodyPr wrap="square" rtlCol="0">
              <a:spAutoFit/>
            </a:bodyPr>
            <a:lstStyle/>
            <a:p>
              <a:pPr lvl="0" defTabSz="2044700">
                <a:lnSpc>
                  <a:spcPct val="90000"/>
                </a:lnSpc>
                <a:spcBef>
                  <a:spcPct val="0"/>
                </a:spcBef>
                <a:spcAft>
                  <a:spcPct val="35000"/>
                </a:spcAft>
              </a:pPr>
              <a:r>
                <a:rPr lang="en-GB" sz="1600" b="1">
                  <a:solidFill>
                    <a:schemeClr val="tx1"/>
                  </a:solidFill>
                  <a:latin typeface="Arial Nova" panose="020B0504020202020204" pitchFamily="34" charset="0"/>
                </a:rPr>
                <a:t>1. Clarify </a:t>
              </a:r>
              <a:br>
                <a:rPr lang="en-GB" sz="1600" b="1">
                  <a:solidFill>
                    <a:schemeClr val="tx1"/>
                  </a:solidFill>
                  <a:latin typeface="Arial Nova" panose="020B0504020202020204" pitchFamily="34" charset="0"/>
                </a:rPr>
              </a:br>
              <a:r>
                <a:rPr lang="en-GB" sz="1600" b="1">
                  <a:solidFill>
                    <a:schemeClr val="tx1"/>
                  </a:solidFill>
                  <a:latin typeface="Arial Nova" panose="020B0504020202020204" pitchFamily="34" charset="0"/>
                </a:rPr>
                <a:t>    influence</a:t>
              </a:r>
              <a:br>
                <a:rPr lang="en-GB" sz="1600" b="1">
                  <a:solidFill>
                    <a:schemeClr val="tx1"/>
                  </a:solidFill>
                  <a:latin typeface="Arial Nova" panose="020B0504020202020204" pitchFamily="34" charset="0"/>
                </a:rPr>
              </a:br>
              <a:r>
                <a:rPr lang="en-GB" sz="1600" b="1">
                  <a:solidFill>
                    <a:schemeClr val="tx1"/>
                  </a:solidFill>
                  <a:latin typeface="Arial Nova" panose="020B0504020202020204" pitchFamily="34" charset="0"/>
                </a:rPr>
                <a:t>    &amp; impact</a:t>
              </a:r>
              <a:endParaRPr lang="en-GB" sz="1600" b="1" kern="1200">
                <a:solidFill>
                  <a:schemeClr val="tx1"/>
                </a:solidFill>
                <a:latin typeface="Arial Nova" panose="020B0504020202020204" pitchFamily="34" charset="0"/>
              </a:endParaRPr>
            </a:p>
          </p:txBody>
        </p:sp>
      </p:grpSp>
      <p:sp>
        <p:nvSpPr>
          <p:cNvPr id="2" name="TextBox 1">
            <a:extLst>
              <a:ext uri="{FF2B5EF4-FFF2-40B4-BE49-F238E27FC236}">
                <a16:creationId xmlns:a16="http://schemas.microsoft.com/office/drawing/2014/main" id="{676A6713-E966-95AA-2FA9-F416521211D7}"/>
              </a:ext>
            </a:extLst>
          </p:cNvPr>
          <p:cNvSpPr txBox="1">
            <a:spLocks noGrp="1" noRot="1" noMove="1" noResize="1" noEditPoints="1" noAdjustHandles="1" noChangeArrowheads="1" noChangeShapeType="1"/>
          </p:cNvSpPr>
          <p:nvPr/>
        </p:nvSpPr>
        <p:spPr>
          <a:xfrm>
            <a:off x="121660" y="866267"/>
            <a:ext cx="11823413" cy="954107"/>
          </a:xfrm>
          <a:prstGeom prst="rect">
            <a:avLst/>
          </a:prstGeom>
          <a:noFill/>
        </p:spPr>
        <p:txBody>
          <a:bodyPr wrap="square" lIns="91440" tIns="45720" rIns="91440" bIns="45720" rtlCol="0" anchor="t">
            <a:spAutoFit/>
          </a:bodyPr>
          <a:lstStyle/>
          <a:p>
            <a:pPr algn="l" rtl="0" fontAlgn="base"/>
            <a:r>
              <a:rPr lang="en-GB" sz="1400" i="0">
                <a:solidFill>
                  <a:srgbClr val="000000"/>
                </a:solidFill>
                <a:effectLst/>
                <a:highlight>
                  <a:srgbClr val="FFFFFF"/>
                </a:highlight>
                <a:latin typeface="Arial Nova" panose="020B0504020202020204" pitchFamily="34" charset="0"/>
              </a:rPr>
              <a:t>The safe involvement framework is composed of the below five basic principles. Further detail </a:t>
            </a:r>
            <a:r>
              <a:rPr lang="en-GB" sz="1400">
                <a:solidFill>
                  <a:srgbClr val="000000"/>
                </a:solidFill>
                <a:highlight>
                  <a:srgbClr val="FFFFFF"/>
                </a:highlight>
                <a:latin typeface="Arial Nova" panose="020B0504020202020204" pitchFamily="34" charset="0"/>
              </a:rPr>
              <a:t>on each principle is </a:t>
            </a:r>
            <a:r>
              <a:rPr lang="en-GB" sz="1400" i="0">
                <a:solidFill>
                  <a:srgbClr val="000000"/>
                </a:solidFill>
                <a:effectLst/>
                <a:highlight>
                  <a:srgbClr val="FFFFFF"/>
                </a:highlight>
                <a:latin typeface="Arial Nova" panose="020B0504020202020204" pitchFamily="34" charset="0"/>
              </a:rPr>
              <a:t>provided in the following pages. </a:t>
            </a:r>
          </a:p>
          <a:p>
            <a:pPr algn="l" rtl="0" fontAlgn="base"/>
            <a:br>
              <a:rPr lang="en-GB" sz="1400">
                <a:solidFill>
                  <a:srgbClr val="000000"/>
                </a:solidFill>
                <a:highlight>
                  <a:srgbClr val="FFFFFF"/>
                </a:highlight>
                <a:latin typeface="Arial Nova" panose="020B0504020202020204" pitchFamily="34" charset="0"/>
              </a:rPr>
            </a:br>
            <a:r>
              <a:rPr lang="en-GB" sz="1400" b="1" i="0">
                <a:solidFill>
                  <a:srgbClr val="000000"/>
                </a:solidFill>
                <a:effectLst/>
                <a:highlight>
                  <a:srgbClr val="FFFFFF"/>
                </a:highlight>
                <a:latin typeface="Arial Nova" panose="020B0504020202020204" pitchFamily="34" charset="0"/>
              </a:rPr>
              <a:t>If you can’t commit to any of the requirements</a:t>
            </a:r>
            <a:r>
              <a:rPr lang="en-GB" sz="1400" i="0">
                <a:solidFill>
                  <a:srgbClr val="000000"/>
                </a:solidFill>
                <a:effectLst/>
                <a:highlight>
                  <a:srgbClr val="FFFFFF"/>
                </a:highlight>
                <a:latin typeface="Arial Nova" panose="020B0504020202020204" pitchFamily="34" charset="0"/>
              </a:rPr>
              <a:t> detailed within these five principles, </a:t>
            </a:r>
            <a:r>
              <a:rPr lang="en-GB" sz="1400" b="1" i="0">
                <a:solidFill>
                  <a:srgbClr val="000000"/>
                </a:solidFill>
                <a:effectLst/>
                <a:highlight>
                  <a:srgbClr val="FFFFFF"/>
                </a:highlight>
                <a:latin typeface="Arial Nova" panose="020B0504020202020204" pitchFamily="34" charset="0"/>
              </a:rPr>
              <a:t>you need to consider alternative ways </a:t>
            </a:r>
            <a:r>
              <a:rPr lang="en-GB" sz="1400" i="0">
                <a:solidFill>
                  <a:srgbClr val="000000"/>
                </a:solidFill>
                <a:effectLst/>
                <a:highlight>
                  <a:srgbClr val="FFFFFF"/>
                </a:highlight>
                <a:latin typeface="Arial Nova" panose="020B0504020202020204" pitchFamily="34" charset="0"/>
              </a:rPr>
              <a:t>to achieve the aims </a:t>
            </a:r>
          </a:p>
          <a:p>
            <a:pPr fontAlgn="base"/>
            <a:r>
              <a:rPr lang="en-GB" sz="1400" i="0">
                <a:solidFill>
                  <a:srgbClr val="000000"/>
                </a:solidFill>
                <a:effectLst/>
                <a:highlight>
                  <a:srgbClr val="FFFFFF"/>
                </a:highlight>
                <a:latin typeface="Arial Nova"/>
              </a:rPr>
              <a:t>of your project.</a:t>
            </a:r>
            <a:r>
              <a:rPr lang="en-GB" sz="1400">
                <a:solidFill>
                  <a:srgbClr val="000000"/>
                </a:solidFill>
                <a:highlight>
                  <a:srgbClr val="FFFFFF"/>
                </a:highlight>
                <a:latin typeface="Arial Nova"/>
              </a:rPr>
              <a:t> </a:t>
            </a:r>
            <a:endParaRPr lang="en-GB" sz="1400" i="0">
              <a:solidFill>
                <a:srgbClr val="000000"/>
              </a:solidFill>
              <a:effectLst/>
              <a:highlight>
                <a:srgbClr val="FFFFFF"/>
              </a:highlight>
              <a:latin typeface="Arial Nova" panose="020B0504020202020204" pitchFamily="34" charset="0"/>
            </a:endParaRPr>
          </a:p>
        </p:txBody>
      </p:sp>
    </p:spTree>
    <p:extLst>
      <p:ext uri="{BB962C8B-B14F-4D97-AF65-F5344CB8AC3E}">
        <p14:creationId xmlns:p14="http://schemas.microsoft.com/office/powerpoint/2010/main" val="120983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5C2BA-D8C7-BB0A-4CA8-25764F3F771D}"/>
              </a:ext>
            </a:extLst>
          </p:cNvPr>
          <p:cNvSpPr txBox="1">
            <a:spLocks noGrp="1" noRot="1" noMove="1" noResize="1" noEditPoints="1" noAdjustHandles="1" noChangeArrowheads="1" noChangeShapeType="1"/>
          </p:cNvSpPr>
          <p:nvPr/>
        </p:nvSpPr>
        <p:spPr>
          <a:xfrm>
            <a:off x="4699154" y="2328735"/>
            <a:ext cx="2880000" cy="523220"/>
          </a:xfrm>
          <a:prstGeom prst="rect">
            <a:avLst/>
          </a:prstGeom>
          <a:noFill/>
        </p:spPr>
        <p:txBody>
          <a:bodyPr wrap="square" lIns="91440" tIns="45720" rIns="91440" bIns="45720" anchor="t">
            <a:spAutoFit/>
          </a:bodyPr>
          <a:lstStyle/>
          <a:p>
            <a:pPr algn="ctr" fontAlgn="base"/>
            <a:r>
              <a:rPr lang="en-GB" sz="1400" b="0" i="0" dirty="0">
                <a:solidFill>
                  <a:srgbClr val="000000"/>
                </a:solidFill>
                <a:effectLst/>
                <a:latin typeface="Aptos"/>
              </a:rPr>
              <a:t>What is the </a:t>
            </a:r>
            <a:r>
              <a:rPr lang="en-GB" sz="1400" b="1" i="0" dirty="0">
                <a:solidFill>
                  <a:srgbClr val="000000"/>
                </a:solidFill>
                <a:effectLst/>
                <a:latin typeface="Aptos"/>
              </a:rPr>
              <a:t>context </a:t>
            </a:r>
            <a:r>
              <a:rPr lang="en-GB" sz="1400" i="0" dirty="0">
                <a:solidFill>
                  <a:srgbClr val="000000"/>
                </a:solidFill>
                <a:effectLst/>
                <a:latin typeface="Aptos"/>
              </a:rPr>
              <a:t>of the involvement</a:t>
            </a:r>
            <a:r>
              <a:rPr lang="en-GB" sz="1400" b="0" i="0" dirty="0">
                <a:solidFill>
                  <a:srgbClr val="000000"/>
                </a:solidFill>
                <a:effectLst/>
                <a:latin typeface="Aptos"/>
              </a:rPr>
              <a:t>?</a:t>
            </a:r>
            <a:endParaRPr lang="en-GB" sz="1400" b="0" i="0" dirty="0">
              <a:solidFill>
                <a:srgbClr val="000000"/>
              </a:solidFill>
              <a:effectLst/>
              <a:highlight>
                <a:srgbClr val="FFFFFF"/>
              </a:highlight>
              <a:latin typeface="Aptos"/>
            </a:endParaRPr>
          </a:p>
        </p:txBody>
      </p:sp>
      <p:sp>
        <p:nvSpPr>
          <p:cNvPr id="4" name="TextBox 3">
            <a:extLst>
              <a:ext uri="{FF2B5EF4-FFF2-40B4-BE49-F238E27FC236}">
                <a16:creationId xmlns:a16="http://schemas.microsoft.com/office/drawing/2014/main" id="{E4D141D2-2005-246D-A3FC-E583BB42E514}"/>
              </a:ext>
            </a:extLst>
          </p:cNvPr>
          <p:cNvSpPr txBox="1">
            <a:spLocks noGrp="1" noRot="1" noMove="1" noResize="1" noEditPoints="1" noAdjustHandles="1" noChangeArrowheads="1" noChangeShapeType="1"/>
          </p:cNvSpPr>
          <p:nvPr/>
        </p:nvSpPr>
        <p:spPr>
          <a:xfrm>
            <a:off x="8568994" y="2328735"/>
            <a:ext cx="3046723" cy="738664"/>
          </a:xfrm>
          <a:prstGeom prst="rect">
            <a:avLst/>
          </a:prstGeom>
          <a:noFill/>
        </p:spPr>
        <p:txBody>
          <a:bodyPr wrap="square" lIns="91440" tIns="45720" rIns="91440" bIns="45720" anchor="t">
            <a:spAutoFit/>
          </a:bodyPr>
          <a:lstStyle/>
          <a:p>
            <a:pPr algn="ctr" fontAlgn="base"/>
            <a:r>
              <a:rPr lang="en-GB" sz="1400" b="0" i="0">
                <a:solidFill>
                  <a:srgbClr val="000000"/>
                </a:solidFill>
                <a:effectLst/>
                <a:highlight>
                  <a:srgbClr val="FFFFFF"/>
                </a:highlight>
                <a:latin typeface="Aptos"/>
              </a:rPr>
              <a:t>What </a:t>
            </a:r>
            <a:r>
              <a:rPr lang="en-GB" sz="1400" b="1" i="0">
                <a:solidFill>
                  <a:srgbClr val="000000"/>
                </a:solidFill>
                <a:effectLst/>
                <a:highlight>
                  <a:srgbClr val="FFFFFF"/>
                </a:highlight>
                <a:latin typeface="Aptos"/>
              </a:rPr>
              <a:t>positive change </a:t>
            </a:r>
            <a:r>
              <a:rPr lang="en-GB" sz="1400" b="0" i="0">
                <a:solidFill>
                  <a:srgbClr val="000000"/>
                </a:solidFill>
                <a:effectLst/>
                <a:highlight>
                  <a:srgbClr val="FFFFFF"/>
                </a:highlight>
                <a:latin typeface="Aptos"/>
              </a:rPr>
              <a:t>may happen as a result of people sharing their story or using their voice?  </a:t>
            </a:r>
          </a:p>
        </p:txBody>
      </p:sp>
      <p:sp>
        <p:nvSpPr>
          <p:cNvPr id="5" name="TextBox 4">
            <a:extLst>
              <a:ext uri="{FF2B5EF4-FFF2-40B4-BE49-F238E27FC236}">
                <a16:creationId xmlns:a16="http://schemas.microsoft.com/office/drawing/2014/main" id="{B1DFF150-3C12-73FE-D8A9-8B16C96EC49E}"/>
              </a:ext>
            </a:extLst>
          </p:cNvPr>
          <p:cNvSpPr txBox="1">
            <a:spLocks noGrp="1" noRot="1" noMove="1" noResize="1" noEditPoints="1" noAdjustHandles="1" noChangeArrowheads="1" noChangeShapeType="1"/>
          </p:cNvSpPr>
          <p:nvPr/>
        </p:nvSpPr>
        <p:spPr>
          <a:xfrm>
            <a:off x="4699154" y="5105178"/>
            <a:ext cx="2880000" cy="954107"/>
          </a:xfrm>
          <a:prstGeom prst="rect">
            <a:avLst/>
          </a:prstGeom>
          <a:noFill/>
        </p:spPr>
        <p:txBody>
          <a:bodyPr wrap="square" lIns="91440" tIns="45720" rIns="91440" bIns="45720" anchor="t">
            <a:spAutoFit/>
          </a:bodyPr>
          <a:lstStyle/>
          <a:p>
            <a:pPr algn="ctr" fontAlgn="base"/>
            <a:r>
              <a:rPr lang="en-GB" sz="1400" b="0" i="0" dirty="0">
                <a:solidFill>
                  <a:srgbClr val="000000"/>
                </a:solidFill>
                <a:effectLst/>
                <a:latin typeface="Aptos"/>
              </a:rPr>
              <a:t>What </a:t>
            </a:r>
            <a:r>
              <a:rPr lang="en-GB" sz="1400" b="1" i="0" dirty="0">
                <a:solidFill>
                  <a:srgbClr val="000000"/>
                </a:solidFill>
                <a:effectLst/>
                <a:latin typeface="Aptos"/>
              </a:rPr>
              <a:t>decisions </a:t>
            </a:r>
            <a:r>
              <a:rPr lang="en-GB" sz="1400" b="0" i="0" dirty="0">
                <a:solidFill>
                  <a:srgbClr val="000000"/>
                </a:solidFill>
                <a:effectLst/>
                <a:latin typeface="Aptos"/>
              </a:rPr>
              <a:t>have already been made that cannot be changed and what can be shaped by the person sharing their story</a:t>
            </a:r>
            <a:r>
              <a:rPr lang="en-GB" sz="1400" dirty="0">
                <a:solidFill>
                  <a:srgbClr val="000000"/>
                </a:solidFill>
                <a:latin typeface="Aptos"/>
              </a:rPr>
              <a:t> or voice</a:t>
            </a:r>
            <a:r>
              <a:rPr lang="en-GB" sz="1400" b="0" i="0" dirty="0">
                <a:solidFill>
                  <a:srgbClr val="000000"/>
                </a:solidFill>
                <a:effectLst/>
                <a:latin typeface="Aptos"/>
              </a:rPr>
              <a:t>?  </a:t>
            </a:r>
          </a:p>
        </p:txBody>
      </p:sp>
      <p:grpSp>
        <p:nvGrpSpPr>
          <p:cNvPr id="58" name="Group 57">
            <a:extLst>
              <a:ext uri="{FF2B5EF4-FFF2-40B4-BE49-F238E27FC236}">
                <a16:creationId xmlns:a16="http://schemas.microsoft.com/office/drawing/2014/main" id="{47B6B5CB-9F76-6DE0-206C-D5722C5C1397}"/>
              </a:ext>
            </a:extLst>
          </p:cNvPr>
          <p:cNvGrpSpPr>
            <a:grpSpLocks noGrp="1" noUngrp="1" noRot="1" noMove="1" noResize="1"/>
          </p:cNvGrpSpPr>
          <p:nvPr/>
        </p:nvGrpSpPr>
        <p:grpSpPr>
          <a:xfrm>
            <a:off x="5330843" y="1180581"/>
            <a:ext cx="1616622" cy="954107"/>
            <a:chOff x="5223235" y="1479411"/>
            <a:chExt cx="2354954" cy="1389860"/>
          </a:xfrm>
        </p:grpSpPr>
        <p:grpSp>
          <p:nvGrpSpPr>
            <p:cNvPr id="11" name="Group 10">
              <a:extLst>
                <a:ext uri="{FF2B5EF4-FFF2-40B4-BE49-F238E27FC236}">
                  <a16:creationId xmlns:a16="http://schemas.microsoft.com/office/drawing/2014/main" id="{A37083B6-A6C5-E82E-C229-B09FFC7CEDB4}"/>
                </a:ext>
              </a:extLst>
            </p:cNvPr>
            <p:cNvGrpSpPr>
              <a:grpSpLocks noGrp="1" noUngrp="1" noRot="1" noMove="1" noResize="1"/>
            </p:cNvGrpSpPr>
            <p:nvPr/>
          </p:nvGrpSpPr>
          <p:grpSpPr>
            <a:xfrm>
              <a:off x="6141803" y="1479411"/>
              <a:ext cx="1157401" cy="1049650"/>
              <a:chOff x="8684475" y="1009739"/>
              <a:chExt cx="2446351" cy="2298422"/>
            </a:xfrm>
          </p:grpSpPr>
          <p:grpSp>
            <p:nvGrpSpPr>
              <p:cNvPr id="12" name="Group 11">
                <a:extLst>
                  <a:ext uri="{FF2B5EF4-FFF2-40B4-BE49-F238E27FC236}">
                    <a16:creationId xmlns:a16="http://schemas.microsoft.com/office/drawing/2014/main" id="{4A549343-EC51-0CAD-CD37-E5B60D083519}"/>
                  </a:ext>
                </a:extLst>
              </p:cNvPr>
              <p:cNvGrpSpPr>
                <a:grpSpLocks noGrp="1" noUngrp="1" noRot="1" noMove="1" noResize="1"/>
              </p:cNvGrpSpPr>
              <p:nvPr/>
            </p:nvGrpSpPr>
            <p:grpSpPr>
              <a:xfrm>
                <a:off x="8684475" y="2278578"/>
                <a:ext cx="1069521" cy="1029583"/>
                <a:chOff x="4197441" y="1868034"/>
                <a:chExt cx="1069521" cy="1029583"/>
              </a:xfrm>
              <a:noFill/>
            </p:grpSpPr>
            <p:pic>
              <p:nvPicPr>
                <p:cNvPr id="22" name="Picture 21" descr="Shape&#10;&#10;Description automatically generated with low confidence">
                  <a:extLst>
                    <a:ext uri="{FF2B5EF4-FFF2-40B4-BE49-F238E27FC236}">
                      <a16:creationId xmlns:a16="http://schemas.microsoft.com/office/drawing/2014/main" id="{E7E4FBBB-63B6-A7B2-1528-E2AC0FC5E7AE}"/>
                    </a:ext>
                  </a:extLst>
                </p:cNvPr>
                <p:cNvPicPr>
                  <a:picLocks noGrp="1" noRot="1" noChangeAspect="1" noMove="1" noResize="1" noEditPoints="1" noAdjustHandles="1" noChangeArrowheads="1" noChangeShapeType="1" noCrop="1"/>
                </p:cNvPicPr>
                <p:nvPr/>
              </p:nvPicPr>
              <p:blipFill rotWithShape="1">
                <a:blip r:embed="rId2" cstate="print">
                  <a:alphaModFix/>
                  <a:extLst>
                    <a:ext uri="{28A0092B-C50C-407E-A947-70E740481C1C}">
                      <a14:useLocalDpi xmlns:a14="http://schemas.microsoft.com/office/drawing/2010/main" val="0"/>
                    </a:ext>
                  </a:extLst>
                </a:blip>
                <a:srcRect b="11524"/>
                <a:stretch/>
              </p:blipFill>
              <p:spPr>
                <a:xfrm>
                  <a:off x="4197441" y="1880025"/>
                  <a:ext cx="1069521" cy="946271"/>
                </a:xfrm>
                <a:prstGeom prst="rect">
                  <a:avLst/>
                </a:prstGeom>
                <a:grpFill/>
              </p:spPr>
            </p:pic>
            <p:sp>
              <p:nvSpPr>
                <p:cNvPr id="23" name="Oval 22">
                  <a:extLst>
                    <a:ext uri="{FF2B5EF4-FFF2-40B4-BE49-F238E27FC236}">
                      <a16:creationId xmlns:a16="http://schemas.microsoft.com/office/drawing/2014/main" id="{92A7C991-6214-983D-3A84-86B1E89CECFB}"/>
                    </a:ext>
                  </a:extLst>
                </p:cNvPr>
                <p:cNvSpPr>
                  <a:spLocks noGrp="1" noRot="1" noMove="1" noResize="1" noEditPoints="1" noAdjustHandles="1" noChangeArrowheads="1" noChangeShapeType="1"/>
                </p:cNvSpPr>
                <p:nvPr/>
              </p:nvSpPr>
              <p:spPr>
                <a:xfrm>
                  <a:off x="4205061" y="1868034"/>
                  <a:ext cx="1029583" cy="102958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06F9FED0-7407-015D-54D7-73539F5D3DB2}"/>
                  </a:ext>
                </a:extLst>
              </p:cNvPr>
              <p:cNvGrpSpPr>
                <a:grpSpLocks noGrp="1" noUngrp="1" noRot="1" noMove="1" noResize="1"/>
              </p:cNvGrpSpPr>
              <p:nvPr/>
            </p:nvGrpSpPr>
            <p:grpSpPr>
              <a:xfrm>
                <a:off x="10061305" y="2305552"/>
                <a:ext cx="1069521" cy="975634"/>
                <a:chOff x="9197768" y="1224597"/>
                <a:chExt cx="1069521" cy="975634"/>
              </a:xfrm>
            </p:grpSpPr>
            <p:pic>
              <p:nvPicPr>
                <p:cNvPr id="20" name="Picture 19" descr="Shape&#10;&#10;Description automatically generated with low confidence">
                  <a:extLst>
                    <a:ext uri="{FF2B5EF4-FFF2-40B4-BE49-F238E27FC236}">
                      <a16:creationId xmlns:a16="http://schemas.microsoft.com/office/drawing/2014/main" id="{02C409C9-DA36-73DE-67D6-34C9F147CF2C}"/>
                    </a:ext>
                  </a:extLst>
                </p:cNvPr>
                <p:cNvPicPr>
                  <a:picLocks noGrp="1" noRot="1" noChangeAspect="1" noMove="1" noResize="1" noEditPoints="1" noAdjustHandles="1" noChangeArrowheads="1" noChangeShapeType="1" noCrop="1"/>
                </p:cNvPicPr>
                <p:nvPr/>
              </p:nvPicPr>
              <p:blipFill rotWithShape="1">
                <a:blip r:embed="rId2" cstate="print">
                  <a:alphaModFix/>
                  <a:extLst>
                    <a:ext uri="{28A0092B-C50C-407E-A947-70E740481C1C}">
                      <a14:useLocalDpi xmlns:a14="http://schemas.microsoft.com/office/drawing/2010/main" val="0"/>
                    </a:ext>
                  </a:extLst>
                </a:blip>
                <a:srcRect b="11524"/>
                <a:stretch/>
              </p:blipFill>
              <p:spPr>
                <a:xfrm>
                  <a:off x="9197768" y="1253960"/>
                  <a:ext cx="1069521" cy="946271"/>
                </a:xfrm>
                <a:prstGeom prst="rect">
                  <a:avLst/>
                </a:prstGeom>
              </p:spPr>
            </p:pic>
            <p:sp>
              <p:nvSpPr>
                <p:cNvPr id="21" name="Rectangle 20">
                  <a:extLst>
                    <a:ext uri="{FF2B5EF4-FFF2-40B4-BE49-F238E27FC236}">
                      <a16:creationId xmlns:a16="http://schemas.microsoft.com/office/drawing/2014/main" id="{4FC67BDC-1070-A6E5-02B6-694FB43BF262}"/>
                    </a:ext>
                  </a:extLst>
                </p:cNvPr>
                <p:cNvSpPr>
                  <a:spLocks noGrp="1" noRot="1" noMove="1" noResize="1" noEditPoints="1" noAdjustHandles="1" noChangeArrowheads="1" noChangeShapeType="1"/>
                </p:cNvSpPr>
                <p:nvPr/>
              </p:nvSpPr>
              <p:spPr>
                <a:xfrm>
                  <a:off x="9259392" y="1224597"/>
                  <a:ext cx="946272" cy="9462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C41A58C7-64DA-9215-D97E-2785FFAF3D1E}"/>
                  </a:ext>
                </a:extLst>
              </p:cNvPr>
              <p:cNvGrpSpPr>
                <a:grpSpLocks noGrp="1" noUngrp="1" noRot="1" noMove="1" noResize="1"/>
              </p:cNvGrpSpPr>
              <p:nvPr/>
            </p:nvGrpSpPr>
            <p:grpSpPr>
              <a:xfrm>
                <a:off x="9219236" y="1009739"/>
                <a:ext cx="1444644" cy="1128863"/>
                <a:chOff x="9921240" y="2322181"/>
                <a:chExt cx="1444644" cy="1128863"/>
              </a:xfrm>
            </p:grpSpPr>
            <p:pic>
              <p:nvPicPr>
                <p:cNvPr id="18" name="Picture 17" descr="Shape&#10;&#10;Description automatically generated with low confidence">
                  <a:extLst>
                    <a:ext uri="{FF2B5EF4-FFF2-40B4-BE49-F238E27FC236}">
                      <a16:creationId xmlns:a16="http://schemas.microsoft.com/office/drawing/2014/main" id="{5E25D456-95B9-D922-4868-1D8EE6FEA679}"/>
                    </a:ext>
                  </a:extLst>
                </p:cNvPr>
                <p:cNvPicPr>
                  <a:picLocks noGrp="1" noRot="1" noChangeAspect="1" noMove="1" noResize="1" noEditPoints="1" noAdjustHandles="1" noChangeArrowheads="1" noChangeShapeType="1" noCrop="1"/>
                </p:cNvPicPr>
                <p:nvPr/>
              </p:nvPicPr>
              <p:blipFill rotWithShape="1">
                <a:blip r:embed="rId2" cstate="print">
                  <a:alphaModFix/>
                  <a:extLst>
                    <a:ext uri="{28A0092B-C50C-407E-A947-70E740481C1C}">
                      <a14:useLocalDpi xmlns:a14="http://schemas.microsoft.com/office/drawing/2010/main" val="0"/>
                    </a:ext>
                  </a:extLst>
                </a:blip>
                <a:srcRect b="11524"/>
                <a:stretch/>
              </p:blipFill>
              <p:spPr>
                <a:xfrm>
                  <a:off x="10108801" y="2504773"/>
                  <a:ext cx="1069521" cy="946271"/>
                </a:xfrm>
                <a:prstGeom prst="rect">
                  <a:avLst/>
                </a:prstGeom>
              </p:spPr>
            </p:pic>
            <p:sp>
              <p:nvSpPr>
                <p:cNvPr id="19" name="Isosceles Triangle 18">
                  <a:extLst>
                    <a:ext uri="{FF2B5EF4-FFF2-40B4-BE49-F238E27FC236}">
                      <a16:creationId xmlns:a16="http://schemas.microsoft.com/office/drawing/2014/main" id="{58BA3C70-BF75-C9F2-67A0-996A286D8F36}"/>
                    </a:ext>
                  </a:extLst>
                </p:cNvPr>
                <p:cNvSpPr>
                  <a:spLocks noGrp="1" noRot="1" noMove="1" noResize="1" noEditPoints="1" noAdjustHandles="1" noChangeArrowheads="1" noChangeShapeType="1"/>
                </p:cNvSpPr>
                <p:nvPr/>
              </p:nvSpPr>
              <p:spPr>
                <a:xfrm>
                  <a:off x="9921240" y="2322181"/>
                  <a:ext cx="1444644" cy="110682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 name="Straight Connector 14">
                <a:extLst>
                  <a:ext uri="{FF2B5EF4-FFF2-40B4-BE49-F238E27FC236}">
                    <a16:creationId xmlns:a16="http://schemas.microsoft.com/office/drawing/2014/main" id="{0E2998B2-E4C0-1B9A-B506-9A8B38DB9CD3}"/>
                  </a:ext>
                </a:extLst>
              </p:cNvPr>
              <p:cNvCxnSpPr>
                <a:cxnSpLocks noGrp="1" noRot="1" noMove="1" noResize="1" noEditPoints="1" noAdjustHandles="1" noChangeArrowheads="1" noChangeShapeType="1"/>
              </p:cNvCxnSpPr>
              <p:nvPr/>
            </p:nvCxnSpPr>
            <p:spPr>
              <a:xfrm flipV="1">
                <a:off x="9561196" y="2113053"/>
                <a:ext cx="169260" cy="294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51ADC3-04C9-35D4-BB80-F6B9D8AF268C}"/>
                  </a:ext>
                </a:extLst>
              </p:cNvPr>
              <p:cNvCxnSpPr>
                <a:cxnSpLocks noGrp="1" noRot="1" noMove="1" noResize="1" noEditPoints="1" noAdjustHandles="1" noChangeArrowheads="1" noChangeShapeType="1"/>
              </p:cNvCxnSpPr>
              <p:nvPr/>
            </p:nvCxnSpPr>
            <p:spPr>
              <a:xfrm flipH="1" flipV="1">
                <a:off x="10403312" y="2116724"/>
                <a:ext cx="73006" cy="188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6F9B30-F6DA-49E7-FD85-92F968FD492E}"/>
                  </a:ext>
                </a:extLst>
              </p:cNvPr>
              <p:cNvCxnSpPr>
                <a:cxnSpLocks noGrp="1" noRot="1" noMove="1" noResize="1" noEditPoints="1" noAdjustHandles="1" noChangeArrowheads="1" noChangeShapeType="1"/>
              </p:cNvCxnSpPr>
              <p:nvPr/>
            </p:nvCxnSpPr>
            <p:spPr>
              <a:xfrm>
                <a:off x="9721678" y="2782650"/>
                <a:ext cx="4012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C9A0DCE4-5E94-3545-8FD5-6C8EE20ADED9}"/>
                </a:ext>
              </a:extLst>
            </p:cNvPr>
            <p:cNvSpPr>
              <a:spLocks noGrp="1" noRot="1" noMove="1" noResize="1" noEditPoints="1" noAdjustHandles="1" noChangeArrowheads="1" noChangeShapeType="1"/>
            </p:cNvSpPr>
            <p:nvPr/>
          </p:nvSpPr>
          <p:spPr>
            <a:xfrm>
              <a:off x="5876681" y="1479411"/>
              <a:ext cx="1701508" cy="1314111"/>
            </a:xfrm>
            <a:prstGeom prst="rect">
              <a:avLst/>
            </a:prstGeom>
            <a:solidFill>
              <a:schemeClr val="bg1">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6BEA9431-BFF7-CBBF-25A1-0B167A3A05CA}"/>
                </a:ext>
              </a:extLst>
            </p:cNvPr>
            <p:cNvPicPr>
              <a:picLocks noGrp="1" noRot="1" noChangeAspect="1" noMove="1" noResize="1" noEditPoints="1" noAdjustHandles="1" noChangeArrowheads="1" noChangeShapeType="1" noCrop="1"/>
            </p:cNvPicPr>
            <p:nvPr/>
          </p:nvPicPr>
          <p:blipFill rotWithShape="1">
            <a:blip r:embed="rId3"/>
            <a:srcRect b="19449"/>
            <a:stretch/>
          </p:blipFill>
          <p:spPr>
            <a:xfrm flipH="1">
              <a:off x="5223235" y="1859955"/>
              <a:ext cx="1253016" cy="1009316"/>
            </a:xfrm>
            <a:prstGeom prst="rect">
              <a:avLst/>
            </a:prstGeom>
          </p:spPr>
        </p:pic>
      </p:grpSp>
      <p:pic>
        <p:nvPicPr>
          <p:cNvPr id="43" name="Picture 42">
            <a:extLst>
              <a:ext uri="{FF2B5EF4-FFF2-40B4-BE49-F238E27FC236}">
                <a16:creationId xmlns:a16="http://schemas.microsoft.com/office/drawing/2014/main" id="{E8659101-A436-2087-9219-5A5DA08304EB}"/>
              </a:ext>
            </a:extLst>
          </p:cNvPr>
          <p:cNvPicPr>
            <a:picLocks noGrp="1" noRot="1" noChangeAspect="1" noMove="1" noResize="1" noEditPoints="1" noAdjustHandles="1" noChangeArrowheads="1" noChangeShapeType="1" noCrop="1"/>
          </p:cNvPicPr>
          <p:nvPr/>
        </p:nvPicPr>
        <p:blipFill rotWithShape="1">
          <a:blip r:embed="rId4">
            <a:duotone>
              <a:prstClr val="black"/>
              <a:schemeClr val="tx2">
                <a:tint val="45000"/>
                <a:satMod val="400000"/>
              </a:schemeClr>
            </a:duotone>
          </a:blip>
          <a:srcRect b="19449"/>
          <a:stretch/>
        </p:blipFill>
        <p:spPr>
          <a:xfrm>
            <a:off x="9508332" y="1139079"/>
            <a:ext cx="1168046" cy="940872"/>
          </a:xfrm>
          <a:prstGeom prst="rect">
            <a:avLst/>
          </a:prstGeom>
        </p:spPr>
      </p:pic>
      <p:pic>
        <p:nvPicPr>
          <p:cNvPr id="45" name="Picture 44">
            <a:extLst>
              <a:ext uri="{FF2B5EF4-FFF2-40B4-BE49-F238E27FC236}">
                <a16:creationId xmlns:a16="http://schemas.microsoft.com/office/drawing/2014/main" id="{A8D2EE8F-5BCD-10F3-ACEA-12F8F2E3AC1E}"/>
              </a:ext>
            </a:extLst>
          </p:cNvPr>
          <p:cNvPicPr>
            <a:picLocks noGrp="1" noRot="1" noChangeAspect="1" noMove="1" noResize="1" noEditPoints="1" noAdjustHandles="1" noChangeArrowheads="1" noChangeShapeType="1" noCrop="1"/>
          </p:cNvPicPr>
          <p:nvPr/>
        </p:nvPicPr>
        <p:blipFill rotWithShape="1">
          <a:blip r:embed="rId5"/>
          <a:srcRect b="15058"/>
          <a:stretch/>
        </p:blipFill>
        <p:spPr>
          <a:xfrm>
            <a:off x="5462515" y="3839698"/>
            <a:ext cx="1353278" cy="1149504"/>
          </a:xfrm>
          <a:prstGeom prst="rect">
            <a:avLst/>
          </a:prstGeom>
        </p:spPr>
      </p:pic>
      <p:pic>
        <p:nvPicPr>
          <p:cNvPr id="47" name="Picture 46">
            <a:extLst>
              <a:ext uri="{FF2B5EF4-FFF2-40B4-BE49-F238E27FC236}">
                <a16:creationId xmlns:a16="http://schemas.microsoft.com/office/drawing/2014/main" id="{7534613B-D60C-386D-F334-C83150B60C0F}"/>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t="-8067" b="14800"/>
          <a:stretch/>
        </p:blipFill>
        <p:spPr>
          <a:xfrm>
            <a:off x="9415717" y="3727049"/>
            <a:ext cx="1353277" cy="1262154"/>
          </a:xfrm>
          <a:prstGeom prst="rect">
            <a:avLst/>
          </a:prstGeom>
        </p:spPr>
      </p:pic>
      <p:sp>
        <p:nvSpPr>
          <p:cNvPr id="56" name="TextBox 55">
            <a:extLst>
              <a:ext uri="{FF2B5EF4-FFF2-40B4-BE49-F238E27FC236}">
                <a16:creationId xmlns:a16="http://schemas.microsoft.com/office/drawing/2014/main" id="{7833122E-9442-AC31-BED6-8AA3B36C9D09}"/>
              </a:ext>
            </a:extLst>
          </p:cNvPr>
          <p:cNvSpPr txBox="1">
            <a:spLocks noGrp="1" noRot="1" noMove="1" noResize="1" noEditPoints="1" noAdjustHandles="1" noChangeArrowheads="1" noChangeShapeType="1"/>
          </p:cNvSpPr>
          <p:nvPr/>
        </p:nvSpPr>
        <p:spPr>
          <a:xfrm>
            <a:off x="8652355" y="5105178"/>
            <a:ext cx="2880000" cy="738664"/>
          </a:xfrm>
          <a:prstGeom prst="rect">
            <a:avLst/>
          </a:prstGeom>
          <a:noFill/>
        </p:spPr>
        <p:txBody>
          <a:bodyPr wrap="square" lIns="91440" tIns="45720" rIns="91440" bIns="45720" anchor="t">
            <a:spAutoFit/>
          </a:bodyPr>
          <a:lstStyle/>
          <a:p>
            <a:pPr algn="ctr" fontAlgn="base"/>
            <a:r>
              <a:rPr lang="en-GB" sz="1400" b="0" i="0" dirty="0">
                <a:solidFill>
                  <a:srgbClr val="000000"/>
                </a:solidFill>
                <a:effectLst/>
                <a:latin typeface="Aptos"/>
              </a:rPr>
              <a:t>How can you focus on </a:t>
            </a:r>
            <a:r>
              <a:rPr lang="en-GB" sz="1400" b="1" i="0" dirty="0">
                <a:solidFill>
                  <a:srgbClr val="000000"/>
                </a:solidFill>
                <a:effectLst/>
                <a:latin typeface="Aptos"/>
              </a:rPr>
              <a:t>strengths</a:t>
            </a:r>
            <a:r>
              <a:rPr lang="en-GB" sz="1400" b="0" i="0" dirty="0">
                <a:solidFill>
                  <a:srgbClr val="000000"/>
                </a:solidFill>
                <a:effectLst/>
                <a:latin typeface="Aptos"/>
              </a:rPr>
              <a:t> and </a:t>
            </a:r>
            <a:r>
              <a:rPr lang="en-GB" sz="1400" b="1" i="0" dirty="0">
                <a:solidFill>
                  <a:srgbClr val="000000"/>
                </a:solidFill>
                <a:effectLst/>
                <a:latin typeface="Aptos"/>
              </a:rPr>
              <a:t>resilience </a:t>
            </a:r>
            <a:r>
              <a:rPr lang="en-GB" sz="1400" b="0" i="0" dirty="0">
                <a:solidFill>
                  <a:srgbClr val="000000"/>
                </a:solidFill>
                <a:effectLst/>
                <a:latin typeface="Aptos"/>
              </a:rPr>
              <a:t>rather than vulnerability?  </a:t>
            </a:r>
          </a:p>
        </p:txBody>
      </p:sp>
      <p:pic>
        <p:nvPicPr>
          <p:cNvPr id="3" name="Picture 2">
            <a:extLst>
              <a:ext uri="{FF2B5EF4-FFF2-40B4-BE49-F238E27FC236}">
                <a16:creationId xmlns:a16="http://schemas.microsoft.com/office/drawing/2014/main" id="{36AC43C6-CC6C-2686-F110-B5CF4E62AA7C}"/>
              </a:ext>
            </a:extLst>
          </p:cNvPr>
          <p:cNvPicPr>
            <a:picLocks noGrp="1" noRot="1" noChangeAspect="1" noMove="1" noResize="1" noEditPoints="1" noAdjustHandles="1" noChangeArrowheads="1" noChangeShapeType="1" noCrop="1"/>
          </p:cNvPicPr>
          <p:nvPr/>
        </p:nvPicPr>
        <p:blipFill>
          <a:blip r:embed="rId7"/>
          <a:stretch>
            <a:fillRect/>
          </a:stretch>
        </p:blipFill>
        <p:spPr>
          <a:xfrm>
            <a:off x="-10687" y="0"/>
            <a:ext cx="4044950" cy="6858000"/>
          </a:xfrm>
          <a:prstGeom prst="rect">
            <a:avLst/>
          </a:prstGeom>
        </p:spPr>
      </p:pic>
      <p:sp>
        <p:nvSpPr>
          <p:cNvPr id="7" name="Flowchart: Terminator 6">
            <a:extLst>
              <a:ext uri="{FF2B5EF4-FFF2-40B4-BE49-F238E27FC236}">
                <a16:creationId xmlns:a16="http://schemas.microsoft.com/office/drawing/2014/main" id="{BC5E90BF-F27C-480C-059C-E3D8851C586E}"/>
              </a:ext>
            </a:extLst>
          </p:cNvPr>
          <p:cNvSpPr>
            <a:spLocks noGrp="1" noRot="1" noMove="1" noResize="1" noEditPoints="1" noAdjustHandles="1" noChangeArrowheads="1" noChangeShapeType="1"/>
          </p:cNvSpPr>
          <p:nvPr/>
        </p:nvSpPr>
        <p:spPr>
          <a:xfrm>
            <a:off x="72901" y="629920"/>
            <a:ext cx="2885440" cy="4582160"/>
          </a:xfrm>
          <a:prstGeom prst="flowChartTerminator">
            <a:avLst/>
          </a:prstGeom>
          <a:solidFill>
            <a:srgbClr val="C2F1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7A1BDC3-6295-F2D4-936F-8C136A09950B}"/>
              </a:ext>
            </a:extLst>
          </p:cNvPr>
          <p:cNvSpPr txBox="1">
            <a:spLocks noGrp="1" noRot="1" noMove="1" noResize="1" noEditPoints="1" noAdjustHandles="1" noChangeArrowheads="1" noChangeShapeType="1"/>
          </p:cNvSpPr>
          <p:nvPr/>
        </p:nvSpPr>
        <p:spPr>
          <a:xfrm>
            <a:off x="201982" y="10411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05853A"/>
                </a:solidFill>
                <a:latin typeface="Arial Nova" panose="020B0504020202020204" pitchFamily="34" charset="0"/>
              </a:rPr>
              <a:t>1.</a:t>
            </a:r>
          </a:p>
          <a:p>
            <a:pPr lvl="0" defTabSz="2044700">
              <a:lnSpc>
                <a:spcPct val="90000"/>
              </a:lnSpc>
              <a:spcBef>
                <a:spcPct val="0"/>
              </a:spcBef>
              <a:spcAft>
                <a:spcPct val="35000"/>
              </a:spcAft>
            </a:pPr>
            <a:r>
              <a:rPr lang="en-GB" sz="2400" b="1">
                <a:solidFill>
                  <a:srgbClr val="05853A"/>
                </a:solidFill>
                <a:latin typeface="Arial Nova" panose="020B0504020202020204" pitchFamily="34" charset="0"/>
              </a:rPr>
              <a:t>Clarify influence </a:t>
            </a:r>
            <a:br>
              <a:rPr lang="en-GB" sz="2400" b="1">
                <a:solidFill>
                  <a:srgbClr val="05853A"/>
                </a:solidFill>
                <a:latin typeface="Arial Nova" panose="020B0504020202020204" pitchFamily="34" charset="0"/>
              </a:rPr>
            </a:br>
            <a:r>
              <a:rPr lang="en-GB" sz="2400" b="1">
                <a:solidFill>
                  <a:srgbClr val="05853A"/>
                </a:solidFill>
                <a:latin typeface="Arial Nova" panose="020B0504020202020204" pitchFamily="34" charset="0"/>
              </a:rPr>
              <a:t>&amp; impact</a:t>
            </a:r>
          </a:p>
        </p:txBody>
      </p:sp>
      <p:sp>
        <p:nvSpPr>
          <p:cNvPr id="9" name="TextBox 8">
            <a:extLst>
              <a:ext uri="{FF2B5EF4-FFF2-40B4-BE49-F238E27FC236}">
                <a16:creationId xmlns:a16="http://schemas.microsoft.com/office/drawing/2014/main" id="{732DB6A5-EA86-00B8-45E2-E53BA8426104}"/>
              </a:ext>
            </a:extLst>
          </p:cNvPr>
          <p:cNvSpPr txBox="1">
            <a:spLocks noGrp="1" noRot="1" noMove="1" noResize="1" noEditPoints="1" noAdjustHandles="1" noChangeArrowheads="1" noChangeShapeType="1"/>
          </p:cNvSpPr>
          <p:nvPr/>
        </p:nvSpPr>
        <p:spPr>
          <a:xfrm>
            <a:off x="201982" y="3135027"/>
            <a:ext cx="2782608" cy="1975926"/>
          </a:xfrm>
          <a:prstGeom prst="rect">
            <a:avLst/>
          </a:prstGeom>
          <a:noFill/>
        </p:spPr>
        <p:txBody>
          <a:bodyPr wrap="square" lIns="91440" tIns="45720" rIns="91440" bIns="45720" anchor="t">
            <a:spAutoFit/>
          </a:bodyPr>
          <a:lstStyle/>
          <a:p>
            <a:pPr lvl="0" defTabSz="2044700">
              <a:lnSpc>
                <a:spcPct val="90000"/>
              </a:lnSpc>
              <a:spcBef>
                <a:spcPct val="0"/>
              </a:spcBef>
              <a:spcAft>
                <a:spcPct val="35000"/>
              </a:spcAft>
            </a:pPr>
            <a:r>
              <a:rPr lang="en-GB" kern="1200" dirty="0">
                <a:latin typeface="Arial Nova"/>
              </a:rPr>
              <a:t>Be clear on:</a:t>
            </a:r>
          </a:p>
          <a:p>
            <a:pPr marL="285750" lvl="0" indent="-285750" defTabSz="2044700">
              <a:lnSpc>
                <a:spcPct val="90000"/>
              </a:lnSpc>
              <a:spcBef>
                <a:spcPct val="0"/>
              </a:spcBef>
              <a:spcAft>
                <a:spcPct val="35000"/>
              </a:spcAft>
              <a:buFont typeface="Arial" panose="020B0604020202020204" pitchFamily="34" charset="0"/>
              <a:buChar char="•"/>
            </a:pPr>
            <a:r>
              <a:rPr lang="en-GB" kern="1200" dirty="0">
                <a:latin typeface="Arial Nova"/>
              </a:rPr>
              <a:t>the aim</a:t>
            </a:r>
          </a:p>
          <a:p>
            <a:pPr marL="285750" lvl="0" indent="-285750" defTabSz="2044700">
              <a:lnSpc>
                <a:spcPct val="90000"/>
              </a:lnSpc>
              <a:spcBef>
                <a:spcPct val="0"/>
              </a:spcBef>
              <a:spcAft>
                <a:spcPct val="35000"/>
              </a:spcAft>
              <a:buFont typeface="Arial" panose="020B0604020202020204" pitchFamily="34" charset="0"/>
              <a:buChar char="•"/>
            </a:pPr>
            <a:r>
              <a:rPr lang="en-GB" kern="1200" dirty="0">
                <a:latin typeface="Arial Nova"/>
              </a:rPr>
              <a:t>potential impact</a:t>
            </a:r>
          </a:p>
          <a:p>
            <a:pPr marL="285750" lvl="0" indent="-285750" defTabSz="2044700">
              <a:lnSpc>
                <a:spcPct val="90000"/>
              </a:lnSpc>
              <a:spcBef>
                <a:spcPct val="0"/>
              </a:spcBef>
              <a:spcAft>
                <a:spcPct val="35000"/>
              </a:spcAft>
              <a:buFont typeface="Arial" panose="020B0604020202020204" pitchFamily="34" charset="0"/>
              <a:buChar char="•"/>
            </a:pPr>
            <a:r>
              <a:rPr lang="en-GB" kern="1200" dirty="0">
                <a:latin typeface="Arial Nova"/>
              </a:rPr>
              <a:t>scope of influence </a:t>
            </a:r>
          </a:p>
          <a:p>
            <a:pPr marL="285750" indent="-285750" defTabSz="2044700">
              <a:lnSpc>
                <a:spcPct val="90000"/>
              </a:lnSpc>
              <a:spcBef>
                <a:spcPct val="0"/>
              </a:spcBef>
              <a:spcAft>
                <a:spcPct val="35000"/>
              </a:spcAft>
              <a:buFont typeface="Arial" panose="020B0604020202020204" pitchFamily="34" charset="0"/>
              <a:buChar char="•"/>
            </a:pPr>
            <a:r>
              <a:rPr lang="en-GB" kern="1200" dirty="0">
                <a:latin typeface="Arial Nova"/>
              </a:rPr>
              <a:t>ability to shape </a:t>
            </a:r>
            <a:r>
              <a:rPr lang="en-GB" dirty="0">
                <a:latin typeface="Arial Nova"/>
              </a:rPr>
              <a:t>their</a:t>
            </a:r>
            <a:r>
              <a:rPr lang="en-GB" kern="1200" dirty="0">
                <a:latin typeface="Arial Nova"/>
              </a:rPr>
              <a:t> </a:t>
            </a:r>
            <a:r>
              <a:rPr lang="en-GB" dirty="0">
                <a:latin typeface="Arial Nova"/>
              </a:rPr>
              <a:t>voice or story</a:t>
            </a:r>
            <a:endParaRPr lang="en-GB" kern="1200" dirty="0">
              <a:latin typeface="Arial Nova"/>
            </a:endParaRPr>
          </a:p>
        </p:txBody>
      </p:sp>
    </p:spTree>
    <p:extLst>
      <p:ext uri="{BB962C8B-B14F-4D97-AF65-F5344CB8AC3E}">
        <p14:creationId xmlns:p14="http://schemas.microsoft.com/office/powerpoint/2010/main" val="104954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5C2BA-D8C7-BB0A-4CA8-25764F3F771D}"/>
              </a:ext>
            </a:extLst>
          </p:cNvPr>
          <p:cNvSpPr txBox="1">
            <a:spLocks noGrp="1" noRot="1" noMove="1" noResize="1" noEditPoints="1" noAdjustHandles="1" noChangeArrowheads="1" noChangeShapeType="1"/>
          </p:cNvSpPr>
          <p:nvPr/>
        </p:nvSpPr>
        <p:spPr>
          <a:xfrm>
            <a:off x="4791754" y="2363457"/>
            <a:ext cx="2880000" cy="892552"/>
          </a:xfrm>
          <a:prstGeom prst="rect">
            <a:avLst/>
          </a:prstGeom>
          <a:noFill/>
        </p:spPr>
        <p:txBody>
          <a:bodyPr wrap="square" lIns="91440" tIns="45720" rIns="91440" bIns="45720" anchor="t">
            <a:spAutoFit/>
          </a:bodyPr>
          <a:lstStyle/>
          <a:p>
            <a:pPr algn="ctr" fontAlgn="base"/>
            <a:r>
              <a:rPr lang="en-GB" sz="1300" b="0" i="0">
                <a:solidFill>
                  <a:srgbClr val="000000"/>
                </a:solidFill>
                <a:effectLst/>
                <a:highlight>
                  <a:srgbClr val="FFFFFF"/>
                </a:highlight>
                <a:latin typeface="Aptos"/>
              </a:rPr>
              <a:t>What could be the unintended </a:t>
            </a:r>
            <a:r>
              <a:rPr lang="en-GB" sz="1300" b="1" i="0">
                <a:solidFill>
                  <a:srgbClr val="000000"/>
                </a:solidFill>
                <a:effectLst/>
                <a:highlight>
                  <a:srgbClr val="FFFFFF"/>
                </a:highlight>
                <a:latin typeface="Aptos"/>
              </a:rPr>
              <a:t>negative impact </a:t>
            </a:r>
            <a:r>
              <a:rPr lang="en-GB" sz="1300" b="0" i="0">
                <a:solidFill>
                  <a:srgbClr val="000000"/>
                </a:solidFill>
                <a:effectLst/>
                <a:highlight>
                  <a:srgbClr val="FFFFFF"/>
                </a:highlight>
                <a:latin typeface="Aptos"/>
              </a:rPr>
              <a:t>on the person </a:t>
            </a:r>
            <a:r>
              <a:rPr lang="en-GB" sz="1300" b="0" i="0">
                <a:solidFill>
                  <a:srgbClr val="000000"/>
                </a:solidFill>
                <a:effectLst/>
                <a:latin typeface="Aptos"/>
              </a:rPr>
              <a:t>if</a:t>
            </a:r>
            <a:r>
              <a:rPr lang="en-GB" sz="1300" b="0" i="0" dirty="0">
                <a:solidFill>
                  <a:srgbClr val="000000"/>
                </a:solidFill>
                <a:effectLst/>
                <a:latin typeface="Aptos"/>
              </a:rPr>
              <a:t> </a:t>
            </a:r>
            <a:r>
              <a:rPr lang="en-GB" sz="1300" b="0" i="0">
                <a:solidFill>
                  <a:srgbClr val="000000"/>
                </a:solidFill>
                <a:effectLst/>
                <a:highlight>
                  <a:srgbClr val="FFFFFF"/>
                </a:highlight>
                <a:latin typeface="Aptos"/>
              </a:rPr>
              <a:t>sharing their story </a:t>
            </a:r>
            <a:r>
              <a:rPr lang="en-GB" sz="1300">
                <a:solidFill>
                  <a:srgbClr val="000000"/>
                </a:solidFill>
                <a:highlight>
                  <a:srgbClr val="FFFFFF"/>
                </a:highlight>
                <a:latin typeface="Aptos"/>
              </a:rPr>
              <a:t>and</a:t>
            </a:r>
            <a:r>
              <a:rPr lang="en-GB" sz="1300" b="0" i="0">
                <a:solidFill>
                  <a:srgbClr val="000000"/>
                </a:solidFill>
                <a:effectLst/>
                <a:highlight>
                  <a:srgbClr val="FFFFFF"/>
                </a:highlight>
                <a:latin typeface="Aptos"/>
              </a:rPr>
              <a:t> are they fully aware of the impact this may have? </a:t>
            </a:r>
          </a:p>
        </p:txBody>
      </p:sp>
      <p:sp>
        <p:nvSpPr>
          <p:cNvPr id="4" name="TextBox 3">
            <a:extLst>
              <a:ext uri="{FF2B5EF4-FFF2-40B4-BE49-F238E27FC236}">
                <a16:creationId xmlns:a16="http://schemas.microsoft.com/office/drawing/2014/main" id="{E4D141D2-2005-246D-A3FC-E583BB42E514}"/>
              </a:ext>
            </a:extLst>
          </p:cNvPr>
          <p:cNvSpPr txBox="1">
            <a:spLocks noGrp="1" noRot="1" noMove="1" noResize="1" noEditPoints="1" noAdjustHandles="1" noChangeArrowheads="1" noChangeShapeType="1"/>
          </p:cNvSpPr>
          <p:nvPr/>
        </p:nvSpPr>
        <p:spPr>
          <a:xfrm>
            <a:off x="8397023" y="2363457"/>
            <a:ext cx="2880000" cy="892552"/>
          </a:xfrm>
          <a:prstGeom prst="rect">
            <a:avLst/>
          </a:prstGeom>
          <a:noFill/>
        </p:spPr>
        <p:txBody>
          <a:bodyPr wrap="square" lIns="91440" tIns="45720" rIns="91440" bIns="45720" anchor="t">
            <a:spAutoFit/>
          </a:bodyPr>
          <a:lstStyle/>
          <a:p>
            <a:pPr algn="ctr" fontAlgn="base"/>
            <a:r>
              <a:rPr lang="en-GB" sz="1300" b="0" i="0">
                <a:solidFill>
                  <a:srgbClr val="000000"/>
                </a:solidFill>
                <a:effectLst/>
                <a:highlight>
                  <a:srgbClr val="FFFFFF"/>
                </a:highlight>
                <a:latin typeface="Aptos"/>
              </a:rPr>
              <a:t>Do you have the </a:t>
            </a:r>
            <a:r>
              <a:rPr lang="en-GB" sz="1300" b="1" i="0">
                <a:solidFill>
                  <a:srgbClr val="000000"/>
                </a:solidFill>
                <a:effectLst/>
                <a:highlight>
                  <a:srgbClr val="FFFFFF"/>
                </a:highlight>
                <a:latin typeface="Aptos"/>
              </a:rPr>
              <a:t>knowledge and skills</a:t>
            </a:r>
            <a:r>
              <a:rPr lang="en-GB" sz="1300" b="0" i="0">
                <a:solidFill>
                  <a:srgbClr val="000000"/>
                </a:solidFill>
                <a:effectLst/>
                <a:highlight>
                  <a:srgbClr val="FFFFFF"/>
                </a:highlight>
                <a:latin typeface="Aptos"/>
              </a:rPr>
              <a:t> within your team</a:t>
            </a:r>
            <a:r>
              <a:rPr lang="en-GB" sz="1300" b="1" i="0">
                <a:solidFill>
                  <a:srgbClr val="000000"/>
                </a:solidFill>
                <a:effectLst/>
                <a:highlight>
                  <a:srgbClr val="FFFFFF"/>
                </a:highlight>
                <a:latin typeface="Aptos"/>
              </a:rPr>
              <a:t> to support people to access </a:t>
            </a:r>
            <a:r>
              <a:rPr lang="en-GB" sz="1300" b="0" i="0">
                <a:solidFill>
                  <a:srgbClr val="000000"/>
                </a:solidFill>
                <a:effectLst/>
                <a:highlight>
                  <a:srgbClr val="FFFFFF"/>
                </a:highlight>
                <a:latin typeface="Aptos"/>
              </a:rPr>
              <a:t>relevant trauma informed support? </a:t>
            </a:r>
          </a:p>
        </p:txBody>
      </p:sp>
      <p:sp>
        <p:nvSpPr>
          <p:cNvPr id="32" name="TextBox 31">
            <a:extLst>
              <a:ext uri="{FF2B5EF4-FFF2-40B4-BE49-F238E27FC236}">
                <a16:creationId xmlns:a16="http://schemas.microsoft.com/office/drawing/2014/main" id="{2E668630-79F4-A014-8098-EB1527954CC3}"/>
              </a:ext>
            </a:extLst>
          </p:cNvPr>
          <p:cNvSpPr txBox="1">
            <a:spLocks noGrp="1" noRot="1" noMove="1" noResize="1" noEditPoints="1" noAdjustHandles="1" noChangeArrowheads="1" noChangeShapeType="1"/>
          </p:cNvSpPr>
          <p:nvPr/>
        </p:nvSpPr>
        <p:spPr>
          <a:xfrm>
            <a:off x="252782" y="8887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F1B13B"/>
                </a:solidFill>
                <a:latin typeface="Arial Nova" panose="020B0504020202020204" pitchFamily="34" charset="0"/>
              </a:rPr>
              <a:t>2.</a:t>
            </a:r>
          </a:p>
          <a:p>
            <a:pPr lvl="0" defTabSz="2044700">
              <a:lnSpc>
                <a:spcPct val="90000"/>
              </a:lnSpc>
              <a:spcBef>
                <a:spcPct val="0"/>
              </a:spcBef>
              <a:spcAft>
                <a:spcPct val="35000"/>
              </a:spcAft>
            </a:pPr>
            <a:r>
              <a:rPr lang="en-GB" sz="2400" b="1">
                <a:solidFill>
                  <a:srgbClr val="E99C11"/>
                </a:solidFill>
                <a:latin typeface="Arial Nova" panose="020B0504020202020204" pitchFamily="34" charset="0"/>
              </a:rPr>
              <a:t>Create the </a:t>
            </a:r>
            <a:br>
              <a:rPr lang="en-GB" sz="2400" b="1">
                <a:solidFill>
                  <a:srgbClr val="E99C11"/>
                </a:solidFill>
                <a:latin typeface="Arial Nova" panose="020B0504020202020204" pitchFamily="34" charset="0"/>
              </a:rPr>
            </a:br>
            <a:r>
              <a:rPr lang="en-GB" sz="2400" b="1">
                <a:solidFill>
                  <a:srgbClr val="E99C11"/>
                </a:solidFill>
                <a:latin typeface="Arial Nova" panose="020B0504020202020204" pitchFamily="34" charset="0"/>
              </a:rPr>
              <a:t>conditions</a:t>
            </a:r>
          </a:p>
        </p:txBody>
      </p:sp>
      <p:sp>
        <p:nvSpPr>
          <p:cNvPr id="54" name="TextBox 53">
            <a:extLst>
              <a:ext uri="{FF2B5EF4-FFF2-40B4-BE49-F238E27FC236}">
                <a16:creationId xmlns:a16="http://schemas.microsoft.com/office/drawing/2014/main" id="{CA780367-8B9F-0572-7D00-50BCE0A28B96}"/>
              </a:ext>
            </a:extLst>
          </p:cNvPr>
          <p:cNvSpPr txBox="1">
            <a:spLocks noGrp="1" noRot="1" noMove="1" noResize="1" noEditPoints="1" noAdjustHandles="1" noChangeArrowheads="1" noChangeShapeType="1"/>
          </p:cNvSpPr>
          <p:nvPr/>
        </p:nvSpPr>
        <p:spPr>
          <a:xfrm>
            <a:off x="252782" y="2982627"/>
            <a:ext cx="2782608" cy="840230"/>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Create the conditions for safe and trusting relationships   </a:t>
            </a:r>
          </a:p>
        </p:txBody>
      </p:sp>
      <p:sp>
        <p:nvSpPr>
          <p:cNvPr id="56" name="TextBox 55">
            <a:extLst>
              <a:ext uri="{FF2B5EF4-FFF2-40B4-BE49-F238E27FC236}">
                <a16:creationId xmlns:a16="http://schemas.microsoft.com/office/drawing/2014/main" id="{7833122E-9442-AC31-BED6-8AA3B36C9D09}"/>
              </a:ext>
            </a:extLst>
          </p:cNvPr>
          <p:cNvSpPr txBox="1">
            <a:spLocks noGrp="1" noRot="1" noMove="1" noResize="1" noEditPoints="1" noAdjustHandles="1" noChangeArrowheads="1" noChangeShapeType="1"/>
          </p:cNvSpPr>
          <p:nvPr/>
        </p:nvSpPr>
        <p:spPr>
          <a:xfrm>
            <a:off x="6461890" y="4862106"/>
            <a:ext cx="3133522" cy="892552"/>
          </a:xfrm>
          <a:prstGeom prst="rect">
            <a:avLst/>
          </a:prstGeom>
          <a:noFill/>
        </p:spPr>
        <p:txBody>
          <a:bodyPr wrap="square" lIns="91440" tIns="45720" rIns="91440" bIns="45720" anchor="t">
            <a:spAutoFit/>
          </a:bodyPr>
          <a:lstStyle/>
          <a:p>
            <a:pPr algn="ctr" fontAlgn="base"/>
            <a:r>
              <a:rPr lang="en-GB" sz="1300" b="0" i="0" dirty="0">
                <a:solidFill>
                  <a:srgbClr val="000000"/>
                </a:solidFill>
                <a:effectLst/>
                <a:highlight>
                  <a:srgbClr val="FFFFFF"/>
                </a:highlight>
                <a:latin typeface="Aptos"/>
              </a:rPr>
              <a:t>Who will be </a:t>
            </a:r>
            <a:r>
              <a:rPr lang="en-GB" sz="1300" b="1" i="0" dirty="0">
                <a:solidFill>
                  <a:srgbClr val="000000"/>
                </a:solidFill>
                <a:effectLst/>
                <a:highlight>
                  <a:srgbClr val="FFFFFF"/>
                </a:highlight>
                <a:latin typeface="Aptos"/>
              </a:rPr>
              <a:t>the consistent point of c</a:t>
            </a:r>
            <a:r>
              <a:rPr lang="en-GB" sz="1300" b="1" i="0" dirty="0">
                <a:solidFill>
                  <a:srgbClr val="000000"/>
                </a:solidFill>
                <a:effectLst/>
                <a:latin typeface="Aptos"/>
              </a:rPr>
              <a:t>ontact</a:t>
            </a:r>
            <a:r>
              <a:rPr lang="en-GB" sz="1300" b="0" i="0" dirty="0">
                <a:solidFill>
                  <a:srgbClr val="000000"/>
                </a:solidFill>
                <a:effectLst/>
                <a:latin typeface="Aptos"/>
              </a:rPr>
              <a:t> responsible for communicating with and supporting </a:t>
            </a:r>
            <a:r>
              <a:rPr lang="en-GB" sz="1300" dirty="0">
                <a:solidFill>
                  <a:srgbClr val="000000"/>
                </a:solidFill>
                <a:latin typeface="Aptos"/>
              </a:rPr>
              <a:t>the communities involved</a:t>
            </a:r>
            <a:r>
              <a:rPr lang="en-GB" sz="1300" b="0" i="0" dirty="0">
                <a:solidFill>
                  <a:srgbClr val="000000"/>
                </a:solidFill>
                <a:effectLst/>
                <a:latin typeface="Aptos"/>
              </a:rPr>
              <a:t>?</a:t>
            </a:r>
          </a:p>
        </p:txBody>
      </p:sp>
      <p:pic>
        <p:nvPicPr>
          <p:cNvPr id="2" name="Picture 1">
            <a:extLst>
              <a:ext uri="{FF2B5EF4-FFF2-40B4-BE49-F238E27FC236}">
                <a16:creationId xmlns:a16="http://schemas.microsoft.com/office/drawing/2014/main" id="{9ED541F0-DB7B-1C6C-04D4-6EB25A3CF9E8}"/>
              </a:ext>
            </a:extLst>
          </p:cNvPr>
          <p:cNvPicPr>
            <a:picLocks noGrp="1" noRot="1" noChangeAspect="1" noMove="1" noResize="1" noEditPoints="1" noAdjustHandles="1" noChangeArrowheads="1" noChangeShapeType="1" noCrop="1"/>
          </p:cNvPicPr>
          <p:nvPr/>
        </p:nvPicPr>
        <p:blipFill rotWithShape="1">
          <a:blip r:embed="rId2"/>
          <a:srcRect b="15990"/>
          <a:stretch/>
        </p:blipFill>
        <p:spPr>
          <a:xfrm>
            <a:off x="5661225" y="1249527"/>
            <a:ext cx="1141058" cy="958600"/>
          </a:xfrm>
          <a:prstGeom prst="rect">
            <a:avLst/>
          </a:prstGeom>
        </p:spPr>
      </p:pic>
      <p:pic>
        <p:nvPicPr>
          <p:cNvPr id="3" name="Picture 2">
            <a:extLst>
              <a:ext uri="{FF2B5EF4-FFF2-40B4-BE49-F238E27FC236}">
                <a16:creationId xmlns:a16="http://schemas.microsoft.com/office/drawing/2014/main" id="{89567E39-E707-A4DC-C37E-DAEECD766BA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3273" b="17779"/>
          <a:stretch/>
        </p:blipFill>
        <p:spPr>
          <a:xfrm>
            <a:off x="9192299" y="1218024"/>
            <a:ext cx="1289448" cy="1017996"/>
          </a:xfrm>
          <a:prstGeom prst="rect">
            <a:avLst/>
          </a:prstGeom>
        </p:spPr>
      </p:pic>
      <p:pic>
        <p:nvPicPr>
          <p:cNvPr id="7" name="Picture 6">
            <a:extLst>
              <a:ext uri="{FF2B5EF4-FFF2-40B4-BE49-F238E27FC236}">
                <a16:creationId xmlns:a16="http://schemas.microsoft.com/office/drawing/2014/main" id="{F4115E73-9B42-02FD-7F45-90F186BD1F6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326" b="326"/>
          <a:stretch/>
        </p:blipFill>
        <p:spPr>
          <a:xfrm>
            <a:off x="4454044" y="3997015"/>
            <a:ext cx="869609" cy="738665"/>
          </a:xfrm>
          <a:prstGeom prst="rect">
            <a:avLst/>
          </a:prstGeom>
        </p:spPr>
      </p:pic>
      <p:pic>
        <p:nvPicPr>
          <p:cNvPr id="8" name="Picture 7">
            <a:extLst>
              <a:ext uri="{FF2B5EF4-FFF2-40B4-BE49-F238E27FC236}">
                <a16:creationId xmlns:a16="http://schemas.microsoft.com/office/drawing/2014/main" id="{79C4ED0E-46EB-98AF-2FE3-DAA5299F32F2}"/>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t="8703" b="24670"/>
          <a:stretch/>
        </p:blipFill>
        <p:spPr>
          <a:xfrm>
            <a:off x="7321348" y="3985440"/>
            <a:ext cx="1414606" cy="942496"/>
          </a:xfrm>
          <a:prstGeom prst="rect">
            <a:avLst/>
          </a:prstGeom>
        </p:spPr>
      </p:pic>
      <p:sp>
        <p:nvSpPr>
          <p:cNvPr id="9" name="TextBox 8">
            <a:extLst>
              <a:ext uri="{FF2B5EF4-FFF2-40B4-BE49-F238E27FC236}">
                <a16:creationId xmlns:a16="http://schemas.microsoft.com/office/drawing/2014/main" id="{6497C120-A9A2-B612-B950-BBBF94B025E1}"/>
              </a:ext>
            </a:extLst>
          </p:cNvPr>
          <p:cNvSpPr txBox="1">
            <a:spLocks noGrp="1" noRot="1" noMove="1" noResize="1" noEditPoints="1" noAdjustHandles="1" noChangeArrowheads="1" noChangeShapeType="1"/>
          </p:cNvSpPr>
          <p:nvPr/>
        </p:nvSpPr>
        <p:spPr>
          <a:xfrm>
            <a:off x="9735428" y="4862106"/>
            <a:ext cx="2279090" cy="692497"/>
          </a:xfrm>
          <a:prstGeom prst="rect">
            <a:avLst/>
          </a:prstGeom>
          <a:noFill/>
        </p:spPr>
        <p:txBody>
          <a:bodyPr wrap="square" lIns="91440" tIns="45720" rIns="91440" bIns="45720" anchor="t">
            <a:spAutoFit/>
          </a:bodyPr>
          <a:lstStyle/>
          <a:p>
            <a:pPr algn="ctr" rtl="0" fontAlgn="base"/>
            <a:r>
              <a:rPr lang="en-GB" sz="1300" b="0" i="0">
                <a:solidFill>
                  <a:srgbClr val="000000"/>
                </a:solidFill>
                <a:effectLst/>
                <a:highlight>
                  <a:srgbClr val="FFFFFF"/>
                </a:highlight>
                <a:latin typeface="Aptos"/>
              </a:rPr>
              <a:t>Have you asked people how they would like to be </a:t>
            </a:r>
            <a:r>
              <a:rPr lang="en-GB" sz="1300" b="1" i="0">
                <a:solidFill>
                  <a:srgbClr val="000000"/>
                </a:solidFill>
                <a:effectLst/>
                <a:highlight>
                  <a:srgbClr val="FFFFFF"/>
                </a:highlight>
                <a:latin typeface="Aptos"/>
              </a:rPr>
              <a:t>contacted</a:t>
            </a:r>
            <a:r>
              <a:rPr lang="en-GB" sz="1300" b="0" i="0">
                <a:solidFill>
                  <a:srgbClr val="000000"/>
                </a:solidFill>
                <a:effectLst/>
                <a:highlight>
                  <a:srgbClr val="FFFFFF"/>
                </a:highlight>
                <a:latin typeface="Aptos"/>
              </a:rPr>
              <a:t>?  </a:t>
            </a:r>
          </a:p>
        </p:txBody>
      </p:sp>
      <p:pic>
        <p:nvPicPr>
          <p:cNvPr id="10" name="Picture 9">
            <a:extLst>
              <a:ext uri="{FF2B5EF4-FFF2-40B4-BE49-F238E27FC236}">
                <a16:creationId xmlns:a16="http://schemas.microsoft.com/office/drawing/2014/main" id="{2724E888-4F5F-1D7A-32C0-3A977BDD484D}"/>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t="5071" b="5071"/>
          <a:stretch/>
        </p:blipFill>
        <p:spPr>
          <a:xfrm>
            <a:off x="10379124" y="4113524"/>
            <a:ext cx="968549" cy="645306"/>
          </a:xfrm>
          <a:prstGeom prst="rect">
            <a:avLst/>
          </a:prstGeom>
        </p:spPr>
      </p:pic>
      <p:pic>
        <p:nvPicPr>
          <p:cNvPr id="12" name="Picture 11">
            <a:extLst>
              <a:ext uri="{FF2B5EF4-FFF2-40B4-BE49-F238E27FC236}">
                <a16:creationId xmlns:a16="http://schemas.microsoft.com/office/drawing/2014/main" id="{8FEAAB0B-0F9C-D71E-9320-BE7C9E88FFA7}"/>
              </a:ext>
            </a:extLst>
          </p:cNvPr>
          <p:cNvPicPr>
            <a:picLocks noGrp="1" noRot="1" noChangeAspect="1" noMove="1" noResize="1" noEditPoints="1" noAdjustHandles="1" noChangeArrowheads="1" noChangeShapeType="1" noCrop="1"/>
          </p:cNvPicPr>
          <p:nvPr/>
        </p:nvPicPr>
        <p:blipFill rotWithShape="1">
          <a:blip r:embed="rId7"/>
          <a:srcRect l="324" r="-1"/>
          <a:stretch/>
        </p:blipFill>
        <p:spPr>
          <a:xfrm>
            <a:off x="0" y="0"/>
            <a:ext cx="4025549" cy="6858000"/>
          </a:xfrm>
          <a:prstGeom prst="rect">
            <a:avLst/>
          </a:prstGeom>
        </p:spPr>
      </p:pic>
      <p:sp>
        <p:nvSpPr>
          <p:cNvPr id="13" name="Flowchart: Terminator 12">
            <a:extLst>
              <a:ext uri="{FF2B5EF4-FFF2-40B4-BE49-F238E27FC236}">
                <a16:creationId xmlns:a16="http://schemas.microsoft.com/office/drawing/2014/main" id="{60C53048-B81F-D6DC-FA98-0FA7FD3F03B8}"/>
              </a:ext>
            </a:extLst>
          </p:cNvPr>
          <p:cNvSpPr>
            <a:spLocks noGrp="1" noRot="1" noMove="1" noResize="1" noEditPoints="1" noAdjustHandles="1" noChangeArrowheads="1" noChangeShapeType="1"/>
          </p:cNvSpPr>
          <p:nvPr/>
        </p:nvSpPr>
        <p:spPr>
          <a:xfrm>
            <a:off x="72901" y="629920"/>
            <a:ext cx="2885440" cy="4582160"/>
          </a:xfrm>
          <a:prstGeom prst="flowChartTerminator">
            <a:avLst/>
          </a:prstGeom>
          <a:solidFill>
            <a:srgbClr val="F9E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3E6463C-2C0A-AE45-9823-5893C7ABF85D}"/>
              </a:ext>
            </a:extLst>
          </p:cNvPr>
          <p:cNvSpPr txBox="1">
            <a:spLocks noGrp="1" noRot="1" noMove="1" noResize="1" noEditPoints="1" noAdjustHandles="1" noChangeArrowheads="1" noChangeShapeType="1"/>
          </p:cNvSpPr>
          <p:nvPr/>
        </p:nvSpPr>
        <p:spPr>
          <a:xfrm>
            <a:off x="242622" y="10411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F1B13B"/>
                </a:solidFill>
                <a:latin typeface="Arial Nova" panose="020B0504020202020204" pitchFamily="34" charset="0"/>
              </a:rPr>
              <a:t>2.</a:t>
            </a:r>
          </a:p>
          <a:p>
            <a:pPr lvl="0" defTabSz="2044700">
              <a:lnSpc>
                <a:spcPct val="90000"/>
              </a:lnSpc>
              <a:spcBef>
                <a:spcPct val="0"/>
              </a:spcBef>
              <a:spcAft>
                <a:spcPct val="35000"/>
              </a:spcAft>
            </a:pPr>
            <a:r>
              <a:rPr lang="en-GB" sz="2400" b="1">
                <a:solidFill>
                  <a:srgbClr val="E99C11"/>
                </a:solidFill>
                <a:latin typeface="Arial Nova" panose="020B0504020202020204" pitchFamily="34" charset="0"/>
              </a:rPr>
              <a:t>Create the </a:t>
            </a:r>
            <a:br>
              <a:rPr lang="en-GB" sz="2400" b="1">
                <a:solidFill>
                  <a:srgbClr val="E99C11"/>
                </a:solidFill>
                <a:latin typeface="Arial Nova" panose="020B0504020202020204" pitchFamily="34" charset="0"/>
              </a:rPr>
            </a:br>
            <a:r>
              <a:rPr lang="en-GB" sz="2400" b="1">
                <a:solidFill>
                  <a:srgbClr val="E99C11"/>
                </a:solidFill>
                <a:latin typeface="Arial Nova" panose="020B0504020202020204" pitchFamily="34" charset="0"/>
              </a:rPr>
              <a:t>conditions</a:t>
            </a:r>
          </a:p>
        </p:txBody>
      </p:sp>
      <p:sp>
        <p:nvSpPr>
          <p:cNvPr id="15" name="TextBox 14">
            <a:extLst>
              <a:ext uri="{FF2B5EF4-FFF2-40B4-BE49-F238E27FC236}">
                <a16:creationId xmlns:a16="http://schemas.microsoft.com/office/drawing/2014/main" id="{4734135A-AB79-5087-8625-15F6030A5BF6}"/>
              </a:ext>
            </a:extLst>
          </p:cNvPr>
          <p:cNvSpPr txBox="1">
            <a:spLocks noGrp="1" noRot="1" noMove="1" noResize="1" noEditPoints="1" noAdjustHandles="1" noChangeArrowheads="1" noChangeShapeType="1"/>
          </p:cNvSpPr>
          <p:nvPr/>
        </p:nvSpPr>
        <p:spPr>
          <a:xfrm>
            <a:off x="242622" y="3135027"/>
            <a:ext cx="2782608" cy="840230"/>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Create the conditions for safe and trusting relationships   </a:t>
            </a:r>
          </a:p>
        </p:txBody>
      </p:sp>
      <p:sp>
        <p:nvSpPr>
          <p:cNvPr id="5" name="TextBox 4">
            <a:extLst>
              <a:ext uri="{FF2B5EF4-FFF2-40B4-BE49-F238E27FC236}">
                <a16:creationId xmlns:a16="http://schemas.microsoft.com/office/drawing/2014/main" id="{B1DFF150-3C12-73FE-D8A9-8B16C96EC49E}"/>
              </a:ext>
            </a:extLst>
          </p:cNvPr>
          <p:cNvSpPr txBox="1">
            <a:spLocks noGrp="1" noRot="1" noMove="1" noResize="1" noEditPoints="1" noAdjustHandles="1" noChangeArrowheads="1" noChangeShapeType="1"/>
          </p:cNvSpPr>
          <p:nvPr/>
        </p:nvSpPr>
        <p:spPr>
          <a:xfrm>
            <a:off x="3448848" y="4862106"/>
            <a:ext cx="2880000" cy="692497"/>
          </a:xfrm>
          <a:prstGeom prst="rect">
            <a:avLst/>
          </a:prstGeom>
          <a:noFill/>
        </p:spPr>
        <p:txBody>
          <a:bodyPr wrap="square" lIns="91440" tIns="45720" rIns="91440" bIns="45720" anchor="t">
            <a:spAutoFit/>
          </a:bodyPr>
          <a:lstStyle/>
          <a:p>
            <a:pPr algn="ctr" fontAlgn="base"/>
            <a:r>
              <a:rPr lang="en-GB" sz="1300" b="0" i="0">
                <a:solidFill>
                  <a:srgbClr val="000000"/>
                </a:solidFill>
                <a:effectLst/>
                <a:highlight>
                  <a:srgbClr val="FFFFFF"/>
                </a:highlight>
                <a:latin typeface="Aptos"/>
              </a:rPr>
              <a:t>Do you have</a:t>
            </a:r>
            <a:r>
              <a:rPr lang="en-GB" sz="1300" b="1" i="0">
                <a:solidFill>
                  <a:srgbClr val="000000"/>
                </a:solidFill>
                <a:effectLst/>
                <a:highlight>
                  <a:srgbClr val="FFFFFF"/>
                </a:highlight>
                <a:latin typeface="Aptos"/>
              </a:rPr>
              <a:t> enough time and resources</a:t>
            </a:r>
            <a:r>
              <a:rPr lang="en-GB" sz="1300" b="0" i="0">
                <a:solidFill>
                  <a:srgbClr val="000000"/>
                </a:solidFill>
                <a:effectLst/>
                <a:highlight>
                  <a:srgbClr val="FFFFFF"/>
                </a:highlight>
                <a:latin typeface="Aptos"/>
              </a:rPr>
              <a:t> to shape the activity with people involved? </a:t>
            </a:r>
          </a:p>
        </p:txBody>
      </p:sp>
    </p:spTree>
    <p:extLst>
      <p:ext uri="{BB962C8B-B14F-4D97-AF65-F5344CB8AC3E}">
        <p14:creationId xmlns:p14="http://schemas.microsoft.com/office/powerpoint/2010/main" val="40695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5C2BA-D8C7-BB0A-4CA8-25764F3F771D}"/>
              </a:ext>
            </a:extLst>
          </p:cNvPr>
          <p:cNvSpPr txBox="1">
            <a:spLocks noGrp="1" noRot="1" noMove="1" noResize="1" noEditPoints="1" noAdjustHandles="1" noChangeArrowheads="1" noChangeShapeType="1"/>
          </p:cNvSpPr>
          <p:nvPr/>
        </p:nvSpPr>
        <p:spPr>
          <a:xfrm>
            <a:off x="4656000" y="2178266"/>
            <a:ext cx="2880000" cy="954107"/>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panose="020B0004020202020204" pitchFamily="34" charset="0"/>
              </a:rPr>
              <a:t>Have you got </a:t>
            </a:r>
            <a:r>
              <a:rPr lang="en-GB" sz="1400" b="1" i="0">
                <a:solidFill>
                  <a:srgbClr val="000000"/>
                </a:solidFill>
                <a:effectLst/>
                <a:highlight>
                  <a:srgbClr val="FFFFFF"/>
                </a:highlight>
                <a:latin typeface="Aptos" panose="020B0004020202020204" pitchFamily="34" charset="0"/>
              </a:rPr>
              <a:t>clear consent </a:t>
            </a:r>
            <a:r>
              <a:rPr lang="en-GB" sz="1400" b="0" i="0">
                <a:solidFill>
                  <a:srgbClr val="000000"/>
                </a:solidFill>
                <a:effectLst/>
                <a:highlight>
                  <a:srgbClr val="FFFFFF"/>
                </a:highlight>
                <a:latin typeface="Aptos" panose="020B0004020202020204" pitchFamily="34" charset="0"/>
              </a:rPr>
              <a:t>from the individual about how their voice or story will be used, including any images? </a:t>
            </a:r>
          </a:p>
        </p:txBody>
      </p:sp>
      <p:sp>
        <p:nvSpPr>
          <p:cNvPr id="4" name="TextBox 3">
            <a:extLst>
              <a:ext uri="{FF2B5EF4-FFF2-40B4-BE49-F238E27FC236}">
                <a16:creationId xmlns:a16="http://schemas.microsoft.com/office/drawing/2014/main" id="{E4D141D2-2005-246D-A3FC-E583BB42E514}"/>
              </a:ext>
            </a:extLst>
          </p:cNvPr>
          <p:cNvSpPr txBox="1">
            <a:spLocks noGrp="1" noRot="1" noMove="1" noResize="1" noEditPoints="1" noAdjustHandles="1" noChangeArrowheads="1" noChangeShapeType="1"/>
          </p:cNvSpPr>
          <p:nvPr/>
        </p:nvSpPr>
        <p:spPr>
          <a:xfrm>
            <a:off x="8381835" y="2178266"/>
            <a:ext cx="3336792" cy="954107"/>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panose="020B0004020202020204" pitchFamily="34" charset="0"/>
              </a:rPr>
              <a:t>Have you discussed </a:t>
            </a:r>
            <a:r>
              <a:rPr lang="en-GB" sz="1400" b="1" i="0">
                <a:solidFill>
                  <a:srgbClr val="000000"/>
                </a:solidFill>
                <a:effectLst/>
                <a:highlight>
                  <a:srgbClr val="FFFFFF"/>
                </a:highlight>
                <a:latin typeface="Aptos" panose="020B0004020202020204" pitchFamily="34" charset="0"/>
              </a:rPr>
              <a:t>confidentiality or anonymity</a:t>
            </a:r>
            <a:r>
              <a:rPr lang="en-GB" sz="1400" b="0" i="0">
                <a:solidFill>
                  <a:srgbClr val="000000"/>
                </a:solidFill>
                <a:effectLst/>
                <a:highlight>
                  <a:srgbClr val="FFFFFF"/>
                </a:highlight>
                <a:latin typeface="Aptos" panose="020B0004020202020204" pitchFamily="34" charset="0"/>
              </a:rPr>
              <a:t>, including talking about potential impact on the person’s relationships and status in the UK?</a:t>
            </a:r>
          </a:p>
        </p:txBody>
      </p:sp>
      <p:sp>
        <p:nvSpPr>
          <p:cNvPr id="5" name="TextBox 4">
            <a:extLst>
              <a:ext uri="{FF2B5EF4-FFF2-40B4-BE49-F238E27FC236}">
                <a16:creationId xmlns:a16="http://schemas.microsoft.com/office/drawing/2014/main" id="{B1DFF150-3C12-73FE-D8A9-8B16C96EC49E}"/>
              </a:ext>
            </a:extLst>
          </p:cNvPr>
          <p:cNvSpPr txBox="1">
            <a:spLocks noGrp="1" noRot="1" noMove="1" noResize="1" noEditPoints="1" noAdjustHandles="1" noChangeArrowheads="1" noChangeShapeType="1"/>
          </p:cNvSpPr>
          <p:nvPr/>
        </p:nvSpPr>
        <p:spPr>
          <a:xfrm>
            <a:off x="4656000" y="5082031"/>
            <a:ext cx="2880000" cy="954107"/>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panose="020B0004020202020204" pitchFamily="34" charset="0"/>
              </a:rPr>
              <a:t>Have you thought about the </a:t>
            </a:r>
            <a:r>
              <a:rPr lang="en-GB" sz="1400" b="1" i="0">
                <a:solidFill>
                  <a:srgbClr val="000000"/>
                </a:solidFill>
                <a:effectLst/>
                <a:highlight>
                  <a:srgbClr val="FFFFFF"/>
                </a:highlight>
                <a:latin typeface="Aptos" panose="020B0004020202020204" pitchFamily="34" charset="0"/>
              </a:rPr>
              <a:t>power imbalance </a:t>
            </a:r>
            <a:r>
              <a:rPr lang="en-GB" sz="1400" b="0" i="0">
                <a:solidFill>
                  <a:srgbClr val="000000"/>
                </a:solidFill>
                <a:effectLst/>
                <a:highlight>
                  <a:srgbClr val="FFFFFF"/>
                </a:highlight>
                <a:latin typeface="Aptos" panose="020B0004020202020204" pitchFamily="34" charset="0"/>
              </a:rPr>
              <a:t>that might exist and how the person might feel obligated to the BRC?  </a:t>
            </a:r>
          </a:p>
        </p:txBody>
      </p:sp>
      <p:pic>
        <p:nvPicPr>
          <p:cNvPr id="43" name="Picture 42">
            <a:extLst>
              <a:ext uri="{FF2B5EF4-FFF2-40B4-BE49-F238E27FC236}">
                <a16:creationId xmlns:a16="http://schemas.microsoft.com/office/drawing/2014/main" id="{E8659101-A436-2087-9219-5A5DA08304E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178" b="17138"/>
          <a:stretch/>
        </p:blipFill>
        <p:spPr>
          <a:xfrm>
            <a:off x="9466208" y="964977"/>
            <a:ext cx="1168046" cy="954107"/>
          </a:xfrm>
          <a:prstGeom prst="rect">
            <a:avLst/>
          </a:prstGeom>
        </p:spPr>
      </p:pic>
      <p:pic>
        <p:nvPicPr>
          <p:cNvPr id="47" name="Picture 46">
            <a:extLst>
              <a:ext uri="{FF2B5EF4-FFF2-40B4-BE49-F238E27FC236}">
                <a16:creationId xmlns:a16="http://schemas.microsoft.com/office/drawing/2014/main" id="{7534613B-D60C-386D-F334-C83150B60C0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3412" b="17159"/>
          <a:stretch/>
        </p:blipFill>
        <p:spPr>
          <a:xfrm>
            <a:off x="9373593" y="3725628"/>
            <a:ext cx="1353277" cy="1167250"/>
          </a:xfrm>
          <a:prstGeom prst="rect">
            <a:avLst/>
          </a:prstGeom>
        </p:spPr>
      </p:pic>
      <p:sp>
        <p:nvSpPr>
          <p:cNvPr id="32" name="TextBox 31">
            <a:extLst>
              <a:ext uri="{FF2B5EF4-FFF2-40B4-BE49-F238E27FC236}">
                <a16:creationId xmlns:a16="http://schemas.microsoft.com/office/drawing/2014/main" id="{2E668630-79F4-A014-8098-EB1527954CC3}"/>
              </a:ext>
            </a:extLst>
          </p:cNvPr>
          <p:cNvSpPr txBox="1">
            <a:spLocks noGrp="1" noRot="1" noMove="1" noResize="1" noEditPoints="1" noAdjustHandles="1" noChangeArrowheads="1" noChangeShapeType="1"/>
          </p:cNvSpPr>
          <p:nvPr/>
        </p:nvSpPr>
        <p:spPr>
          <a:xfrm>
            <a:off x="252782" y="8887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5C747A"/>
                </a:solidFill>
                <a:latin typeface="Arial Nova" panose="020B0504020202020204" pitchFamily="34" charset="0"/>
              </a:rPr>
              <a:t>3.</a:t>
            </a:r>
          </a:p>
          <a:p>
            <a:pPr lvl="0" defTabSz="2044700">
              <a:lnSpc>
                <a:spcPct val="90000"/>
              </a:lnSpc>
              <a:spcBef>
                <a:spcPct val="0"/>
              </a:spcBef>
              <a:spcAft>
                <a:spcPct val="35000"/>
              </a:spcAft>
            </a:pPr>
            <a:r>
              <a:rPr lang="en-GB" sz="2400" b="1">
                <a:solidFill>
                  <a:srgbClr val="5C747A"/>
                </a:solidFill>
                <a:latin typeface="Arial Nova" panose="020B0504020202020204" pitchFamily="34" charset="0"/>
              </a:rPr>
              <a:t>Establish consent</a:t>
            </a:r>
          </a:p>
        </p:txBody>
      </p:sp>
      <p:sp>
        <p:nvSpPr>
          <p:cNvPr id="54" name="TextBox 53">
            <a:extLst>
              <a:ext uri="{FF2B5EF4-FFF2-40B4-BE49-F238E27FC236}">
                <a16:creationId xmlns:a16="http://schemas.microsoft.com/office/drawing/2014/main" id="{CA780367-8B9F-0572-7D00-50BCE0A28B96}"/>
              </a:ext>
            </a:extLst>
          </p:cNvPr>
          <p:cNvSpPr txBox="1">
            <a:spLocks noGrp="1" noRot="1" noMove="1" noResize="1" noEditPoints="1" noAdjustHandles="1" noChangeArrowheads="1" noChangeShapeType="1"/>
          </p:cNvSpPr>
          <p:nvPr/>
        </p:nvSpPr>
        <p:spPr>
          <a:xfrm>
            <a:off x="252782" y="2982627"/>
            <a:ext cx="2782608" cy="840230"/>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Establish ongoing, frequent and person-centred consent</a:t>
            </a:r>
          </a:p>
        </p:txBody>
      </p:sp>
      <p:sp>
        <p:nvSpPr>
          <p:cNvPr id="56" name="TextBox 55">
            <a:extLst>
              <a:ext uri="{FF2B5EF4-FFF2-40B4-BE49-F238E27FC236}">
                <a16:creationId xmlns:a16="http://schemas.microsoft.com/office/drawing/2014/main" id="{7833122E-9442-AC31-BED6-8AA3B36C9D09}"/>
              </a:ext>
            </a:extLst>
          </p:cNvPr>
          <p:cNvSpPr txBox="1">
            <a:spLocks noGrp="1" noRot="1" noMove="1" noResize="1" noEditPoints="1" noAdjustHandles="1" noChangeArrowheads="1" noChangeShapeType="1"/>
          </p:cNvSpPr>
          <p:nvPr/>
        </p:nvSpPr>
        <p:spPr>
          <a:xfrm>
            <a:off x="8610231" y="5082031"/>
            <a:ext cx="2880000" cy="1169551"/>
          </a:xfrm>
          <a:prstGeom prst="rect">
            <a:avLst/>
          </a:prstGeom>
          <a:noFill/>
        </p:spPr>
        <p:txBody>
          <a:bodyPr wrap="square" lIns="91440" tIns="45720" rIns="91440" bIns="45720" anchor="t">
            <a:spAutoFit/>
          </a:bodyPr>
          <a:lstStyle/>
          <a:p>
            <a:pPr algn="ctr" fontAlgn="base"/>
            <a:r>
              <a:rPr lang="en-GB" sz="1400" b="0" i="0" dirty="0">
                <a:solidFill>
                  <a:srgbClr val="000000"/>
                </a:solidFill>
                <a:effectLst/>
                <a:highlight>
                  <a:srgbClr val="FFFFFF"/>
                </a:highlight>
                <a:latin typeface="Aptos"/>
              </a:rPr>
              <a:t>H</a:t>
            </a:r>
            <a:r>
              <a:rPr lang="en-GB" sz="1400" b="0" i="0" dirty="0">
                <a:solidFill>
                  <a:srgbClr val="000000"/>
                </a:solidFill>
                <a:effectLst/>
                <a:latin typeface="Aptos"/>
              </a:rPr>
              <a:t>ave you got </a:t>
            </a:r>
            <a:r>
              <a:rPr lang="en-GB" sz="1400" b="1" i="0" dirty="0">
                <a:solidFill>
                  <a:srgbClr val="000000"/>
                </a:solidFill>
                <a:effectLst/>
                <a:latin typeface="Aptos"/>
              </a:rPr>
              <a:t>a plan </a:t>
            </a:r>
            <a:r>
              <a:rPr lang="en-GB" sz="1400" b="0" i="0" dirty="0">
                <a:solidFill>
                  <a:srgbClr val="000000"/>
                </a:solidFill>
                <a:effectLst/>
                <a:latin typeface="Aptos"/>
              </a:rPr>
              <a:t>for how their </a:t>
            </a:r>
            <a:r>
              <a:rPr lang="en-GB" sz="1400" dirty="0">
                <a:solidFill>
                  <a:srgbClr val="000000"/>
                </a:solidFill>
                <a:latin typeface="Aptos"/>
              </a:rPr>
              <a:t>ideas / voice</a:t>
            </a:r>
            <a:r>
              <a:rPr lang="en-GB" sz="1400" b="0" i="0" dirty="0">
                <a:solidFill>
                  <a:srgbClr val="000000"/>
                </a:solidFill>
                <a:effectLst/>
                <a:latin typeface="Aptos"/>
              </a:rPr>
              <a:t> and</a:t>
            </a:r>
            <a:r>
              <a:rPr lang="en-GB" sz="1400" dirty="0">
                <a:solidFill>
                  <a:srgbClr val="000000"/>
                </a:solidFill>
                <a:latin typeface="Aptos"/>
              </a:rPr>
              <a:t>/or </a:t>
            </a:r>
            <a:r>
              <a:rPr lang="en-GB" sz="1400" b="0" i="0" dirty="0">
                <a:solidFill>
                  <a:srgbClr val="000000"/>
                </a:solidFill>
                <a:effectLst/>
                <a:latin typeface="Aptos"/>
              </a:rPr>
              <a:t>images will be used and stored in </a:t>
            </a:r>
            <a:r>
              <a:rPr lang="en-GB" sz="1400" b="1" i="0" dirty="0">
                <a:solidFill>
                  <a:srgbClr val="000000"/>
                </a:solidFill>
                <a:effectLst/>
                <a:latin typeface="Aptos"/>
              </a:rPr>
              <a:t>the future - </a:t>
            </a:r>
            <a:r>
              <a:rPr lang="en-GB" sz="1400" b="0" i="0" dirty="0">
                <a:solidFill>
                  <a:srgbClr val="000000"/>
                </a:solidFill>
                <a:effectLst/>
                <a:latin typeface="Aptos"/>
              </a:rPr>
              <a:t>what exactly has the person consented to? </a:t>
            </a:r>
          </a:p>
        </p:txBody>
      </p:sp>
      <p:pic>
        <p:nvPicPr>
          <p:cNvPr id="3" name="Picture 2">
            <a:extLst>
              <a:ext uri="{FF2B5EF4-FFF2-40B4-BE49-F238E27FC236}">
                <a16:creationId xmlns:a16="http://schemas.microsoft.com/office/drawing/2014/main" id="{142D849E-1C35-3E26-E59A-CCB7E504866B}"/>
              </a:ext>
            </a:extLst>
          </p:cNvPr>
          <p:cNvPicPr>
            <a:picLocks noGrp="1" noRot="1" noChangeAspect="1" noMove="1" noResize="1" noEditPoints="1" noAdjustHandles="1" noChangeArrowheads="1" noChangeShapeType="1" noCrop="1"/>
          </p:cNvPicPr>
          <p:nvPr/>
        </p:nvPicPr>
        <p:blipFill rotWithShape="1">
          <a:blip r:embed="rId4"/>
          <a:srcRect b="18969"/>
          <a:stretch/>
        </p:blipFill>
        <p:spPr>
          <a:xfrm>
            <a:off x="5507269" y="1006962"/>
            <a:ext cx="1177463" cy="954107"/>
          </a:xfrm>
          <a:prstGeom prst="rect">
            <a:avLst/>
          </a:prstGeom>
        </p:spPr>
      </p:pic>
      <p:grpSp>
        <p:nvGrpSpPr>
          <p:cNvPr id="9" name="Group 8">
            <a:extLst>
              <a:ext uri="{FF2B5EF4-FFF2-40B4-BE49-F238E27FC236}">
                <a16:creationId xmlns:a16="http://schemas.microsoft.com/office/drawing/2014/main" id="{9074A66F-46E0-84AB-32F1-2B8BC5EB33CE}"/>
              </a:ext>
            </a:extLst>
          </p:cNvPr>
          <p:cNvGrpSpPr>
            <a:grpSpLocks noGrp="1" noUngrp="1" noRot="1" noMove="1" noResize="1"/>
          </p:cNvGrpSpPr>
          <p:nvPr/>
        </p:nvGrpSpPr>
        <p:grpSpPr>
          <a:xfrm>
            <a:off x="5389776" y="3877970"/>
            <a:ext cx="1412449" cy="1168773"/>
            <a:chOff x="643732" y="429768"/>
            <a:chExt cx="4310677" cy="3566997"/>
          </a:xfrm>
        </p:grpSpPr>
        <p:pic>
          <p:nvPicPr>
            <p:cNvPr id="10" name="Picture 9">
              <a:extLst>
                <a:ext uri="{FF2B5EF4-FFF2-40B4-BE49-F238E27FC236}">
                  <a16:creationId xmlns:a16="http://schemas.microsoft.com/office/drawing/2014/main" id="{5EE02DF6-3C72-569D-740F-9034871F9B07}"/>
                </a:ext>
              </a:extLst>
            </p:cNvPr>
            <p:cNvPicPr>
              <a:picLocks noGrp="1" noRot="1" noChangeAspect="1" noMove="1" noResize="1" noEditPoints="1" noAdjustHandles="1" noChangeArrowheads="1" noChangeShapeType="1" noCrop="1"/>
            </p:cNvPicPr>
            <p:nvPr/>
          </p:nvPicPr>
          <p:blipFill rotWithShape="1">
            <a:blip r:embed="rId5"/>
            <a:srcRect b="17360"/>
            <a:stretch/>
          </p:blipFill>
          <p:spPr>
            <a:xfrm>
              <a:off x="643732" y="434415"/>
              <a:ext cx="4310677" cy="3562350"/>
            </a:xfrm>
            <a:prstGeom prst="rect">
              <a:avLst/>
            </a:prstGeom>
          </p:spPr>
        </p:pic>
        <p:sp>
          <p:nvSpPr>
            <p:cNvPr id="24" name="Rectangle 23">
              <a:extLst>
                <a:ext uri="{FF2B5EF4-FFF2-40B4-BE49-F238E27FC236}">
                  <a16:creationId xmlns:a16="http://schemas.microsoft.com/office/drawing/2014/main" id="{1BF4A825-92F8-6598-0EE1-3CB9AD952AB4}"/>
                </a:ext>
              </a:extLst>
            </p:cNvPr>
            <p:cNvSpPr>
              <a:spLocks noGrp="1" noRot="1" noMove="1" noResize="1" noEditPoints="1" noAdjustHandles="1" noChangeArrowheads="1" noChangeShapeType="1"/>
            </p:cNvSpPr>
            <p:nvPr/>
          </p:nvSpPr>
          <p:spPr>
            <a:xfrm rot="922938">
              <a:off x="2799070" y="429768"/>
              <a:ext cx="2155339" cy="261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3E2F6C3A-A60B-31EC-B448-44273047C07F}"/>
                </a:ext>
              </a:extLst>
            </p:cNvPr>
            <p:cNvPicPr>
              <a:picLocks noGrp="1" noRot="1" noChangeAspect="1" noMove="1" noResize="1" noEditPoints="1" noAdjustHandles="1" noChangeArrowheads="1" noChangeShapeType="1" noCrop="1"/>
            </p:cNvPicPr>
            <p:nvPr/>
          </p:nvPicPr>
          <p:blipFill rotWithShape="1">
            <a:blip r:embed="rId6"/>
            <a:srcRect b="17407"/>
            <a:stretch/>
          </p:blipFill>
          <p:spPr>
            <a:xfrm>
              <a:off x="2790861" y="1152646"/>
              <a:ext cx="2163548" cy="1786942"/>
            </a:xfrm>
            <a:prstGeom prst="rect">
              <a:avLst/>
            </a:prstGeom>
          </p:spPr>
        </p:pic>
      </p:grpSp>
      <p:pic>
        <p:nvPicPr>
          <p:cNvPr id="7" name="Picture 6">
            <a:extLst>
              <a:ext uri="{FF2B5EF4-FFF2-40B4-BE49-F238E27FC236}">
                <a16:creationId xmlns:a16="http://schemas.microsoft.com/office/drawing/2014/main" id="{CF73B776-A8B0-6BC3-E3B3-DDC62689AC79}"/>
              </a:ext>
            </a:extLst>
          </p:cNvPr>
          <p:cNvPicPr>
            <a:picLocks noGrp="1" noRot="1" noChangeAspect="1" noMove="1" noResize="1" noEditPoints="1" noAdjustHandles="1" noChangeArrowheads="1" noChangeShapeType="1" noCrop="1"/>
          </p:cNvPicPr>
          <p:nvPr/>
        </p:nvPicPr>
        <p:blipFill rotWithShape="1">
          <a:blip r:embed="rId7"/>
          <a:srcRect l="794" r="1"/>
          <a:stretch/>
        </p:blipFill>
        <p:spPr>
          <a:xfrm>
            <a:off x="0" y="0"/>
            <a:ext cx="3949811" cy="6858000"/>
          </a:xfrm>
          <a:prstGeom prst="rect">
            <a:avLst/>
          </a:prstGeom>
        </p:spPr>
      </p:pic>
      <p:sp>
        <p:nvSpPr>
          <p:cNvPr id="8" name="Flowchart: Terminator 7">
            <a:extLst>
              <a:ext uri="{FF2B5EF4-FFF2-40B4-BE49-F238E27FC236}">
                <a16:creationId xmlns:a16="http://schemas.microsoft.com/office/drawing/2014/main" id="{7DA0817F-3048-2E7A-E055-BDB669575F6F}"/>
              </a:ext>
            </a:extLst>
          </p:cNvPr>
          <p:cNvSpPr>
            <a:spLocks noGrp="1" noRot="1" noMove="1" noResize="1" noEditPoints="1" noAdjustHandles="1" noChangeArrowheads="1" noChangeShapeType="1"/>
          </p:cNvSpPr>
          <p:nvPr/>
        </p:nvSpPr>
        <p:spPr>
          <a:xfrm>
            <a:off x="72901" y="629920"/>
            <a:ext cx="2885440" cy="4582160"/>
          </a:xfrm>
          <a:prstGeom prst="flowChartTerminator">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F25FD02-D0BA-11E0-7188-3E87346FD2C5}"/>
              </a:ext>
            </a:extLst>
          </p:cNvPr>
          <p:cNvSpPr txBox="1">
            <a:spLocks noGrp="1" noRot="1" noMove="1" noResize="1" noEditPoints="1" noAdjustHandles="1" noChangeArrowheads="1" noChangeShapeType="1"/>
          </p:cNvSpPr>
          <p:nvPr/>
        </p:nvSpPr>
        <p:spPr>
          <a:xfrm>
            <a:off x="238474" y="10411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5C747A"/>
                </a:solidFill>
                <a:latin typeface="Arial Nova" panose="020B0504020202020204" pitchFamily="34" charset="0"/>
              </a:rPr>
              <a:t>3.</a:t>
            </a:r>
          </a:p>
          <a:p>
            <a:pPr lvl="0" defTabSz="2044700">
              <a:lnSpc>
                <a:spcPct val="90000"/>
              </a:lnSpc>
              <a:spcBef>
                <a:spcPct val="0"/>
              </a:spcBef>
              <a:spcAft>
                <a:spcPct val="35000"/>
              </a:spcAft>
            </a:pPr>
            <a:r>
              <a:rPr lang="en-GB" sz="2400" b="1">
                <a:solidFill>
                  <a:srgbClr val="5C747A"/>
                </a:solidFill>
                <a:latin typeface="Arial Nova" panose="020B0504020202020204" pitchFamily="34" charset="0"/>
              </a:rPr>
              <a:t>Establish consent</a:t>
            </a:r>
          </a:p>
        </p:txBody>
      </p:sp>
      <p:sp>
        <p:nvSpPr>
          <p:cNvPr id="12" name="TextBox 11">
            <a:extLst>
              <a:ext uri="{FF2B5EF4-FFF2-40B4-BE49-F238E27FC236}">
                <a16:creationId xmlns:a16="http://schemas.microsoft.com/office/drawing/2014/main" id="{7EC0D92A-8290-FC3A-28EB-D5EFFAAF1380}"/>
              </a:ext>
            </a:extLst>
          </p:cNvPr>
          <p:cNvSpPr txBox="1">
            <a:spLocks noGrp="1" noRot="1" noMove="1" noResize="1" noEditPoints="1" noAdjustHandles="1" noChangeArrowheads="1" noChangeShapeType="1"/>
          </p:cNvSpPr>
          <p:nvPr/>
        </p:nvSpPr>
        <p:spPr>
          <a:xfrm>
            <a:off x="238474" y="3135027"/>
            <a:ext cx="2782608" cy="840230"/>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Establish ongoing, frequent and person-centred consent</a:t>
            </a:r>
          </a:p>
        </p:txBody>
      </p:sp>
    </p:spTree>
    <p:extLst>
      <p:ext uri="{BB962C8B-B14F-4D97-AF65-F5344CB8AC3E}">
        <p14:creationId xmlns:p14="http://schemas.microsoft.com/office/powerpoint/2010/main" val="175085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5C2BA-D8C7-BB0A-4CA8-25764F3F771D}"/>
              </a:ext>
            </a:extLst>
          </p:cNvPr>
          <p:cNvSpPr txBox="1">
            <a:spLocks noGrp="1" noRot="1" noMove="1" noResize="1" noEditPoints="1" noAdjustHandles="1" noChangeArrowheads="1" noChangeShapeType="1"/>
          </p:cNvSpPr>
          <p:nvPr/>
        </p:nvSpPr>
        <p:spPr>
          <a:xfrm>
            <a:off x="4656000" y="2178266"/>
            <a:ext cx="2880000" cy="954107"/>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panose="020B0004020202020204" pitchFamily="34" charset="0"/>
              </a:rPr>
              <a:t>Are you able to </a:t>
            </a:r>
            <a:r>
              <a:rPr lang="en-GB" sz="1400" b="1" i="0">
                <a:solidFill>
                  <a:srgbClr val="000000"/>
                </a:solidFill>
                <a:effectLst/>
                <a:highlight>
                  <a:srgbClr val="FFFFFF"/>
                </a:highlight>
                <a:latin typeface="Aptos" panose="020B0004020202020204" pitchFamily="34" charset="0"/>
              </a:rPr>
              <a:t>cover the costs up front </a:t>
            </a:r>
            <a:r>
              <a:rPr lang="en-GB" sz="1400" b="0" i="0">
                <a:solidFill>
                  <a:srgbClr val="000000"/>
                </a:solidFill>
                <a:effectLst/>
                <a:highlight>
                  <a:srgbClr val="FFFFFF"/>
                </a:highlight>
                <a:latin typeface="Aptos" panose="020B0004020202020204" pitchFamily="34" charset="0"/>
              </a:rPr>
              <a:t>so they can participate e.g. travel, digital inclusion, childcare, language, refreshments etc.  </a:t>
            </a:r>
          </a:p>
        </p:txBody>
      </p:sp>
      <p:sp>
        <p:nvSpPr>
          <p:cNvPr id="4" name="TextBox 3">
            <a:extLst>
              <a:ext uri="{FF2B5EF4-FFF2-40B4-BE49-F238E27FC236}">
                <a16:creationId xmlns:a16="http://schemas.microsoft.com/office/drawing/2014/main" id="{E4D141D2-2005-246D-A3FC-E583BB42E514}"/>
              </a:ext>
            </a:extLst>
          </p:cNvPr>
          <p:cNvSpPr txBox="1">
            <a:spLocks noGrp="1" noRot="1" noMove="1" noResize="1" noEditPoints="1" noAdjustHandles="1" noChangeArrowheads="1" noChangeShapeType="1"/>
          </p:cNvSpPr>
          <p:nvPr/>
        </p:nvSpPr>
        <p:spPr>
          <a:xfrm>
            <a:off x="8381835" y="2178266"/>
            <a:ext cx="3336792" cy="738664"/>
          </a:xfrm>
          <a:prstGeom prst="rect">
            <a:avLst/>
          </a:prstGeom>
          <a:noFill/>
        </p:spPr>
        <p:txBody>
          <a:bodyPr wrap="square" lIns="91440" tIns="45720" rIns="91440" bIns="45720" anchor="t">
            <a:spAutoFit/>
          </a:bodyPr>
          <a:lstStyle/>
          <a:p>
            <a:pPr algn="ctr" rtl="0" fontAlgn="base"/>
            <a:r>
              <a:rPr lang="en-GB" sz="1400" b="1" i="0">
                <a:solidFill>
                  <a:srgbClr val="000000"/>
                </a:solidFill>
                <a:effectLst/>
                <a:highlight>
                  <a:srgbClr val="FFFFFF"/>
                </a:highlight>
                <a:latin typeface="Aptos" panose="020B0004020202020204" pitchFamily="34" charset="0"/>
              </a:rPr>
              <a:t>Have you asked </a:t>
            </a:r>
            <a:r>
              <a:rPr lang="en-GB" sz="1400" b="0" i="0">
                <a:solidFill>
                  <a:srgbClr val="000000"/>
                </a:solidFill>
                <a:effectLst/>
                <a:highlight>
                  <a:srgbClr val="FFFFFF"/>
                </a:highlight>
                <a:latin typeface="Aptos" panose="020B0004020202020204" pitchFamily="34" charset="0"/>
              </a:rPr>
              <a:t>the individuals how they want to be valued, thanked and recognised for their contribution?  </a:t>
            </a:r>
          </a:p>
        </p:txBody>
      </p:sp>
      <p:sp>
        <p:nvSpPr>
          <p:cNvPr id="5" name="TextBox 4">
            <a:extLst>
              <a:ext uri="{FF2B5EF4-FFF2-40B4-BE49-F238E27FC236}">
                <a16:creationId xmlns:a16="http://schemas.microsoft.com/office/drawing/2014/main" id="{B1DFF150-3C12-73FE-D8A9-8B16C96EC49E}"/>
              </a:ext>
            </a:extLst>
          </p:cNvPr>
          <p:cNvSpPr txBox="1">
            <a:spLocks noGrp="1" noRot="1" noMove="1" noResize="1" noEditPoints="1" noAdjustHandles="1" noChangeArrowheads="1" noChangeShapeType="1"/>
          </p:cNvSpPr>
          <p:nvPr/>
        </p:nvSpPr>
        <p:spPr>
          <a:xfrm>
            <a:off x="6570007" y="5082031"/>
            <a:ext cx="2880000" cy="738664"/>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panose="020B0004020202020204" pitchFamily="34" charset="0"/>
              </a:rPr>
              <a:t>How will you keep the person </a:t>
            </a:r>
            <a:r>
              <a:rPr lang="en-GB" sz="1400" b="1" i="0">
                <a:solidFill>
                  <a:srgbClr val="000000"/>
                </a:solidFill>
                <a:effectLst/>
                <a:highlight>
                  <a:srgbClr val="FFFFFF"/>
                </a:highlight>
                <a:latin typeface="Aptos" panose="020B0004020202020204" pitchFamily="34" charset="0"/>
              </a:rPr>
              <a:t>in the loop </a:t>
            </a:r>
            <a:r>
              <a:rPr lang="en-GB" sz="1400" b="0" i="0">
                <a:solidFill>
                  <a:srgbClr val="000000"/>
                </a:solidFill>
                <a:effectLst/>
                <a:highlight>
                  <a:srgbClr val="FFFFFF"/>
                </a:highlight>
                <a:latin typeface="Aptos" panose="020B0004020202020204" pitchFamily="34" charset="0"/>
              </a:rPr>
              <a:t>about the ongoing impact their voice or story has?  </a:t>
            </a:r>
          </a:p>
        </p:txBody>
      </p:sp>
      <p:sp>
        <p:nvSpPr>
          <p:cNvPr id="32" name="TextBox 31">
            <a:extLst>
              <a:ext uri="{FF2B5EF4-FFF2-40B4-BE49-F238E27FC236}">
                <a16:creationId xmlns:a16="http://schemas.microsoft.com/office/drawing/2014/main" id="{2E668630-79F4-A014-8098-EB1527954CC3}"/>
              </a:ext>
            </a:extLst>
          </p:cNvPr>
          <p:cNvSpPr txBox="1">
            <a:spLocks noGrp="1" noRot="1" noMove="1" noResize="1" noEditPoints="1" noAdjustHandles="1" noChangeArrowheads="1" noChangeShapeType="1"/>
          </p:cNvSpPr>
          <p:nvPr/>
        </p:nvSpPr>
        <p:spPr>
          <a:xfrm>
            <a:off x="252782" y="8887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E53733"/>
                </a:solidFill>
                <a:latin typeface="Arial Nova" panose="020B0504020202020204" pitchFamily="34" charset="0"/>
              </a:rPr>
              <a:t>4.</a:t>
            </a:r>
          </a:p>
          <a:p>
            <a:pPr lvl="0" defTabSz="2044700">
              <a:lnSpc>
                <a:spcPct val="90000"/>
              </a:lnSpc>
              <a:spcBef>
                <a:spcPct val="0"/>
              </a:spcBef>
              <a:spcAft>
                <a:spcPct val="35000"/>
              </a:spcAft>
            </a:pPr>
            <a:r>
              <a:rPr lang="en-GB" sz="2400" b="1">
                <a:solidFill>
                  <a:srgbClr val="E53733"/>
                </a:solidFill>
                <a:latin typeface="Arial Nova" panose="020B0504020202020204" pitchFamily="34" charset="0"/>
              </a:rPr>
              <a:t>Value their contribution</a:t>
            </a:r>
          </a:p>
        </p:txBody>
      </p:sp>
      <p:sp>
        <p:nvSpPr>
          <p:cNvPr id="54" name="TextBox 53">
            <a:extLst>
              <a:ext uri="{FF2B5EF4-FFF2-40B4-BE49-F238E27FC236}">
                <a16:creationId xmlns:a16="http://schemas.microsoft.com/office/drawing/2014/main" id="{CA780367-8B9F-0572-7D00-50BCE0A28B96}"/>
              </a:ext>
            </a:extLst>
          </p:cNvPr>
          <p:cNvSpPr txBox="1">
            <a:spLocks noGrp="1" noRot="1" noMove="1" noResize="1" noEditPoints="1" noAdjustHandles="1" noChangeArrowheads="1" noChangeShapeType="1"/>
          </p:cNvSpPr>
          <p:nvPr/>
        </p:nvSpPr>
        <p:spPr>
          <a:xfrm>
            <a:off x="252782" y="2982627"/>
            <a:ext cx="2782608" cy="1089529"/>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Show how you value people’s voice or stories in inclusive, reciprocal ways</a:t>
            </a:r>
          </a:p>
        </p:txBody>
      </p:sp>
      <p:grpSp>
        <p:nvGrpSpPr>
          <p:cNvPr id="28" name="Group 27">
            <a:extLst>
              <a:ext uri="{FF2B5EF4-FFF2-40B4-BE49-F238E27FC236}">
                <a16:creationId xmlns:a16="http://schemas.microsoft.com/office/drawing/2014/main" id="{86FC0829-9347-AE19-D8CD-475D0A89DF66}"/>
              </a:ext>
            </a:extLst>
          </p:cNvPr>
          <p:cNvGrpSpPr>
            <a:grpSpLocks noGrp="1" noUngrp="1" noRot="1" noMove="1" noResize="1"/>
          </p:cNvGrpSpPr>
          <p:nvPr/>
        </p:nvGrpSpPr>
        <p:grpSpPr>
          <a:xfrm>
            <a:off x="5507269" y="888778"/>
            <a:ext cx="1177463" cy="1020972"/>
            <a:chOff x="5507269" y="888778"/>
            <a:chExt cx="1177463" cy="1020972"/>
          </a:xfrm>
        </p:grpSpPr>
        <p:pic>
          <p:nvPicPr>
            <p:cNvPr id="3" name="Picture 2">
              <a:extLst>
                <a:ext uri="{FF2B5EF4-FFF2-40B4-BE49-F238E27FC236}">
                  <a16:creationId xmlns:a16="http://schemas.microsoft.com/office/drawing/2014/main" id="{142D849E-1C35-3E26-E59A-CCB7E504866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52" b="13843"/>
            <a:stretch/>
          </p:blipFill>
          <p:spPr>
            <a:xfrm>
              <a:off x="5507269" y="888778"/>
              <a:ext cx="1177463" cy="1020972"/>
            </a:xfrm>
            <a:prstGeom prst="rect">
              <a:avLst/>
            </a:prstGeom>
          </p:spPr>
        </p:pic>
        <p:sp>
          <p:nvSpPr>
            <p:cNvPr id="26" name="Oval 25">
              <a:extLst>
                <a:ext uri="{FF2B5EF4-FFF2-40B4-BE49-F238E27FC236}">
                  <a16:creationId xmlns:a16="http://schemas.microsoft.com/office/drawing/2014/main" id="{E59A0210-A7DC-5B13-76DB-E750C59D847E}"/>
                </a:ext>
              </a:extLst>
            </p:cNvPr>
            <p:cNvSpPr>
              <a:spLocks noGrp="1" noRot="1" noMove="1" noResize="1" noEditPoints="1" noAdjustHandles="1" noChangeArrowheads="1" noChangeShapeType="1"/>
            </p:cNvSpPr>
            <p:nvPr/>
          </p:nvSpPr>
          <p:spPr>
            <a:xfrm>
              <a:off x="6010195" y="1295400"/>
              <a:ext cx="131200" cy="2705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A0CDFBF-A6C7-EB3C-48DB-8C3175A43B1B}"/>
                </a:ext>
              </a:extLst>
            </p:cNvPr>
            <p:cNvSpPr txBox="1">
              <a:spLocks noGrp="1" noRot="1" noMove="1" noResize="1" noEditPoints="1" noAdjustHandles="1" noChangeArrowheads="1" noChangeShapeType="1"/>
            </p:cNvSpPr>
            <p:nvPr/>
          </p:nvSpPr>
          <p:spPr>
            <a:xfrm>
              <a:off x="5914679" y="1245989"/>
              <a:ext cx="311101" cy="369332"/>
            </a:xfrm>
            <a:prstGeom prst="rect">
              <a:avLst/>
            </a:prstGeom>
            <a:noFill/>
          </p:spPr>
          <p:txBody>
            <a:bodyPr wrap="square" rtlCol="0">
              <a:spAutoFit/>
            </a:bodyPr>
            <a:lstStyle/>
            <a:p>
              <a:r>
                <a:rPr lang="en-GB" b="1"/>
                <a:t>£</a:t>
              </a:r>
            </a:p>
          </p:txBody>
        </p:sp>
      </p:grpSp>
      <p:pic>
        <p:nvPicPr>
          <p:cNvPr id="30" name="Picture 29">
            <a:extLst>
              <a:ext uri="{FF2B5EF4-FFF2-40B4-BE49-F238E27FC236}">
                <a16:creationId xmlns:a16="http://schemas.microsoft.com/office/drawing/2014/main" id="{52300D0B-2A0B-D3D2-75F5-3E24A894888B}"/>
              </a:ext>
            </a:extLst>
          </p:cNvPr>
          <p:cNvPicPr>
            <a:picLocks noGrp="1" noRot="1" noChangeAspect="1" noMove="1" noResize="1" noEditPoints="1" noAdjustHandles="1" noChangeArrowheads="1" noChangeShapeType="1" noCrop="1"/>
          </p:cNvPicPr>
          <p:nvPr/>
        </p:nvPicPr>
        <p:blipFill rotWithShape="1">
          <a:blip r:embed="rId3"/>
          <a:srcRect b="14129"/>
          <a:stretch/>
        </p:blipFill>
        <p:spPr>
          <a:xfrm>
            <a:off x="7431827" y="3970373"/>
            <a:ext cx="1156361" cy="992978"/>
          </a:xfrm>
          <a:prstGeom prst="rect">
            <a:avLst/>
          </a:prstGeom>
        </p:spPr>
      </p:pic>
      <p:grpSp>
        <p:nvGrpSpPr>
          <p:cNvPr id="31" name="Group 30">
            <a:extLst>
              <a:ext uri="{FF2B5EF4-FFF2-40B4-BE49-F238E27FC236}">
                <a16:creationId xmlns:a16="http://schemas.microsoft.com/office/drawing/2014/main" id="{8682DE8E-B808-F9C4-F97E-3BBAAE082077}"/>
              </a:ext>
            </a:extLst>
          </p:cNvPr>
          <p:cNvGrpSpPr>
            <a:grpSpLocks noGrp="1" noUngrp="1" noRot="1" noMove="1" noResize="1"/>
          </p:cNvGrpSpPr>
          <p:nvPr/>
        </p:nvGrpSpPr>
        <p:grpSpPr>
          <a:xfrm>
            <a:off x="9403335" y="811322"/>
            <a:ext cx="1230919" cy="1107762"/>
            <a:chOff x="8321031" y="4118995"/>
            <a:chExt cx="1230919" cy="1107762"/>
          </a:xfrm>
        </p:grpSpPr>
        <p:pic>
          <p:nvPicPr>
            <p:cNvPr id="38" name="Picture 37">
              <a:extLst>
                <a:ext uri="{FF2B5EF4-FFF2-40B4-BE49-F238E27FC236}">
                  <a16:creationId xmlns:a16="http://schemas.microsoft.com/office/drawing/2014/main" id="{5073AB9C-7171-FE65-35C3-7B88183E8359}"/>
                </a:ext>
              </a:extLst>
            </p:cNvPr>
            <p:cNvPicPr>
              <a:picLocks noGrp="1" noRot="1" noChangeAspect="1" noMove="1" noResize="1" noEditPoints="1" noAdjustHandles="1" noChangeArrowheads="1" noChangeShapeType="1" noCrop="1"/>
            </p:cNvPicPr>
            <p:nvPr/>
          </p:nvPicPr>
          <p:blipFill rotWithShape="1">
            <a:blip r:embed="rId4"/>
            <a:srcRect l="43644" t="-5206" b="15211"/>
            <a:stretch/>
          </p:blipFill>
          <p:spPr>
            <a:xfrm>
              <a:off x="8858250" y="4118996"/>
              <a:ext cx="693700" cy="1107761"/>
            </a:xfrm>
            <a:prstGeom prst="rect">
              <a:avLst/>
            </a:prstGeom>
          </p:spPr>
        </p:pic>
        <p:pic>
          <p:nvPicPr>
            <p:cNvPr id="34" name="Picture 33">
              <a:extLst>
                <a:ext uri="{FF2B5EF4-FFF2-40B4-BE49-F238E27FC236}">
                  <a16:creationId xmlns:a16="http://schemas.microsoft.com/office/drawing/2014/main" id="{8252958D-EC62-E596-1487-D560944F50DA}"/>
                </a:ext>
              </a:extLst>
            </p:cNvPr>
            <p:cNvPicPr>
              <a:picLocks noGrp="1" noRot="1" noChangeAspect="1" noMove="1" noResize="1" noEditPoints="1" noAdjustHandles="1" noChangeArrowheads="1" noChangeShapeType="1" noCrop="1"/>
            </p:cNvPicPr>
            <p:nvPr/>
          </p:nvPicPr>
          <p:blipFill rotWithShape="1">
            <a:blip r:embed="rId4"/>
            <a:srcRect t="-5206" r="56356" b="15211"/>
            <a:stretch/>
          </p:blipFill>
          <p:spPr>
            <a:xfrm>
              <a:off x="8321031" y="4118995"/>
              <a:ext cx="537219" cy="1107761"/>
            </a:xfrm>
            <a:prstGeom prst="rect">
              <a:avLst/>
            </a:prstGeom>
          </p:spPr>
        </p:pic>
      </p:grpSp>
      <p:pic>
        <p:nvPicPr>
          <p:cNvPr id="7" name="Picture 6">
            <a:extLst>
              <a:ext uri="{FF2B5EF4-FFF2-40B4-BE49-F238E27FC236}">
                <a16:creationId xmlns:a16="http://schemas.microsoft.com/office/drawing/2014/main" id="{9B979B91-B7D5-0AA0-9926-48E5F2A01385}"/>
              </a:ext>
            </a:extLst>
          </p:cNvPr>
          <p:cNvPicPr>
            <a:picLocks noGrp="1" noRot="1" noChangeAspect="1" noMove="1" noResize="1" noEditPoints="1" noAdjustHandles="1" noChangeArrowheads="1" noChangeShapeType="1" noCrop="1"/>
          </p:cNvPicPr>
          <p:nvPr/>
        </p:nvPicPr>
        <p:blipFill>
          <a:blip r:embed="rId5"/>
          <a:stretch>
            <a:fillRect/>
          </a:stretch>
        </p:blipFill>
        <p:spPr>
          <a:xfrm>
            <a:off x="-13863" y="0"/>
            <a:ext cx="4044950" cy="6858000"/>
          </a:xfrm>
          <a:prstGeom prst="rect">
            <a:avLst/>
          </a:prstGeom>
        </p:spPr>
      </p:pic>
      <p:sp>
        <p:nvSpPr>
          <p:cNvPr id="8" name="Flowchart: Terminator 7">
            <a:extLst>
              <a:ext uri="{FF2B5EF4-FFF2-40B4-BE49-F238E27FC236}">
                <a16:creationId xmlns:a16="http://schemas.microsoft.com/office/drawing/2014/main" id="{5E6D6617-A9D1-16D6-6BF7-FB366FA3860D}"/>
              </a:ext>
            </a:extLst>
          </p:cNvPr>
          <p:cNvSpPr>
            <a:spLocks noGrp="1" noRot="1" noMove="1" noResize="1" noEditPoints="1" noAdjustHandles="1" noChangeArrowheads="1" noChangeShapeType="1"/>
          </p:cNvSpPr>
          <p:nvPr/>
        </p:nvSpPr>
        <p:spPr>
          <a:xfrm>
            <a:off x="72901" y="629920"/>
            <a:ext cx="2885440" cy="4582160"/>
          </a:xfrm>
          <a:prstGeom prst="flowChartTerminator">
            <a:avLst/>
          </a:prstGeom>
          <a:solidFill>
            <a:srgbClr val="FF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12D900-6856-0A77-D9D4-299D39BBD610}"/>
              </a:ext>
            </a:extLst>
          </p:cNvPr>
          <p:cNvSpPr txBox="1">
            <a:spLocks noGrp="1" noRot="1" noMove="1" noResize="1" noEditPoints="1" noAdjustHandles="1" noChangeArrowheads="1" noChangeShapeType="1"/>
          </p:cNvSpPr>
          <p:nvPr/>
        </p:nvSpPr>
        <p:spPr>
          <a:xfrm>
            <a:off x="242622" y="1041177"/>
            <a:ext cx="2654673" cy="1795876"/>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E53733"/>
                </a:solidFill>
                <a:latin typeface="Arial Nova" panose="020B0504020202020204" pitchFamily="34" charset="0"/>
              </a:rPr>
              <a:t>4.</a:t>
            </a:r>
          </a:p>
          <a:p>
            <a:pPr lvl="0" defTabSz="2044700">
              <a:lnSpc>
                <a:spcPct val="90000"/>
              </a:lnSpc>
              <a:spcBef>
                <a:spcPct val="0"/>
              </a:spcBef>
              <a:spcAft>
                <a:spcPct val="35000"/>
              </a:spcAft>
            </a:pPr>
            <a:r>
              <a:rPr lang="en-GB" sz="2400" b="1">
                <a:solidFill>
                  <a:srgbClr val="E53733"/>
                </a:solidFill>
                <a:latin typeface="Arial Nova" panose="020B0504020202020204" pitchFamily="34" charset="0"/>
              </a:rPr>
              <a:t>Value their contribution</a:t>
            </a:r>
          </a:p>
        </p:txBody>
      </p:sp>
      <p:sp>
        <p:nvSpPr>
          <p:cNvPr id="10" name="TextBox 9">
            <a:extLst>
              <a:ext uri="{FF2B5EF4-FFF2-40B4-BE49-F238E27FC236}">
                <a16:creationId xmlns:a16="http://schemas.microsoft.com/office/drawing/2014/main" id="{E7420013-17F0-F280-738F-99DB8C31BCCF}"/>
              </a:ext>
            </a:extLst>
          </p:cNvPr>
          <p:cNvSpPr txBox="1">
            <a:spLocks noGrp="1" noRot="1" noMove="1" noResize="1" noEditPoints="1" noAdjustHandles="1" noChangeArrowheads="1" noChangeShapeType="1"/>
          </p:cNvSpPr>
          <p:nvPr/>
        </p:nvSpPr>
        <p:spPr>
          <a:xfrm>
            <a:off x="242622" y="3135027"/>
            <a:ext cx="2782608" cy="1089529"/>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Show how you value people’s voice or stories in inclusive, reciprocal ways</a:t>
            </a:r>
          </a:p>
        </p:txBody>
      </p:sp>
    </p:spTree>
    <p:extLst>
      <p:ext uri="{BB962C8B-B14F-4D97-AF65-F5344CB8AC3E}">
        <p14:creationId xmlns:p14="http://schemas.microsoft.com/office/powerpoint/2010/main" val="160772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45C2BA-D8C7-BB0A-4CA8-25764F3F771D}"/>
              </a:ext>
            </a:extLst>
          </p:cNvPr>
          <p:cNvSpPr txBox="1">
            <a:spLocks noGrp="1" noRot="1" noMove="1" noResize="1" noEditPoints="1" noAdjustHandles="1" noChangeArrowheads="1" noChangeShapeType="1"/>
          </p:cNvSpPr>
          <p:nvPr/>
        </p:nvSpPr>
        <p:spPr>
          <a:xfrm>
            <a:off x="4656000" y="2178266"/>
            <a:ext cx="2880000" cy="954107"/>
          </a:xfrm>
          <a:prstGeom prst="rect">
            <a:avLst/>
          </a:prstGeom>
          <a:noFill/>
        </p:spPr>
        <p:txBody>
          <a:bodyPr wrap="square" lIns="91440" tIns="45720" rIns="91440" bIns="45720" anchor="t">
            <a:spAutoFit/>
          </a:bodyPr>
          <a:lstStyle/>
          <a:p>
            <a:pPr algn="ctr" rtl="0" fontAlgn="base"/>
            <a:r>
              <a:rPr lang="en-GB" sz="1400" b="1" i="0">
                <a:solidFill>
                  <a:srgbClr val="000000"/>
                </a:solidFill>
                <a:effectLst/>
                <a:highlight>
                  <a:srgbClr val="FFFFFF"/>
                </a:highlight>
                <a:latin typeface="Aptos"/>
              </a:rPr>
              <a:t>Is everyone involved clear </a:t>
            </a:r>
            <a:r>
              <a:rPr lang="en-GB" sz="1400" b="0" i="0">
                <a:solidFill>
                  <a:srgbClr val="000000"/>
                </a:solidFill>
                <a:effectLst/>
                <a:highlight>
                  <a:srgbClr val="FFFFFF"/>
                </a:highlight>
                <a:latin typeface="Aptos"/>
              </a:rPr>
              <a:t>on the intended outcomes and outputs from the work, who owns it and how it will be used going forward?  </a:t>
            </a:r>
          </a:p>
        </p:txBody>
      </p:sp>
      <p:sp>
        <p:nvSpPr>
          <p:cNvPr id="4" name="TextBox 3">
            <a:extLst>
              <a:ext uri="{FF2B5EF4-FFF2-40B4-BE49-F238E27FC236}">
                <a16:creationId xmlns:a16="http://schemas.microsoft.com/office/drawing/2014/main" id="{E4D141D2-2005-246D-A3FC-E583BB42E514}"/>
              </a:ext>
            </a:extLst>
          </p:cNvPr>
          <p:cNvSpPr txBox="1">
            <a:spLocks noGrp="1" noRot="1" noMove="1" noResize="1" noEditPoints="1" noAdjustHandles="1" noChangeArrowheads="1" noChangeShapeType="1"/>
          </p:cNvSpPr>
          <p:nvPr/>
        </p:nvSpPr>
        <p:spPr>
          <a:xfrm>
            <a:off x="8381835" y="2178266"/>
            <a:ext cx="3336792" cy="523220"/>
          </a:xfrm>
          <a:prstGeom prst="rect">
            <a:avLst/>
          </a:prstGeom>
          <a:noFill/>
        </p:spPr>
        <p:txBody>
          <a:bodyPr wrap="square" lIns="91440" tIns="45720" rIns="91440" bIns="45720" anchor="t">
            <a:spAutoFit/>
          </a:bodyPr>
          <a:lstStyle/>
          <a:p>
            <a:pPr algn="ctr" rtl="0" fontAlgn="base"/>
            <a:r>
              <a:rPr lang="en-GB" sz="1400" b="0" i="0">
                <a:solidFill>
                  <a:srgbClr val="000000"/>
                </a:solidFill>
                <a:effectLst/>
                <a:highlight>
                  <a:srgbClr val="FFFFFF"/>
                </a:highlight>
                <a:latin typeface="Aptos"/>
              </a:rPr>
              <a:t>How will you </a:t>
            </a:r>
            <a:r>
              <a:rPr lang="en-GB" sz="1400" b="1" i="0">
                <a:solidFill>
                  <a:srgbClr val="000000"/>
                </a:solidFill>
                <a:effectLst/>
                <a:highlight>
                  <a:srgbClr val="FFFFFF"/>
                </a:highlight>
                <a:latin typeface="Aptos"/>
              </a:rPr>
              <a:t>evaluate the learning </a:t>
            </a:r>
            <a:r>
              <a:rPr lang="en-GB" sz="1400" b="0" i="0">
                <a:solidFill>
                  <a:srgbClr val="000000"/>
                </a:solidFill>
                <a:effectLst/>
                <a:highlight>
                  <a:srgbClr val="FFFFFF"/>
                </a:highlight>
                <a:latin typeface="Aptos"/>
              </a:rPr>
              <a:t>from this activity with the person involved? </a:t>
            </a:r>
          </a:p>
        </p:txBody>
      </p:sp>
      <p:sp>
        <p:nvSpPr>
          <p:cNvPr id="5" name="TextBox 4">
            <a:extLst>
              <a:ext uri="{FF2B5EF4-FFF2-40B4-BE49-F238E27FC236}">
                <a16:creationId xmlns:a16="http://schemas.microsoft.com/office/drawing/2014/main" id="{B1DFF150-3C12-73FE-D8A9-8B16C96EC49E}"/>
              </a:ext>
            </a:extLst>
          </p:cNvPr>
          <p:cNvSpPr txBox="1">
            <a:spLocks noGrp="1" noRot="1" noMove="1" noResize="1" noEditPoints="1" noAdjustHandles="1" noChangeArrowheads="1" noChangeShapeType="1"/>
          </p:cNvSpPr>
          <p:nvPr/>
        </p:nvSpPr>
        <p:spPr>
          <a:xfrm>
            <a:off x="6447166" y="5082031"/>
            <a:ext cx="3219846" cy="523220"/>
          </a:xfrm>
          <a:prstGeom prst="rect">
            <a:avLst/>
          </a:prstGeom>
          <a:noFill/>
        </p:spPr>
        <p:txBody>
          <a:bodyPr wrap="square" lIns="91440" tIns="45720" rIns="91440" bIns="45720" anchor="t">
            <a:spAutoFit/>
          </a:bodyPr>
          <a:lstStyle/>
          <a:p>
            <a:pPr algn="ctr" fontAlgn="base"/>
            <a:r>
              <a:rPr lang="en-GB" sz="1400" b="0" i="0" dirty="0">
                <a:solidFill>
                  <a:srgbClr val="000000"/>
                </a:solidFill>
                <a:effectLst/>
                <a:highlight>
                  <a:srgbClr val="FFFFFF"/>
                </a:highlight>
                <a:latin typeface="Aptos"/>
              </a:rPr>
              <a:t>How could </a:t>
            </a:r>
            <a:r>
              <a:rPr lang="en-GB" sz="1400" dirty="0">
                <a:solidFill>
                  <a:srgbClr val="000000"/>
                </a:solidFill>
                <a:highlight>
                  <a:srgbClr val="FFFFFF"/>
                </a:highlight>
                <a:latin typeface="Aptos"/>
              </a:rPr>
              <a:t>this be</a:t>
            </a:r>
            <a:r>
              <a:rPr lang="en-GB" sz="1400" b="0" i="0" dirty="0">
                <a:solidFill>
                  <a:srgbClr val="000000"/>
                </a:solidFill>
                <a:effectLst/>
                <a:highlight>
                  <a:srgbClr val="FFFFFF"/>
                </a:highlight>
                <a:latin typeface="Aptos"/>
              </a:rPr>
              <a:t> turned into a </a:t>
            </a:r>
            <a:r>
              <a:rPr lang="en-GB" sz="1400" b="1" i="0" dirty="0">
                <a:solidFill>
                  <a:srgbClr val="000000"/>
                </a:solidFill>
                <a:effectLst/>
                <a:highlight>
                  <a:srgbClr val="FFFFFF"/>
                </a:highlight>
                <a:latin typeface="Aptos"/>
              </a:rPr>
              <a:t>longer-term relationship </a:t>
            </a:r>
            <a:r>
              <a:rPr lang="en-GB" sz="1400" b="0" i="0" dirty="0">
                <a:solidFill>
                  <a:srgbClr val="000000"/>
                </a:solidFill>
                <a:effectLst/>
                <a:highlight>
                  <a:srgbClr val="FFFFFF"/>
                </a:highlight>
                <a:latin typeface="Aptos"/>
              </a:rPr>
              <a:t>for continued work? </a:t>
            </a:r>
          </a:p>
        </p:txBody>
      </p:sp>
      <p:pic>
        <p:nvPicPr>
          <p:cNvPr id="3" name="Picture 2">
            <a:extLst>
              <a:ext uri="{FF2B5EF4-FFF2-40B4-BE49-F238E27FC236}">
                <a16:creationId xmlns:a16="http://schemas.microsoft.com/office/drawing/2014/main" id="{142D849E-1C35-3E26-E59A-CCB7E504866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7720" b="15486"/>
          <a:stretch/>
        </p:blipFill>
        <p:spPr>
          <a:xfrm>
            <a:off x="5507269" y="706057"/>
            <a:ext cx="1177463" cy="1203767"/>
          </a:xfrm>
          <a:prstGeom prst="rect">
            <a:avLst/>
          </a:prstGeom>
        </p:spPr>
      </p:pic>
      <p:pic>
        <p:nvPicPr>
          <p:cNvPr id="30" name="Picture 29">
            <a:extLst>
              <a:ext uri="{FF2B5EF4-FFF2-40B4-BE49-F238E27FC236}">
                <a16:creationId xmlns:a16="http://schemas.microsoft.com/office/drawing/2014/main" id="{52300D0B-2A0B-D3D2-75F5-3E24A894888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966" b="15538"/>
          <a:stretch/>
        </p:blipFill>
        <p:spPr>
          <a:xfrm>
            <a:off x="7353568" y="3778767"/>
            <a:ext cx="1407042" cy="1216086"/>
          </a:xfrm>
          <a:prstGeom prst="rect">
            <a:avLst/>
          </a:prstGeom>
        </p:spPr>
      </p:pic>
      <p:pic>
        <p:nvPicPr>
          <p:cNvPr id="7" name="Picture 6">
            <a:extLst>
              <a:ext uri="{FF2B5EF4-FFF2-40B4-BE49-F238E27FC236}">
                <a16:creationId xmlns:a16="http://schemas.microsoft.com/office/drawing/2014/main" id="{B4286DF1-4ED0-471B-F834-137C0FDF4D23}"/>
              </a:ext>
            </a:extLst>
          </p:cNvPr>
          <p:cNvPicPr>
            <a:picLocks noGrp="1" noRot="1" noChangeAspect="1" noMove="1" noResize="1" noEditPoints="1" noAdjustHandles="1" noChangeArrowheads="1" noChangeShapeType="1" noCrop="1"/>
          </p:cNvPicPr>
          <p:nvPr/>
        </p:nvPicPr>
        <p:blipFill rotWithShape="1">
          <a:blip r:embed="rId4"/>
          <a:srcRect b="13587"/>
          <a:stretch/>
        </p:blipFill>
        <p:spPr>
          <a:xfrm>
            <a:off x="9464406" y="888777"/>
            <a:ext cx="1171651" cy="1012451"/>
          </a:xfrm>
          <a:prstGeom prst="rect">
            <a:avLst/>
          </a:prstGeom>
        </p:spPr>
      </p:pic>
      <p:pic>
        <p:nvPicPr>
          <p:cNvPr id="10" name="Picture 9">
            <a:extLst>
              <a:ext uri="{FF2B5EF4-FFF2-40B4-BE49-F238E27FC236}">
                <a16:creationId xmlns:a16="http://schemas.microsoft.com/office/drawing/2014/main" id="{C3378C97-C690-6ECB-8DDD-44F923FF175B}"/>
              </a:ext>
            </a:extLst>
          </p:cNvPr>
          <p:cNvPicPr>
            <a:picLocks noGrp="1" noRot="1" noChangeAspect="1" noMove="1" noResize="1" noEditPoints="1" noAdjustHandles="1" noChangeArrowheads="1" noChangeShapeType="1" noCrop="1"/>
          </p:cNvPicPr>
          <p:nvPr/>
        </p:nvPicPr>
        <p:blipFill rotWithShape="1">
          <a:blip r:embed="rId5"/>
          <a:srcRect l="944"/>
          <a:stretch/>
        </p:blipFill>
        <p:spPr>
          <a:xfrm>
            <a:off x="0" y="0"/>
            <a:ext cx="4000500" cy="6858000"/>
          </a:xfrm>
          <a:prstGeom prst="rect">
            <a:avLst/>
          </a:prstGeom>
        </p:spPr>
      </p:pic>
      <p:sp>
        <p:nvSpPr>
          <p:cNvPr id="11" name="Flowchart: Terminator 10">
            <a:extLst>
              <a:ext uri="{FF2B5EF4-FFF2-40B4-BE49-F238E27FC236}">
                <a16:creationId xmlns:a16="http://schemas.microsoft.com/office/drawing/2014/main" id="{551BD9E3-E29E-E8CB-1B8A-D1EFC72CFF26}"/>
              </a:ext>
            </a:extLst>
          </p:cNvPr>
          <p:cNvSpPr>
            <a:spLocks noGrp="1" noRot="1" noMove="1" noResize="1" noEditPoints="1" noAdjustHandles="1" noChangeArrowheads="1" noChangeShapeType="1"/>
          </p:cNvSpPr>
          <p:nvPr/>
        </p:nvSpPr>
        <p:spPr>
          <a:xfrm>
            <a:off x="72901" y="629920"/>
            <a:ext cx="2885440" cy="4582160"/>
          </a:xfrm>
          <a:prstGeom prst="flowChartTerminator">
            <a:avLst/>
          </a:prstGeom>
          <a:solidFill>
            <a:srgbClr val="A6C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3DF1B2F-8283-2C20-1DD0-D7D72AACD655}"/>
              </a:ext>
            </a:extLst>
          </p:cNvPr>
          <p:cNvSpPr txBox="1">
            <a:spLocks noGrp="1" noRot="1" noMove="1" noResize="1" noEditPoints="1" noAdjustHandles="1" noChangeArrowheads="1" noChangeShapeType="1"/>
          </p:cNvSpPr>
          <p:nvPr/>
        </p:nvSpPr>
        <p:spPr>
          <a:xfrm>
            <a:off x="242622" y="1041177"/>
            <a:ext cx="2654673" cy="1463478"/>
          </a:xfrm>
          <a:prstGeom prst="rect">
            <a:avLst/>
          </a:prstGeom>
          <a:noFill/>
        </p:spPr>
        <p:txBody>
          <a:bodyPr wrap="square">
            <a:spAutoFit/>
          </a:bodyPr>
          <a:lstStyle/>
          <a:p>
            <a:pPr lvl="0" defTabSz="2044700">
              <a:lnSpc>
                <a:spcPct val="90000"/>
              </a:lnSpc>
              <a:spcBef>
                <a:spcPct val="0"/>
              </a:spcBef>
              <a:spcAft>
                <a:spcPct val="35000"/>
              </a:spcAft>
            </a:pPr>
            <a:r>
              <a:rPr lang="en-GB" sz="5400" b="1">
                <a:solidFill>
                  <a:srgbClr val="193351"/>
                </a:solidFill>
                <a:latin typeface="Arial Nova" panose="020B0504020202020204" pitchFamily="34" charset="0"/>
              </a:rPr>
              <a:t>5.</a:t>
            </a:r>
          </a:p>
          <a:p>
            <a:pPr lvl="0" defTabSz="2044700">
              <a:lnSpc>
                <a:spcPct val="90000"/>
              </a:lnSpc>
              <a:spcBef>
                <a:spcPct val="0"/>
              </a:spcBef>
              <a:spcAft>
                <a:spcPct val="35000"/>
              </a:spcAft>
            </a:pPr>
            <a:r>
              <a:rPr lang="en-GB" sz="2400" b="1">
                <a:solidFill>
                  <a:srgbClr val="193351"/>
                </a:solidFill>
                <a:latin typeface="Arial Nova" panose="020B0504020202020204" pitchFamily="34" charset="0"/>
              </a:rPr>
              <a:t>Share power</a:t>
            </a:r>
          </a:p>
        </p:txBody>
      </p:sp>
      <p:sp>
        <p:nvSpPr>
          <p:cNvPr id="13" name="TextBox 12">
            <a:extLst>
              <a:ext uri="{FF2B5EF4-FFF2-40B4-BE49-F238E27FC236}">
                <a16:creationId xmlns:a16="http://schemas.microsoft.com/office/drawing/2014/main" id="{2476820C-C2D2-448B-EA46-D52BF87DA049}"/>
              </a:ext>
            </a:extLst>
          </p:cNvPr>
          <p:cNvSpPr txBox="1">
            <a:spLocks noGrp="1" noRot="1" noMove="1" noResize="1" noEditPoints="1" noAdjustHandles="1" noChangeArrowheads="1" noChangeShapeType="1"/>
          </p:cNvSpPr>
          <p:nvPr/>
        </p:nvSpPr>
        <p:spPr>
          <a:xfrm>
            <a:off x="242622" y="2647082"/>
            <a:ext cx="2782608" cy="590931"/>
          </a:xfrm>
          <a:prstGeom prst="rect">
            <a:avLst/>
          </a:prstGeom>
          <a:noFill/>
        </p:spPr>
        <p:txBody>
          <a:bodyPr wrap="square">
            <a:spAutoFit/>
          </a:bodyPr>
          <a:lstStyle/>
          <a:p>
            <a:pPr lvl="0" defTabSz="2044700">
              <a:lnSpc>
                <a:spcPct val="90000"/>
              </a:lnSpc>
              <a:spcBef>
                <a:spcPct val="0"/>
              </a:spcBef>
              <a:spcAft>
                <a:spcPct val="35000"/>
              </a:spcAft>
            </a:pPr>
            <a:r>
              <a:rPr lang="en-GB" kern="1200">
                <a:latin typeface="Arial Nova" panose="020B0504020202020204" pitchFamily="34" charset="0"/>
              </a:rPr>
              <a:t>Work proactively to share power where possible</a:t>
            </a:r>
          </a:p>
        </p:txBody>
      </p:sp>
    </p:spTree>
    <p:extLst>
      <p:ext uri="{BB962C8B-B14F-4D97-AF65-F5344CB8AC3E}">
        <p14:creationId xmlns:p14="http://schemas.microsoft.com/office/powerpoint/2010/main" val="547361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63B3B8DE2E8848A9C78D7F38E583AD" ma:contentTypeVersion="4" ma:contentTypeDescription="Create a new document." ma:contentTypeScope="" ma:versionID="20834f02e02d1e68803eb8ad2ca665b5">
  <xsd:schema xmlns:xsd="http://www.w3.org/2001/XMLSchema" xmlns:xs="http://www.w3.org/2001/XMLSchema" xmlns:p="http://schemas.microsoft.com/office/2006/metadata/properties" xmlns:ns2="e1fdeea1-1a5d-4587-9d64-4babad3aab81" targetNamespace="http://schemas.microsoft.com/office/2006/metadata/properties" ma:root="true" ma:fieldsID="48d83c70e431a44792838893af011edb" ns2:_="">
    <xsd:import namespace="e1fdeea1-1a5d-4587-9d64-4babad3aab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deea1-1a5d-4587-9d64-4babad3aa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22AB03-7BE6-4340-8B13-599BAC7DF3DA}">
  <ds:schemaRefs>
    <ds:schemaRef ds:uri="http://schemas.microsoft.com/sharepoint/v3/contenttype/forms"/>
  </ds:schemaRefs>
</ds:datastoreItem>
</file>

<file path=customXml/itemProps2.xml><?xml version="1.0" encoding="utf-8"?>
<ds:datastoreItem xmlns:ds="http://schemas.openxmlformats.org/officeDocument/2006/customXml" ds:itemID="{9752EED2-EFF6-4BE1-87B5-6DA953695AD6}">
  <ds:schemaRefs>
    <ds:schemaRef ds:uri="e1fdeea1-1a5d-4587-9d64-4babad3aab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954B6A-2F39-4079-A34E-8E84DA809322}">
  <ds:schemaRefs>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e1fdeea1-1a5d-4587-9d64-4babad3aab8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898</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Arial Nova</vt:lpstr>
      <vt:lpstr>Calibri</vt:lpstr>
      <vt:lpstr>Helvetica Neue 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O'Regan</dc:creator>
  <cp:lastModifiedBy>Hiba Aljabi</cp:lastModifiedBy>
  <cp:revision>54</cp:revision>
  <dcterms:created xsi:type="dcterms:W3CDTF">2024-07-29T14:38:37Z</dcterms:created>
  <dcterms:modified xsi:type="dcterms:W3CDTF">2025-10-15T12:10:54Z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0x0101003763B3B8DE2E8848A9C78D7F38E583AD</vt:lpwstr>
  </property>
  <property fmtid="{D5CDD505-2E9C-101B-9397-08002B2CF9AE}" pid="3" name="MediaServiceImageTags">
    <vt:lpwstr/>
  </property>
</Properties>
</file>