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14630400" cy="8229600"/>
  <p:notesSz cx="8229600" cy="14630400"/>
  <p:embeddedFontLst>
    <p:embeddedFont>
      <p:font typeface="Barlow" panose="00000500000000000000" pitchFamily="2" charset="0"/>
      <p:regular r:id="rId11"/>
      <p:bold r:id="rId12"/>
      <p:italic r:id="rId13"/>
      <p:boldItalic r:id="rId14"/>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46" d="100"/>
          <a:sy n="46" d="100"/>
        </p:scale>
        <p:origin x="27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0811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3" name="Text 0"/>
          <p:cNvSpPr/>
          <p:nvPr/>
        </p:nvSpPr>
        <p:spPr>
          <a:xfrm>
            <a:off x="7045285" y="207089"/>
            <a:ext cx="7397829" cy="3031331"/>
          </a:xfrm>
          <a:prstGeom prst="rect">
            <a:avLst/>
          </a:prstGeom>
          <a:noFill/>
          <a:ln/>
        </p:spPr>
        <p:txBody>
          <a:bodyPr wrap="square" lIns="0" tIns="0" rIns="0" bIns="0" rtlCol="0" anchor="t"/>
          <a:lstStyle/>
          <a:p>
            <a:pPr marL="0" indent="0" algn="l">
              <a:lnSpc>
                <a:spcPts val="4750"/>
              </a:lnSpc>
              <a:buNone/>
            </a:pPr>
            <a:r>
              <a:rPr lang="en-GB" sz="3200" b="1" dirty="0">
                <a:solidFill>
                  <a:srgbClr val="F0FCFF"/>
                </a:solidFill>
                <a:latin typeface="Arial" panose="020B0604020202020204" pitchFamily="34" charset="0"/>
                <a:ea typeface="Spline Sans Bold" pitchFamily="34" charset="-122"/>
                <a:cs typeface="Arial" panose="020B0604020202020204" pitchFamily="34" charset="0"/>
              </a:rPr>
              <a:t>Listening and Adapting: How the Red Cross of Chad is leveraging community feedback to enhance and adapt its support for migrants in Chad</a:t>
            </a:r>
            <a:endParaRPr lang="en-US" sz="3200" dirty="0">
              <a:latin typeface="Arial" panose="020B0604020202020204" pitchFamily="34" charset="0"/>
              <a:cs typeface="Arial" panose="020B0604020202020204" pitchFamily="34" charset="0"/>
            </a:endParaRPr>
          </a:p>
        </p:txBody>
      </p:sp>
      <p:sp>
        <p:nvSpPr>
          <p:cNvPr id="4" name="Text 1"/>
          <p:cNvSpPr/>
          <p:nvPr/>
        </p:nvSpPr>
        <p:spPr>
          <a:xfrm>
            <a:off x="7045285" y="3021650"/>
            <a:ext cx="7397829" cy="1745456"/>
          </a:xfrm>
          <a:prstGeom prst="rect">
            <a:avLst/>
          </a:prstGeom>
          <a:noFill/>
          <a:ln/>
        </p:spPr>
        <p:txBody>
          <a:bodyPr wrap="square" lIns="0" tIns="0" rIns="0" bIns="0" rtlCol="0" anchor="t"/>
          <a:lstStyle/>
          <a:p>
            <a:pPr marL="0" indent="0" algn="l">
              <a:lnSpc>
                <a:spcPts val="2700"/>
              </a:lnSpc>
              <a:buNone/>
            </a:pPr>
            <a:r>
              <a:rPr lang="en-GB" sz="2000" dirty="0">
                <a:solidFill>
                  <a:srgbClr val="E0E4E6"/>
                </a:solidFill>
                <a:latin typeface="Arial" panose="020B0604020202020204" pitchFamily="34" charset="0"/>
                <a:ea typeface="Barlow" pitchFamily="34" charset="-122"/>
                <a:cs typeface="Arial" panose="020B0604020202020204" pitchFamily="34" charset="0"/>
              </a:rPr>
              <a:t>The Red Cross of Chad has implemented an innovative program to support migrants in transit through the country. At the heart of this initiative is the Community Engagement and Accountability (CEA) approach, which allows services to be continuously adapted to the real needs of migrants.</a:t>
            </a:r>
            <a:endParaRPr lang="en-US" sz="2000" dirty="0">
              <a:latin typeface="Arial" panose="020B0604020202020204" pitchFamily="34" charset="0"/>
              <a:cs typeface="Arial" panose="020B0604020202020204" pitchFamily="34" charset="0"/>
            </a:endParaRPr>
          </a:p>
        </p:txBody>
      </p:sp>
      <p:sp>
        <p:nvSpPr>
          <p:cNvPr id="5" name="Text 2"/>
          <p:cNvSpPr/>
          <p:nvPr/>
        </p:nvSpPr>
        <p:spPr>
          <a:xfrm>
            <a:off x="7045284" y="5176200"/>
            <a:ext cx="7397829" cy="1047274"/>
          </a:xfrm>
          <a:prstGeom prst="rect">
            <a:avLst/>
          </a:prstGeom>
          <a:noFill/>
          <a:ln/>
        </p:spPr>
        <p:txBody>
          <a:bodyPr wrap="square" lIns="0" tIns="0" rIns="0" bIns="0" rtlCol="0" anchor="t"/>
          <a:lstStyle/>
          <a:p>
            <a:pPr marL="0" indent="0" algn="l">
              <a:lnSpc>
                <a:spcPts val="2700"/>
              </a:lnSpc>
              <a:buNone/>
            </a:pPr>
            <a:r>
              <a:rPr lang="en-GB" sz="2000" dirty="0">
                <a:solidFill>
                  <a:srgbClr val="E0E4E6"/>
                </a:solidFill>
                <a:latin typeface="Arial" panose="020B0604020202020204" pitchFamily="34" charset="0"/>
                <a:ea typeface="Barlow" pitchFamily="34" charset="-122"/>
                <a:cs typeface="Arial" panose="020B0604020202020204" pitchFamily="34" charset="0"/>
              </a:rPr>
              <a:t>This presentation explores how feedback mechanisms are transforming humanitarian action, strengthening beneficiaries' trust, and improving the effectiveness of field interventions.</a:t>
            </a:r>
            <a:endParaRPr lang="en-US" sz="2000" dirty="0">
              <a:latin typeface="Arial" panose="020B0604020202020204" pitchFamily="34" charset="0"/>
              <a:cs typeface="Arial" panose="020B0604020202020204" pitchFamily="34" charset="0"/>
            </a:endParaRPr>
          </a:p>
        </p:txBody>
      </p:sp>
      <p:sp>
        <p:nvSpPr>
          <p:cNvPr id="6" name="Shape 3"/>
          <p:cNvSpPr/>
          <p:nvPr/>
        </p:nvSpPr>
        <p:spPr>
          <a:xfrm>
            <a:off x="6359485" y="7261265"/>
            <a:ext cx="349210" cy="349210"/>
          </a:xfrm>
          <a:prstGeom prst="roundRect">
            <a:avLst>
              <a:gd name="adj" fmla="val 26182199"/>
            </a:avLst>
          </a:prstGeom>
          <a:noFill/>
          <a:ln w="7620">
            <a:solidFill>
              <a:srgbClr val="38383C"/>
            </a:solidFill>
            <a:prstDash val="solid"/>
          </a:ln>
        </p:spPr>
        <p:txBody>
          <a:bodyPr/>
          <a:lstStyle/>
          <a:p>
            <a:endParaRPr lang="en-GB"/>
          </a:p>
        </p:txBody>
      </p:sp>
      <p:pic>
        <p:nvPicPr>
          <p:cNvPr id="7" name="Image 1" descr="preencoded.png"/>
          <p:cNvPicPr>
            <a:picLocks noChangeAspect="1"/>
          </p:cNvPicPr>
          <p:nvPr/>
        </p:nvPicPr>
        <p:blipFill>
          <a:blip r:embed="rId3"/>
          <a:stretch>
            <a:fillRect/>
          </a:stretch>
        </p:blipFill>
        <p:spPr>
          <a:xfrm>
            <a:off x="6367105" y="7268885"/>
            <a:ext cx="333970" cy="333970"/>
          </a:xfrm>
          <a:prstGeom prst="rect">
            <a:avLst/>
          </a:prstGeom>
        </p:spPr>
      </p:pic>
      <p:sp>
        <p:nvSpPr>
          <p:cNvPr id="8" name="Text 4"/>
          <p:cNvSpPr/>
          <p:nvPr/>
        </p:nvSpPr>
        <p:spPr>
          <a:xfrm>
            <a:off x="8466084" y="7228523"/>
            <a:ext cx="3828455" cy="381952"/>
          </a:xfrm>
          <a:prstGeom prst="rect">
            <a:avLst/>
          </a:prstGeom>
          <a:noFill/>
          <a:ln/>
        </p:spPr>
        <p:txBody>
          <a:bodyPr wrap="none" lIns="0" tIns="0" rIns="0" bIns="0" rtlCol="0" anchor="t"/>
          <a:lstStyle/>
          <a:p>
            <a:pPr marL="0" indent="0" algn="l">
              <a:lnSpc>
                <a:spcPts val="3000"/>
              </a:lnSpc>
              <a:buNone/>
            </a:pPr>
            <a:r>
              <a:rPr lang="en-US" sz="2100" b="1" dirty="0">
                <a:solidFill>
                  <a:srgbClr val="E0E4E6"/>
                </a:solidFill>
                <a:latin typeface="Arial" panose="020B0604020202020204" pitchFamily="34" charset="0"/>
                <a:ea typeface="Barlow Bold" pitchFamily="34" charset="-122"/>
                <a:cs typeface="Arial" panose="020B0604020202020204" pitchFamily="34" charset="0"/>
              </a:rPr>
              <a:t> by Allamine Mahamat Senoussi</a:t>
            </a:r>
            <a:endParaRPr lang="en-US" sz="2100" dirty="0">
              <a:latin typeface="Arial" panose="020B0604020202020204" pitchFamily="34" charset="0"/>
              <a:cs typeface="Arial" panose="020B0604020202020204" pitchFamily="34" charset="0"/>
            </a:endParaRPr>
          </a:p>
        </p:txBody>
      </p:sp>
      <p:pic>
        <p:nvPicPr>
          <p:cNvPr id="13" name="Picture 12" descr="A person standing in a doorway&#10;&#10;AI-generated content may be incorrect.">
            <a:extLst>
              <a:ext uri="{FF2B5EF4-FFF2-40B4-BE49-F238E27FC236}">
                <a16:creationId xmlns:a16="http://schemas.microsoft.com/office/drawing/2014/main" id="{0DE2F3F3-F0D5-031D-202A-D5B9EBFE2D65}"/>
              </a:ext>
            </a:extLst>
          </p:cNvPr>
          <p:cNvPicPr>
            <a:picLocks noChangeAspect="1"/>
          </p:cNvPicPr>
          <p:nvPr/>
        </p:nvPicPr>
        <p:blipFill>
          <a:blip r:embed="rId4"/>
          <a:stretch>
            <a:fillRect/>
          </a:stretch>
        </p:blipFill>
        <p:spPr>
          <a:xfrm>
            <a:off x="0" y="0"/>
            <a:ext cx="6314161" cy="82296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480182" y="190773"/>
            <a:ext cx="6746200" cy="607338"/>
          </a:xfrm>
          <a:prstGeom prst="rect">
            <a:avLst/>
          </a:prstGeom>
          <a:noFill/>
          <a:ln/>
        </p:spPr>
        <p:txBody>
          <a:bodyPr wrap="none" lIns="0" tIns="0" rIns="0" bIns="0" rtlCol="0" anchor="t"/>
          <a:lstStyle/>
          <a:p>
            <a:pPr marL="0" indent="0" algn="l">
              <a:lnSpc>
                <a:spcPts val="4750"/>
              </a:lnSpc>
              <a:buNone/>
            </a:pPr>
            <a:r>
              <a:rPr lang="en-US" sz="3800" b="1" dirty="0">
                <a:solidFill>
                  <a:srgbClr val="F0FCFF"/>
                </a:solidFill>
                <a:latin typeface="Arial" panose="020B0604020202020204" pitchFamily="34" charset="0"/>
                <a:ea typeface="Spline Sans Bold" pitchFamily="34" charset="-122"/>
                <a:cs typeface="Arial" panose="020B0604020202020204" pitchFamily="34" charset="0"/>
              </a:rPr>
              <a:t>Migration context in Chad</a:t>
            </a:r>
            <a:endParaRPr lang="en-US" sz="3800" dirty="0">
              <a:latin typeface="Arial" panose="020B0604020202020204" pitchFamily="34" charset="0"/>
              <a:cs typeface="Arial" panose="020B0604020202020204" pitchFamily="34" charset="0"/>
            </a:endParaRPr>
          </a:p>
        </p:txBody>
      </p:sp>
      <p:sp>
        <p:nvSpPr>
          <p:cNvPr id="3" name="Text 1"/>
          <p:cNvSpPr/>
          <p:nvPr/>
        </p:nvSpPr>
        <p:spPr>
          <a:xfrm>
            <a:off x="548700" y="947599"/>
            <a:ext cx="6173867" cy="1399699"/>
          </a:xfrm>
          <a:prstGeom prst="rect">
            <a:avLst/>
          </a:prstGeom>
          <a:noFill/>
          <a:ln/>
        </p:spPr>
        <p:txBody>
          <a:bodyPr wrap="square" lIns="0" tIns="0" rIns="0" bIns="0" rtlCol="0" anchor="t"/>
          <a:lstStyle/>
          <a:p>
            <a:pPr marL="0" indent="0" algn="l">
              <a:lnSpc>
                <a:spcPts val="2750"/>
              </a:lnSpc>
              <a:buNone/>
            </a:pPr>
            <a:r>
              <a:rPr lang="en-GB" dirty="0">
                <a:solidFill>
                  <a:srgbClr val="E0E4E6"/>
                </a:solidFill>
                <a:latin typeface="Arial" panose="020B0604020202020204" pitchFamily="34" charset="0"/>
                <a:ea typeface="Barlow" pitchFamily="34" charset="-122"/>
                <a:cs typeface="Arial" panose="020B0604020202020204" pitchFamily="34" charset="0"/>
              </a:rPr>
              <a:t>Chad is a major transit country for migrants coming from Niger, Cameroon, the Central African Republic, and Sudan. These individuals face considerable challenges:</a:t>
            </a:r>
            <a:endParaRPr lang="en-US" dirty="0">
              <a:latin typeface="Arial" panose="020B0604020202020204" pitchFamily="34" charset="0"/>
              <a:cs typeface="Arial" panose="020B0604020202020204" pitchFamily="34" charset="0"/>
            </a:endParaRPr>
          </a:p>
        </p:txBody>
      </p:sp>
      <p:sp>
        <p:nvSpPr>
          <p:cNvPr id="4" name="Text 2"/>
          <p:cNvSpPr/>
          <p:nvPr/>
        </p:nvSpPr>
        <p:spPr>
          <a:xfrm>
            <a:off x="480182" y="2244382"/>
            <a:ext cx="6173867" cy="349925"/>
          </a:xfrm>
          <a:prstGeom prst="rect">
            <a:avLst/>
          </a:prstGeom>
          <a:noFill/>
          <a:ln/>
        </p:spPr>
        <p:txBody>
          <a:bodyPr wrap="none" lIns="0" tIns="0" rIns="0" bIns="0" rtlCol="0" anchor="t"/>
          <a:lstStyle/>
          <a:p>
            <a:pPr marL="342900" indent="-342900" algn="l">
              <a:lnSpc>
                <a:spcPts val="2750"/>
              </a:lnSpc>
              <a:buSzPct val="100000"/>
              <a:buChar char="•"/>
            </a:pPr>
            <a:r>
              <a:rPr lang="en-GB" dirty="0">
                <a:solidFill>
                  <a:srgbClr val="E0E4E6"/>
                </a:solidFill>
                <a:latin typeface="Arial" panose="020B0604020202020204" pitchFamily="34" charset="0"/>
                <a:ea typeface="Barlow" pitchFamily="34" charset="-122"/>
                <a:cs typeface="Arial" panose="020B0604020202020204" pitchFamily="34" charset="0"/>
              </a:rPr>
              <a:t>Lack of access to basic services</a:t>
            </a:r>
            <a:endParaRPr lang="en-US" dirty="0">
              <a:latin typeface="Arial" panose="020B0604020202020204" pitchFamily="34" charset="0"/>
              <a:cs typeface="Arial" panose="020B0604020202020204" pitchFamily="34" charset="0"/>
            </a:endParaRPr>
          </a:p>
        </p:txBody>
      </p:sp>
      <p:sp>
        <p:nvSpPr>
          <p:cNvPr id="5" name="Text 3"/>
          <p:cNvSpPr/>
          <p:nvPr/>
        </p:nvSpPr>
        <p:spPr>
          <a:xfrm>
            <a:off x="463397" y="2560133"/>
            <a:ext cx="6173867" cy="349925"/>
          </a:xfrm>
          <a:prstGeom prst="rect">
            <a:avLst/>
          </a:prstGeom>
          <a:noFill/>
          <a:ln/>
        </p:spPr>
        <p:txBody>
          <a:bodyPr wrap="none" lIns="0" tIns="0" rIns="0" bIns="0" rtlCol="0" anchor="t"/>
          <a:lstStyle/>
          <a:p>
            <a:pPr marL="342900" indent="-342900" algn="l">
              <a:lnSpc>
                <a:spcPts val="2750"/>
              </a:lnSpc>
              <a:buSzPct val="100000"/>
              <a:buChar char="•"/>
            </a:pPr>
            <a:r>
              <a:rPr lang="en-GB" dirty="0">
                <a:solidFill>
                  <a:srgbClr val="E0E4E6"/>
                </a:solidFill>
                <a:latin typeface="Arial" panose="020B0604020202020204" pitchFamily="34" charset="0"/>
                <a:ea typeface="Barlow" pitchFamily="34" charset="-122"/>
                <a:cs typeface="Arial" panose="020B0604020202020204" pitchFamily="34" charset="0"/>
              </a:rPr>
              <a:t>Insecurity and precarious health conditions</a:t>
            </a:r>
            <a:endParaRPr lang="en-US" dirty="0">
              <a:latin typeface="Arial" panose="020B0604020202020204" pitchFamily="34" charset="0"/>
              <a:cs typeface="Arial" panose="020B0604020202020204" pitchFamily="34" charset="0"/>
            </a:endParaRPr>
          </a:p>
        </p:txBody>
      </p:sp>
      <p:sp>
        <p:nvSpPr>
          <p:cNvPr id="6" name="Text 4"/>
          <p:cNvSpPr/>
          <p:nvPr/>
        </p:nvSpPr>
        <p:spPr>
          <a:xfrm>
            <a:off x="463396" y="2868485"/>
            <a:ext cx="6173867" cy="349925"/>
          </a:xfrm>
          <a:prstGeom prst="rect">
            <a:avLst/>
          </a:prstGeom>
          <a:noFill/>
          <a:ln/>
        </p:spPr>
        <p:txBody>
          <a:bodyPr wrap="none" lIns="0" tIns="0" rIns="0" bIns="0" rtlCol="0" anchor="t"/>
          <a:lstStyle/>
          <a:p>
            <a:pPr marL="342900" indent="-342900" algn="l">
              <a:lnSpc>
                <a:spcPts val="2750"/>
              </a:lnSpc>
              <a:buSzPct val="100000"/>
              <a:buChar char="•"/>
            </a:pPr>
            <a:r>
              <a:rPr lang="en-US" dirty="0">
                <a:solidFill>
                  <a:srgbClr val="E0E4E6"/>
                </a:solidFill>
                <a:latin typeface="Arial" panose="020B0604020202020204" pitchFamily="34" charset="0"/>
                <a:ea typeface="Barlow" pitchFamily="34" charset="-122"/>
                <a:cs typeface="Arial" panose="020B0604020202020204" pitchFamily="34" charset="0"/>
              </a:rPr>
              <a:t>Social isolation and vulnerability</a:t>
            </a:r>
            <a:endParaRPr lang="en-US" dirty="0">
              <a:latin typeface="Arial" panose="020B0604020202020204" pitchFamily="34" charset="0"/>
              <a:cs typeface="Arial" panose="020B0604020202020204" pitchFamily="34" charset="0"/>
            </a:endParaRPr>
          </a:p>
        </p:txBody>
      </p:sp>
      <p:sp>
        <p:nvSpPr>
          <p:cNvPr id="7" name="Text 5"/>
          <p:cNvSpPr/>
          <p:nvPr/>
        </p:nvSpPr>
        <p:spPr>
          <a:xfrm>
            <a:off x="607100" y="6496366"/>
            <a:ext cx="6173867" cy="1399699"/>
          </a:xfrm>
          <a:prstGeom prst="rect">
            <a:avLst/>
          </a:prstGeom>
          <a:noFill/>
          <a:ln/>
        </p:spPr>
        <p:txBody>
          <a:bodyPr wrap="square" lIns="0" tIns="0" rIns="0" bIns="0" rtlCol="0" anchor="t"/>
          <a:lstStyle/>
          <a:p>
            <a:pPr marL="0" indent="0" algn="l">
              <a:lnSpc>
                <a:spcPts val="2750"/>
              </a:lnSpc>
              <a:buNone/>
            </a:pPr>
            <a:r>
              <a:rPr lang="en-GB" dirty="0">
                <a:solidFill>
                  <a:srgbClr val="E0E4E6"/>
                </a:solidFill>
                <a:latin typeface="Arial" panose="020B0604020202020204" pitchFamily="34" charset="0"/>
                <a:ea typeface="Barlow" pitchFamily="34" charset="-122"/>
                <a:cs typeface="Arial" panose="020B0604020202020204" pitchFamily="34" charset="0"/>
              </a:rPr>
              <a:t>Since 2023, the Chad Red Cross (CRC) has implemented a humanitarian assistance program through Humanitarian Service Points (HSPs) in four strategic areas: </a:t>
            </a:r>
            <a:r>
              <a:rPr lang="en-GB" dirty="0" err="1">
                <a:solidFill>
                  <a:srgbClr val="E0E4E6"/>
                </a:solidFill>
                <a:latin typeface="Arial" panose="020B0604020202020204" pitchFamily="34" charset="0"/>
                <a:ea typeface="Barlow" pitchFamily="34" charset="-122"/>
                <a:cs typeface="Arial" panose="020B0604020202020204" pitchFamily="34" charset="0"/>
              </a:rPr>
              <a:t>Ati</a:t>
            </a:r>
            <a:r>
              <a:rPr lang="en-GB" dirty="0">
                <a:solidFill>
                  <a:srgbClr val="E0E4E6"/>
                </a:solidFill>
                <a:latin typeface="Arial" panose="020B0604020202020204" pitchFamily="34" charset="0"/>
                <a:ea typeface="Barlow" pitchFamily="34" charset="-122"/>
                <a:cs typeface="Arial" panose="020B0604020202020204" pitchFamily="34" charset="0"/>
              </a:rPr>
              <a:t>, </a:t>
            </a:r>
            <a:r>
              <a:rPr lang="en-GB" dirty="0" err="1">
                <a:solidFill>
                  <a:srgbClr val="E0E4E6"/>
                </a:solidFill>
                <a:latin typeface="Arial" panose="020B0604020202020204" pitchFamily="34" charset="0"/>
                <a:ea typeface="Barlow" pitchFamily="34" charset="-122"/>
                <a:cs typeface="Arial" panose="020B0604020202020204" pitchFamily="34" charset="0"/>
              </a:rPr>
              <a:t>Abéché</a:t>
            </a:r>
            <a:r>
              <a:rPr lang="en-GB" dirty="0">
                <a:solidFill>
                  <a:srgbClr val="E0E4E6"/>
                </a:solidFill>
                <a:latin typeface="Arial" panose="020B0604020202020204" pitchFamily="34" charset="0"/>
                <a:ea typeface="Barlow" pitchFamily="34" charset="-122"/>
                <a:cs typeface="Arial" panose="020B0604020202020204" pitchFamily="34" charset="0"/>
              </a:rPr>
              <a:t>, </a:t>
            </a:r>
            <a:r>
              <a:rPr lang="en-GB" dirty="0" err="1">
                <a:solidFill>
                  <a:srgbClr val="E0E4E6"/>
                </a:solidFill>
                <a:latin typeface="Arial" panose="020B0604020202020204" pitchFamily="34" charset="0"/>
                <a:ea typeface="Barlow" pitchFamily="34" charset="-122"/>
                <a:cs typeface="Arial" panose="020B0604020202020204" pitchFamily="34" charset="0"/>
              </a:rPr>
              <a:t>Adré</a:t>
            </a:r>
            <a:r>
              <a:rPr lang="en-GB" dirty="0">
                <a:solidFill>
                  <a:srgbClr val="E0E4E6"/>
                </a:solidFill>
                <a:latin typeface="Arial" panose="020B0604020202020204" pitchFamily="34" charset="0"/>
                <a:ea typeface="Barlow" pitchFamily="34" charset="-122"/>
                <a:cs typeface="Arial" panose="020B0604020202020204" pitchFamily="34" charset="0"/>
              </a:rPr>
              <a:t>, and Oum Hadjer.</a:t>
            </a:r>
            <a:endParaRPr lang="en-US" dirty="0">
              <a:latin typeface="Arial" panose="020B0604020202020204" pitchFamily="34" charset="0"/>
              <a:cs typeface="Arial" panose="020B0604020202020204" pitchFamily="34" charset="0"/>
            </a:endParaRPr>
          </a:p>
        </p:txBody>
      </p:sp>
      <p:pic>
        <p:nvPicPr>
          <p:cNvPr id="8" name="Image 0" descr="preencoded.png"/>
          <p:cNvPicPr>
            <a:picLocks noChangeAspect="1"/>
          </p:cNvPicPr>
          <p:nvPr/>
        </p:nvPicPr>
        <p:blipFill>
          <a:blip r:embed="rId3"/>
          <a:stretch>
            <a:fillRect/>
          </a:stretch>
        </p:blipFill>
        <p:spPr>
          <a:xfrm>
            <a:off x="548700" y="3416842"/>
            <a:ext cx="5464173" cy="2951902"/>
          </a:xfrm>
          <a:prstGeom prst="rect">
            <a:avLst/>
          </a:prstGeom>
        </p:spPr>
      </p:pic>
      <p:sp>
        <p:nvSpPr>
          <p:cNvPr id="9" name="Text 6"/>
          <p:cNvSpPr/>
          <p:nvPr/>
        </p:nvSpPr>
        <p:spPr>
          <a:xfrm>
            <a:off x="7620833" y="5326255"/>
            <a:ext cx="6173867" cy="1749623"/>
          </a:xfrm>
          <a:prstGeom prst="rect">
            <a:avLst/>
          </a:prstGeom>
          <a:noFill/>
          <a:ln/>
        </p:spPr>
        <p:txBody>
          <a:bodyPr wrap="square" lIns="0" tIns="0" rIns="0" bIns="0" rtlCol="0" anchor="t"/>
          <a:lstStyle/>
          <a:p>
            <a:pPr marL="0" indent="0" algn="l">
              <a:lnSpc>
                <a:spcPts val="2750"/>
              </a:lnSpc>
              <a:buNone/>
            </a:pPr>
            <a:r>
              <a:rPr lang="en-GB" dirty="0">
                <a:solidFill>
                  <a:srgbClr val="E0E4E6"/>
                </a:solidFill>
                <a:latin typeface="Arial" panose="020B0604020202020204" pitchFamily="34" charset="0"/>
                <a:ea typeface="Barlow" pitchFamily="34" charset="-122"/>
                <a:cs typeface="Arial" panose="020B0604020202020204" pitchFamily="34" charset="0"/>
              </a:rPr>
              <a:t>Local communities play a key role in this system, particularly traditional leaders who help facilitate the reception of migrants. Migrants are often temporarily hosted by local families, providing them with a safe space and social support before continuing their journey.</a:t>
            </a:r>
            <a:endParaRPr lang="en-US" dirty="0">
              <a:latin typeface="Arial" panose="020B0604020202020204" pitchFamily="34" charset="0"/>
              <a:cs typeface="Arial" panose="020B0604020202020204" pitchFamily="34" charset="0"/>
            </a:endParaRPr>
          </a:p>
        </p:txBody>
      </p:sp>
      <p:sp>
        <p:nvSpPr>
          <p:cNvPr id="10" name="Rectangle 1">
            <a:extLst>
              <a:ext uri="{FF2B5EF4-FFF2-40B4-BE49-F238E27FC236}">
                <a16:creationId xmlns:a16="http://schemas.microsoft.com/office/drawing/2014/main" id="{4442F28A-5D33-E71A-319A-314A76746188}"/>
              </a:ext>
            </a:extLst>
          </p:cNvPr>
          <p:cNvSpPr>
            <a:spLocks noChangeArrowheads="1"/>
          </p:cNvSpPr>
          <p:nvPr/>
        </p:nvSpPr>
        <p:spPr bwMode="auto">
          <a:xfrm>
            <a:off x="0" y="0"/>
            <a:ext cx="14630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13" name="Picture 1857">
            <a:extLst>
              <a:ext uri="{FF2B5EF4-FFF2-40B4-BE49-F238E27FC236}">
                <a16:creationId xmlns:a16="http://schemas.microsoft.com/office/drawing/2014/main" id="{F76A55F2-EB9C-0474-C2E1-8ACBDACAA43C}"/>
              </a:ext>
            </a:extLst>
          </p:cNvPr>
          <p:cNvPicPr/>
          <p:nvPr/>
        </p:nvPicPr>
        <p:blipFill>
          <a:blip r:embed="rId4"/>
          <a:stretch>
            <a:fillRect/>
          </a:stretch>
        </p:blipFill>
        <p:spPr>
          <a:xfrm>
            <a:off x="7620833" y="102852"/>
            <a:ext cx="6974802" cy="470467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328671" y="243219"/>
            <a:ext cx="8355211" cy="611981"/>
          </a:xfrm>
          <a:prstGeom prst="rect">
            <a:avLst/>
          </a:prstGeom>
          <a:noFill/>
          <a:ln/>
        </p:spPr>
        <p:txBody>
          <a:bodyPr wrap="none" lIns="0" tIns="0" rIns="0" bIns="0" rtlCol="0" anchor="t"/>
          <a:lstStyle/>
          <a:p>
            <a:pPr marL="0" indent="0" algn="l">
              <a:lnSpc>
                <a:spcPts val="4800"/>
              </a:lnSpc>
              <a:buNone/>
            </a:pPr>
            <a:r>
              <a:rPr lang="en-US" sz="3850" b="1" dirty="0">
                <a:solidFill>
                  <a:srgbClr val="F0FCFF"/>
                </a:solidFill>
                <a:latin typeface="Arial" panose="020B0604020202020204" pitchFamily="34" charset="0"/>
                <a:ea typeface="Spline Sans Bold" pitchFamily="34" charset="-122"/>
                <a:cs typeface="Arial" panose="020B0604020202020204" pitchFamily="34" charset="0"/>
              </a:rPr>
              <a:t>Feedback mechanisms </a:t>
            </a:r>
            <a:endParaRPr lang="en-US" sz="3850" dirty="0">
              <a:latin typeface="Arial" panose="020B0604020202020204" pitchFamily="34" charset="0"/>
              <a:cs typeface="Arial" panose="020B0604020202020204" pitchFamily="34" charset="0"/>
            </a:endParaRPr>
          </a:p>
        </p:txBody>
      </p:sp>
      <p:pic>
        <p:nvPicPr>
          <p:cNvPr id="3" name="Image 0" descr="preencoded.png"/>
          <p:cNvPicPr>
            <a:picLocks noChangeAspect="1"/>
          </p:cNvPicPr>
          <p:nvPr/>
        </p:nvPicPr>
        <p:blipFill>
          <a:blip r:embed="rId3"/>
          <a:stretch>
            <a:fillRect/>
          </a:stretch>
        </p:blipFill>
        <p:spPr>
          <a:xfrm>
            <a:off x="881063" y="2210872"/>
            <a:ext cx="550664" cy="550664"/>
          </a:xfrm>
          <a:prstGeom prst="rect">
            <a:avLst/>
          </a:prstGeom>
        </p:spPr>
      </p:pic>
      <p:sp>
        <p:nvSpPr>
          <p:cNvPr id="4" name="Text 1"/>
          <p:cNvSpPr/>
          <p:nvPr/>
        </p:nvSpPr>
        <p:spPr>
          <a:xfrm>
            <a:off x="3282434" y="1770340"/>
            <a:ext cx="2447687" cy="305991"/>
          </a:xfrm>
          <a:prstGeom prst="rect">
            <a:avLst/>
          </a:prstGeom>
          <a:noFill/>
          <a:ln/>
        </p:spPr>
        <p:txBody>
          <a:bodyPr wrap="none" lIns="0" tIns="0" rIns="0" bIns="0" rtlCol="0" anchor="t"/>
          <a:lstStyle/>
          <a:p>
            <a:pPr marL="0" indent="0" algn="l">
              <a:lnSpc>
                <a:spcPts val="2400"/>
              </a:lnSpc>
              <a:buNone/>
            </a:pPr>
            <a:r>
              <a:rPr lang="en-US" sz="1900" b="1" dirty="0">
                <a:solidFill>
                  <a:srgbClr val="E0E4E6"/>
                </a:solidFill>
                <a:latin typeface="Arial" panose="020B0604020202020204" pitchFamily="34" charset="0"/>
                <a:ea typeface="Spline Sans Bold" pitchFamily="34" charset="-122"/>
                <a:cs typeface="Arial" panose="020B0604020202020204" pitchFamily="34" charset="0"/>
              </a:rPr>
              <a:t>Suggestion boxes</a:t>
            </a:r>
            <a:endParaRPr lang="en-US" sz="1900" dirty="0">
              <a:latin typeface="Arial" panose="020B0604020202020204" pitchFamily="34" charset="0"/>
              <a:cs typeface="Arial" panose="020B0604020202020204" pitchFamily="34" charset="0"/>
            </a:endParaRPr>
          </a:p>
        </p:txBody>
      </p:sp>
      <p:sp>
        <p:nvSpPr>
          <p:cNvPr id="5" name="Text 2"/>
          <p:cNvSpPr/>
          <p:nvPr/>
        </p:nvSpPr>
        <p:spPr>
          <a:xfrm>
            <a:off x="3300741" y="2193277"/>
            <a:ext cx="3794109" cy="2862423"/>
          </a:xfrm>
          <a:prstGeom prst="rect">
            <a:avLst/>
          </a:prstGeom>
          <a:noFill/>
          <a:ln/>
        </p:spPr>
        <p:txBody>
          <a:bodyPr wrap="square" lIns="0" tIns="0" rIns="0" bIns="0" rtlCol="0" anchor="t"/>
          <a:lstStyle/>
          <a:p>
            <a:pPr marL="0" indent="0" algn="l">
              <a:lnSpc>
                <a:spcPts val="2750"/>
              </a:lnSpc>
              <a:buNone/>
            </a:pPr>
            <a:r>
              <a:rPr lang="en-GB" sz="1700" dirty="0">
                <a:solidFill>
                  <a:srgbClr val="E0E4E6"/>
                </a:solidFill>
                <a:latin typeface="Arial" panose="020B0604020202020204" pitchFamily="34" charset="0"/>
                <a:ea typeface="Barlow" pitchFamily="34" charset="-122"/>
                <a:cs typeface="Arial" panose="020B0604020202020204" pitchFamily="34" charset="0"/>
              </a:rPr>
              <a:t>Set up in partner health centres, these mechanisms allow migrants to anonymously submit their feedback. Management committees meet every two weeks to analyse the input and coordinate appropriate responses.</a:t>
            </a:r>
            <a:endParaRPr lang="en-US" sz="1700" dirty="0">
              <a:latin typeface="Arial" panose="020B0604020202020204" pitchFamily="34" charset="0"/>
              <a:cs typeface="Arial" panose="020B0604020202020204" pitchFamily="34" charset="0"/>
            </a:endParaRPr>
          </a:p>
        </p:txBody>
      </p:sp>
      <p:pic>
        <p:nvPicPr>
          <p:cNvPr id="6" name="Image 1" descr="preencoded.png"/>
          <p:cNvPicPr>
            <a:picLocks noChangeAspect="1"/>
          </p:cNvPicPr>
          <p:nvPr/>
        </p:nvPicPr>
        <p:blipFill>
          <a:blip r:embed="rId4"/>
          <a:stretch>
            <a:fillRect/>
          </a:stretch>
        </p:blipFill>
        <p:spPr>
          <a:xfrm>
            <a:off x="7214179" y="2197201"/>
            <a:ext cx="550664" cy="550664"/>
          </a:xfrm>
          <a:prstGeom prst="rect">
            <a:avLst/>
          </a:prstGeom>
        </p:spPr>
      </p:pic>
      <p:sp>
        <p:nvSpPr>
          <p:cNvPr id="7" name="Text 3"/>
          <p:cNvSpPr/>
          <p:nvPr/>
        </p:nvSpPr>
        <p:spPr>
          <a:xfrm>
            <a:off x="8003500" y="2341602"/>
            <a:ext cx="3167420" cy="305991"/>
          </a:xfrm>
          <a:prstGeom prst="rect">
            <a:avLst/>
          </a:prstGeom>
          <a:noFill/>
          <a:ln/>
        </p:spPr>
        <p:txBody>
          <a:bodyPr wrap="none" lIns="0" tIns="0" rIns="0" bIns="0" rtlCol="0" anchor="t"/>
          <a:lstStyle/>
          <a:p>
            <a:pPr marL="0" indent="0" algn="l">
              <a:lnSpc>
                <a:spcPts val="2400"/>
              </a:lnSpc>
              <a:buNone/>
            </a:pPr>
            <a:r>
              <a:rPr lang="en-US" sz="1900" b="1" dirty="0">
                <a:solidFill>
                  <a:srgbClr val="E0E4E6"/>
                </a:solidFill>
                <a:latin typeface="Arial" panose="020B0604020202020204" pitchFamily="34" charset="0"/>
                <a:ea typeface="Spline Sans Bold" pitchFamily="34" charset="-122"/>
                <a:cs typeface="Arial" panose="020B0604020202020204" pitchFamily="34" charset="0"/>
              </a:rPr>
              <a:t>Toll-free hotline</a:t>
            </a:r>
            <a:endParaRPr lang="en-US" sz="1900" dirty="0"/>
          </a:p>
        </p:txBody>
      </p:sp>
      <p:sp>
        <p:nvSpPr>
          <p:cNvPr id="8" name="Text 4"/>
          <p:cNvSpPr/>
          <p:nvPr/>
        </p:nvSpPr>
        <p:spPr>
          <a:xfrm>
            <a:off x="8003500" y="2779752"/>
            <a:ext cx="5470565" cy="1762125"/>
          </a:xfrm>
          <a:prstGeom prst="rect">
            <a:avLst/>
          </a:prstGeom>
          <a:noFill/>
          <a:ln/>
        </p:spPr>
        <p:txBody>
          <a:bodyPr wrap="square" lIns="0" tIns="0" rIns="0" bIns="0" rtlCol="0" anchor="t"/>
          <a:lstStyle/>
          <a:p>
            <a:pPr marL="0" indent="0" algn="l">
              <a:lnSpc>
                <a:spcPts val="2750"/>
              </a:lnSpc>
              <a:buNone/>
            </a:pPr>
            <a:r>
              <a:rPr lang="en-GB" sz="1700" dirty="0">
                <a:solidFill>
                  <a:srgbClr val="E0E4E6"/>
                </a:solidFill>
                <a:latin typeface="Arial" panose="020B0604020202020204" pitchFamily="34" charset="0"/>
                <a:ea typeface="Barlow" pitchFamily="34" charset="-122"/>
                <a:cs typeface="Arial" panose="020B0604020202020204" pitchFamily="34" charset="0"/>
              </a:rPr>
              <a:t>A toll-free number is available, allowing migrants to express themselves remotely. This is especially useful for those on the move or who prefer the confidentiality of a phone call over in-person interaction.</a:t>
            </a:r>
            <a:endParaRPr lang="en-US" sz="1700" dirty="0">
              <a:latin typeface="Arial" panose="020B0604020202020204" pitchFamily="34" charset="0"/>
              <a:cs typeface="Arial" panose="020B0604020202020204" pitchFamily="34" charset="0"/>
            </a:endParaRPr>
          </a:p>
        </p:txBody>
      </p:sp>
      <p:pic>
        <p:nvPicPr>
          <p:cNvPr id="9" name="Image 2" descr="preencoded.png"/>
          <p:cNvPicPr>
            <a:picLocks noChangeAspect="1"/>
          </p:cNvPicPr>
          <p:nvPr/>
        </p:nvPicPr>
        <p:blipFill>
          <a:blip r:embed="rId5"/>
          <a:stretch>
            <a:fillRect/>
          </a:stretch>
        </p:blipFill>
        <p:spPr>
          <a:xfrm>
            <a:off x="2549589" y="5004451"/>
            <a:ext cx="550664" cy="550664"/>
          </a:xfrm>
          <a:prstGeom prst="rect">
            <a:avLst/>
          </a:prstGeom>
        </p:spPr>
      </p:pic>
      <p:sp>
        <p:nvSpPr>
          <p:cNvPr id="10" name="Text 5"/>
          <p:cNvSpPr/>
          <p:nvPr/>
        </p:nvSpPr>
        <p:spPr>
          <a:xfrm>
            <a:off x="3578700" y="5139486"/>
            <a:ext cx="3150870" cy="305991"/>
          </a:xfrm>
          <a:prstGeom prst="rect">
            <a:avLst/>
          </a:prstGeom>
          <a:noFill/>
          <a:ln/>
        </p:spPr>
        <p:txBody>
          <a:bodyPr wrap="none" lIns="0" tIns="0" rIns="0" bIns="0" rtlCol="0" anchor="t"/>
          <a:lstStyle/>
          <a:p>
            <a:pPr marL="0" indent="0" algn="l">
              <a:lnSpc>
                <a:spcPts val="2400"/>
              </a:lnSpc>
              <a:buNone/>
            </a:pPr>
            <a:r>
              <a:rPr lang="en-US" sz="1900" b="1" dirty="0">
                <a:solidFill>
                  <a:srgbClr val="E0E4E6"/>
                </a:solidFill>
                <a:latin typeface="Arial" panose="020B0604020202020204" pitchFamily="34" charset="0"/>
                <a:ea typeface="Spline Sans Bold" pitchFamily="34" charset="-122"/>
                <a:cs typeface="Arial" panose="020B0604020202020204" pitchFamily="34" charset="0"/>
              </a:rPr>
              <a:t>Interviews and focus groups</a:t>
            </a:r>
            <a:endParaRPr lang="en-US" sz="1900" dirty="0"/>
          </a:p>
        </p:txBody>
      </p:sp>
      <p:sp>
        <p:nvSpPr>
          <p:cNvPr id="11" name="Text 6"/>
          <p:cNvSpPr/>
          <p:nvPr/>
        </p:nvSpPr>
        <p:spPr>
          <a:xfrm>
            <a:off x="3578700" y="5529263"/>
            <a:ext cx="3736500" cy="2487019"/>
          </a:xfrm>
          <a:prstGeom prst="rect">
            <a:avLst/>
          </a:prstGeom>
          <a:noFill/>
          <a:ln/>
        </p:spPr>
        <p:txBody>
          <a:bodyPr wrap="square" lIns="0" tIns="0" rIns="0" bIns="0" rtlCol="0" anchor="t"/>
          <a:lstStyle/>
          <a:p>
            <a:pPr marL="0" indent="0" algn="l">
              <a:lnSpc>
                <a:spcPts val="2750"/>
              </a:lnSpc>
              <a:buNone/>
            </a:pPr>
            <a:r>
              <a:rPr lang="en-GB" sz="1700" dirty="0">
                <a:solidFill>
                  <a:srgbClr val="E0E4E6"/>
                </a:solidFill>
                <a:latin typeface="Arial" panose="020B0604020202020204" pitchFamily="34" charset="0"/>
                <a:ea typeface="Barlow" pitchFamily="34" charset="-122"/>
                <a:cs typeface="Arial" panose="020B0604020202020204" pitchFamily="34" charset="0"/>
              </a:rPr>
              <a:t>Volunteers regularly conduct individual interviews and group discussions to gather qualitative information about migrants' experiences and identify emerging needs.</a:t>
            </a:r>
            <a:endParaRPr lang="en-US" sz="1700" dirty="0">
              <a:latin typeface="Arial" panose="020B0604020202020204" pitchFamily="34" charset="0"/>
              <a:cs typeface="Arial" panose="020B0604020202020204" pitchFamily="34" charset="0"/>
            </a:endParaRPr>
          </a:p>
        </p:txBody>
      </p:sp>
      <p:pic>
        <p:nvPicPr>
          <p:cNvPr id="12" name="Image 3" descr="preencoded.png"/>
          <p:cNvPicPr>
            <a:picLocks noChangeAspect="1"/>
          </p:cNvPicPr>
          <p:nvPr/>
        </p:nvPicPr>
        <p:blipFill>
          <a:blip r:embed="rId6"/>
          <a:stretch>
            <a:fillRect/>
          </a:stretch>
        </p:blipFill>
        <p:spPr>
          <a:xfrm>
            <a:off x="7452836" y="5092541"/>
            <a:ext cx="550664" cy="550664"/>
          </a:xfrm>
          <a:prstGeom prst="rect">
            <a:avLst/>
          </a:prstGeom>
        </p:spPr>
      </p:pic>
      <p:sp>
        <p:nvSpPr>
          <p:cNvPr id="13" name="Text 7"/>
          <p:cNvSpPr/>
          <p:nvPr/>
        </p:nvSpPr>
        <p:spPr>
          <a:xfrm>
            <a:off x="8278773" y="5223272"/>
            <a:ext cx="2821662" cy="305991"/>
          </a:xfrm>
          <a:prstGeom prst="rect">
            <a:avLst/>
          </a:prstGeom>
          <a:noFill/>
          <a:ln/>
        </p:spPr>
        <p:txBody>
          <a:bodyPr wrap="none" lIns="0" tIns="0" rIns="0" bIns="0" rtlCol="0" anchor="t"/>
          <a:lstStyle/>
          <a:p>
            <a:pPr marL="0" indent="0" algn="l">
              <a:lnSpc>
                <a:spcPts val="2400"/>
              </a:lnSpc>
              <a:buNone/>
            </a:pPr>
            <a:r>
              <a:rPr lang="en-US" sz="1900" b="1" dirty="0">
                <a:solidFill>
                  <a:srgbClr val="E0E4E6"/>
                </a:solidFill>
                <a:latin typeface="Arial" panose="020B0604020202020204" pitchFamily="34" charset="0"/>
                <a:ea typeface="Spline Sans Bold" pitchFamily="34" charset="-122"/>
                <a:cs typeface="Arial" panose="020B0604020202020204" pitchFamily="34" charset="0"/>
              </a:rPr>
              <a:t>Satisfaction surveys</a:t>
            </a:r>
            <a:endParaRPr lang="en-US" sz="1900" dirty="0">
              <a:latin typeface="Arial" panose="020B0604020202020204" pitchFamily="34" charset="0"/>
              <a:cs typeface="Arial" panose="020B0604020202020204" pitchFamily="34" charset="0"/>
            </a:endParaRPr>
          </a:p>
        </p:txBody>
      </p:sp>
      <p:sp>
        <p:nvSpPr>
          <p:cNvPr id="14" name="Text 8"/>
          <p:cNvSpPr/>
          <p:nvPr/>
        </p:nvSpPr>
        <p:spPr>
          <a:xfrm>
            <a:off x="8278773" y="5661422"/>
            <a:ext cx="5470565" cy="1409700"/>
          </a:xfrm>
          <a:prstGeom prst="rect">
            <a:avLst/>
          </a:prstGeom>
          <a:noFill/>
          <a:ln/>
        </p:spPr>
        <p:txBody>
          <a:bodyPr wrap="square" lIns="0" tIns="0" rIns="0" bIns="0" rtlCol="0" anchor="t"/>
          <a:lstStyle/>
          <a:p>
            <a:pPr marL="0" indent="0" algn="l">
              <a:lnSpc>
                <a:spcPts val="2750"/>
              </a:lnSpc>
              <a:buNone/>
            </a:pPr>
            <a:r>
              <a:rPr lang="en-GB" sz="1700" dirty="0">
                <a:solidFill>
                  <a:srgbClr val="E0E4E6"/>
                </a:solidFill>
                <a:latin typeface="Arial" panose="020B0604020202020204" pitchFamily="34" charset="0"/>
                <a:ea typeface="Barlow" pitchFamily="34" charset="-122"/>
                <a:cs typeface="Arial" panose="020B0604020202020204" pitchFamily="34" charset="0"/>
              </a:rPr>
              <a:t>Conducted every two months using the Kobo Collect tool, these surveys systematically measure beneficiary satisfaction and identify areas needing improvement.</a:t>
            </a:r>
            <a:endParaRPr lang="en-US" sz="1700" dirty="0">
              <a:latin typeface="Arial" panose="020B0604020202020204" pitchFamily="34" charset="0"/>
              <a:cs typeface="Arial" panose="020B0604020202020204" pitchFamily="34" charset="0"/>
            </a:endParaRPr>
          </a:p>
        </p:txBody>
      </p:sp>
      <p:pic>
        <p:nvPicPr>
          <p:cNvPr id="15" name="Picture 91">
            <a:extLst>
              <a:ext uri="{FF2B5EF4-FFF2-40B4-BE49-F238E27FC236}">
                <a16:creationId xmlns:a16="http://schemas.microsoft.com/office/drawing/2014/main" id="{38E397D0-7876-5488-1526-5CF618B142BE}"/>
              </a:ext>
            </a:extLst>
          </p:cNvPr>
          <p:cNvPicPr/>
          <p:nvPr/>
        </p:nvPicPr>
        <p:blipFill>
          <a:blip r:embed="rId7"/>
          <a:stretch>
            <a:fillRect/>
          </a:stretch>
        </p:blipFill>
        <p:spPr>
          <a:xfrm>
            <a:off x="123184" y="1846590"/>
            <a:ext cx="3021614" cy="2347659"/>
          </a:xfrm>
          <a:prstGeom prst="rect">
            <a:avLst/>
          </a:prstGeom>
        </p:spPr>
      </p:pic>
      <p:pic>
        <p:nvPicPr>
          <p:cNvPr id="16" name="Picture 1854">
            <a:extLst>
              <a:ext uri="{FF2B5EF4-FFF2-40B4-BE49-F238E27FC236}">
                <a16:creationId xmlns:a16="http://schemas.microsoft.com/office/drawing/2014/main" id="{0EB047CB-07AB-AF6F-C578-71BE6BC362C5}"/>
              </a:ext>
            </a:extLst>
          </p:cNvPr>
          <p:cNvPicPr/>
          <p:nvPr/>
        </p:nvPicPr>
        <p:blipFill>
          <a:blip r:embed="rId8"/>
          <a:stretch>
            <a:fillRect/>
          </a:stretch>
        </p:blipFill>
        <p:spPr>
          <a:xfrm>
            <a:off x="11014055" y="220519"/>
            <a:ext cx="3493161" cy="2347659"/>
          </a:xfrm>
          <a:prstGeom prst="rect">
            <a:avLst/>
          </a:prstGeom>
        </p:spPr>
      </p:pic>
      <p:pic>
        <p:nvPicPr>
          <p:cNvPr id="17" name="Picture 1858">
            <a:extLst>
              <a:ext uri="{FF2B5EF4-FFF2-40B4-BE49-F238E27FC236}">
                <a16:creationId xmlns:a16="http://schemas.microsoft.com/office/drawing/2014/main" id="{0C44F407-D14E-3EA4-3CF4-AE00CC3B6E2F}"/>
              </a:ext>
            </a:extLst>
          </p:cNvPr>
          <p:cNvPicPr/>
          <p:nvPr/>
        </p:nvPicPr>
        <p:blipFill>
          <a:blip r:embed="rId9"/>
          <a:stretch>
            <a:fillRect/>
          </a:stretch>
        </p:blipFill>
        <p:spPr>
          <a:xfrm>
            <a:off x="158415" y="5661938"/>
            <a:ext cx="3282649" cy="202688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609719" y="545643"/>
            <a:ext cx="6862286" cy="524589"/>
          </a:xfrm>
          <a:prstGeom prst="rect">
            <a:avLst/>
          </a:prstGeom>
          <a:noFill/>
          <a:ln/>
        </p:spPr>
        <p:txBody>
          <a:bodyPr wrap="none" lIns="0" tIns="0" rIns="0" bIns="0" rtlCol="0" anchor="t"/>
          <a:lstStyle/>
          <a:p>
            <a:pPr marL="0" indent="0" algn="l">
              <a:lnSpc>
                <a:spcPts val="4100"/>
              </a:lnSpc>
              <a:buNone/>
            </a:pPr>
            <a:r>
              <a:rPr lang="en-GB" sz="3000" b="1" dirty="0">
                <a:solidFill>
                  <a:srgbClr val="F0FCFF"/>
                </a:solidFill>
                <a:latin typeface="Arial" panose="020B0604020202020204" pitchFamily="34" charset="0"/>
                <a:ea typeface="Spline Sans Bold" pitchFamily="34" charset="-122"/>
                <a:cs typeface="Arial" panose="020B0604020202020204" pitchFamily="34" charset="0"/>
              </a:rPr>
              <a:t>Impact of Feedback on Services</a:t>
            </a:r>
            <a:endParaRPr lang="en-US" sz="3000" dirty="0">
              <a:latin typeface="Arial" panose="020B0604020202020204" pitchFamily="34" charset="0"/>
              <a:cs typeface="Arial" panose="020B0604020202020204" pitchFamily="34" charset="0"/>
            </a:endParaRPr>
          </a:p>
        </p:txBody>
      </p:sp>
      <p:sp>
        <p:nvSpPr>
          <p:cNvPr id="3" name="Text 1"/>
          <p:cNvSpPr/>
          <p:nvPr/>
        </p:nvSpPr>
        <p:spPr>
          <a:xfrm>
            <a:off x="609719" y="1225510"/>
            <a:ext cx="6329363" cy="1208246"/>
          </a:xfrm>
          <a:prstGeom prst="rect">
            <a:avLst/>
          </a:prstGeom>
          <a:noFill/>
          <a:ln/>
        </p:spPr>
        <p:txBody>
          <a:bodyPr wrap="square" lIns="0" tIns="0" rIns="0" bIns="0" rtlCol="0" anchor="t"/>
          <a:lstStyle/>
          <a:p>
            <a:pPr marL="0" indent="0" algn="l">
              <a:lnSpc>
                <a:spcPts val="2350"/>
              </a:lnSpc>
              <a:buNone/>
            </a:pPr>
            <a:r>
              <a:rPr lang="en-GB" dirty="0">
                <a:solidFill>
                  <a:srgbClr val="E0E4E6"/>
                </a:solidFill>
                <a:latin typeface="Arial" panose="020B0604020202020204" pitchFamily="34" charset="0"/>
                <a:ea typeface="Barlow" pitchFamily="34" charset="-122"/>
                <a:cs typeface="Arial" panose="020B0604020202020204" pitchFamily="34" charset="0"/>
              </a:rPr>
              <a:t>Feedback mechanisms have enabled migrants to express a wide range of concerns, from the quality of care to the need for material assistance. This data is analysed by program managers, leading to concrete improvements:</a:t>
            </a:r>
            <a:endParaRPr lang="en-US" dirty="0">
              <a:latin typeface="Arial" panose="020B0604020202020204" pitchFamily="34" charset="0"/>
              <a:cs typeface="Arial" panose="020B0604020202020204" pitchFamily="34" charset="0"/>
            </a:endParaRPr>
          </a:p>
        </p:txBody>
      </p:sp>
      <p:sp>
        <p:nvSpPr>
          <p:cNvPr id="4" name="Shape 2"/>
          <p:cNvSpPr/>
          <p:nvPr/>
        </p:nvSpPr>
        <p:spPr>
          <a:xfrm>
            <a:off x="755452" y="3149918"/>
            <a:ext cx="424934" cy="424934"/>
          </a:xfrm>
          <a:prstGeom prst="roundRect">
            <a:avLst>
              <a:gd name="adj" fmla="val 66671"/>
            </a:avLst>
          </a:prstGeom>
          <a:solidFill>
            <a:srgbClr val="0A081B"/>
          </a:solidFill>
          <a:ln w="22860">
            <a:solidFill>
              <a:srgbClr val="16FFBB"/>
            </a:solidFill>
            <a:prstDash val="solid"/>
          </a:ln>
        </p:spPr>
        <p:txBody>
          <a:bodyPr/>
          <a:lstStyle/>
          <a:p>
            <a:endParaRPr lang="en-GB"/>
          </a:p>
        </p:txBody>
      </p:sp>
      <p:sp>
        <p:nvSpPr>
          <p:cNvPr id="5" name="Text 3"/>
          <p:cNvSpPr/>
          <p:nvPr/>
        </p:nvSpPr>
        <p:spPr>
          <a:xfrm>
            <a:off x="1369219" y="3214807"/>
            <a:ext cx="3583662" cy="262295"/>
          </a:xfrm>
          <a:prstGeom prst="rect">
            <a:avLst/>
          </a:prstGeom>
          <a:noFill/>
          <a:ln/>
        </p:spPr>
        <p:txBody>
          <a:bodyPr wrap="none" lIns="0" tIns="0" rIns="0" bIns="0" rtlCol="0" anchor="t"/>
          <a:lstStyle/>
          <a:p>
            <a:pPr marL="0" indent="0" algn="l">
              <a:lnSpc>
                <a:spcPts val="2050"/>
              </a:lnSpc>
              <a:buNone/>
            </a:pPr>
            <a:r>
              <a:rPr lang="en-US" sz="1650" b="1" dirty="0">
                <a:solidFill>
                  <a:srgbClr val="E0E4E6"/>
                </a:solidFill>
                <a:latin typeface="Arial" panose="020B0604020202020204" pitchFamily="34" charset="0"/>
                <a:ea typeface="Spline Sans Bold" pitchFamily="34" charset="-122"/>
                <a:cs typeface="Arial" panose="020B0604020202020204" pitchFamily="34" charset="0"/>
              </a:rPr>
              <a:t>Increase in medical allowances</a:t>
            </a:r>
            <a:endParaRPr lang="en-US" sz="1650" dirty="0">
              <a:latin typeface="Arial" panose="020B0604020202020204" pitchFamily="34" charset="0"/>
              <a:cs typeface="Arial" panose="020B0604020202020204" pitchFamily="34" charset="0"/>
            </a:endParaRPr>
          </a:p>
        </p:txBody>
      </p:sp>
      <p:sp>
        <p:nvSpPr>
          <p:cNvPr id="6" name="Text 4"/>
          <p:cNvSpPr/>
          <p:nvPr/>
        </p:nvSpPr>
        <p:spPr>
          <a:xfrm>
            <a:off x="1369219" y="3665934"/>
            <a:ext cx="5715595" cy="604123"/>
          </a:xfrm>
          <a:prstGeom prst="rect">
            <a:avLst/>
          </a:prstGeom>
          <a:noFill/>
          <a:ln/>
        </p:spPr>
        <p:txBody>
          <a:bodyPr wrap="square" lIns="0" tIns="0" rIns="0" bIns="0" rtlCol="0" anchor="t"/>
          <a:lstStyle/>
          <a:p>
            <a:pPr marL="0" indent="0" algn="l">
              <a:lnSpc>
                <a:spcPts val="2350"/>
              </a:lnSpc>
              <a:buNone/>
            </a:pPr>
            <a:r>
              <a:rPr lang="en-GB" sz="1600" dirty="0">
                <a:solidFill>
                  <a:srgbClr val="E0E4E6"/>
                </a:solidFill>
                <a:latin typeface="Arial" panose="020B0604020202020204" pitchFamily="34" charset="0"/>
                <a:ea typeface="Barlow" pitchFamily="34" charset="-122"/>
                <a:cs typeface="Arial" panose="020B0604020202020204" pitchFamily="34" charset="0"/>
              </a:rPr>
              <a:t>In agreement with the Ministry of Health, the care allowances were increased to better meet the needs of migrants.</a:t>
            </a:r>
            <a:endParaRPr lang="en-US" sz="1600" dirty="0">
              <a:latin typeface="Arial" panose="020B0604020202020204" pitchFamily="34" charset="0"/>
              <a:cs typeface="Arial" panose="020B0604020202020204" pitchFamily="34" charset="0"/>
            </a:endParaRPr>
          </a:p>
        </p:txBody>
      </p:sp>
      <p:sp>
        <p:nvSpPr>
          <p:cNvPr id="7" name="Shape 5"/>
          <p:cNvSpPr/>
          <p:nvPr/>
        </p:nvSpPr>
        <p:spPr>
          <a:xfrm>
            <a:off x="755452" y="4647724"/>
            <a:ext cx="424934" cy="424934"/>
          </a:xfrm>
          <a:prstGeom prst="roundRect">
            <a:avLst>
              <a:gd name="adj" fmla="val 66671"/>
            </a:avLst>
          </a:prstGeom>
          <a:solidFill>
            <a:srgbClr val="0A081B"/>
          </a:solidFill>
          <a:ln w="22860">
            <a:solidFill>
              <a:srgbClr val="29DDDA"/>
            </a:solidFill>
            <a:prstDash val="solid"/>
          </a:ln>
        </p:spPr>
        <p:txBody>
          <a:bodyPr/>
          <a:lstStyle/>
          <a:p>
            <a:endParaRPr lang="en-GB"/>
          </a:p>
        </p:txBody>
      </p:sp>
      <p:sp>
        <p:nvSpPr>
          <p:cNvPr id="8" name="Text 6"/>
          <p:cNvSpPr/>
          <p:nvPr/>
        </p:nvSpPr>
        <p:spPr>
          <a:xfrm>
            <a:off x="1369219" y="4712613"/>
            <a:ext cx="2405182" cy="262295"/>
          </a:xfrm>
          <a:prstGeom prst="rect">
            <a:avLst/>
          </a:prstGeom>
          <a:noFill/>
          <a:ln/>
        </p:spPr>
        <p:txBody>
          <a:bodyPr wrap="none" lIns="0" tIns="0" rIns="0" bIns="0" rtlCol="0" anchor="t"/>
          <a:lstStyle/>
          <a:p>
            <a:pPr marL="0" indent="0" algn="l">
              <a:lnSpc>
                <a:spcPts val="2050"/>
              </a:lnSpc>
              <a:buNone/>
            </a:pPr>
            <a:r>
              <a:rPr lang="en-US" sz="1650" b="1" dirty="0">
                <a:solidFill>
                  <a:srgbClr val="E0E4E6"/>
                </a:solidFill>
                <a:latin typeface="Arial" panose="020B0604020202020204" pitchFamily="34" charset="0"/>
                <a:ea typeface="Spline Sans Bold" pitchFamily="34" charset="-122"/>
                <a:cs typeface="Arial" panose="020B0604020202020204" pitchFamily="34" charset="0"/>
              </a:rPr>
              <a:t>Geographical expansion</a:t>
            </a:r>
            <a:endParaRPr lang="en-US" sz="1650" dirty="0">
              <a:latin typeface="Arial" panose="020B0604020202020204" pitchFamily="34" charset="0"/>
              <a:cs typeface="Arial" panose="020B0604020202020204" pitchFamily="34" charset="0"/>
            </a:endParaRPr>
          </a:p>
        </p:txBody>
      </p:sp>
      <p:sp>
        <p:nvSpPr>
          <p:cNvPr id="9" name="Text 7"/>
          <p:cNvSpPr/>
          <p:nvPr/>
        </p:nvSpPr>
        <p:spPr>
          <a:xfrm>
            <a:off x="1369219" y="5163741"/>
            <a:ext cx="5715595" cy="604123"/>
          </a:xfrm>
          <a:prstGeom prst="rect">
            <a:avLst/>
          </a:prstGeom>
          <a:noFill/>
          <a:ln/>
        </p:spPr>
        <p:txBody>
          <a:bodyPr wrap="square" lIns="0" tIns="0" rIns="0" bIns="0" rtlCol="0" anchor="t"/>
          <a:lstStyle/>
          <a:p>
            <a:pPr marL="0" indent="0" algn="l">
              <a:lnSpc>
                <a:spcPts val="2350"/>
              </a:lnSpc>
              <a:buNone/>
            </a:pPr>
            <a:r>
              <a:rPr lang="en-GB" sz="1600" dirty="0">
                <a:solidFill>
                  <a:srgbClr val="E0E4E6"/>
                </a:solidFill>
                <a:latin typeface="Arial" panose="020B0604020202020204" pitchFamily="34" charset="0"/>
                <a:ea typeface="Barlow" pitchFamily="34" charset="-122"/>
                <a:cs typeface="Arial" panose="020B0604020202020204" pitchFamily="34" charset="0"/>
              </a:rPr>
              <a:t>New Humanitarian Service Points have been opened in Oum Hadjer and </a:t>
            </a:r>
            <a:r>
              <a:rPr lang="en-GB" sz="1600" dirty="0" err="1">
                <a:solidFill>
                  <a:srgbClr val="E0E4E6"/>
                </a:solidFill>
                <a:latin typeface="Arial" panose="020B0604020202020204" pitchFamily="34" charset="0"/>
                <a:ea typeface="Barlow" pitchFamily="34" charset="-122"/>
                <a:cs typeface="Arial" panose="020B0604020202020204" pitchFamily="34" charset="0"/>
              </a:rPr>
              <a:t>Abéché</a:t>
            </a:r>
            <a:r>
              <a:rPr lang="en-GB" sz="1600" dirty="0">
                <a:solidFill>
                  <a:srgbClr val="E0E4E6"/>
                </a:solidFill>
                <a:latin typeface="Arial" panose="020B0604020202020204" pitchFamily="34" charset="0"/>
                <a:ea typeface="Barlow" pitchFamily="34" charset="-122"/>
                <a:cs typeface="Arial" panose="020B0604020202020204" pitchFamily="34" charset="0"/>
              </a:rPr>
              <a:t> to improve territorial coverage.</a:t>
            </a:r>
            <a:endParaRPr lang="en-US" sz="1600" dirty="0">
              <a:latin typeface="Arial" panose="020B0604020202020204" pitchFamily="34" charset="0"/>
              <a:cs typeface="Arial" panose="020B0604020202020204" pitchFamily="34" charset="0"/>
            </a:endParaRPr>
          </a:p>
        </p:txBody>
      </p:sp>
      <p:sp>
        <p:nvSpPr>
          <p:cNvPr id="10" name="Shape 8"/>
          <p:cNvSpPr/>
          <p:nvPr/>
        </p:nvSpPr>
        <p:spPr>
          <a:xfrm>
            <a:off x="755452" y="6145530"/>
            <a:ext cx="424934" cy="424934"/>
          </a:xfrm>
          <a:prstGeom prst="roundRect">
            <a:avLst>
              <a:gd name="adj" fmla="val 66671"/>
            </a:avLst>
          </a:prstGeom>
          <a:solidFill>
            <a:srgbClr val="0A081B"/>
          </a:solidFill>
          <a:ln w="22860">
            <a:solidFill>
              <a:srgbClr val="37A7E7"/>
            </a:solidFill>
            <a:prstDash val="solid"/>
          </a:ln>
        </p:spPr>
        <p:txBody>
          <a:bodyPr/>
          <a:lstStyle/>
          <a:p>
            <a:endParaRPr lang="en-GB"/>
          </a:p>
        </p:txBody>
      </p:sp>
      <p:sp>
        <p:nvSpPr>
          <p:cNvPr id="11" name="Text 9"/>
          <p:cNvSpPr/>
          <p:nvPr/>
        </p:nvSpPr>
        <p:spPr>
          <a:xfrm>
            <a:off x="1369219" y="6210419"/>
            <a:ext cx="2880360" cy="262295"/>
          </a:xfrm>
          <a:prstGeom prst="rect">
            <a:avLst/>
          </a:prstGeom>
          <a:noFill/>
          <a:ln/>
        </p:spPr>
        <p:txBody>
          <a:bodyPr wrap="none" lIns="0" tIns="0" rIns="0" bIns="0" rtlCol="0" anchor="t"/>
          <a:lstStyle/>
          <a:p>
            <a:pPr marL="0" indent="0" algn="l">
              <a:lnSpc>
                <a:spcPts val="2050"/>
              </a:lnSpc>
              <a:buNone/>
            </a:pPr>
            <a:r>
              <a:rPr lang="en-US" sz="1650" b="1">
                <a:solidFill>
                  <a:srgbClr val="E0E4E6"/>
                </a:solidFill>
                <a:latin typeface="Arial" panose="020B0604020202020204" pitchFamily="34" charset="0"/>
                <a:ea typeface="Spline Sans Bold" pitchFamily="34" charset="-122"/>
                <a:cs typeface="Arial" panose="020B0604020202020204" pitchFamily="34" charset="0"/>
              </a:rPr>
              <a:t>More effective referrals</a:t>
            </a:r>
            <a:endParaRPr lang="en-US" sz="1650" dirty="0">
              <a:latin typeface="Arial" panose="020B0604020202020204" pitchFamily="34" charset="0"/>
              <a:cs typeface="Arial" panose="020B0604020202020204" pitchFamily="34" charset="0"/>
            </a:endParaRPr>
          </a:p>
        </p:txBody>
      </p:sp>
      <p:sp>
        <p:nvSpPr>
          <p:cNvPr id="12" name="Text 10"/>
          <p:cNvSpPr/>
          <p:nvPr/>
        </p:nvSpPr>
        <p:spPr>
          <a:xfrm>
            <a:off x="1369219" y="6661547"/>
            <a:ext cx="5715595" cy="604123"/>
          </a:xfrm>
          <a:prstGeom prst="rect">
            <a:avLst/>
          </a:prstGeom>
          <a:noFill/>
          <a:ln/>
        </p:spPr>
        <p:txBody>
          <a:bodyPr wrap="square" lIns="0" tIns="0" rIns="0" bIns="0" rtlCol="0" anchor="t"/>
          <a:lstStyle/>
          <a:p>
            <a:pPr marL="0" indent="0" algn="l">
              <a:lnSpc>
                <a:spcPts val="2350"/>
              </a:lnSpc>
              <a:buNone/>
            </a:pPr>
            <a:r>
              <a:rPr lang="en-GB" sz="1600" dirty="0">
                <a:solidFill>
                  <a:srgbClr val="E0E4E6"/>
                </a:solidFill>
                <a:latin typeface="Arial" panose="020B0604020202020204" pitchFamily="34" charset="0"/>
                <a:ea typeface="Barlow" pitchFamily="34" charset="-122"/>
                <a:cs typeface="Arial" panose="020B0604020202020204" pitchFamily="34" charset="0"/>
              </a:rPr>
              <a:t>Urgent cases now receive faster referrals to health or protection services.</a:t>
            </a:r>
            <a:endParaRPr lang="en-US" sz="1600" dirty="0">
              <a:latin typeface="Arial" panose="020B0604020202020204" pitchFamily="34" charset="0"/>
              <a:cs typeface="Arial" panose="020B0604020202020204" pitchFamily="34" charset="0"/>
            </a:endParaRPr>
          </a:p>
        </p:txBody>
      </p:sp>
      <p:sp>
        <p:nvSpPr>
          <p:cNvPr id="14" name="Text 11"/>
          <p:cNvSpPr/>
          <p:nvPr/>
        </p:nvSpPr>
        <p:spPr>
          <a:xfrm>
            <a:off x="7836456" y="5465802"/>
            <a:ext cx="6046113" cy="1208246"/>
          </a:xfrm>
          <a:prstGeom prst="rect">
            <a:avLst/>
          </a:prstGeom>
          <a:noFill/>
          <a:ln/>
        </p:spPr>
        <p:txBody>
          <a:bodyPr wrap="square" lIns="0" tIns="0" rIns="0" bIns="0" rtlCol="0" anchor="t"/>
          <a:lstStyle/>
          <a:p>
            <a:pPr marL="0" indent="0" algn="l">
              <a:lnSpc>
                <a:spcPts val="2350"/>
              </a:lnSpc>
              <a:buNone/>
            </a:pPr>
            <a:r>
              <a:rPr lang="en-GB" sz="1600" dirty="0">
                <a:solidFill>
                  <a:srgbClr val="E0E4E6"/>
                </a:solidFill>
                <a:latin typeface="Arial" panose="020B0604020202020204" pitchFamily="34" charset="0"/>
                <a:ea typeface="Barlow" pitchFamily="34" charset="-122"/>
                <a:cs typeface="Arial" panose="020B0604020202020204" pitchFamily="34" charset="0"/>
              </a:rPr>
              <a:t>The host family reported an issue regarding the arrest of a migrant following a misunderstanding. Thanks to this information, we were able to intervene quickly and secure their release.” — Supervisor of the Humanitarian Service Point</a:t>
            </a:r>
            <a:endParaRPr lang="en-US" sz="1600" dirty="0">
              <a:latin typeface="Arial" panose="020B0604020202020204" pitchFamily="34" charset="0"/>
              <a:cs typeface="Arial" panose="020B0604020202020204" pitchFamily="34" charset="0"/>
            </a:endParaRPr>
          </a:p>
        </p:txBody>
      </p:sp>
      <p:sp>
        <p:nvSpPr>
          <p:cNvPr id="15" name="Shape 12"/>
          <p:cNvSpPr/>
          <p:nvPr/>
        </p:nvSpPr>
        <p:spPr>
          <a:xfrm>
            <a:off x="7553206" y="5403413"/>
            <a:ext cx="22860" cy="1208246"/>
          </a:xfrm>
          <a:prstGeom prst="rect">
            <a:avLst/>
          </a:prstGeom>
          <a:solidFill>
            <a:srgbClr val="16FFBB"/>
          </a:solidFill>
          <a:ln/>
        </p:spPr>
        <p:txBody>
          <a:bodyPr/>
          <a:lstStyle/>
          <a:p>
            <a:endParaRPr lang="en-GB"/>
          </a:p>
        </p:txBody>
      </p:sp>
      <p:pic>
        <p:nvPicPr>
          <p:cNvPr id="19" name="Picture 167">
            <a:extLst>
              <a:ext uri="{FF2B5EF4-FFF2-40B4-BE49-F238E27FC236}">
                <a16:creationId xmlns:a16="http://schemas.microsoft.com/office/drawing/2014/main" id="{6C08A82A-C96A-6BC9-35E6-1DEB1C07296F}"/>
              </a:ext>
            </a:extLst>
          </p:cNvPr>
          <p:cNvPicPr/>
          <p:nvPr/>
        </p:nvPicPr>
        <p:blipFill>
          <a:blip r:embed="rId3"/>
          <a:stretch>
            <a:fillRect/>
          </a:stretch>
        </p:blipFill>
        <p:spPr>
          <a:xfrm>
            <a:off x="7315200" y="365851"/>
            <a:ext cx="7167649" cy="492067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1116174" y="52929"/>
            <a:ext cx="8012430" cy="507802"/>
          </a:xfrm>
          <a:prstGeom prst="rect">
            <a:avLst/>
          </a:prstGeom>
          <a:noFill/>
          <a:ln/>
        </p:spPr>
        <p:txBody>
          <a:bodyPr wrap="none" lIns="0" tIns="0" rIns="0" bIns="0" rtlCol="0" anchor="t"/>
          <a:lstStyle/>
          <a:p>
            <a:pPr marL="0" indent="0" algn="l">
              <a:lnSpc>
                <a:spcPts val="3950"/>
              </a:lnSpc>
              <a:buNone/>
            </a:pPr>
            <a:r>
              <a:rPr lang="en-GB" sz="3150" b="1" dirty="0">
                <a:solidFill>
                  <a:srgbClr val="F0FCFF"/>
                </a:solidFill>
                <a:latin typeface="Arial" panose="020B0604020202020204" pitchFamily="34" charset="0"/>
                <a:ea typeface="Spline Sans Bold" pitchFamily="34" charset="-122"/>
                <a:cs typeface="Arial" panose="020B0604020202020204" pitchFamily="34" charset="0"/>
              </a:rPr>
              <a:t>Essential Role of Host Communities</a:t>
            </a:r>
            <a:endParaRPr lang="en-US" sz="3150" dirty="0">
              <a:latin typeface="Arial" panose="020B0604020202020204" pitchFamily="34" charset="0"/>
              <a:cs typeface="Arial" panose="020B0604020202020204" pitchFamily="34" charset="0"/>
            </a:endParaRPr>
          </a:p>
        </p:txBody>
      </p:sp>
      <p:sp>
        <p:nvSpPr>
          <p:cNvPr id="4" name="Text 1"/>
          <p:cNvSpPr/>
          <p:nvPr/>
        </p:nvSpPr>
        <p:spPr>
          <a:xfrm>
            <a:off x="422813" y="5717275"/>
            <a:ext cx="2031087" cy="253841"/>
          </a:xfrm>
          <a:prstGeom prst="rect">
            <a:avLst/>
          </a:prstGeom>
          <a:noFill/>
          <a:ln/>
        </p:spPr>
        <p:txBody>
          <a:bodyPr wrap="none" lIns="0" tIns="0" rIns="0" bIns="0" rtlCol="0" anchor="t"/>
          <a:lstStyle/>
          <a:p>
            <a:pPr marL="0" indent="0" algn="l">
              <a:lnSpc>
                <a:spcPts val="1950"/>
              </a:lnSpc>
              <a:buNone/>
            </a:pPr>
            <a:r>
              <a:rPr lang="en-US" sz="1550" b="1" dirty="0">
                <a:solidFill>
                  <a:srgbClr val="E0E4E6"/>
                </a:solidFill>
                <a:latin typeface="Arial" panose="020B0604020202020204" pitchFamily="34" charset="0"/>
                <a:ea typeface="Spline Sans Bold" pitchFamily="34" charset="-122"/>
                <a:cs typeface="Arial" panose="020B0604020202020204" pitchFamily="34" charset="0"/>
              </a:rPr>
              <a:t>Community leaders </a:t>
            </a:r>
            <a:endParaRPr lang="en-US" sz="1550" dirty="0">
              <a:latin typeface="Arial" panose="020B0604020202020204" pitchFamily="34" charset="0"/>
              <a:cs typeface="Arial" panose="020B0604020202020204" pitchFamily="34" charset="0"/>
            </a:endParaRPr>
          </a:p>
        </p:txBody>
      </p:sp>
      <p:sp>
        <p:nvSpPr>
          <p:cNvPr id="5" name="Text 2"/>
          <p:cNvSpPr/>
          <p:nvPr/>
        </p:nvSpPr>
        <p:spPr>
          <a:xfrm>
            <a:off x="422813" y="6121930"/>
            <a:ext cx="6469737" cy="877253"/>
          </a:xfrm>
          <a:prstGeom prst="rect">
            <a:avLst/>
          </a:prstGeom>
          <a:noFill/>
          <a:ln/>
        </p:spPr>
        <p:txBody>
          <a:bodyPr wrap="square" lIns="0" tIns="0" rIns="0" bIns="0" rtlCol="0" anchor="t"/>
          <a:lstStyle/>
          <a:p>
            <a:pPr marL="0" indent="0" algn="l">
              <a:lnSpc>
                <a:spcPts val="2300"/>
              </a:lnSpc>
              <a:buNone/>
            </a:pPr>
            <a:r>
              <a:rPr lang="en-GB" sz="1400" dirty="0">
                <a:solidFill>
                  <a:srgbClr val="E0E4E6"/>
                </a:solidFill>
                <a:latin typeface="Arial" panose="020B0604020202020204" pitchFamily="34" charset="0"/>
                <a:ea typeface="Barlow" pitchFamily="34" charset="-122"/>
                <a:cs typeface="Arial" panose="020B0604020202020204" pitchFamily="34" charset="0"/>
              </a:rPr>
              <a:t>These community leaders alert the Red Cross about new arrivals and facilitate their integration. Their involvement is especially strong as many of them have often been migrants themselves in the past.</a:t>
            </a:r>
            <a:endParaRPr lang="en-US" sz="1400" dirty="0">
              <a:latin typeface="Arial" panose="020B0604020202020204" pitchFamily="34" charset="0"/>
              <a:cs typeface="Arial" panose="020B0604020202020204" pitchFamily="34" charset="0"/>
            </a:endParaRPr>
          </a:p>
        </p:txBody>
      </p:sp>
      <p:sp>
        <p:nvSpPr>
          <p:cNvPr id="6" name="Text 3"/>
          <p:cNvSpPr/>
          <p:nvPr/>
        </p:nvSpPr>
        <p:spPr>
          <a:xfrm>
            <a:off x="331505" y="7157094"/>
            <a:ext cx="6195536" cy="584835"/>
          </a:xfrm>
          <a:prstGeom prst="rect">
            <a:avLst/>
          </a:prstGeom>
          <a:noFill/>
          <a:ln/>
        </p:spPr>
        <p:txBody>
          <a:bodyPr wrap="square" lIns="0" tIns="0" rIns="0" bIns="0" rtlCol="0" anchor="t"/>
          <a:lstStyle/>
          <a:p>
            <a:pPr marL="0" indent="0" algn="l">
              <a:lnSpc>
                <a:spcPts val="2300"/>
              </a:lnSpc>
              <a:buNone/>
            </a:pPr>
            <a:r>
              <a:rPr lang="en-GB" sz="1500" dirty="0">
                <a:solidFill>
                  <a:srgbClr val="E0E4E6"/>
                </a:solidFill>
                <a:latin typeface="Arial" panose="020B0604020202020204" pitchFamily="34" charset="0"/>
                <a:ea typeface="Barlow" pitchFamily="34" charset="-122"/>
                <a:cs typeface="Arial" panose="020B0604020202020204" pitchFamily="34" charset="0"/>
              </a:rPr>
              <a:t>When I arrived, I was helped. Now, it’s my turn to help those who arrive.” – Nigerien community leader</a:t>
            </a:r>
            <a:endParaRPr lang="en-US" sz="1500" dirty="0">
              <a:latin typeface="Arial" panose="020B0604020202020204" pitchFamily="34" charset="0"/>
              <a:cs typeface="Arial" panose="020B0604020202020204" pitchFamily="34" charset="0"/>
            </a:endParaRPr>
          </a:p>
        </p:txBody>
      </p:sp>
      <p:sp>
        <p:nvSpPr>
          <p:cNvPr id="7" name="Shape 4"/>
          <p:cNvSpPr/>
          <p:nvPr/>
        </p:nvSpPr>
        <p:spPr>
          <a:xfrm>
            <a:off x="262771" y="6249827"/>
            <a:ext cx="22860" cy="584835"/>
          </a:xfrm>
          <a:prstGeom prst="rect">
            <a:avLst/>
          </a:prstGeom>
          <a:solidFill>
            <a:srgbClr val="16FFBB"/>
          </a:solidFill>
          <a:ln/>
        </p:spPr>
        <p:txBody>
          <a:bodyPr/>
          <a:lstStyle/>
          <a:p>
            <a:endParaRPr lang="en-GB"/>
          </a:p>
        </p:txBody>
      </p:sp>
      <p:sp>
        <p:nvSpPr>
          <p:cNvPr id="9" name="Text 5"/>
          <p:cNvSpPr/>
          <p:nvPr/>
        </p:nvSpPr>
        <p:spPr>
          <a:xfrm>
            <a:off x="9759136" y="5245654"/>
            <a:ext cx="2031087" cy="253841"/>
          </a:xfrm>
          <a:prstGeom prst="rect">
            <a:avLst/>
          </a:prstGeom>
          <a:noFill/>
          <a:ln/>
        </p:spPr>
        <p:txBody>
          <a:bodyPr wrap="none" lIns="0" tIns="0" rIns="0" bIns="0" rtlCol="0" anchor="t"/>
          <a:lstStyle/>
          <a:p>
            <a:pPr marL="0" indent="0" algn="l">
              <a:lnSpc>
                <a:spcPts val="1950"/>
              </a:lnSpc>
              <a:buNone/>
            </a:pPr>
            <a:r>
              <a:rPr lang="en-US" sz="1550" b="1" dirty="0">
                <a:solidFill>
                  <a:srgbClr val="E0E4E6"/>
                </a:solidFill>
                <a:latin typeface="Arial" panose="020B0604020202020204" pitchFamily="34" charset="0"/>
                <a:ea typeface="Spline Sans Bold" pitchFamily="34" charset="-122"/>
                <a:cs typeface="Arial" panose="020B0604020202020204" pitchFamily="34" charset="0"/>
              </a:rPr>
              <a:t>Host families </a:t>
            </a:r>
            <a:endParaRPr lang="en-US" sz="1550" dirty="0">
              <a:latin typeface="Arial" panose="020B0604020202020204" pitchFamily="34" charset="0"/>
              <a:cs typeface="Arial" panose="020B0604020202020204" pitchFamily="34" charset="0"/>
            </a:endParaRPr>
          </a:p>
        </p:txBody>
      </p:sp>
      <p:sp>
        <p:nvSpPr>
          <p:cNvPr id="10" name="Text 6"/>
          <p:cNvSpPr/>
          <p:nvPr/>
        </p:nvSpPr>
        <p:spPr>
          <a:xfrm>
            <a:off x="8097436" y="5611406"/>
            <a:ext cx="6469856" cy="877253"/>
          </a:xfrm>
          <a:prstGeom prst="rect">
            <a:avLst/>
          </a:prstGeom>
          <a:noFill/>
          <a:ln/>
        </p:spPr>
        <p:txBody>
          <a:bodyPr wrap="square" lIns="0" tIns="0" rIns="0" bIns="0" rtlCol="0" anchor="t"/>
          <a:lstStyle/>
          <a:p>
            <a:pPr marL="0" indent="0" algn="l">
              <a:lnSpc>
                <a:spcPts val="2300"/>
              </a:lnSpc>
              <a:buNone/>
            </a:pPr>
            <a:r>
              <a:rPr lang="en-GB" sz="1500" dirty="0">
                <a:solidFill>
                  <a:srgbClr val="E0E4E6"/>
                </a:solidFill>
                <a:latin typeface="Arial" panose="020B0604020202020204" pitchFamily="34" charset="0"/>
                <a:ea typeface="Barlow" pitchFamily="34" charset="-122"/>
                <a:cs typeface="Arial" panose="020B0604020202020204" pitchFamily="34" charset="0"/>
              </a:rPr>
              <a:t>They provide temporary shelter, meals, and essential social support. These families often accompany migrants to health </a:t>
            </a:r>
            <a:r>
              <a:rPr lang="en-GB" sz="1500" dirty="0" err="1">
                <a:solidFill>
                  <a:srgbClr val="E0E4E6"/>
                </a:solidFill>
                <a:latin typeface="Arial" panose="020B0604020202020204" pitchFamily="34" charset="0"/>
                <a:ea typeface="Barlow" pitchFamily="34" charset="-122"/>
                <a:cs typeface="Arial" panose="020B0604020202020204" pitchFamily="34" charset="0"/>
              </a:rPr>
              <a:t>centers</a:t>
            </a:r>
            <a:r>
              <a:rPr lang="en-GB" sz="1500" dirty="0">
                <a:solidFill>
                  <a:srgbClr val="E0E4E6"/>
                </a:solidFill>
                <a:latin typeface="Arial" panose="020B0604020202020204" pitchFamily="34" charset="0"/>
                <a:ea typeface="Barlow" pitchFamily="34" charset="-122"/>
                <a:cs typeface="Arial" panose="020B0604020202020204" pitchFamily="34" charset="0"/>
              </a:rPr>
              <a:t> and act as intermediaries in case of language barriers.</a:t>
            </a:r>
            <a:endParaRPr lang="en-US" sz="1400" dirty="0">
              <a:latin typeface="Arial" panose="020B0604020202020204" pitchFamily="34" charset="0"/>
              <a:cs typeface="Arial" panose="020B0604020202020204" pitchFamily="34" charset="0"/>
            </a:endParaRPr>
          </a:p>
        </p:txBody>
      </p:sp>
      <p:sp>
        <p:nvSpPr>
          <p:cNvPr id="11" name="Text 7"/>
          <p:cNvSpPr/>
          <p:nvPr/>
        </p:nvSpPr>
        <p:spPr>
          <a:xfrm>
            <a:off x="8103360" y="6693785"/>
            <a:ext cx="6195655" cy="877253"/>
          </a:xfrm>
          <a:prstGeom prst="rect">
            <a:avLst/>
          </a:prstGeom>
          <a:noFill/>
          <a:ln/>
        </p:spPr>
        <p:txBody>
          <a:bodyPr wrap="square" lIns="0" tIns="0" rIns="0" bIns="0" rtlCol="0" anchor="t"/>
          <a:lstStyle/>
          <a:p>
            <a:pPr marL="0" indent="0" algn="l">
              <a:lnSpc>
                <a:spcPts val="2300"/>
              </a:lnSpc>
              <a:buNone/>
            </a:pPr>
            <a:r>
              <a:rPr lang="en-GB" sz="1500" dirty="0">
                <a:solidFill>
                  <a:srgbClr val="E0E4E6"/>
                </a:solidFill>
                <a:latin typeface="Arial" panose="020B0604020202020204" pitchFamily="34" charset="0"/>
                <a:ea typeface="Barlow" pitchFamily="34" charset="-122"/>
                <a:cs typeface="Arial" panose="020B0604020202020204" pitchFamily="34" charset="0"/>
              </a:rPr>
              <a:t>“We were invited to N'Djamena to participate in a capitalization workshop. It allowed us to express our needs for the first time.” — Hamani </a:t>
            </a:r>
            <a:r>
              <a:rPr lang="en-GB" sz="1500" dirty="0" err="1">
                <a:solidFill>
                  <a:srgbClr val="E0E4E6"/>
                </a:solidFill>
                <a:latin typeface="Arial" panose="020B0604020202020204" pitchFamily="34" charset="0"/>
                <a:ea typeface="Barlow" pitchFamily="34" charset="-122"/>
                <a:cs typeface="Arial" panose="020B0604020202020204" pitchFamily="34" charset="0"/>
              </a:rPr>
              <a:t>Hamane</a:t>
            </a:r>
            <a:r>
              <a:rPr lang="en-GB" sz="1500" dirty="0">
                <a:solidFill>
                  <a:srgbClr val="E0E4E6"/>
                </a:solidFill>
                <a:latin typeface="Arial" panose="020B0604020202020204" pitchFamily="34" charset="0"/>
                <a:ea typeface="Barlow" pitchFamily="34" charset="-122"/>
                <a:cs typeface="Arial" panose="020B0604020202020204" pitchFamily="34" charset="0"/>
              </a:rPr>
              <a:t>, manager of a host home</a:t>
            </a:r>
            <a:endParaRPr lang="en-US" sz="1500" dirty="0">
              <a:latin typeface="Arial" panose="020B0604020202020204" pitchFamily="34" charset="0"/>
              <a:cs typeface="Arial" panose="020B0604020202020204" pitchFamily="34" charset="0"/>
            </a:endParaRPr>
          </a:p>
        </p:txBody>
      </p:sp>
      <p:sp>
        <p:nvSpPr>
          <p:cNvPr id="12" name="Shape 8"/>
          <p:cNvSpPr/>
          <p:nvPr/>
        </p:nvSpPr>
        <p:spPr>
          <a:xfrm>
            <a:off x="7275034" y="5372575"/>
            <a:ext cx="22860" cy="877253"/>
          </a:xfrm>
          <a:prstGeom prst="rect">
            <a:avLst/>
          </a:prstGeom>
          <a:solidFill>
            <a:srgbClr val="16FFBB"/>
          </a:solidFill>
          <a:ln/>
        </p:spPr>
        <p:txBody>
          <a:bodyPr/>
          <a:lstStyle/>
          <a:p>
            <a:endParaRPr lang="en-GB"/>
          </a:p>
        </p:txBody>
      </p:sp>
      <p:pic>
        <p:nvPicPr>
          <p:cNvPr id="13" name="Picture 78">
            <a:extLst>
              <a:ext uri="{FF2B5EF4-FFF2-40B4-BE49-F238E27FC236}">
                <a16:creationId xmlns:a16="http://schemas.microsoft.com/office/drawing/2014/main" id="{C58FCA61-C797-5B3D-F0FF-B012876324A2}"/>
              </a:ext>
            </a:extLst>
          </p:cNvPr>
          <p:cNvPicPr/>
          <p:nvPr/>
        </p:nvPicPr>
        <p:blipFill>
          <a:blip r:embed="rId3"/>
          <a:stretch>
            <a:fillRect/>
          </a:stretch>
        </p:blipFill>
        <p:spPr>
          <a:xfrm>
            <a:off x="0" y="663294"/>
            <a:ext cx="4684880" cy="4903167"/>
          </a:xfrm>
          <a:prstGeom prst="rect">
            <a:avLst/>
          </a:prstGeom>
        </p:spPr>
      </p:pic>
      <p:pic>
        <p:nvPicPr>
          <p:cNvPr id="14" name="Image 13">
            <a:extLst>
              <a:ext uri="{FF2B5EF4-FFF2-40B4-BE49-F238E27FC236}">
                <a16:creationId xmlns:a16="http://schemas.microsoft.com/office/drawing/2014/main" id="{39DE7EFE-5F53-0D02-B751-F329174485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0310" y="726926"/>
            <a:ext cx="5699826" cy="4274870"/>
          </a:xfrm>
          <a:prstGeom prst="rect">
            <a:avLst/>
          </a:prstGeom>
        </p:spPr>
      </p:pic>
      <p:pic>
        <p:nvPicPr>
          <p:cNvPr id="15" name="Image 14">
            <a:extLst>
              <a:ext uri="{FF2B5EF4-FFF2-40B4-BE49-F238E27FC236}">
                <a16:creationId xmlns:a16="http://schemas.microsoft.com/office/drawing/2014/main" id="{861C1A5F-C004-7DFC-5233-697CEE0194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45694" y="663294"/>
            <a:ext cx="4684880" cy="351366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641585" y="598407"/>
            <a:ext cx="5973842" cy="561023"/>
          </a:xfrm>
          <a:prstGeom prst="rect">
            <a:avLst/>
          </a:prstGeom>
          <a:noFill/>
          <a:ln/>
        </p:spPr>
        <p:txBody>
          <a:bodyPr wrap="none" lIns="0" tIns="0" rIns="0" bIns="0" rtlCol="0" anchor="t"/>
          <a:lstStyle/>
          <a:p>
            <a:pPr marL="0" indent="0" algn="l">
              <a:lnSpc>
                <a:spcPts val="4400"/>
              </a:lnSpc>
              <a:buNone/>
            </a:pPr>
            <a:r>
              <a:rPr lang="en-US" sz="3500" b="1" dirty="0">
                <a:solidFill>
                  <a:srgbClr val="F0FCFF"/>
                </a:solidFill>
                <a:latin typeface="Arial" panose="020B0604020202020204" pitchFamily="34" charset="0"/>
                <a:ea typeface="Spline Sans Bold" pitchFamily="34" charset="-122"/>
                <a:cs typeface="Arial" panose="020B0604020202020204" pitchFamily="34" charset="0"/>
              </a:rPr>
              <a:t>Results and Positive Impacts</a:t>
            </a:r>
            <a:endParaRPr lang="en-US" sz="3500" dirty="0"/>
          </a:p>
        </p:txBody>
      </p:sp>
      <p:sp>
        <p:nvSpPr>
          <p:cNvPr id="3" name="Text 1"/>
          <p:cNvSpPr/>
          <p:nvPr/>
        </p:nvSpPr>
        <p:spPr>
          <a:xfrm>
            <a:off x="364399" y="1687640"/>
            <a:ext cx="2745581" cy="280511"/>
          </a:xfrm>
          <a:prstGeom prst="rect">
            <a:avLst/>
          </a:prstGeom>
          <a:noFill/>
          <a:ln/>
        </p:spPr>
        <p:txBody>
          <a:bodyPr wrap="none" lIns="0" tIns="0" rIns="0" bIns="0" rtlCol="0" anchor="t"/>
          <a:lstStyle/>
          <a:p>
            <a:pPr marL="0" indent="0">
              <a:lnSpc>
                <a:spcPts val="2200"/>
              </a:lnSpc>
              <a:buNone/>
            </a:pPr>
            <a:r>
              <a:rPr lang="en-US" sz="1750" b="1" dirty="0">
                <a:solidFill>
                  <a:srgbClr val="E0E4E6"/>
                </a:solidFill>
                <a:latin typeface="Arial" panose="020B0604020202020204" pitchFamily="34" charset="0"/>
                <a:ea typeface="Spline Sans Bold" pitchFamily="34" charset="-122"/>
                <a:cs typeface="Arial" panose="020B0604020202020204" pitchFamily="34" charset="0"/>
              </a:rPr>
              <a:t>Improvement of services </a:t>
            </a:r>
            <a:endParaRPr lang="en-US" sz="1750" dirty="0">
              <a:latin typeface="Arial" panose="020B0604020202020204" pitchFamily="34" charset="0"/>
              <a:cs typeface="Arial" panose="020B0604020202020204" pitchFamily="34" charset="0"/>
            </a:endParaRPr>
          </a:p>
        </p:txBody>
      </p:sp>
      <p:sp>
        <p:nvSpPr>
          <p:cNvPr id="4" name="Text 2"/>
          <p:cNvSpPr/>
          <p:nvPr/>
        </p:nvSpPr>
        <p:spPr>
          <a:xfrm>
            <a:off x="346269" y="2033885"/>
            <a:ext cx="3926919" cy="646033"/>
          </a:xfrm>
          <a:prstGeom prst="rect">
            <a:avLst/>
          </a:prstGeom>
          <a:noFill/>
          <a:ln/>
        </p:spPr>
        <p:txBody>
          <a:bodyPr wrap="square" lIns="0" tIns="0" rIns="0" bIns="0" rtlCol="0" anchor="t"/>
          <a:lstStyle/>
          <a:p>
            <a:pPr marL="0" indent="0">
              <a:lnSpc>
                <a:spcPts val="2500"/>
              </a:lnSpc>
              <a:buNone/>
            </a:pPr>
            <a:r>
              <a:rPr lang="en-GB" sz="1550" dirty="0">
                <a:solidFill>
                  <a:srgbClr val="E0E4E6"/>
                </a:solidFill>
                <a:latin typeface="Barlow" pitchFamily="34" charset="0"/>
                <a:ea typeface="Barlow" pitchFamily="34" charset="-122"/>
                <a:cs typeface="Barlow" pitchFamily="34" charset="-120"/>
              </a:rPr>
              <a:t>The feedback has led to concrete adjustments in the services provided:</a:t>
            </a:r>
            <a:endParaRPr lang="en-US" sz="1550" dirty="0"/>
          </a:p>
        </p:txBody>
      </p:sp>
      <p:sp>
        <p:nvSpPr>
          <p:cNvPr id="5" name="Text 3"/>
          <p:cNvSpPr/>
          <p:nvPr/>
        </p:nvSpPr>
        <p:spPr>
          <a:xfrm>
            <a:off x="267331" y="2687192"/>
            <a:ext cx="3926919" cy="323017"/>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0E4E6"/>
                </a:solidFill>
                <a:latin typeface="Arial" panose="020B0604020202020204" pitchFamily="34" charset="0"/>
                <a:ea typeface="Barlow" pitchFamily="34" charset="-122"/>
                <a:cs typeface="Arial" panose="020B0604020202020204" pitchFamily="34" charset="0"/>
              </a:rPr>
              <a:t>Increase in medical allowances</a:t>
            </a:r>
            <a:endParaRPr lang="en-US" sz="1550" dirty="0"/>
          </a:p>
        </p:txBody>
      </p:sp>
      <p:sp>
        <p:nvSpPr>
          <p:cNvPr id="6" name="Text 4"/>
          <p:cNvSpPr/>
          <p:nvPr/>
        </p:nvSpPr>
        <p:spPr>
          <a:xfrm>
            <a:off x="267327" y="3039748"/>
            <a:ext cx="3926919" cy="323017"/>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0E4E6"/>
                </a:solidFill>
                <a:latin typeface="Arial" panose="020B0604020202020204" pitchFamily="34" charset="0"/>
                <a:ea typeface="Barlow" pitchFamily="34" charset="-122"/>
                <a:cs typeface="Arial" panose="020B0604020202020204" pitchFamily="34" charset="0"/>
              </a:rPr>
              <a:t>Strengthening of protection services</a:t>
            </a:r>
            <a:endParaRPr lang="en-US" sz="1550" dirty="0">
              <a:latin typeface="Arial" panose="020B0604020202020204" pitchFamily="34" charset="0"/>
              <a:cs typeface="Arial" panose="020B0604020202020204" pitchFamily="34" charset="0"/>
            </a:endParaRPr>
          </a:p>
        </p:txBody>
      </p:sp>
      <p:sp>
        <p:nvSpPr>
          <p:cNvPr id="7" name="Text 5"/>
          <p:cNvSpPr/>
          <p:nvPr/>
        </p:nvSpPr>
        <p:spPr>
          <a:xfrm>
            <a:off x="267326" y="3421735"/>
            <a:ext cx="3926919" cy="646033"/>
          </a:xfrm>
          <a:prstGeom prst="rect">
            <a:avLst/>
          </a:prstGeom>
          <a:noFill/>
          <a:ln/>
        </p:spPr>
        <p:txBody>
          <a:bodyPr wrap="square" lIns="0" tIns="0" rIns="0" bIns="0" rtlCol="0" anchor="t"/>
          <a:lstStyle/>
          <a:p>
            <a:pPr marL="342900" indent="-342900" algn="l">
              <a:lnSpc>
                <a:spcPts val="2500"/>
              </a:lnSpc>
              <a:buSzPct val="100000"/>
              <a:buChar char="•"/>
            </a:pPr>
            <a:r>
              <a:rPr lang="en-GB" sz="1550" dirty="0">
                <a:solidFill>
                  <a:srgbClr val="E0E4E6"/>
                </a:solidFill>
                <a:latin typeface="Arial" panose="020B0604020202020204" pitchFamily="34" charset="0"/>
                <a:ea typeface="Barlow" pitchFamily="34" charset="-122"/>
                <a:cs typeface="Arial" panose="020B0604020202020204" pitchFamily="34" charset="0"/>
              </a:rPr>
              <a:t>Geographical expansion of humanitarian service points</a:t>
            </a:r>
            <a:endParaRPr lang="en-US" sz="1550" dirty="0"/>
          </a:p>
        </p:txBody>
      </p:sp>
      <p:sp>
        <p:nvSpPr>
          <p:cNvPr id="10" name="Text 6"/>
          <p:cNvSpPr/>
          <p:nvPr/>
        </p:nvSpPr>
        <p:spPr>
          <a:xfrm>
            <a:off x="10402420" y="1449753"/>
            <a:ext cx="2244090" cy="280511"/>
          </a:xfrm>
          <a:prstGeom prst="rect">
            <a:avLst/>
          </a:prstGeom>
          <a:noFill/>
          <a:ln/>
        </p:spPr>
        <p:txBody>
          <a:bodyPr wrap="none" lIns="0" tIns="0" rIns="0" bIns="0" rtlCol="0" anchor="t"/>
          <a:lstStyle/>
          <a:p>
            <a:pPr marL="0" indent="0" algn="l">
              <a:lnSpc>
                <a:spcPts val="2200"/>
              </a:lnSpc>
              <a:buNone/>
            </a:pPr>
            <a:r>
              <a:rPr lang="en-US" sz="1750" b="1" dirty="0">
                <a:solidFill>
                  <a:srgbClr val="E0E4E6"/>
                </a:solidFill>
                <a:latin typeface="Arial" panose="020B0604020202020204" pitchFamily="34" charset="0"/>
                <a:ea typeface="Spline Sans Bold" pitchFamily="34" charset="-122"/>
                <a:cs typeface="Arial" panose="020B0604020202020204" pitchFamily="34" charset="0"/>
              </a:rPr>
              <a:t>Strengthened trust</a:t>
            </a:r>
            <a:endParaRPr lang="en-US" sz="1750" dirty="0">
              <a:latin typeface="Arial" panose="020B0604020202020204" pitchFamily="34" charset="0"/>
              <a:cs typeface="Arial" panose="020B0604020202020204" pitchFamily="34" charset="0"/>
            </a:endParaRPr>
          </a:p>
        </p:txBody>
      </p:sp>
      <p:sp>
        <p:nvSpPr>
          <p:cNvPr id="11" name="Text 7"/>
          <p:cNvSpPr/>
          <p:nvPr/>
        </p:nvSpPr>
        <p:spPr>
          <a:xfrm>
            <a:off x="10417771" y="1718142"/>
            <a:ext cx="3926919" cy="969050"/>
          </a:xfrm>
          <a:prstGeom prst="rect">
            <a:avLst/>
          </a:prstGeom>
          <a:noFill/>
          <a:ln/>
        </p:spPr>
        <p:txBody>
          <a:bodyPr wrap="square" lIns="0" tIns="0" rIns="0" bIns="0" rtlCol="0" anchor="t"/>
          <a:lstStyle/>
          <a:p>
            <a:pPr marL="0" indent="0" algn="l">
              <a:lnSpc>
                <a:spcPts val="2500"/>
              </a:lnSpc>
              <a:buNone/>
            </a:pPr>
            <a:r>
              <a:rPr lang="en-GB" sz="1550" dirty="0">
                <a:solidFill>
                  <a:srgbClr val="E0E4E6"/>
                </a:solidFill>
                <a:latin typeface="Arial" panose="020B0604020202020204" pitchFamily="34" charset="0"/>
                <a:ea typeface="Barlow" pitchFamily="34" charset="-122"/>
                <a:cs typeface="Arial" panose="020B0604020202020204" pitchFamily="34" charset="0"/>
              </a:rPr>
              <a:t>Active listening has fostered a climate of trust and strengthened the dignity of migrants:</a:t>
            </a:r>
            <a:endParaRPr lang="en-US" sz="1550" dirty="0">
              <a:latin typeface="Arial" panose="020B0604020202020204" pitchFamily="34" charset="0"/>
              <a:cs typeface="Arial" panose="020B0604020202020204" pitchFamily="34" charset="0"/>
            </a:endParaRPr>
          </a:p>
        </p:txBody>
      </p:sp>
      <p:sp>
        <p:nvSpPr>
          <p:cNvPr id="12" name="Text 8"/>
          <p:cNvSpPr/>
          <p:nvPr/>
        </p:nvSpPr>
        <p:spPr>
          <a:xfrm>
            <a:off x="10211491" y="2828519"/>
            <a:ext cx="3926919" cy="323017"/>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0E4E6"/>
                </a:solidFill>
                <a:latin typeface="Arial" panose="020B0604020202020204" pitchFamily="34" charset="0"/>
                <a:ea typeface="Barlow" pitchFamily="34" charset="-122"/>
                <a:cs typeface="Arial" panose="020B0604020202020204" pitchFamily="34" charset="0"/>
              </a:rPr>
              <a:t>Frequent messages of thanks</a:t>
            </a:r>
            <a:endParaRPr lang="en-US" sz="1550" dirty="0">
              <a:latin typeface="Arial" panose="020B0604020202020204" pitchFamily="34" charset="0"/>
              <a:cs typeface="Arial" panose="020B0604020202020204" pitchFamily="34" charset="0"/>
            </a:endParaRPr>
          </a:p>
        </p:txBody>
      </p:sp>
      <p:sp>
        <p:nvSpPr>
          <p:cNvPr id="13" name="Text 9"/>
          <p:cNvSpPr/>
          <p:nvPr/>
        </p:nvSpPr>
        <p:spPr>
          <a:xfrm>
            <a:off x="10211491" y="3216080"/>
            <a:ext cx="3926919" cy="323017"/>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0E4E6"/>
                </a:solidFill>
                <a:latin typeface="Arial" panose="020B0604020202020204" pitchFamily="34" charset="0"/>
                <a:ea typeface="Barlow" pitchFamily="34" charset="-122"/>
                <a:cs typeface="Arial" panose="020B0604020202020204" pitchFamily="34" charset="0"/>
              </a:rPr>
              <a:t>Direct requests to volunteers</a:t>
            </a:r>
            <a:endParaRPr lang="en-US" sz="1550" dirty="0">
              <a:latin typeface="Arial" panose="020B0604020202020204" pitchFamily="34" charset="0"/>
              <a:cs typeface="Arial" panose="020B0604020202020204" pitchFamily="34" charset="0"/>
            </a:endParaRPr>
          </a:p>
        </p:txBody>
      </p:sp>
      <p:sp>
        <p:nvSpPr>
          <p:cNvPr id="14" name="Text 10"/>
          <p:cNvSpPr/>
          <p:nvPr/>
        </p:nvSpPr>
        <p:spPr>
          <a:xfrm>
            <a:off x="10211491" y="3601781"/>
            <a:ext cx="3926919" cy="323017"/>
          </a:xfrm>
          <a:prstGeom prst="rect">
            <a:avLst/>
          </a:prstGeom>
          <a:noFill/>
          <a:ln/>
        </p:spPr>
        <p:txBody>
          <a:bodyPr wrap="none" lIns="0" tIns="0" rIns="0" bIns="0" rtlCol="0" anchor="t"/>
          <a:lstStyle/>
          <a:p>
            <a:pPr marL="342900" indent="-342900" algn="l">
              <a:lnSpc>
                <a:spcPts val="2500"/>
              </a:lnSpc>
              <a:buSzPct val="100000"/>
              <a:buChar char="•"/>
            </a:pPr>
            <a:r>
              <a:rPr lang="en-GB" sz="1550" dirty="0">
                <a:solidFill>
                  <a:srgbClr val="E0E4E6"/>
                </a:solidFill>
                <a:latin typeface="Arial" panose="020B0604020202020204" pitchFamily="34" charset="0"/>
                <a:ea typeface="Barlow" pitchFamily="34" charset="-122"/>
                <a:cs typeface="Arial" panose="020B0604020202020204" pitchFamily="34" charset="0"/>
              </a:rPr>
              <a:t>Expressed satisfaction with the reception</a:t>
            </a:r>
            <a:endParaRPr lang="en-US" sz="1550" dirty="0">
              <a:latin typeface="Arial" panose="020B0604020202020204" pitchFamily="34" charset="0"/>
              <a:cs typeface="Arial" panose="020B0604020202020204" pitchFamily="34" charset="0"/>
            </a:endParaRPr>
          </a:p>
        </p:txBody>
      </p:sp>
      <p:sp>
        <p:nvSpPr>
          <p:cNvPr id="17" name="Text 11"/>
          <p:cNvSpPr/>
          <p:nvPr/>
        </p:nvSpPr>
        <p:spPr>
          <a:xfrm>
            <a:off x="10436152" y="4304803"/>
            <a:ext cx="2927866" cy="280511"/>
          </a:xfrm>
          <a:prstGeom prst="rect">
            <a:avLst/>
          </a:prstGeom>
          <a:noFill/>
          <a:ln/>
        </p:spPr>
        <p:txBody>
          <a:bodyPr wrap="none" lIns="0" tIns="0" rIns="0" bIns="0" rtlCol="0" anchor="t"/>
          <a:lstStyle/>
          <a:p>
            <a:pPr marL="0" indent="0" algn="l">
              <a:lnSpc>
                <a:spcPts val="2200"/>
              </a:lnSpc>
              <a:buNone/>
            </a:pPr>
            <a:r>
              <a:rPr lang="en-US" sz="1750" b="1" dirty="0">
                <a:solidFill>
                  <a:srgbClr val="E0E4E6"/>
                </a:solidFill>
                <a:latin typeface="Arial" panose="020B0604020202020204" pitchFamily="34" charset="0"/>
                <a:ea typeface="Spline Sans Bold" pitchFamily="34" charset="-122"/>
                <a:cs typeface="Arial" panose="020B0604020202020204" pitchFamily="34" charset="0"/>
              </a:rPr>
              <a:t>Community involvement </a:t>
            </a:r>
            <a:endParaRPr lang="en-US" sz="1750" dirty="0">
              <a:latin typeface="Arial" panose="020B0604020202020204" pitchFamily="34" charset="0"/>
              <a:cs typeface="Arial" panose="020B0604020202020204" pitchFamily="34" charset="0"/>
            </a:endParaRPr>
          </a:p>
        </p:txBody>
      </p:sp>
      <p:sp>
        <p:nvSpPr>
          <p:cNvPr id="18" name="Text 12"/>
          <p:cNvSpPr/>
          <p:nvPr/>
        </p:nvSpPr>
        <p:spPr>
          <a:xfrm>
            <a:off x="10417771" y="4714019"/>
            <a:ext cx="3926919" cy="646033"/>
          </a:xfrm>
          <a:prstGeom prst="rect">
            <a:avLst/>
          </a:prstGeom>
          <a:noFill/>
          <a:ln/>
        </p:spPr>
        <p:txBody>
          <a:bodyPr wrap="square" lIns="0" tIns="0" rIns="0" bIns="0" rtlCol="0" anchor="t"/>
          <a:lstStyle/>
          <a:p>
            <a:pPr marL="0" indent="0" algn="l">
              <a:lnSpc>
                <a:spcPts val="2500"/>
              </a:lnSpc>
              <a:buNone/>
            </a:pPr>
            <a:r>
              <a:rPr lang="en-GB" sz="1550" dirty="0">
                <a:solidFill>
                  <a:srgbClr val="E0E4E6"/>
                </a:solidFill>
                <a:latin typeface="Arial" panose="020B0604020202020204" pitchFamily="34" charset="0"/>
                <a:ea typeface="Barlow" pitchFamily="34" charset="-122"/>
                <a:cs typeface="Arial" panose="020B0604020202020204" pitchFamily="34" charset="0"/>
              </a:rPr>
              <a:t>Local actors are now recognised as essential partners:</a:t>
            </a:r>
            <a:endParaRPr lang="en-US" sz="1550" dirty="0">
              <a:latin typeface="Arial" panose="020B0604020202020204" pitchFamily="34" charset="0"/>
              <a:cs typeface="Arial" panose="020B0604020202020204" pitchFamily="34" charset="0"/>
            </a:endParaRPr>
          </a:p>
        </p:txBody>
      </p:sp>
      <p:sp>
        <p:nvSpPr>
          <p:cNvPr id="19" name="Text 13"/>
          <p:cNvSpPr/>
          <p:nvPr/>
        </p:nvSpPr>
        <p:spPr>
          <a:xfrm>
            <a:off x="10245221" y="5528967"/>
            <a:ext cx="3926919" cy="323017"/>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0E4E6"/>
                </a:solidFill>
                <a:latin typeface="Arial" panose="020B0604020202020204" pitchFamily="34" charset="0"/>
                <a:ea typeface="Barlow" pitchFamily="34" charset="-122"/>
                <a:cs typeface="Arial" panose="020B0604020202020204" pitchFamily="34" charset="0"/>
              </a:rPr>
              <a:t>Participation in management committees</a:t>
            </a:r>
            <a:endParaRPr lang="en-US" sz="1550" dirty="0">
              <a:latin typeface="Arial" panose="020B0604020202020204" pitchFamily="34" charset="0"/>
              <a:cs typeface="Arial" panose="020B0604020202020204" pitchFamily="34" charset="0"/>
            </a:endParaRPr>
          </a:p>
        </p:txBody>
      </p:sp>
      <p:sp>
        <p:nvSpPr>
          <p:cNvPr id="20" name="Text 14"/>
          <p:cNvSpPr/>
          <p:nvPr/>
        </p:nvSpPr>
        <p:spPr>
          <a:xfrm>
            <a:off x="10245221" y="5903066"/>
            <a:ext cx="3926919" cy="323017"/>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0E4E6"/>
                </a:solidFill>
                <a:latin typeface="Arial" panose="020B0604020202020204" pitchFamily="34" charset="0"/>
                <a:ea typeface="Barlow" pitchFamily="34" charset="-122"/>
                <a:cs typeface="Arial" panose="020B0604020202020204" pitchFamily="34" charset="0"/>
              </a:rPr>
              <a:t>Invitation to capitalization workshops</a:t>
            </a:r>
            <a:endParaRPr lang="en-US" sz="1550" dirty="0">
              <a:latin typeface="Arial" panose="020B0604020202020204" pitchFamily="34" charset="0"/>
              <a:cs typeface="Arial" panose="020B0604020202020204" pitchFamily="34" charset="0"/>
            </a:endParaRPr>
          </a:p>
        </p:txBody>
      </p:sp>
      <p:sp>
        <p:nvSpPr>
          <p:cNvPr id="21" name="Text 15"/>
          <p:cNvSpPr/>
          <p:nvPr/>
        </p:nvSpPr>
        <p:spPr>
          <a:xfrm>
            <a:off x="10245221" y="6289124"/>
            <a:ext cx="3926919" cy="323017"/>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0E4E6"/>
                </a:solidFill>
                <a:latin typeface="Arial" panose="020B0604020202020204" pitchFamily="34" charset="0"/>
                <a:ea typeface="Barlow" pitchFamily="34" charset="-122"/>
                <a:cs typeface="Arial" panose="020B0604020202020204" pitchFamily="34" charset="0"/>
              </a:rPr>
              <a:t>Recognition of their expertise</a:t>
            </a:r>
            <a:endParaRPr lang="en-US" sz="1550" dirty="0">
              <a:latin typeface="Arial" panose="020B0604020202020204" pitchFamily="34" charset="0"/>
              <a:cs typeface="Arial" panose="020B0604020202020204" pitchFamily="34" charset="0"/>
            </a:endParaRPr>
          </a:p>
        </p:txBody>
      </p:sp>
      <p:sp>
        <p:nvSpPr>
          <p:cNvPr id="24" name="Text 16"/>
          <p:cNvSpPr/>
          <p:nvPr/>
        </p:nvSpPr>
        <p:spPr>
          <a:xfrm>
            <a:off x="364399" y="4401124"/>
            <a:ext cx="2851309" cy="280511"/>
          </a:xfrm>
          <a:prstGeom prst="rect">
            <a:avLst/>
          </a:prstGeom>
          <a:noFill/>
          <a:ln/>
        </p:spPr>
        <p:txBody>
          <a:bodyPr wrap="none" lIns="0" tIns="0" rIns="0" bIns="0" rtlCol="0" anchor="t"/>
          <a:lstStyle/>
          <a:p>
            <a:pPr marL="0" indent="0">
              <a:lnSpc>
                <a:spcPts val="2200"/>
              </a:lnSpc>
              <a:buNone/>
            </a:pPr>
            <a:r>
              <a:rPr lang="en-US" sz="1750" b="1" dirty="0">
                <a:solidFill>
                  <a:srgbClr val="E0E4E6"/>
                </a:solidFill>
                <a:latin typeface="Arial" panose="020B0604020202020204" pitchFamily="34" charset="0"/>
                <a:ea typeface="Spline Sans Bold" pitchFamily="34" charset="-122"/>
                <a:cs typeface="Arial" panose="020B0604020202020204" pitchFamily="34" charset="0"/>
              </a:rPr>
              <a:t>Identification of obstacles</a:t>
            </a:r>
            <a:endParaRPr lang="en-US" sz="1750" dirty="0">
              <a:latin typeface="Arial" panose="020B0604020202020204" pitchFamily="34" charset="0"/>
              <a:cs typeface="Arial" panose="020B0604020202020204" pitchFamily="34" charset="0"/>
            </a:endParaRPr>
          </a:p>
        </p:txBody>
      </p:sp>
      <p:sp>
        <p:nvSpPr>
          <p:cNvPr id="25" name="Text 17"/>
          <p:cNvSpPr/>
          <p:nvPr/>
        </p:nvSpPr>
        <p:spPr>
          <a:xfrm>
            <a:off x="346268" y="4861833"/>
            <a:ext cx="3926919" cy="646033"/>
          </a:xfrm>
          <a:prstGeom prst="rect">
            <a:avLst/>
          </a:prstGeom>
          <a:noFill/>
          <a:ln/>
        </p:spPr>
        <p:txBody>
          <a:bodyPr wrap="square" lIns="0" tIns="0" rIns="0" bIns="0" rtlCol="0" anchor="t"/>
          <a:lstStyle/>
          <a:p>
            <a:pPr marL="0" indent="0">
              <a:lnSpc>
                <a:spcPts val="2500"/>
              </a:lnSpc>
              <a:buNone/>
            </a:pPr>
            <a:r>
              <a:rPr lang="en-GB" sz="1550" dirty="0">
                <a:solidFill>
                  <a:srgbClr val="E0E4E6"/>
                </a:solidFill>
                <a:latin typeface="Arial" panose="020B0604020202020204" pitchFamily="34" charset="0"/>
                <a:ea typeface="Barlow" pitchFamily="34" charset="-122"/>
                <a:cs typeface="Arial" panose="020B0604020202020204" pitchFamily="34" charset="0"/>
              </a:rPr>
              <a:t>The analysis of feedback revealed challenges to overcome:</a:t>
            </a:r>
            <a:endParaRPr lang="en-US" sz="1550" dirty="0">
              <a:latin typeface="Arial" panose="020B0604020202020204" pitchFamily="34" charset="0"/>
              <a:cs typeface="Arial" panose="020B0604020202020204" pitchFamily="34" charset="0"/>
            </a:endParaRPr>
          </a:p>
        </p:txBody>
      </p:sp>
      <p:sp>
        <p:nvSpPr>
          <p:cNvPr id="26" name="Text 18"/>
          <p:cNvSpPr/>
          <p:nvPr/>
        </p:nvSpPr>
        <p:spPr>
          <a:xfrm>
            <a:off x="267331" y="5587752"/>
            <a:ext cx="3926919" cy="646033"/>
          </a:xfrm>
          <a:prstGeom prst="rect">
            <a:avLst/>
          </a:prstGeom>
          <a:noFill/>
          <a:ln/>
        </p:spPr>
        <p:txBody>
          <a:bodyPr wrap="square" lIns="0" tIns="0" rIns="0" bIns="0" rtlCol="0" anchor="t"/>
          <a:lstStyle/>
          <a:p>
            <a:pPr marL="342900" indent="-342900" algn="l">
              <a:lnSpc>
                <a:spcPts val="2500"/>
              </a:lnSpc>
              <a:buSzPct val="100000"/>
              <a:buChar char="•"/>
            </a:pPr>
            <a:r>
              <a:rPr lang="en-GB" sz="1550" dirty="0">
                <a:solidFill>
                  <a:srgbClr val="E0E4E6"/>
                </a:solidFill>
                <a:latin typeface="Arial" panose="020B0604020202020204" pitchFamily="34" charset="0"/>
                <a:ea typeface="Barlow" pitchFamily="34" charset="-122"/>
                <a:cs typeface="Arial" panose="020B0604020202020204" pitchFamily="34" charset="0"/>
              </a:rPr>
              <a:t>Limited placement of suggestion boxes</a:t>
            </a:r>
            <a:endParaRPr lang="en-US" sz="1550" dirty="0">
              <a:latin typeface="Arial" panose="020B0604020202020204" pitchFamily="34" charset="0"/>
              <a:cs typeface="Arial" panose="020B0604020202020204" pitchFamily="34" charset="0"/>
            </a:endParaRPr>
          </a:p>
        </p:txBody>
      </p:sp>
      <p:sp>
        <p:nvSpPr>
          <p:cNvPr id="27" name="Text 19"/>
          <p:cNvSpPr/>
          <p:nvPr/>
        </p:nvSpPr>
        <p:spPr>
          <a:xfrm>
            <a:off x="267328" y="5948990"/>
            <a:ext cx="3926919" cy="323017"/>
          </a:xfrm>
          <a:prstGeom prst="rect">
            <a:avLst/>
          </a:prstGeom>
          <a:noFill/>
          <a:ln/>
        </p:spPr>
        <p:txBody>
          <a:bodyPr wrap="none" lIns="0" tIns="0" rIns="0" bIns="0" rtlCol="0" anchor="t"/>
          <a:lstStyle/>
          <a:p>
            <a:pPr marL="342900" indent="-342900" algn="l">
              <a:lnSpc>
                <a:spcPts val="2500"/>
              </a:lnSpc>
              <a:buSzPct val="100000"/>
              <a:buChar char="•"/>
            </a:pPr>
            <a:r>
              <a:rPr lang="en-GB" sz="1550" dirty="0">
                <a:solidFill>
                  <a:srgbClr val="E0E4E6"/>
                </a:solidFill>
                <a:latin typeface="Arial" panose="020B0604020202020204" pitchFamily="34" charset="0"/>
                <a:ea typeface="Barlow" pitchFamily="34" charset="-122"/>
                <a:cs typeface="Arial" panose="020B0604020202020204" pitchFamily="34" charset="0"/>
              </a:rPr>
              <a:t>Lack of awareness about the toll-free number</a:t>
            </a:r>
            <a:endParaRPr lang="en-US" sz="1550" dirty="0">
              <a:latin typeface="Arial" panose="020B0604020202020204" pitchFamily="34" charset="0"/>
              <a:cs typeface="Arial" panose="020B0604020202020204" pitchFamily="34" charset="0"/>
            </a:endParaRPr>
          </a:p>
        </p:txBody>
      </p:sp>
      <p:sp>
        <p:nvSpPr>
          <p:cNvPr id="28" name="Text 20"/>
          <p:cNvSpPr/>
          <p:nvPr/>
        </p:nvSpPr>
        <p:spPr>
          <a:xfrm>
            <a:off x="267325" y="6371808"/>
            <a:ext cx="3926919" cy="323017"/>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0E4E6"/>
                </a:solidFill>
                <a:latin typeface="Arial" panose="020B0604020202020204" pitchFamily="34" charset="0"/>
                <a:ea typeface="Barlow" pitchFamily="34" charset="-122"/>
                <a:cs typeface="Arial" panose="020B0604020202020204" pitchFamily="34" charset="0"/>
              </a:rPr>
              <a:t>Barriers related to illiteracy</a:t>
            </a:r>
            <a:endParaRPr lang="en-US" sz="1550" dirty="0">
              <a:latin typeface="Arial" panose="020B0604020202020204" pitchFamily="34" charset="0"/>
              <a:cs typeface="Arial" panose="020B0604020202020204" pitchFamily="34" charset="0"/>
            </a:endParaRPr>
          </a:p>
        </p:txBody>
      </p:sp>
      <p:pic>
        <p:nvPicPr>
          <p:cNvPr id="31" name="Image 30">
            <a:extLst>
              <a:ext uri="{FF2B5EF4-FFF2-40B4-BE49-F238E27FC236}">
                <a16:creationId xmlns:a16="http://schemas.microsoft.com/office/drawing/2014/main" id="{570A24C5-783A-6C32-BE12-7CD634B1A2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3741" y="1427911"/>
            <a:ext cx="5218259" cy="391369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818198" y="727472"/>
            <a:ext cx="4546044" cy="568166"/>
          </a:xfrm>
          <a:prstGeom prst="rect">
            <a:avLst/>
          </a:prstGeom>
          <a:noFill/>
          <a:ln/>
        </p:spPr>
        <p:txBody>
          <a:bodyPr wrap="none" lIns="0" tIns="0" rIns="0" bIns="0" rtlCol="0" anchor="t"/>
          <a:lstStyle/>
          <a:p>
            <a:pPr marL="0" indent="0" algn="l">
              <a:lnSpc>
                <a:spcPts val="4450"/>
              </a:lnSpc>
              <a:buNone/>
            </a:pPr>
            <a:r>
              <a:rPr lang="en-US" sz="3550" b="1" dirty="0">
                <a:solidFill>
                  <a:srgbClr val="F0FCFF"/>
                </a:solidFill>
                <a:latin typeface="Arial" panose="020B0604020202020204" pitchFamily="34" charset="0"/>
                <a:ea typeface="Spline Sans Bold" pitchFamily="34" charset="-122"/>
                <a:cs typeface="Arial" panose="020B0604020202020204" pitchFamily="34" charset="0"/>
              </a:rPr>
              <a:t>Lessons Learnt</a:t>
            </a:r>
            <a:endParaRPr lang="en-US" sz="3550" dirty="0">
              <a:latin typeface="Arial" panose="020B0604020202020204" pitchFamily="34" charset="0"/>
              <a:cs typeface="Arial" panose="020B0604020202020204" pitchFamily="34" charset="0"/>
            </a:endParaRPr>
          </a:p>
        </p:txBody>
      </p:sp>
      <p:sp>
        <p:nvSpPr>
          <p:cNvPr id="3" name="Shape 1"/>
          <p:cNvSpPr/>
          <p:nvPr/>
        </p:nvSpPr>
        <p:spPr>
          <a:xfrm>
            <a:off x="818198" y="1832491"/>
            <a:ext cx="460177" cy="460177"/>
          </a:xfrm>
          <a:prstGeom prst="roundRect">
            <a:avLst>
              <a:gd name="adj" fmla="val 66683"/>
            </a:avLst>
          </a:prstGeom>
          <a:solidFill>
            <a:srgbClr val="0A081B"/>
          </a:solidFill>
          <a:ln w="22860">
            <a:solidFill>
              <a:srgbClr val="16FFBB"/>
            </a:solidFill>
            <a:prstDash val="solid"/>
          </a:ln>
        </p:spPr>
        <p:txBody>
          <a:bodyPr/>
          <a:lstStyle/>
          <a:p>
            <a:endParaRPr lang="en-GB"/>
          </a:p>
        </p:txBody>
      </p:sp>
      <p:sp>
        <p:nvSpPr>
          <p:cNvPr id="4" name="Text 2"/>
          <p:cNvSpPr/>
          <p:nvPr/>
        </p:nvSpPr>
        <p:spPr>
          <a:xfrm>
            <a:off x="911900" y="1892082"/>
            <a:ext cx="272653" cy="340876"/>
          </a:xfrm>
          <a:prstGeom prst="rect">
            <a:avLst/>
          </a:prstGeom>
          <a:noFill/>
          <a:ln/>
        </p:spPr>
        <p:txBody>
          <a:bodyPr wrap="none" lIns="0" tIns="0" rIns="0" bIns="0" rtlCol="0" anchor="t"/>
          <a:lstStyle/>
          <a:p>
            <a:pPr marL="0" indent="0" algn="ctr">
              <a:lnSpc>
                <a:spcPts val="2100"/>
              </a:lnSpc>
              <a:buNone/>
            </a:pPr>
            <a:r>
              <a:rPr lang="en-US" sz="2100" b="1" dirty="0">
                <a:solidFill>
                  <a:srgbClr val="E0E4E6"/>
                </a:solidFill>
                <a:latin typeface="Spline Sans Bold" pitchFamily="34" charset="0"/>
                <a:ea typeface="Spline Sans Bold" pitchFamily="34" charset="-122"/>
                <a:cs typeface="Spline Sans Bold" pitchFamily="34" charset="-120"/>
              </a:rPr>
              <a:t>1</a:t>
            </a:r>
            <a:endParaRPr lang="en-US" sz="2100" dirty="0"/>
          </a:p>
        </p:txBody>
      </p:sp>
      <p:sp>
        <p:nvSpPr>
          <p:cNvPr id="5" name="Text 3"/>
          <p:cNvSpPr/>
          <p:nvPr/>
        </p:nvSpPr>
        <p:spPr>
          <a:xfrm>
            <a:off x="1482923" y="1902738"/>
            <a:ext cx="2273022" cy="284083"/>
          </a:xfrm>
          <a:prstGeom prst="rect">
            <a:avLst/>
          </a:prstGeom>
          <a:noFill/>
          <a:ln/>
        </p:spPr>
        <p:txBody>
          <a:bodyPr wrap="none" lIns="0" tIns="0" rIns="0" bIns="0" rtlCol="0" anchor="t"/>
          <a:lstStyle/>
          <a:p>
            <a:pPr marL="0" indent="0" algn="l">
              <a:lnSpc>
                <a:spcPts val="2200"/>
              </a:lnSpc>
              <a:buNone/>
            </a:pPr>
            <a:r>
              <a:rPr lang="en-US" sz="1750" b="1" dirty="0">
                <a:solidFill>
                  <a:srgbClr val="E0E4E6"/>
                </a:solidFill>
                <a:latin typeface="Arial" panose="020B0604020202020204" pitchFamily="34" charset="0"/>
                <a:ea typeface="Spline Sans Bold" pitchFamily="34" charset="-122"/>
                <a:cs typeface="Arial" panose="020B0604020202020204" pitchFamily="34" charset="0"/>
              </a:rPr>
              <a:t>Diversity of channels</a:t>
            </a:r>
            <a:endParaRPr lang="en-US" sz="1750" dirty="0">
              <a:latin typeface="Arial" panose="020B0604020202020204" pitchFamily="34" charset="0"/>
              <a:cs typeface="Arial" panose="020B0604020202020204" pitchFamily="34" charset="0"/>
            </a:endParaRPr>
          </a:p>
        </p:txBody>
      </p:sp>
      <p:sp>
        <p:nvSpPr>
          <p:cNvPr id="6" name="Text 4"/>
          <p:cNvSpPr/>
          <p:nvPr/>
        </p:nvSpPr>
        <p:spPr>
          <a:xfrm>
            <a:off x="1482923" y="2391370"/>
            <a:ext cx="5582722" cy="981551"/>
          </a:xfrm>
          <a:prstGeom prst="rect">
            <a:avLst/>
          </a:prstGeom>
          <a:noFill/>
          <a:ln/>
        </p:spPr>
        <p:txBody>
          <a:bodyPr wrap="square" lIns="0" tIns="0" rIns="0" bIns="0" rtlCol="0" anchor="t"/>
          <a:lstStyle/>
          <a:p>
            <a:pPr marL="0" indent="0" algn="l">
              <a:lnSpc>
                <a:spcPts val="2550"/>
              </a:lnSpc>
              <a:buNone/>
            </a:pPr>
            <a:r>
              <a:rPr lang="en-GB" sz="1600" dirty="0">
                <a:solidFill>
                  <a:srgbClr val="E0E4E6"/>
                </a:solidFill>
                <a:latin typeface="Arial" panose="020B0604020202020204" pitchFamily="34" charset="0"/>
                <a:ea typeface="Barlow" pitchFamily="34" charset="-122"/>
                <a:cs typeface="Arial" panose="020B0604020202020204" pitchFamily="34" charset="0"/>
              </a:rPr>
              <a:t>Offering multiple feedback mechanisms helps reach diverse migrant profiles but requires adequate resources to process the information.</a:t>
            </a:r>
            <a:endParaRPr lang="en-US" sz="1600" dirty="0">
              <a:latin typeface="Arial" panose="020B0604020202020204" pitchFamily="34" charset="0"/>
              <a:cs typeface="Arial" panose="020B0604020202020204" pitchFamily="34" charset="0"/>
            </a:endParaRPr>
          </a:p>
        </p:txBody>
      </p:sp>
      <p:sp>
        <p:nvSpPr>
          <p:cNvPr id="7" name="Shape 5"/>
          <p:cNvSpPr/>
          <p:nvPr/>
        </p:nvSpPr>
        <p:spPr>
          <a:xfrm>
            <a:off x="818198" y="3782020"/>
            <a:ext cx="460177" cy="460177"/>
          </a:xfrm>
          <a:prstGeom prst="roundRect">
            <a:avLst>
              <a:gd name="adj" fmla="val 66683"/>
            </a:avLst>
          </a:prstGeom>
          <a:solidFill>
            <a:srgbClr val="0A081B"/>
          </a:solidFill>
          <a:ln w="22860">
            <a:solidFill>
              <a:srgbClr val="29DDDA"/>
            </a:solidFill>
            <a:prstDash val="solid"/>
          </a:ln>
        </p:spPr>
        <p:txBody>
          <a:bodyPr/>
          <a:lstStyle/>
          <a:p>
            <a:endParaRPr lang="en-GB"/>
          </a:p>
        </p:txBody>
      </p:sp>
      <p:sp>
        <p:nvSpPr>
          <p:cNvPr id="8" name="Text 6"/>
          <p:cNvSpPr/>
          <p:nvPr/>
        </p:nvSpPr>
        <p:spPr>
          <a:xfrm>
            <a:off x="911900" y="3841611"/>
            <a:ext cx="272653" cy="340876"/>
          </a:xfrm>
          <a:prstGeom prst="rect">
            <a:avLst/>
          </a:prstGeom>
          <a:noFill/>
          <a:ln/>
        </p:spPr>
        <p:txBody>
          <a:bodyPr wrap="none" lIns="0" tIns="0" rIns="0" bIns="0" rtlCol="0" anchor="t"/>
          <a:lstStyle/>
          <a:p>
            <a:pPr marL="0" indent="0" algn="ctr">
              <a:lnSpc>
                <a:spcPts val="2100"/>
              </a:lnSpc>
              <a:buNone/>
            </a:pPr>
            <a:r>
              <a:rPr lang="en-US" sz="2100" b="1" dirty="0">
                <a:solidFill>
                  <a:srgbClr val="E0E4E6"/>
                </a:solidFill>
                <a:latin typeface="Spline Sans Bold" pitchFamily="34" charset="0"/>
                <a:ea typeface="Spline Sans Bold" pitchFamily="34" charset="-122"/>
                <a:cs typeface="Spline Sans Bold" pitchFamily="34" charset="-120"/>
              </a:rPr>
              <a:t>2</a:t>
            </a:r>
            <a:endParaRPr lang="en-US" sz="2100" dirty="0"/>
          </a:p>
        </p:txBody>
      </p:sp>
      <p:sp>
        <p:nvSpPr>
          <p:cNvPr id="9" name="Text 7"/>
          <p:cNvSpPr/>
          <p:nvPr/>
        </p:nvSpPr>
        <p:spPr>
          <a:xfrm>
            <a:off x="1482923" y="3852267"/>
            <a:ext cx="2435304" cy="284083"/>
          </a:xfrm>
          <a:prstGeom prst="rect">
            <a:avLst/>
          </a:prstGeom>
          <a:noFill/>
          <a:ln/>
        </p:spPr>
        <p:txBody>
          <a:bodyPr wrap="none" lIns="0" tIns="0" rIns="0" bIns="0" rtlCol="0" anchor="t"/>
          <a:lstStyle/>
          <a:p>
            <a:pPr marL="0" indent="0" algn="l">
              <a:lnSpc>
                <a:spcPts val="2200"/>
              </a:lnSpc>
              <a:buNone/>
            </a:pPr>
            <a:r>
              <a:rPr lang="en-US" sz="1750" b="1" dirty="0">
                <a:solidFill>
                  <a:srgbClr val="E0E4E6"/>
                </a:solidFill>
                <a:latin typeface="Arial" panose="020B0604020202020204" pitchFamily="34" charset="0"/>
                <a:ea typeface="Spline Sans Bold" pitchFamily="34" charset="-122"/>
                <a:cs typeface="Arial" panose="020B0604020202020204" pitchFamily="34" charset="0"/>
              </a:rPr>
              <a:t>Language barriers </a:t>
            </a:r>
            <a:endParaRPr lang="en-US" sz="1750" dirty="0">
              <a:latin typeface="Arial" panose="020B0604020202020204" pitchFamily="34" charset="0"/>
              <a:cs typeface="Arial" panose="020B0604020202020204" pitchFamily="34" charset="0"/>
            </a:endParaRPr>
          </a:p>
        </p:txBody>
      </p:sp>
      <p:sp>
        <p:nvSpPr>
          <p:cNvPr id="10" name="Text 8"/>
          <p:cNvSpPr/>
          <p:nvPr/>
        </p:nvSpPr>
        <p:spPr>
          <a:xfrm>
            <a:off x="1482923" y="4340900"/>
            <a:ext cx="5582722" cy="981551"/>
          </a:xfrm>
          <a:prstGeom prst="rect">
            <a:avLst/>
          </a:prstGeom>
          <a:noFill/>
          <a:ln/>
        </p:spPr>
        <p:txBody>
          <a:bodyPr wrap="square" lIns="0" tIns="0" rIns="0" bIns="0" rtlCol="0" anchor="t"/>
          <a:lstStyle/>
          <a:p>
            <a:pPr marL="0" indent="0" algn="l">
              <a:lnSpc>
                <a:spcPts val="2550"/>
              </a:lnSpc>
              <a:buNone/>
            </a:pPr>
            <a:r>
              <a:rPr lang="en-GB" sz="1600" dirty="0">
                <a:solidFill>
                  <a:srgbClr val="E0E4E6"/>
                </a:solidFill>
                <a:latin typeface="Arial" panose="020B0604020202020204" pitchFamily="34" charset="0"/>
                <a:ea typeface="Barlow" pitchFamily="34" charset="-122"/>
                <a:cs typeface="Arial" panose="020B0604020202020204" pitchFamily="34" charset="0"/>
              </a:rPr>
              <a:t>Illiteracy limits the use of written channels, especially among migrant women, requiring oral or visual alternatives.</a:t>
            </a:r>
            <a:endParaRPr lang="en-US" sz="1600" dirty="0">
              <a:latin typeface="Arial" panose="020B0604020202020204" pitchFamily="34" charset="0"/>
              <a:cs typeface="Arial" panose="020B0604020202020204" pitchFamily="34" charset="0"/>
            </a:endParaRPr>
          </a:p>
        </p:txBody>
      </p:sp>
      <p:sp>
        <p:nvSpPr>
          <p:cNvPr id="11" name="Shape 9"/>
          <p:cNvSpPr/>
          <p:nvPr/>
        </p:nvSpPr>
        <p:spPr>
          <a:xfrm>
            <a:off x="818198" y="5731550"/>
            <a:ext cx="460177" cy="460177"/>
          </a:xfrm>
          <a:prstGeom prst="roundRect">
            <a:avLst>
              <a:gd name="adj" fmla="val 66683"/>
            </a:avLst>
          </a:prstGeom>
          <a:solidFill>
            <a:srgbClr val="0A081B"/>
          </a:solidFill>
          <a:ln w="22860">
            <a:solidFill>
              <a:srgbClr val="37A7E7"/>
            </a:solidFill>
            <a:prstDash val="solid"/>
          </a:ln>
        </p:spPr>
        <p:txBody>
          <a:bodyPr/>
          <a:lstStyle/>
          <a:p>
            <a:endParaRPr lang="en-GB"/>
          </a:p>
        </p:txBody>
      </p:sp>
      <p:sp>
        <p:nvSpPr>
          <p:cNvPr id="12" name="Text 10"/>
          <p:cNvSpPr/>
          <p:nvPr/>
        </p:nvSpPr>
        <p:spPr>
          <a:xfrm>
            <a:off x="911900" y="5791140"/>
            <a:ext cx="272653" cy="340876"/>
          </a:xfrm>
          <a:prstGeom prst="rect">
            <a:avLst/>
          </a:prstGeom>
          <a:noFill/>
          <a:ln/>
        </p:spPr>
        <p:txBody>
          <a:bodyPr wrap="none" lIns="0" tIns="0" rIns="0" bIns="0" rtlCol="0" anchor="t"/>
          <a:lstStyle/>
          <a:p>
            <a:pPr marL="0" indent="0" algn="ctr">
              <a:lnSpc>
                <a:spcPts val="2100"/>
              </a:lnSpc>
              <a:buNone/>
            </a:pPr>
            <a:r>
              <a:rPr lang="en-US" sz="2100" b="1" dirty="0">
                <a:solidFill>
                  <a:srgbClr val="E0E4E6"/>
                </a:solidFill>
                <a:latin typeface="Spline Sans Bold" pitchFamily="34" charset="0"/>
                <a:ea typeface="Spline Sans Bold" pitchFamily="34" charset="-122"/>
                <a:cs typeface="Spline Sans Bold" pitchFamily="34" charset="-120"/>
              </a:rPr>
              <a:t>3</a:t>
            </a:r>
            <a:endParaRPr lang="en-US" sz="2100" dirty="0"/>
          </a:p>
        </p:txBody>
      </p:sp>
      <p:sp>
        <p:nvSpPr>
          <p:cNvPr id="13" name="Text 11"/>
          <p:cNvSpPr/>
          <p:nvPr/>
        </p:nvSpPr>
        <p:spPr>
          <a:xfrm>
            <a:off x="1482923" y="5801797"/>
            <a:ext cx="2277070" cy="284083"/>
          </a:xfrm>
          <a:prstGeom prst="rect">
            <a:avLst/>
          </a:prstGeom>
          <a:noFill/>
          <a:ln/>
        </p:spPr>
        <p:txBody>
          <a:bodyPr wrap="none" lIns="0" tIns="0" rIns="0" bIns="0" rtlCol="0" anchor="t"/>
          <a:lstStyle/>
          <a:p>
            <a:pPr marL="0" indent="0" algn="l">
              <a:lnSpc>
                <a:spcPts val="2200"/>
              </a:lnSpc>
              <a:buNone/>
            </a:pPr>
            <a:r>
              <a:rPr lang="en-US" sz="1750" b="1" dirty="0">
                <a:solidFill>
                  <a:srgbClr val="E0E4E6"/>
                </a:solidFill>
                <a:latin typeface="Arial" panose="020B0604020202020204" pitchFamily="34" charset="0"/>
                <a:ea typeface="Spline Sans Bold" pitchFamily="34" charset="-122"/>
                <a:cs typeface="Arial" panose="020B0604020202020204" pitchFamily="34" charset="0"/>
              </a:rPr>
              <a:t>Insufficient visibility </a:t>
            </a:r>
            <a:endParaRPr lang="en-US" sz="1750" dirty="0">
              <a:latin typeface="Arial" panose="020B0604020202020204" pitchFamily="34" charset="0"/>
              <a:cs typeface="Arial" panose="020B0604020202020204" pitchFamily="34" charset="0"/>
            </a:endParaRPr>
          </a:p>
        </p:txBody>
      </p:sp>
      <p:sp>
        <p:nvSpPr>
          <p:cNvPr id="14" name="Text 12"/>
          <p:cNvSpPr/>
          <p:nvPr/>
        </p:nvSpPr>
        <p:spPr>
          <a:xfrm>
            <a:off x="1482923" y="6290429"/>
            <a:ext cx="5582722" cy="981551"/>
          </a:xfrm>
          <a:prstGeom prst="rect">
            <a:avLst/>
          </a:prstGeom>
          <a:noFill/>
          <a:ln/>
        </p:spPr>
        <p:txBody>
          <a:bodyPr wrap="square" lIns="0" tIns="0" rIns="0" bIns="0" rtlCol="0" anchor="t"/>
          <a:lstStyle/>
          <a:p>
            <a:pPr marL="0" indent="0" algn="l">
              <a:lnSpc>
                <a:spcPts val="2550"/>
              </a:lnSpc>
              <a:buNone/>
            </a:pPr>
            <a:r>
              <a:rPr lang="en-GB" sz="1600" dirty="0">
                <a:solidFill>
                  <a:srgbClr val="E0E4E6"/>
                </a:solidFill>
                <a:latin typeface="Arial" panose="020B0604020202020204" pitchFamily="34" charset="0"/>
                <a:ea typeface="Barlow" pitchFamily="34" charset="-122"/>
                <a:cs typeface="Arial" panose="020B0604020202020204" pitchFamily="34" charset="0"/>
              </a:rPr>
              <a:t>The toll-free hotline remains little known and poorly understood by many migrants, highlighting a need for tailored communication.</a:t>
            </a:r>
            <a:endParaRPr lang="en-US" sz="1600" dirty="0">
              <a:latin typeface="Arial" panose="020B0604020202020204" pitchFamily="34" charset="0"/>
              <a:cs typeface="Arial" panose="020B0604020202020204" pitchFamily="34" charset="0"/>
            </a:endParaRPr>
          </a:p>
        </p:txBody>
      </p:sp>
      <p:sp>
        <p:nvSpPr>
          <p:cNvPr id="15" name="Shape 13"/>
          <p:cNvSpPr/>
          <p:nvPr/>
        </p:nvSpPr>
        <p:spPr>
          <a:xfrm>
            <a:off x="7572375" y="1832491"/>
            <a:ext cx="460177" cy="460177"/>
          </a:xfrm>
          <a:prstGeom prst="roundRect">
            <a:avLst>
              <a:gd name="adj" fmla="val 66683"/>
            </a:avLst>
          </a:prstGeom>
          <a:solidFill>
            <a:srgbClr val="0A081B"/>
          </a:solidFill>
          <a:ln w="22860">
            <a:solidFill>
              <a:srgbClr val="16FFBB"/>
            </a:solidFill>
            <a:prstDash val="solid"/>
          </a:ln>
        </p:spPr>
        <p:txBody>
          <a:bodyPr/>
          <a:lstStyle/>
          <a:p>
            <a:endParaRPr lang="en-GB"/>
          </a:p>
        </p:txBody>
      </p:sp>
      <p:sp>
        <p:nvSpPr>
          <p:cNvPr id="16" name="Text 14"/>
          <p:cNvSpPr/>
          <p:nvPr/>
        </p:nvSpPr>
        <p:spPr>
          <a:xfrm>
            <a:off x="7666077" y="1892082"/>
            <a:ext cx="272653" cy="340876"/>
          </a:xfrm>
          <a:prstGeom prst="rect">
            <a:avLst/>
          </a:prstGeom>
          <a:noFill/>
          <a:ln/>
        </p:spPr>
        <p:txBody>
          <a:bodyPr wrap="none" lIns="0" tIns="0" rIns="0" bIns="0" rtlCol="0" anchor="t"/>
          <a:lstStyle/>
          <a:p>
            <a:pPr marL="0" indent="0" algn="ctr">
              <a:lnSpc>
                <a:spcPts val="2100"/>
              </a:lnSpc>
              <a:buNone/>
            </a:pPr>
            <a:r>
              <a:rPr lang="en-US" sz="2100" b="1" dirty="0">
                <a:solidFill>
                  <a:srgbClr val="E0E4E6"/>
                </a:solidFill>
                <a:latin typeface="Spline Sans Bold" pitchFamily="34" charset="0"/>
                <a:ea typeface="Spline Sans Bold" pitchFamily="34" charset="-122"/>
                <a:cs typeface="Spline Sans Bold" pitchFamily="34" charset="-120"/>
              </a:rPr>
              <a:t>1</a:t>
            </a:r>
            <a:endParaRPr lang="en-US" sz="2100" dirty="0"/>
          </a:p>
        </p:txBody>
      </p:sp>
      <p:sp>
        <p:nvSpPr>
          <p:cNvPr id="17" name="Text 15"/>
          <p:cNvSpPr/>
          <p:nvPr/>
        </p:nvSpPr>
        <p:spPr>
          <a:xfrm>
            <a:off x="8237101" y="1902738"/>
            <a:ext cx="3147536" cy="284083"/>
          </a:xfrm>
          <a:prstGeom prst="rect">
            <a:avLst/>
          </a:prstGeom>
          <a:noFill/>
          <a:ln/>
        </p:spPr>
        <p:txBody>
          <a:bodyPr wrap="none" lIns="0" tIns="0" rIns="0" bIns="0" rtlCol="0" anchor="t"/>
          <a:lstStyle/>
          <a:p>
            <a:pPr marL="0" indent="0" algn="l">
              <a:lnSpc>
                <a:spcPts val="2200"/>
              </a:lnSpc>
              <a:buNone/>
            </a:pPr>
            <a:r>
              <a:rPr lang="en-US" sz="1750" b="1" dirty="0">
                <a:solidFill>
                  <a:srgbClr val="E0E4E6"/>
                </a:solidFill>
                <a:latin typeface="Arial" panose="020B0604020202020204" pitchFamily="34" charset="0"/>
                <a:ea typeface="Spline Sans Bold" pitchFamily="34" charset="-122"/>
                <a:cs typeface="Arial" panose="020B0604020202020204" pitchFamily="34" charset="0"/>
              </a:rPr>
              <a:t>Inefficient manual processing</a:t>
            </a:r>
            <a:endParaRPr lang="en-US" sz="1750" dirty="0">
              <a:latin typeface="Arial" panose="020B0604020202020204" pitchFamily="34" charset="0"/>
              <a:cs typeface="Arial" panose="020B0604020202020204" pitchFamily="34" charset="0"/>
            </a:endParaRPr>
          </a:p>
        </p:txBody>
      </p:sp>
      <p:sp>
        <p:nvSpPr>
          <p:cNvPr id="18" name="Text 16"/>
          <p:cNvSpPr/>
          <p:nvPr/>
        </p:nvSpPr>
        <p:spPr>
          <a:xfrm>
            <a:off x="8237101" y="2391370"/>
            <a:ext cx="5582722" cy="654368"/>
          </a:xfrm>
          <a:prstGeom prst="rect">
            <a:avLst/>
          </a:prstGeom>
          <a:noFill/>
          <a:ln/>
        </p:spPr>
        <p:txBody>
          <a:bodyPr wrap="square" lIns="0" tIns="0" rIns="0" bIns="0" rtlCol="0" anchor="t"/>
          <a:lstStyle/>
          <a:p>
            <a:pPr marL="0" indent="0" algn="l">
              <a:lnSpc>
                <a:spcPts val="2550"/>
              </a:lnSpc>
              <a:buNone/>
            </a:pPr>
            <a:r>
              <a:rPr lang="en-GB" sz="1600" dirty="0">
                <a:solidFill>
                  <a:srgbClr val="E0E4E6"/>
                </a:solidFill>
                <a:latin typeface="Arial" panose="020B0604020202020204" pitchFamily="34" charset="0"/>
                <a:ea typeface="Barlow" pitchFamily="34" charset="-122"/>
                <a:cs typeface="Arial" panose="020B0604020202020204" pitchFamily="34" charset="0"/>
              </a:rPr>
              <a:t>Manual entry of complaints causes delays and undermines migrants’ trust as they expect prompt responses.</a:t>
            </a:r>
            <a:endParaRPr lang="en-US" sz="1600" dirty="0">
              <a:latin typeface="Arial" panose="020B0604020202020204" pitchFamily="34" charset="0"/>
              <a:cs typeface="Arial" panose="020B0604020202020204" pitchFamily="34" charset="0"/>
            </a:endParaRPr>
          </a:p>
        </p:txBody>
      </p:sp>
      <p:sp>
        <p:nvSpPr>
          <p:cNvPr id="19" name="Shape 17"/>
          <p:cNvSpPr/>
          <p:nvPr/>
        </p:nvSpPr>
        <p:spPr>
          <a:xfrm>
            <a:off x="7572375" y="3454837"/>
            <a:ext cx="460177" cy="460177"/>
          </a:xfrm>
          <a:prstGeom prst="roundRect">
            <a:avLst>
              <a:gd name="adj" fmla="val 66683"/>
            </a:avLst>
          </a:prstGeom>
          <a:solidFill>
            <a:srgbClr val="0A081B"/>
          </a:solidFill>
          <a:ln w="22860">
            <a:solidFill>
              <a:srgbClr val="29DDDA"/>
            </a:solidFill>
            <a:prstDash val="solid"/>
          </a:ln>
        </p:spPr>
        <p:txBody>
          <a:bodyPr/>
          <a:lstStyle/>
          <a:p>
            <a:endParaRPr lang="en-GB"/>
          </a:p>
        </p:txBody>
      </p:sp>
      <p:sp>
        <p:nvSpPr>
          <p:cNvPr id="20" name="Text 18"/>
          <p:cNvSpPr/>
          <p:nvPr/>
        </p:nvSpPr>
        <p:spPr>
          <a:xfrm>
            <a:off x="7666077" y="3514427"/>
            <a:ext cx="272653" cy="340876"/>
          </a:xfrm>
          <a:prstGeom prst="rect">
            <a:avLst/>
          </a:prstGeom>
          <a:noFill/>
          <a:ln/>
        </p:spPr>
        <p:txBody>
          <a:bodyPr wrap="none" lIns="0" tIns="0" rIns="0" bIns="0" rtlCol="0" anchor="t"/>
          <a:lstStyle/>
          <a:p>
            <a:pPr marL="0" indent="0" algn="ctr">
              <a:lnSpc>
                <a:spcPts val="2100"/>
              </a:lnSpc>
              <a:buNone/>
            </a:pPr>
            <a:r>
              <a:rPr lang="en-US" sz="2100" b="1" dirty="0">
                <a:solidFill>
                  <a:srgbClr val="E0E4E6"/>
                </a:solidFill>
                <a:latin typeface="Spline Sans Bold" pitchFamily="34" charset="0"/>
                <a:ea typeface="Spline Sans Bold" pitchFamily="34" charset="-122"/>
                <a:cs typeface="Spline Sans Bold" pitchFamily="34" charset="-120"/>
              </a:rPr>
              <a:t>2</a:t>
            </a:r>
            <a:endParaRPr lang="en-US" sz="2100" dirty="0"/>
          </a:p>
        </p:txBody>
      </p:sp>
      <p:sp>
        <p:nvSpPr>
          <p:cNvPr id="21" name="Text 19"/>
          <p:cNvSpPr/>
          <p:nvPr/>
        </p:nvSpPr>
        <p:spPr>
          <a:xfrm>
            <a:off x="8237101" y="3525083"/>
            <a:ext cx="3204924" cy="284083"/>
          </a:xfrm>
          <a:prstGeom prst="rect">
            <a:avLst/>
          </a:prstGeom>
          <a:noFill/>
          <a:ln/>
        </p:spPr>
        <p:txBody>
          <a:bodyPr wrap="none" lIns="0" tIns="0" rIns="0" bIns="0" rtlCol="0" anchor="t"/>
          <a:lstStyle/>
          <a:p>
            <a:pPr marL="0" indent="0" algn="l">
              <a:lnSpc>
                <a:spcPts val="2200"/>
              </a:lnSpc>
              <a:buNone/>
            </a:pPr>
            <a:r>
              <a:rPr lang="en-US" sz="1750" b="1" dirty="0">
                <a:solidFill>
                  <a:srgbClr val="E0E4E6"/>
                </a:solidFill>
                <a:latin typeface="Arial" panose="020B0604020202020204" pitchFamily="34" charset="0"/>
                <a:ea typeface="Spline Sans Bold" pitchFamily="34" charset="-122"/>
                <a:cs typeface="Arial" panose="020B0604020202020204" pitchFamily="34" charset="0"/>
              </a:rPr>
              <a:t>Importance of Collective Feedback</a:t>
            </a:r>
            <a:endParaRPr lang="en-US" sz="1750" dirty="0">
              <a:latin typeface="Arial" panose="020B0604020202020204" pitchFamily="34" charset="0"/>
              <a:cs typeface="Arial" panose="020B0604020202020204" pitchFamily="34" charset="0"/>
            </a:endParaRPr>
          </a:p>
        </p:txBody>
      </p:sp>
      <p:sp>
        <p:nvSpPr>
          <p:cNvPr id="22" name="Text 20"/>
          <p:cNvSpPr/>
          <p:nvPr/>
        </p:nvSpPr>
        <p:spPr>
          <a:xfrm>
            <a:off x="8237101" y="4013716"/>
            <a:ext cx="5582722" cy="981551"/>
          </a:xfrm>
          <a:prstGeom prst="rect">
            <a:avLst/>
          </a:prstGeom>
          <a:noFill/>
          <a:ln/>
        </p:spPr>
        <p:txBody>
          <a:bodyPr wrap="square" lIns="0" tIns="0" rIns="0" bIns="0" rtlCol="0" anchor="t"/>
          <a:lstStyle/>
          <a:p>
            <a:pPr marL="0" indent="0" algn="l">
              <a:lnSpc>
                <a:spcPts val="2550"/>
              </a:lnSpc>
              <a:buNone/>
            </a:pPr>
            <a:r>
              <a:rPr lang="en-GB" sz="1600" dirty="0">
                <a:solidFill>
                  <a:srgbClr val="E0E4E6"/>
                </a:solidFill>
                <a:latin typeface="Arial" panose="020B0604020202020204" pitchFamily="34" charset="0"/>
                <a:ea typeface="Barlow" pitchFamily="34" charset="-122"/>
                <a:cs typeface="Arial" panose="020B0604020202020204" pitchFamily="34" charset="0"/>
              </a:rPr>
              <a:t>For anonymous complaints, collective feedback is essential to demonstrate that concerns are being addressed.</a:t>
            </a:r>
            <a:endParaRPr lang="en-US" sz="1600" dirty="0">
              <a:latin typeface="Arial" panose="020B0604020202020204" pitchFamily="34" charset="0"/>
              <a:cs typeface="Arial" panose="020B0604020202020204" pitchFamily="34" charset="0"/>
            </a:endParaRPr>
          </a:p>
        </p:txBody>
      </p:sp>
      <p:sp>
        <p:nvSpPr>
          <p:cNvPr id="23" name="Shape 21"/>
          <p:cNvSpPr/>
          <p:nvPr/>
        </p:nvSpPr>
        <p:spPr>
          <a:xfrm>
            <a:off x="7572375" y="5404366"/>
            <a:ext cx="460177" cy="460177"/>
          </a:xfrm>
          <a:prstGeom prst="roundRect">
            <a:avLst>
              <a:gd name="adj" fmla="val 66683"/>
            </a:avLst>
          </a:prstGeom>
          <a:solidFill>
            <a:srgbClr val="0A081B"/>
          </a:solidFill>
          <a:ln w="22860">
            <a:solidFill>
              <a:srgbClr val="37A7E7"/>
            </a:solidFill>
            <a:prstDash val="solid"/>
          </a:ln>
        </p:spPr>
        <p:txBody>
          <a:bodyPr/>
          <a:lstStyle/>
          <a:p>
            <a:endParaRPr lang="en-GB"/>
          </a:p>
        </p:txBody>
      </p:sp>
      <p:sp>
        <p:nvSpPr>
          <p:cNvPr id="24" name="Text 22"/>
          <p:cNvSpPr/>
          <p:nvPr/>
        </p:nvSpPr>
        <p:spPr>
          <a:xfrm>
            <a:off x="7666077" y="5463957"/>
            <a:ext cx="272653" cy="340876"/>
          </a:xfrm>
          <a:prstGeom prst="rect">
            <a:avLst/>
          </a:prstGeom>
          <a:noFill/>
          <a:ln/>
        </p:spPr>
        <p:txBody>
          <a:bodyPr wrap="none" lIns="0" tIns="0" rIns="0" bIns="0" rtlCol="0" anchor="t"/>
          <a:lstStyle/>
          <a:p>
            <a:pPr marL="0" indent="0" algn="ctr">
              <a:lnSpc>
                <a:spcPts val="2100"/>
              </a:lnSpc>
              <a:buNone/>
            </a:pPr>
            <a:r>
              <a:rPr lang="en-US" sz="2100" b="1" dirty="0">
                <a:solidFill>
                  <a:srgbClr val="E0E4E6"/>
                </a:solidFill>
                <a:latin typeface="Spline Sans Bold" pitchFamily="34" charset="0"/>
                <a:ea typeface="Spline Sans Bold" pitchFamily="34" charset="-122"/>
                <a:cs typeface="Spline Sans Bold" pitchFamily="34" charset="-120"/>
              </a:rPr>
              <a:t>3</a:t>
            </a:r>
            <a:endParaRPr lang="en-US" sz="2100" dirty="0"/>
          </a:p>
        </p:txBody>
      </p:sp>
      <p:sp>
        <p:nvSpPr>
          <p:cNvPr id="25" name="Text 23"/>
          <p:cNvSpPr/>
          <p:nvPr/>
        </p:nvSpPr>
        <p:spPr>
          <a:xfrm>
            <a:off x="8237101" y="5474613"/>
            <a:ext cx="2660571" cy="284083"/>
          </a:xfrm>
          <a:prstGeom prst="rect">
            <a:avLst/>
          </a:prstGeom>
          <a:noFill/>
          <a:ln/>
        </p:spPr>
        <p:txBody>
          <a:bodyPr wrap="none" lIns="0" tIns="0" rIns="0" bIns="0" rtlCol="0" anchor="t"/>
          <a:lstStyle/>
          <a:p>
            <a:pPr marL="0" indent="0" algn="l">
              <a:lnSpc>
                <a:spcPts val="2200"/>
              </a:lnSpc>
              <a:buNone/>
            </a:pPr>
            <a:r>
              <a:rPr lang="en-US" sz="1750" b="1" dirty="0">
                <a:solidFill>
                  <a:srgbClr val="E0E4E6"/>
                </a:solidFill>
                <a:latin typeface="Arial" panose="020B0604020202020204" pitchFamily="34" charset="0"/>
                <a:ea typeface="Spline Sans Bold" pitchFamily="34" charset="-122"/>
                <a:cs typeface="Arial" panose="020B0604020202020204" pitchFamily="34" charset="0"/>
              </a:rPr>
              <a:t>Community Anchoring</a:t>
            </a:r>
            <a:endParaRPr lang="en-US" sz="1750" dirty="0">
              <a:latin typeface="Arial" panose="020B0604020202020204" pitchFamily="34" charset="0"/>
              <a:cs typeface="Arial" panose="020B0604020202020204" pitchFamily="34" charset="0"/>
            </a:endParaRPr>
          </a:p>
        </p:txBody>
      </p:sp>
      <p:sp>
        <p:nvSpPr>
          <p:cNvPr id="26" name="Text 24"/>
          <p:cNvSpPr/>
          <p:nvPr/>
        </p:nvSpPr>
        <p:spPr>
          <a:xfrm>
            <a:off x="8237101" y="5963245"/>
            <a:ext cx="5582722" cy="981551"/>
          </a:xfrm>
          <a:prstGeom prst="rect">
            <a:avLst/>
          </a:prstGeom>
          <a:noFill/>
          <a:ln/>
        </p:spPr>
        <p:txBody>
          <a:bodyPr wrap="square" lIns="0" tIns="0" rIns="0" bIns="0" rtlCol="0" anchor="t"/>
          <a:lstStyle/>
          <a:p>
            <a:pPr marL="0" indent="0" algn="l">
              <a:lnSpc>
                <a:spcPts val="2550"/>
              </a:lnSpc>
              <a:buNone/>
            </a:pPr>
            <a:r>
              <a:rPr lang="en-GB" sz="1600" dirty="0">
                <a:solidFill>
                  <a:srgbClr val="E0E4E6"/>
                </a:solidFill>
                <a:latin typeface="Arial" panose="020B0604020202020204" pitchFamily="34" charset="0"/>
                <a:ea typeface="Barlow" pitchFamily="34" charset="-122"/>
                <a:cs typeface="Arial" panose="020B0604020202020204" pitchFamily="34" charset="0"/>
              </a:rPr>
              <a:t>The involvement of community leaders and host families strengthens the legitimacy of actions and creates a lasting anchor within the communities.</a:t>
            </a:r>
            <a:endParaRPr lang="en-US" sz="1600" dirty="0">
              <a:latin typeface="Arial" panose="020B0604020202020204" pitchFamily="34"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29258" y="646509"/>
            <a:ext cx="5326499" cy="506373"/>
          </a:xfrm>
          <a:prstGeom prst="rect">
            <a:avLst/>
          </a:prstGeom>
          <a:noFill/>
          <a:ln/>
        </p:spPr>
        <p:txBody>
          <a:bodyPr wrap="none" lIns="0" tIns="0" rIns="0" bIns="0" rtlCol="0" anchor="t"/>
          <a:lstStyle/>
          <a:p>
            <a:pPr marL="0" indent="0" algn="l">
              <a:lnSpc>
                <a:spcPts val="3950"/>
              </a:lnSpc>
              <a:buNone/>
            </a:pPr>
            <a:r>
              <a:rPr lang="en-US" sz="3150" b="1" dirty="0">
                <a:solidFill>
                  <a:srgbClr val="F0FCFF"/>
                </a:solidFill>
                <a:latin typeface="Arial" panose="020B0604020202020204" pitchFamily="34" charset="0"/>
                <a:ea typeface="Spline Sans Bold" pitchFamily="34" charset="-122"/>
                <a:cs typeface="Arial" panose="020B0604020202020204" pitchFamily="34" charset="0"/>
              </a:rPr>
              <a:t>Recommendations</a:t>
            </a:r>
            <a:endParaRPr lang="en-US" sz="3150" dirty="0">
              <a:latin typeface="Arial" panose="020B0604020202020204" pitchFamily="34" charset="0"/>
              <a:cs typeface="Arial" panose="020B0604020202020204" pitchFamily="34" charset="0"/>
            </a:endParaRPr>
          </a:p>
        </p:txBody>
      </p:sp>
      <p:pic>
        <p:nvPicPr>
          <p:cNvPr id="3" name="Image 0" descr="preencoded.png"/>
          <p:cNvPicPr>
            <a:picLocks noChangeAspect="1"/>
          </p:cNvPicPr>
          <p:nvPr/>
        </p:nvPicPr>
        <p:blipFill>
          <a:blip r:embed="rId3"/>
          <a:stretch>
            <a:fillRect/>
          </a:stretch>
        </p:blipFill>
        <p:spPr>
          <a:xfrm>
            <a:off x="729258" y="1517452"/>
            <a:ext cx="6585942" cy="729258"/>
          </a:xfrm>
          <a:prstGeom prst="rect">
            <a:avLst/>
          </a:prstGeom>
        </p:spPr>
      </p:pic>
      <p:sp>
        <p:nvSpPr>
          <p:cNvPr id="4" name="Text 1"/>
          <p:cNvSpPr/>
          <p:nvPr/>
        </p:nvSpPr>
        <p:spPr>
          <a:xfrm>
            <a:off x="911543" y="2428994"/>
            <a:ext cx="2060972" cy="253246"/>
          </a:xfrm>
          <a:prstGeom prst="rect">
            <a:avLst/>
          </a:prstGeom>
          <a:noFill/>
          <a:ln/>
        </p:spPr>
        <p:txBody>
          <a:bodyPr wrap="none" lIns="0" tIns="0" rIns="0" bIns="0" rtlCol="0" anchor="t"/>
          <a:lstStyle/>
          <a:p>
            <a:pPr marL="0" indent="0" algn="l">
              <a:lnSpc>
                <a:spcPts val="1950"/>
              </a:lnSpc>
              <a:buNone/>
            </a:pPr>
            <a:r>
              <a:rPr lang="en-US" sz="1550" b="1" dirty="0">
                <a:solidFill>
                  <a:srgbClr val="E0E4E6"/>
                </a:solidFill>
                <a:latin typeface="Arial" panose="020B0604020202020204" pitchFamily="34" charset="0"/>
                <a:ea typeface="Spline Sans Bold" pitchFamily="34" charset="-122"/>
                <a:cs typeface="Arial" panose="020B0604020202020204" pitchFamily="34" charset="0"/>
              </a:rPr>
              <a:t>Expand Coverage</a:t>
            </a:r>
            <a:endParaRPr lang="en-US" sz="1550" dirty="0">
              <a:latin typeface="Arial" panose="020B0604020202020204" pitchFamily="34" charset="0"/>
              <a:cs typeface="Arial" panose="020B0604020202020204" pitchFamily="34" charset="0"/>
            </a:endParaRPr>
          </a:p>
        </p:txBody>
      </p:sp>
      <p:sp>
        <p:nvSpPr>
          <p:cNvPr id="5" name="Text 2"/>
          <p:cNvSpPr/>
          <p:nvPr/>
        </p:nvSpPr>
        <p:spPr>
          <a:xfrm>
            <a:off x="911543" y="2791539"/>
            <a:ext cx="6221373" cy="874752"/>
          </a:xfrm>
          <a:prstGeom prst="rect">
            <a:avLst/>
          </a:prstGeom>
          <a:noFill/>
          <a:ln/>
        </p:spPr>
        <p:txBody>
          <a:bodyPr wrap="square" lIns="0" tIns="0" rIns="0" bIns="0" rtlCol="0" anchor="t"/>
          <a:lstStyle/>
          <a:p>
            <a:pPr marL="0" indent="0" algn="l">
              <a:lnSpc>
                <a:spcPts val="2250"/>
              </a:lnSpc>
              <a:buNone/>
            </a:pPr>
            <a:r>
              <a:rPr lang="en-GB" sz="1400" dirty="0">
                <a:solidFill>
                  <a:srgbClr val="E0E4E6"/>
                </a:solidFill>
                <a:latin typeface="Arial" panose="020B0604020202020204" pitchFamily="34" charset="0"/>
                <a:ea typeface="Barlow" pitchFamily="34" charset="-122"/>
                <a:cs typeface="Arial" panose="020B0604020202020204" pitchFamily="34" charset="0"/>
              </a:rPr>
              <a:t>Install suggestion boxes in all places frequented by migrants (bus stations, host homes) and create listening points staffed by volunteers.</a:t>
            </a:r>
            <a:endParaRPr lang="en-US" sz="1400" dirty="0">
              <a:latin typeface="Arial" panose="020B0604020202020204" pitchFamily="34" charset="0"/>
              <a:cs typeface="Arial" panose="020B0604020202020204" pitchFamily="34" charset="0"/>
            </a:endParaRPr>
          </a:p>
        </p:txBody>
      </p:sp>
      <p:pic>
        <p:nvPicPr>
          <p:cNvPr id="6" name="Image 1" descr="preencoded.png"/>
          <p:cNvPicPr>
            <a:picLocks noChangeAspect="1"/>
          </p:cNvPicPr>
          <p:nvPr/>
        </p:nvPicPr>
        <p:blipFill>
          <a:blip r:embed="rId4"/>
          <a:stretch>
            <a:fillRect/>
          </a:stretch>
        </p:blipFill>
        <p:spPr>
          <a:xfrm>
            <a:off x="7315200" y="1517452"/>
            <a:ext cx="6585942" cy="729258"/>
          </a:xfrm>
          <a:prstGeom prst="rect">
            <a:avLst/>
          </a:prstGeom>
        </p:spPr>
      </p:pic>
      <p:sp>
        <p:nvSpPr>
          <p:cNvPr id="7" name="Text 3"/>
          <p:cNvSpPr/>
          <p:nvPr/>
        </p:nvSpPr>
        <p:spPr>
          <a:xfrm>
            <a:off x="7497485" y="2428994"/>
            <a:ext cx="2025848" cy="253246"/>
          </a:xfrm>
          <a:prstGeom prst="rect">
            <a:avLst/>
          </a:prstGeom>
          <a:noFill/>
          <a:ln/>
        </p:spPr>
        <p:txBody>
          <a:bodyPr wrap="none" lIns="0" tIns="0" rIns="0" bIns="0" rtlCol="0" anchor="t"/>
          <a:lstStyle/>
          <a:p>
            <a:pPr marL="0" indent="0" algn="l">
              <a:lnSpc>
                <a:spcPts val="1950"/>
              </a:lnSpc>
              <a:buNone/>
            </a:pPr>
            <a:r>
              <a:rPr lang="en-US" sz="1550" b="1" dirty="0">
                <a:solidFill>
                  <a:srgbClr val="E0E4E6"/>
                </a:solidFill>
                <a:latin typeface="Arial" panose="020B0604020202020204" pitchFamily="34" charset="0"/>
                <a:ea typeface="Spline Sans Bold" pitchFamily="34" charset="-122"/>
                <a:cs typeface="Arial" panose="020B0604020202020204" pitchFamily="34" charset="0"/>
              </a:rPr>
              <a:t>Adapt materials</a:t>
            </a:r>
            <a:endParaRPr lang="en-US" sz="1550" dirty="0">
              <a:latin typeface="Arial" panose="020B0604020202020204" pitchFamily="34" charset="0"/>
              <a:cs typeface="Arial" panose="020B0604020202020204" pitchFamily="34" charset="0"/>
            </a:endParaRPr>
          </a:p>
        </p:txBody>
      </p:sp>
      <p:sp>
        <p:nvSpPr>
          <p:cNvPr id="8" name="Text 4"/>
          <p:cNvSpPr/>
          <p:nvPr/>
        </p:nvSpPr>
        <p:spPr>
          <a:xfrm>
            <a:off x="7497485" y="2791539"/>
            <a:ext cx="6221373" cy="874752"/>
          </a:xfrm>
          <a:prstGeom prst="rect">
            <a:avLst/>
          </a:prstGeom>
          <a:noFill/>
          <a:ln/>
        </p:spPr>
        <p:txBody>
          <a:bodyPr wrap="square" lIns="0" tIns="0" rIns="0" bIns="0" rtlCol="0" anchor="t"/>
          <a:lstStyle/>
          <a:p>
            <a:pPr marL="0" indent="0" algn="l">
              <a:lnSpc>
                <a:spcPts val="2250"/>
              </a:lnSpc>
              <a:buNone/>
            </a:pPr>
            <a:r>
              <a:rPr lang="en-GB" sz="1400" dirty="0">
                <a:solidFill>
                  <a:srgbClr val="E0E4E6"/>
                </a:solidFill>
                <a:latin typeface="Arial" panose="020B0604020202020204" pitchFamily="34" charset="0"/>
                <a:ea typeface="Barlow" pitchFamily="34" charset="-122"/>
                <a:cs typeface="Arial" panose="020B0604020202020204" pitchFamily="34" charset="0"/>
              </a:rPr>
              <a:t>Design visual posters with pictograms and translations, tailored to different literacy levels, involving migrants in their creation.</a:t>
            </a:r>
            <a:endParaRPr lang="en-US" sz="1400" dirty="0">
              <a:latin typeface="Arial" panose="020B0604020202020204" pitchFamily="34" charset="0"/>
              <a:cs typeface="Arial" panose="020B0604020202020204" pitchFamily="34" charset="0"/>
            </a:endParaRPr>
          </a:p>
        </p:txBody>
      </p:sp>
      <p:pic>
        <p:nvPicPr>
          <p:cNvPr id="9" name="Image 2" descr="preencoded.png"/>
          <p:cNvPicPr>
            <a:picLocks noChangeAspect="1"/>
          </p:cNvPicPr>
          <p:nvPr/>
        </p:nvPicPr>
        <p:blipFill>
          <a:blip r:embed="rId5"/>
          <a:stretch>
            <a:fillRect/>
          </a:stretch>
        </p:blipFill>
        <p:spPr>
          <a:xfrm>
            <a:off x="729258" y="3848576"/>
            <a:ext cx="6585942" cy="729258"/>
          </a:xfrm>
          <a:prstGeom prst="rect">
            <a:avLst/>
          </a:prstGeom>
        </p:spPr>
      </p:pic>
      <p:sp>
        <p:nvSpPr>
          <p:cNvPr id="10" name="Text 5"/>
          <p:cNvSpPr/>
          <p:nvPr/>
        </p:nvSpPr>
        <p:spPr>
          <a:xfrm>
            <a:off x="911543" y="4760119"/>
            <a:ext cx="3251835" cy="253246"/>
          </a:xfrm>
          <a:prstGeom prst="rect">
            <a:avLst/>
          </a:prstGeom>
          <a:noFill/>
          <a:ln/>
        </p:spPr>
        <p:txBody>
          <a:bodyPr wrap="none" lIns="0" tIns="0" rIns="0" bIns="0" rtlCol="0" anchor="t"/>
          <a:lstStyle/>
          <a:p>
            <a:pPr marL="0" indent="0" algn="l">
              <a:lnSpc>
                <a:spcPts val="1950"/>
              </a:lnSpc>
              <a:buNone/>
            </a:pPr>
            <a:r>
              <a:rPr lang="en-US" sz="1550" b="1" dirty="0" err="1">
                <a:solidFill>
                  <a:srgbClr val="E0E4E6"/>
                </a:solidFill>
                <a:latin typeface="Arial" panose="020B0604020202020204" pitchFamily="34" charset="0"/>
                <a:ea typeface="Spline Sans Bold" pitchFamily="34" charset="-122"/>
                <a:cs typeface="Arial" panose="020B0604020202020204" pitchFamily="34" charset="0"/>
              </a:rPr>
              <a:t>Systematise</a:t>
            </a:r>
            <a:r>
              <a:rPr lang="en-US" sz="1550" b="1" dirty="0">
                <a:solidFill>
                  <a:srgbClr val="E0E4E6"/>
                </a:solidFill>
                <a:latin typeface="Arial" panose="020B0604020202020204" pitchFamily="34" charset="0"/>
                <a:ea typeface="Spline Sans Bold" pitchFamily="34" charset="-122"/>
                <a:cs typeface="Arial" panose="020B0604020202020204" pitchFamily="34" charset="0"/>
              </a:rPr>
              <a:t> Collective Feedback</a:t>
            </a:r>
            <a:endParaRPr lang="en-US" sz="1550" dirty="0">
              <a:latin typeface="Arial" panose="020B0604020202020204" pitchFamily="34" charset="0"/>
              <a:cs typeface="Arial" panose="020B0604020202020204" pitchFamily="34" charset="0"/>
            </a:endParaRPr>
          </a:p>
        </p:txBody>
      </p:sp>
      <p:sp>
        <p:nvSpPr>
          <p:cNvPr id="11" name="Text 6"/>
          <p:cNvSpPr/>
          <p:nvPr/>
        </p:nvSpPr>
        <p:spPr>
          <a:xfrm>
            <a:off x="911543" y="5122664"/>
            <a:ext cx="6221373" cy="583168"/>
          </a:xfrm>
          <a:prstGeom prst="rect">
            <a:avLst/>
          </a:prstGeom>
          <a:noFill/>
          <a:ln/>
        </p:spPr>
        <p:txBody>
          <a:bodyPr wrap="square" lIns="0" tIns="0" rIns="0" bIns="0" rtlCol="0" anchor="t"/>
          <a:lstStyle/>
          <a:p>
            <a:pPr marL="0" indent="0" algn="l">
              <a:lnSpc>
                <a:spcPts val="2250"/>
              </a:lnSpc>
              <a:buNone/>
            </a:pPr>
            <a:r>
              <a:rPr lang="en-GB" sz="1400" dirty="0">
                <a:solidFill>
                  <a:srgbClr val="E0E4E6"/>
                </a:solidFill>
                <a:latin typeface="Arial" panose="020B0604020202020204" pitchFamily="34" charset="0"/>
                <a:ea typeface="Barlow" pitchFamily="34" charset="-122"/>
                <a:cs typeface="Arial" panose="020B0604020202020204" pitchFamily="34" charset="0"/>
              </a:rPr>
              <a:t>Organise monthly sessions to share information on received complaints and solutions provided, communicated through volunteers and community leaders.</a:t>
            </a:r>
            <a:endParaRPr lang="en-US" sz="1400" dirty="0">
              <a:latin typeface="Arial" panose="020B0604020202020204" pitchFamily="34" charset="0"/>
              <a:cs typeface="Arial" panose="020B0604020202020204" pitchFamily="34" charset="0"/>
            </a:endParaRPr>
          </a:p>
        </p:txBody>
      </p:sp>
      <p:pic>
        <p:nvPicPr>
          <p:cNvPr id="12" name="Image 3" descr="preencoded.png"/>
          <p:cNvPicPr>
            <a:picLocks noChangeAspect="1"/>
          </p:cNvPicPr>
          <p:nvPr/>
        </p:nvPicPr>
        <p:blipFill>
          <a:blip r:embed="rId6"/>
          <a:stretch>
            <a:fillRect/>
          </a:stretch>
        </p:blipFill>
        <p:spPr>
          <a:xfrm>
            <a:off x="7315200" y="3848576"/>
            <a:ext cx="6585942" cy="729258"/>
          </a:xfrm>
          <a:prstGeom prst="rect">
            <a:avLst/>
          </a:prstGeom>
        </p:spPr>
      </p:pic>
      <p:sp>
        <p:nvSpPr>
          <p:cNvPr id="13" name="Text 7"/>
          <p:cNvSpPr/>
          <p:nvPr/>
        </p:nvSpPr>
        <p:spPr>
          <a:xfrm>
            <a:off x="7497485" y="4760119"/>
            <a:ext cx="2225993" cy="253246"/>
          </a:xfrm>
          <a:prstGeom prst="rect">
            <a:avLst/>
          </a:prstGeom>
          <a:noFill/>
          <a:ln/>
        </p:spPr>
        <p:txBody>
          <a:bodyPr wrap="none" lIns="0" tIns="0" rIns="0" bIns="0" rtlCol="0" anchor="t"/>
          <a:lstStyle/>
          <a:p>
            <a:pPr marL="0" indent="0" algn="l">
              <a:lnSpc>
                <a:spcPts val="1950"/>
              </a:lnSpc>
              <a:buNone/>
            </a:pPr>
            <a:r>
              <a:rPr lang="en-US" sz="1550" b="1" dirty="0" err="1">
                <a:solidFill>
                  <a:srgbClr val="E0E4E6"/>
                </a:solidFill>
                <a:latin typeface="Arial" panose="020B0604020202020204" pitchFamily="34" charset="0"/>
                <a:ea typeface="Spline Sans Bold" pitchFamily="34" charset="-122"/>
                <a:cs typeface="Arial" panose="020B0604020202020204" pitchFamily="34" charset="0"/>
              </a:rPr>
              <a:t>Digitalise</a:t>
            </a:r>
            <a:r>
              <a:rPr lang="en-US" sz="1550" b="1" dirty="0">
                <a:solidFill>
                  <a:srgbClr val="E0E4E6"/>
                </a:solidFill>
                <a:latin typeface="Arial" panose="020B0604020202020204" pitchFamily="34" charset="0"/>
                <a:ea typeface="Spline Sans Bold" pitchFamily="34" charset="-122"/>
                <a:cs typeface="Arial" panose="020B0604020202020204" pitchFamily="34" charset="0"/>
              </a:rPr>
              <a:t> the process</a:t>
            </a:r>
            <a:endParaRPr lang="en-US" sz="1550" dirty="0">
              <a:latin typeface="Arial" panose="020B0604020202020204" pitchFamily="34" charset="0"/>
              <a:cs typeface="Arial" panose="020B0604020202020204" pitchFamily="34" charset="0"/>
            </a:endParaRPr>
          </a:p>
        </p:txBody>
      </p:sp>
      <p:sp>
        <p:nvSpPr>
          <p:cNvPr id="14" name="Text 8"/>
          <p:cNvSpPr/>
          <p:nvPr/>
        </p:nvSpPr>
        <p:spPr>
          <a:xfrm>
            <a:off x="7497485" y="5122664"/>
            <a:ext cx="6221373" cy="583168"/>
          </a:xfrm>
          <a:prstGeom prst="rect">
            <a:avLst/>
          </a:prstGeom>
          <a:noFill/>
          <a:ln/>
        </p:spPr>
        <p:txBody>
          <a:bodyPr wrap="square" lIns="0" tIns="0" rIns="0" bIns="0" rtlCol="0" anchor="t"/>
          <a:lstStyle/>
          <a:p>
            <a:pPr marL="0" indent="0" algn="l">
              <a:lnSpc>
                <a:spcPts val="2250"/>
              </a:lnSpc>
              <a:buNone/>
            </a:pPr>
            <a:r>
              <a:rPr lang="en-GB" sz="1400" dirty="0">
                <a:solidFill>
                  <a:srgbClr val="E0E4E6"/>
                </a:solidFill>
                <a:latin typeface="Arial" panose="020B0604020202020204" pitchFamily="34" charset="0"/>
                <a:ea typeface="Barlow" pitchFamily="34" charset="-122"/>
                <a:cs typeface="Arial" panose="020B0604020202020204" pitchFamily="34" charset="0"/>
              </a:rPr>
              <a:t>Use digital tools like </a:t>
            </a:r>
            <a:r>
              <a:rPr lang="en-GB" sz="1400" dirty="0" err="1">
                <a:solidFill>
                  <a:srgbClr val="E0E4E6"/>
                </a:solidFill>
                <a:latin typeface="Arial" panose="020B0604020202020204" pitchFamily="34" charset="0"/>
                <a:ea typeface="Barlow" pitchFamily="34" charset="-122"/>
                <a:cs typeface="Arial" panose="020B0604020202020204" pitchFamily="34" charset="0"/>
              </a:rPr>
              <a:t>KoboCollect</a:t>
            </a:r>
            <a:r>
              <a:rPr lang="en-GB" sz="1400" dirty="0">
                <a:solidFill>
                  <a:srgbClr val="E0E4E6"/>
                </a:solidFill>
                <a:latin typeface="Arial" panose="020B0604020202020204" pitchFamily="34" charset="0"/>
                <a:ea typeface="Barlow" pitchFamily="34" charset="-122"/>
                <a:cs typeface="Arial" panose="020B0604020202020204" pitchFamily="34" charset="0"/>
              </a:rPr>
              <a:t> to record and </a:t>
            </a:r>
            <a:r>
              <a:rPr lang="en-GB" sz="1400" dirty="0" err="1">
                <a:solidFill>
                  <a:srgbClr val="E0E4E6"/>
                </a:solidFill>
                <a:latin typeface="Arial" panose="020B0604020202020204" pitchFamily="34" charset="0"/>
                <a:ea typeface="Barlow" pitchFamily="34" charset="-122"/>
                <a:cs typeface="Arial" panose="020B0604020202020204" pitchFamily="34" charset="0"/>
              </a:rPr>
              <a:t>analyze</a:t>
            </a:r>
            <a:r>
              <a:rPr lang="en-GB" sz="1400" dirty="0">
                <a:solidFill>
                  <a:srgbClr val="E0E4E6"/>
                </a:solidFill>
                <a:latin typeface="Arial" panose="020B0604020202020204" pitchFamily="34" charset="0"/>
                <a:ea typeface="Barlow" pitchFamily="34" charset="-122"/>
                <a:cs typeface="Arial" panose="020B0604020202020204" pitchFamily="34" charset="0"/>
              </a:rPr>
              <a:t> feedback more efficiently, with a dashboard for real-time monitoring.</a:t>
            </a:r>
            <a:endParaRPr lang="en-US" sz="1400" dirty="0">
              <a:latin typeface="Arial" panose="020B0604020202020204" pitchFamily="34" charset="0"/>
              <a:cs typeface="Arial" panose="020B0604020202020204" pitchFamily="34" charset="0"/>
            </a:endParaRPr>
          </a:p>
        </p:txBody>
      </p:sp>
      <p:sp>
        <p:nvSpPr>
          <p:cNvPr id="15" name="Text 9"/>
          <p:cNvSpPr/>
          <p:nvPr/>
        </p:nvSpPr>
        <p:spPr>
          <a:xfrm>
            <a:off x="729258" y="6093142"/>
            <a:ext cx="13171884" cy="583168"/>
          </a:xfrm>
          <a:prstGeom prst="rect">
            <a:avLst/>
          </a:prstGeom>
          <a:noFill/>
          <a:ln/>
        </p:spPr>
        <p:txBody>
          <a:bodyPr wrap="square" lIns="0" tIns="0" rIns="0" bIns="0" rtlCol="0" anchor="t"/>
          <a:lstStyle/>
          <a:p>
            <a:pPr marL="0" indent="0" algn="l">
              <a:lnSpc>
                <a:spcPts val="2250"/>
              </a:lnSpc>
              <a:buNone/>
            </a:pPr>
            <a:r>
              <a:rPr lang="en-GB" sz="1400" dirty="0">
                <a:solidFill>
                  <a:srgbClr val="E0E4E6"/>
                </a:solidFill>
                <a:latin typeface="Arial" panose="020B0604020202020204" pitchFamily="34" charset="0"/>
                <a:ea typeface="Barlow" pitchFamily="34" charset="-122"/>
                <a:cs typeface="Arial" panose="020B0604020202020204" pitchFamily="34" charset="0"/>
              </a:rPr>
              <a:t>This experience of the Chad Red Cross demonstrates that with limited resources but a genuine commitment to listening, it is possible to have a significant impact on the quality of services and migrants’ perceptions. It can serve as a model for other National Societies seeking to integrate Community Engagement and Accountability (CEA) into their programs.</a:t>
            </a:r>
            <a:endParaRPr lang="en-US" sz="1400" dirty="0">
              <a:latin typeface="Arial" panose="020B0604020202020204" pitchFamily="34" charset="0"/>
              <a:cs typeface="Arial" panose="020B0604020202020204" pitchFamily="34" charset="0"/>
            </a:endParaRPr>
          </a:p>
        </p:txBody>
      </p:sp>
      <p:sp>
        <p:nvSpPr>
          <p:cNvPr id="16" name="Text 10"/>
          <p:cNvSpPr/>
          <p:nvPr/>
        </p:nvSpPr>
        <p:spPr>
          <a:xfrm>
            <a:off x="1002744" y="7086362"/>
            <a:ext cx="12898398" cy="291584"/>
          </a:xfrm>
          <a:prstGeom prst="rect">
            <a:avLst/>
          </a:prstGeom>
          <a:noFill/>
          <a:ln/>
        </p:spPr>
        <p:txBody>
          <a:bodyPr wrap="none" lIns="0" tIns="0" rIns="0" bIns="0" rtlCol="0" anchor="t"/>
          <a:lstStyle/>
          <a:p>
            <a:pPr marL="0" indent="0" algn="l">
              <a:lnSpc>
                <a:spcPts val="2250"/>
              </a:lnSpc>
              <a:buNone/>
            </a:pPr>
            <a:r>
              <a:rPr lang="en-GB" sz="1600" dirty="0">
                <a:solidFill>
                  <a:srgbClr val="E0E4E6"/>
                </a:solidFill>
                <a:latin typeface="Arial" panose="020B0604020202020204" pitchFamily="34" charset="0"/>
                <a:ea typeface="Barlow" pitchFamily="34" charset="-122"/>
                <a:cs typeface="Arial" panose="020B0604020202020204" pitchFamily="34" charset="0"/>
              </a:rPr>
              <a:t>“This is a successful program, and I hope it continues, </a:t>
            </a:r>
            <a:r>
              <a:rPr lang="en-GB" sz="1600" dirty="0" err="1">
                <a:solidFill>
                  <a:srgbClr val="E0E4E6"/>
                </a:solidFill>
                <a:latin typeface="Arial" panose="020B0604020202020204" pitchFamily="34" charset="0"/>
                <a:ea typeface="Barlow" pitchFamily="34" charset="-122"/>
                <a:cs typeface="Arial" panose="020B0604020202020204" pitchFamily="34" charset="0"/>
              </a:rPr>
              <a:t>insha’Allah</a:t>
            </a:r>
            <a:r>
              <a:rPr lang="en-GB" sz="1600" dirty="0">
                <a:solidFill>
                  <a:srgbClr val="E0E4E6"/>
                </a:solidFill>
                <a:latin typeface="Arial" panose="020B0604020202020204" pitchFamily="34" charset="0"/>
                <a:ea typeface="Barlow" pitchFamily="34" charset="-122"/>
                <a:cs typeface="Arial" panose="020B0604020202020204" pitchFamily="34" charset="0"/>
              </a:rPr>
              <a:t>. Migrants really need it.” — RLF Volunteer</a:t>
            </a:r>
            <a:endParaRPr lang="en-US" sz="1600" dirty="0">
              <a:latin typeface="Arial" panose="020B0604020202020204" pitchFamily="34" charset="0"/>
              <a:cs typeface="Arial" panose="020B0604020202020204" pitchFamily="34" charset="0"/>
            </a:endParaRPr>
          </a:p>
        </p:txBody>
      </p:sp>
      <p:sp>
        <p:nvSpPr>
          <p:cNvPr id="17" name="Shape 11"/>
          <p:cNvSpPr/>
          <p:nvPr/>
        </p:nvSpPr>
        <p:spPr>
          <a:xfrm>
            <a:off x="729258" y="6881336"/>
            <a:ext cx="22860" cy="701635"/>
          </a:xfrm>
          <a:prstGeom prst="rect">
            <a:avLst/>
          </a:prstGeom>
          <a:solidFill>
            <a:srgbClr val="16FFBB"/>
          </a:solidFill>
          <a:ln/>
        </p:spPr>
        <p:txBody>
          <a:bodyPr/>
          <a:lstStyle/>
          <a:p>
            <a:endParaRPr lang="en-GB"/>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133</TotalTime>
  <Words>1061</Words>
  <Application>Microsoft Office PowerPoint</Application>
  <PresentationFormat>Custom</PresentationFormat>
  <Paragraphs>95</Paragraphs>
  <Slides>8</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Spline Sans Bold</vt:lpstr>
      <vt:lpstr>Barlow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HP</dc:creator>
  <cp:lastModifiedBy>Laurel Selby</cp:lastModifiedBy>
  <cp:revision>5</cp:revision>
  <dcterms:created xsi:type="dcterms:W3CDTF">2025-06-23T09:08:36Z</dcterms:created>
  <dcterms:modified xsi:type="dcterms:W3CDTF">2025-06-23T11:39:24Z</dcterms:modified>
</cp:coreProperties>
</file>