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14630400" cy="8229600"/>
  <p:notesSz cx="8229600" cy="14630400"/>
  <p:embeddedFontLst>
    <p:embeddedFont>
      <p:font typeface="Barlow" panose="00000500000000000000" pitchFamily="2" charset="0"/>
      <p:regular r:id="rId11"/>
    </p:embeddedFont>
  </p:embeddedFont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46" d="100"/>
          <a:sy n="46" d="100"/>
        </p:scale>
        <p:origin x="99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811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A081B">
              <a:alpha val="7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7045285" y="207089"/>
            <a:ext cx="7397829" cy="3031331"/>
          </a:xfrm>
          <a:prstGeom prst="rect">
            <a:avLst/>
          </a:prstGeom>
          <a:noFill/>
          <a:ln/>
        </p:spPr>
        <p:txBody>
          <a:bodyPr wrap="square" lIns="0" tIns="0" rIns="0" bIns="0" rtlCol="0" anchor="t"/>
          <a:lstStyle/>
          <a:p>
            <a:pPr marL="0" indent="0" algn="l">
              <a:lnSpc>
                <a:spcPts val="4750"/>
              </a:lnSpc>
              <a:buNone/>
            </a:pPr>
            <a:r>
              <a:rPr lang="en-US" sz="3400" b="1" dirty="0">
                <a:solidFill>
                  <a:srgbClr val="F0FCFF"/>
                </a:solidFill>
                <a:latin typeface="Arial" panose="020B0604020202020204" pitchFamily="34" charset="0"/>
                <a:ea typeface="Spline Sans Bold" pitchFamily="34" charset="-122"/>
                <a:cs typeface="Arial" panose="020B0604020202020204" pitchFamily="34" charset="0"/>
              </a:rPr>
              <a:t>Écouter et s'adapter : Comment la Croix-Rouge du Tchad utilise les retours communautaires pour renforcer son soutien aux migrants</a:t>
            </a:r>
            <a:endParaRPr lang="en-US" sz="3400" dirty="0">
              <a:latin typeface="Arial" panose="020B0604020202020204" pitchFamily="34" charset="0"/>
              <a:cs typeface="Arial" panose="020B0604020202020204" pitchFamily="34" charset="0"/>
            </a:endParaRPr>
          </a:p>
        </p:txBody>
      </p:sp>
      <p:sp>
        <p:nvSpPr>
          <p:cNvPr id="4" name="Text 1"/>
          <p:cNvSpPr/>
          <p:nvPr/>
        </p:nvSpPr>
        <p:spPr>
          <a:xfrm>
            <a:off x="7045285" y="3021650"/>
            <a:ext cx="7397829" cy="1745456"/>
          </a:xfrm>
          <a:prstGeom prst="rect">
            <a:avLst/>
          </a:prstGeom>
          <a:noFill/>
          <a:ln/>
        </p:spPr>
        <p:txBody>
          <a:bodyPr wrap="square" lIns="0" tIns="0" rIns="0" bIns="0" rtlCol="0" anchor="t"/>
          <a:lstStyle/>
          <a:p>
            <a:pPr marL="0" indent="0" algn="l">
              <a:lnSpc>
                <a:spcPts val="2700"/>
              </a:lnSpc>
              <a:buNone/>
            </a:pPr>
            <a:r>
              <a:rPr lang="en-US" sz="2000" dirty="0">
                <a:solidFill>
                  <a:srgbClr val="E0E4E6"/>
                </a:solidFill>
                <a:latin typeface="Arial" panose="020B0604020202020204" pitchFamily="34" charset="0"/>
                <a:ea typeface="Barlow" pitchFamily="34" charset="-122"/>
                <a:cs typeface="Arial" panose="020B0604020202020204" pitchFamily="34" charset="0"/>
              </a:rPr>
              <a:t>La Croix-Rouge du Tchad a mis en place un programme innovant pour accompagner les migrants en transit dans le pays. Au cœur de cette initiative se trouve l'approche de Communication et Engagement Communautaire (CEA), qui permet d'adapter continuellement les services aux besoins réels des personnes migrantes.</a:t>
            </a:r>
            <a:endParaRPr lang="en-US" sz="2000" dirty="0">
              <a:latin typeface="Arial" panose="020B0604020202020204" pitchFamily="34" charset="0"/>
              <a:cs typeface="Arial" panose="020B0604020202020204" pitchFamily="34" charset="0"/>
            </a:endParaRPr>
          </a:p>
        </p:txBody>
      </p:sp>
      <p:sp>
        <p:nvSpPr>
          <p:cNvPr id="5" name="Text 2"/>
          <p:cNvSpPr/>
          <p:nvPr/>
        </p:nvSpPr>
        <p:spPr>
          <a:xfrm>
            <a:off x="7045284" y="5474177"/>
            <a:ext cx="7397829" cy="1047274"/>
          </a:xfrm>
          <a:prstGeom prst="rect">
            <a:avLst/>
          </a:prstGeom>
          <a:noFill/>
          <a:ln/>
        </p:spPr>
        <p:txBody>
          <a:bodyPr wrap="square" lIns="0" tIns="0" rIns="0" bIns="0" rtlCol="0" anchor="t"/>
          <a:lstStyle/>
          <a:p>
            <a:pPr marL="0" indent="0" algn="l">
              <a:lnSpc>
                <a:spcPts val="2700"/>
              </a:lnSpc>
              <a:buNone/>
            </a:pPr>
            <a:r>
              <a:rPr lang="en-US" sz="2000" dirty="0">
                <a:solidFill>
                  <a:srgbClr val="E0E4E6"/>
                </a:solidFill>
                <a:latin typeface="Arial" panose="020B0604020202020204" pitchFamily="34" charset="0"/>
                <a:ea typeface="Barlow" pitchFamily="34" charset="-122"/>
                <a:cs typeface="Arial" panose="020B0604020202020204" pitchFamily="34" charset="0"/>
              </a:rPr>
              <a:t>Cette présentation explore comment les mécanismes de retour d'information transforment l'action humanitaire, renforcent la confiance des bénéficiaires et améliorent l'efficacité des interventions sur le terrain.</a:t>
            </a:r>
            <a:endParaRPr lang="en-US" sz="2000" dirty="0">
              <a:latin typeface="Arial" panose="020B0604020202020204" pitchFamily="34" charset="0"/>
              <a:cs typeface="Arial" panose="020B0604020202020204" pitchFamily="34" charset="0"/>
            </a:endParaRPr>
          </a:p>
        </p:txBody>
      </p:sp>
      <p:sp>
        <p:nvSpPr>
          <p:cNvPr id="6" name="Shape 3"/>
          <p:cNvSpPr/>
          <p:nvPr/>
        </p:nvSpPr>
        <p:spPr>
          <a:xfrm>
            <a:off x="6359485" y="7261265"/>
            <a:ext cx="349210" cy="349210"/>
          </a:xfrm>
          <a:prstGeom prst="roundRect">
            <a:avLst>
              <a:gd name="adj" fmla="val 26182199"/>
            </a:avLst>
          </a:prstGeom>
          <a:noFill/>
          <a:ln w="7620">
            <a:solidFill>
              <a:srgbClr val="38383C"/>
            </a:solidFill>
            <a:prstDash val="solid"/>
          </a:ln>
        </p:spPr>
        <p:txBody>
          <a:bodyPr/>
          <a:lstStyle/>
          <a:p>
            <a:endParaRPr lang="en-GB"/>
          </a:p>
        </p:txBody>
      </p:sp>
      <p:pic>
        <p:nvPicPr>
          <p:cNvPr id="7" name="Image 1" descr="preencoded.png"/>
          <p:cNvPicPr>
            <a:picLocks noChangeAspect="1"/>
          </p:cNvPicPr>
          <p:nvPr/>
        </p:nvPicPr>
        <p:blipFill>
          <a:blip r:embed="rId3"/>
          <a:stretch>
            <a:fillRect/>
          </a:stretch>
        </p:blipFill>
        <p:spPr>
          <a:xfrm>
            <a:off x="6367105" y="7268885"/>
            <a:ext cx="333970" cy="333970"/>
          </a:xfrm>
          <a:prstGeom prst="rect">
            <a:avLst/>
          </a:prstGeom>
        </p:spPr>
      </p:pic>
      <p:sp>
        <p:nvSpPr>
          <p:cNvPr id="8" name="Text 4"/>
          <p:cNvSpPr/>
          <p:nvPr/>
        </p:nvSpPr>
        <p:spPr>
          <a:xfrm>
            <a:off x="8466084" y="7228523"/>
            <a:ext cx="3828455" cy="381952"/>
          </a:xfrm>
          <a:prstGeom prst="rect">
            <a:avLst/>
          </a:prstGeom>
          <a:noFill/>
          <a:ln/>
        </p:spPr>
        <p:txBody>
          <a:bodyPr wrap="none" lIns="0" tIns="0" rIns="0" bIns="0" rtlCol="0" anchor="t"/>
          <a:lstStyle/>
          <a:p>
            <a:pPr marL="0" indent="0" algn="l">
              <a:lnSpc>
                <a:spcPts val="3000"/>
              </a:lnSpc>
              <a:buNone/>
            </a:pPr>
            <a:r>
              <a:rPr lang="en-US" sz="2100" b="1" dirty="0">
                <a:solidFill>
                  <a:srgbClr val="E0E4E6"/>
                </a:solidFill>
                <a:latin typeface="Arial" panose="020B0604020202020204" pitchFamily="34" charset="0"/>
                <a:ea typeface="Barlow Bold" pitchFamily="34" charset="-122"/>
                <a:cs typeface="Arial" panose="020B0604020202020204" pitchFamily="34" charset="0"/>
              </a:rPr>
              <a:t>par Allamine Mahamat Senoussi</a:t>
            </a:r>
            <a:endParaRPr lang="en-US" sz="2100" dirty="0">
              <a:latin typeface="Arial" panose="020B0604020202020204" pitchFamily="34" charset="0"/>
              <a:cs typeface="Arial" panose="020B0604020202020204" pitchFamily="34" charset="0"/>
            </a:endParaRPr>
          </a:p>
        </p:txBody>
      </p:sp>
      <p:pic>
        <p:nvPicPr>
          <p:cNvPr id="13" name="Picture 12" descr="A person standing in a doorway&#10;&#10;AI-generated content may be incorrect.">
            <a:extLst>
              <a:ext uri="{FF2B5EF4-FFF2-40B4-BE49-F238E27FC236}">
                <a16:creationId xmlns:a16="http://schemas.microsoft.com/office/drawing/2014/main" id="{0DE2F3F3-F0D5-031D-202A-D5B9EBFE2D65}"/>
              </a:ext>
            </a:extLst>
          </p:cNvPr>
          <p:cNvPicPr>
            <a:picLocks noChangeAspect="1"/>
          </p:cNvPicPr>
          <p:nvPr/>
        </p:nvPicPr>
        <p:blipFill>
          <a:blip r:embed="rId4"/>
          <a:stretch>
            <a:fillRect/>
          </a:stretch>
        </p:blipFill>
        <p:spPr>
          <a:xfrm>
            <a:off x="0" y="0"/>
            <a:ext cx="6314161" cy="8229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480182" y="68013"/>
            <a:ext cx="6746200" cy="607338"/>
          </a:xfrm>
          <a:prstGeom prst="rect">
            <a:avLst/>
          </a:prstGeom>
          <a:noFill/>
          <a:ln/>
        </p:spPr>
        <p:txBody>
          <a:bodyPr wrap="none" lIns="0" tIns="0" rIns="0" bIns="0" rtlCol="0" anchor="t"/>
          <a:lstStyle/>
          <a:p>
            <a:pPr marL="0" indent="0" algn="l">
              <a:lnSpc>
                <a:spcPts val="4750"/>
              </a:lnSpc>
              <a:buNone/>
            </a:pPr>
            <a:r>
              <a:rPr lang="en-US" sz="3800" b="1" dirty="0">
                <a:solidFill>
                  <a:srgbClr val="F0FCFF"/>
                </a:solidFill>
                <a:latin typeface="Arial" panose="020B0604020202020204" pitchFamily="34" charset="0"/>
                <a:ea typeface="Spline Sans Bold" pitchFamily="34" charset="-122"/>
                <a:cs typeface="Arial" panose="020B0604020202020204" pitchFamily="34" charset="0"/>
              </a:rPr>
              <a:t>Contexte migratoire au Tchad</a:t>
            </a:r>
            <a:endParaRPr lang="en-US" sz="3800" dirty="0">
              <a:latin typeface="Arial" panose="020B0604020202020204" pitchFamily="34" charset="0"/>
              <a:cs typeface="Arial" panose="020B0604020202020204" pitchFamily="34" charset="0"/>
            </a:endParaRPr>
          </a:p>
        </p:txBody>
      </p:sp>
      <p:sp>
        <p:nvSpPr>
          <p:cNvPr id="3" name="Text 1"/>
          <p:cNvSpPr/>
          <p:nvPr/>
        </p:nvSpPr>
        <p:spPr>
          <a:xfrm>
            <a:off x="548700" y="779061"/>
            <a:ext cx="6173867" cy="1399699"/>
          </a:xfrm>
          <a:prstGeom prst="rect">
            <a:avLst/>
          </a:prstGeom>
          <a:noFill/>
          <a:ln/>
        </p:spPr>
        <p:txBody>
          <a:bodyPr wrap="square" lIns="0" tIns="0" rIns="0" bIns="0" rtlCol="0" anchor="t"/>
          <a:lstStyle/>
          <a:p>
            <a:pPr marL="0" indent="0" algn="l">
              <a:lnSpc>
                <a:spcPts val="2750"/>
              </a:lnSpc>
              <a:buNone/>
            </a:pPr>
            <a:r>
              <a:rPr lang="en-US" dirty="0">
                <a:solidFill>
                  <a:srgbClr val="E0E4E6"/>
                </a:solidFill>
                <a:latin typeface="Arial" panose="020B0604020202020204" pitchFamily="34" charset="0"/>
                <a:ea typeface="Barlow" pitchFamily="34" charset="-122"/>
                <a:cs typeface="Arial" panose="020B0604020202020204" pitchFamily="34" charset="0"/>
              </a:rPr>
              <a:t>Le Tchad constitue un pays de transit majeur pour les migrants en provenance du Niger, du Cameroun, de la République Centrafricaine et du Soudan. Ces personnes font face à des défis considérables :</a:t>
            </a:r>
            <a:endParaRPr lang="en-US" dirty="0">
              <a:latin typeface="Arial" panose="020B0604020202020204" pitchFamily="34" charset="0"/>
              <a:cs typeface="Arial" panose="020B0604020202020204" pitchFamily="34" charset="0"/>
            </a:endParaRPr>
          </a:p>
        </p:txBody>
      </p:sp>
      <p:sp>
        <p:nvSpPr>
          <p:cNvPr id="4" name="Text 2"/>
          <p:cNvSpPr/>
          <p:nvPr/>
        </p:nvSpPr>
        <p:spPr>
          <a:xfrm>
            <a:off x="480182" y="2244382"/>
            <a:ext cx="6173867" cy="349925"/>
          </a:xfrm>
          <a:prstGeom prst="rect">
            <a:avLst/>
          </a:prstGeom>
          <a:noFill/>
          <a:ln/>
        </p:spPr>
        <p:txBody>
          <a:bodyPr wrap="none" lIns="0" tIns="0" rIns="0" bIns="0" rtlCol="0" anchor="t"/>
          <a:lstStyle/>
          <a:p>
            <a:pPr marL="342900" indent="-342900" algn="l">
              <a:lnSpc>
                <a:spcPts val="2750"/>
              </a:lnSpc>
              <a:buSzPct val="100000"/>
              <a:buChar char="•"/>
            </a:pPr>
            <a:r>
              <a:rPr lang="en-US" dirty="0">
                <a:solidFill>
                  <a:srgbClr val="E0E4E6"/>
                </a:solidFill>
                <a:latin typeface="Arial" panose="020B0604020202020204" pitchFamily="34" charset="0"/>
                <a:ea typeface="Barlow" pitchFamily="34" charset="-122"/>
                <a:cs typeface="Arial" panose="020B0604020202020204" pitchFamily="34" charset="0"/>
              </a:rPr>
              <a:t>Manque d'accès aux services de base</a:t>
            </a:r>
            <a:endParaRPr lang="en-US" dirty="0">
              <a:latin typeface="Arial" panose="020B0604020202020204" pitchFamily="34" charset="0"/>
              <a:cs typeface="Arial" panose="020B0604020202020204" pitchFamily="34" charset="0"/>
            </a:endParaRPr>
          </a:p>
        </p:txBody>
      </p:sp>
      <p:sp>
        <p:nvSpPr>
          <p:cNvPr id="5" name="Text 3"/>
          <p:cNvSpPr/>
          <p:nvPr/>
        </p:nvSpPr>
        <p:spPr>
          <a:xfrm>
            <a:off x="463397" y="2560133"/>
            <a:ext cx="6173867" cy="349925"/>
          </a:xfrm>
          <a:prstGeom prst="rect">
            <a:avLst/>
          </a:prstGeom>
          <a:noFill/>
          <a:ln/>
        </p:spPr>
        <p:txBody>
          <a:bodyPr wrap="none" lIns="0" tIns="0" rIns="0" bIns="0" rtlCol="0" anchor="t"/>
          <a:lstStyle/>
          <a:p>
            <a:pPr marL="342900" indent="-342900" algn="l">
              <a:lnSpc>
                <a:spcPts val="2750"/>
              </a:lnSpc>
              <a:buSzPct val="100000"/>
              <a:buChar char="•"/>
            </a:pPr>
            <a:r>
              <a:rPr lang="en-US" dirty="0">
                <a:solidFill>
                  <a:srgbClr val="E0E4E6"/>
                </a:solidFill>
                <a:latin typeface="Arial" panose="020B0604020202020204" pitchFamily="34" charset="0"/>
                <a:ea typeface="Barlow" pitchFamily="34" charset="-122"/>
                <a:cs typeface="Arial" panose="020B0604020202020204" pitchFamily="34" charset="0"/>
              </a:rPr>
              <a:t>Insécurité et précarité sanitaire</a:t>
            </a:r>
            <a:endParaRPr lang="en-US" dirty="0">
              <a:latin typeface="Arial" panose="020B0604020202020204" pitchFamily="34" charset="0"/>
              <a:cs typeface="Arial" panose="020B0604020202020204" pitchFamily="34" charset="0"/>
            </a:endParaRPr>
          </a:p>
        </p:txBody>
      </p:sp>
      <p:sp>
        <p:nvSpPr>
          <p:cNvPr id="6" name="Text 4"/>
          <p:cNvSpPr/>
          <p:nvPr/>
        </p:nvSpPr>
        <p:spPr>
          <a:xfrm>
            <a:off x="463396" y="2868485"/>
            <a:ext cx="6173867" cy="349925"/>
          </a:xfrm>
          <a:prstGeom prst="rect">
            <a:avLst/>
          </a:prstGeom>
          <a:noFill/>
          <a:ln/>
        </p:spPr>
        <p:txBody>
          <a:bodyPr wrap="none" lIns="0" tIns="0" rIns="0" bIns="0" rtlCol="0" anchor="t"/>
          <a:lstStyle/>
          <a:p>
            <a:pPr marL="342900" indent="-342900" algn="l">
              <a:lnSpc>
                <a:spcPts val="2750"/>
              </a:lnSpc>
              <a:buSzPct val="100000"/>
              <a:buChar char="•"/>
            </a:pPr>
            <a:r>
              <a:rPr lang="en-US" dirty="0">
                <a:solidFill>
                  <a:srgbClr val="E0E4E6"/>
                </a:solidFill>
                <a:latin typeface="Arial" panose="020B0604020202020204" pitchFamily="34" charset="0"/>
                <a:ea typeface="Barlow" pitchFamily="34" charset="-122"/>
                <a:cs typeface="Arial" panose="020B0604020202020204" pitchFamily="34" charset="0"/>
              </a:rPr>
              <a:t>Isolement social et vulnérabilité</a:t>
            </a:r>
            <a:endParaRPr lang="en-US" dirty="0">
              <a:latin typeface="Arial" panose="020B0604020202020204" pitchFamily="34" charset="0"/>
              <a:cs typeface="Arial" panose="020B0604020202020204" pitchFamily="34" charset="0"/>
            </a:endParaRPr>
          </a:p>
        </p:txBody>
      </p:sp>
      <p:sp>
        <p:nvSpPr>
          <p:cNvPr id="7" name="Text 5"/>
          <p:cNvSpPr/>
          <p:nvPr/>
        </p:nvSpPr>
        <p:spPr>
          <a:xfrm>
            <a:off x="607100" y="6496366"/>
            <a:ext cx="6173867" cy="1399699"/>
          </a:xfrm>
          <a:prstGeom prst="rect">
            <a:avLst/>
          </a:prstGeom>
          <a:noFill/>
          <a:ln/>
        </p:spPr>
        <p:txBody>
          <a:bodyPr wrap="square" lIns="0" tIns="0" rIns="0" bIns="0" rtlCol="0" anchor="t"/>
          <a:lstStyle/>
          <a:p>
            <a:pPr marL="0" indent="0" algn="l">
              <a:lnSpc>
                <a:spcPts val="2750"/>
              </a:lnSpc>
              <a:buNone/>
            </a:pPr>
            <a:r>
              <a:rPr lang="en-US" dirty="0">
                <a:solidFill>
                  <a:srgbClr val="E0E4E6"/>
                </a:solidFill>
                <a:latin typeface="Arial" panose="020B0604020202020204" pitchFamily="34" charset="0"/>
                <a:ea typeface="Barlow" pitchFamily="34" charset="-122"/>
                <a:cs typeface="Arial" panose="020B0604020202020204" pitchFamily="34" charset="0"/>
              </a:rPr>
              <a:t>Depuis 2023, la Croix-Rouge du Tchad (CRT) a déployé un programme d'assistance humanitaire à travers des Points de Service Humanitaire (PSH) dans quatre zones stratégiques : Ati, Abéché, Adre et Oum Hadjer.</a:t>
            </a:r>
            <a:endParaRPr lang="en-US" dirty="0">
              <a:latin typeface="Arial" panose="020B0604020202020204" pitchFamily="34" charset="0"/>
              <a:cs typeface="Arial" panose="020B0604020202020204" pitchFamily="34" charset="0"/>
            </a:endParaRPr>
          </a:p>
        </p:txBody>
      </p:sp>
      <p:pic>
        <p:nvPicPr>
          <p:cNvPr id="8" name="Image 0" descr="preencoded.png"/>
          <p:cNvPicPr>
            <a:picLocks noChangeAspect="1"/>
          </p:cNvPicPr>
          <p:nvPr/>
        </p:nvPicPr>
        <p:blipFill>
          <a:blip r:embed="rId3"/>
          <a:stretch>
            <a:fillRect/>
          </a:stretch>
        </p:blipFill>
        <p:spPr>
          <a:xfrm>
            <a:off x="548700" y="3416842"/>
            <a:ext cx="5464173" cy="2951902"/>
          </a:xfrm>
          <a:prstGeom prst="rect">
            <a:avLst/>
          </a:prstGeom>
        </p:spPr>
      </p:pic>
      <p:sp>
        <p:nvSpPr>
          <p:cNvPr id="9" name="Text 6"/>
          <p:cNvSpPr/>
          <p:nvPr/>
        </p:nvSpPr>
        <p:spPr>
          <a:xfrm>
            <a:off x="7620833" y="5326255"/>
            <a:ext cx="6173867" cy="1749623"/>
          </a:xfrm>
          <a:prstGeom prst="rect">
            <a:avLst/>
          </a:prstGeom>
          <a:noFill/>
          <a:ln/>
        </p:spPr>
        <p:txBody>
          <a:bodyPr wrap="square" lIns="0" tIns="0" rIns="0" bIns="0" rtlCol="0" anchor="t"/>
          <a:lstStyle/>
          <a:p>
            <a:pPr marL="0" indent="0" algn="l">
              <a:lnSpc>
                <a:spcPts val="2750"/>
              </a:lnSpc>
              <a:buNone/>
            </a:pPr>
            <a:r>
              <a:rPr lang="en-US" dirty="0">
                <a:solidFill>
                  <a:srgbClr val="E0E4E6"/>
                </a:solidFill>
                <a:latin typeface="Arial" panose="020B0604020202020204" pitchFamily="34" charset="0"/>
                <a:ea typeface="Barlow" pitchFamily="34" charset="-122"/>
                <a:cs typeface="Arial" panose="020B0604020202020204" pitchFamily="34" charset="0"/>
              </a:rPr>
              <a:t>Les communautés locales jouent un rôle essentiel dans ce dispositif, notamment les chefs de race qui facilitent l'accueil des migrants. Ces derniers sont souvent hébergés temporairement par des familles locales, bénéficiant ainsi d'un espace sécurisé et d'un soutien social avant de poursuivre leur parcours.</a:t>
            </a:r>
            <a:endParaRPr lang="en-US" dirty="0">
              <a:latin typeface="Arial" panose="020B0604020202020204" pitchFamily="34" charset="0"/>
              <a:cs typeface="Arial" panose="020B0604020202020204" pitchFamily="34" charset="0"/>
            </a:endParaRPr>
          </a:p>
        </p:txBody>
      </p:sp>
      <p:sp>
        <p:nvSpPr>
          <p:cNvPr id="10" name="Rectangle 1">
            <a:extLst>
              <a:ext uri="{FF2B5EF4-FFF2-40B4-BE49-F238E27FC236}">
                <a16:creationId xmlns:a16="http://schemas.microsoft.com/office/drawing/2014/main" id="{4442F28A-5D33-E71A-319A-314A76746188}"/>
              </a:ext>
            </a:extLst>
          </p:cNvPr>
          <p:cNvSpPr>
            <a:spLocks noChangeArrowheads="1"/>
          </p:cNvSpPr>
          <p:nvPr/>
        </p:nvSpPr>
        <p:spPr bwMode="auto">
          <a:xfrm>
            <a:off x="0" y="0"/>
            <a:ext cx="146304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3" name="Picture 1857">
            <a:extLst>
              <a:ext uri="{FF2B5EF4-FFF2-40B4-BE49-F238E27FC236}">
                <a16:creationId xmlns:a16="http://schemas.microsoft.com/office/drawing/2014/main" id="{F76A55F2-EB9C-0474-C2E1-8ACBDACAA43C}"/>
              </a:ext>
            </a:extLst>
          </p:cNvPr>
          <p:cNvPicPr/>
          <p:nvPr/>
        </p:nvPicPr>
        <p:blipFill>
          <a:blip r:embed="rId4"/>
          <a:stretch>
            <a:fillRect/>
          </a:stretch>
        </p:blipFill>
        <p:spPr>
          <a:xfrm>
            <a:off x="7620833" y="102852"/>
            <a:ext cx="6974802" cy="47046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2" name="Text 0"/>
          <p:cNvSpPr/>
          <p:nvPr/>
        </p:nvSpPr>
        <p:spPr>
          <a:xfrm>
            <a:off x="328671" y="243219"/>
            <a:ext cx="8355211" cy="611981"/>
          </a:xfrm>
          <a:prstGeom prst="rect">
            <a:avLst/>
          </a:prstGeom>
          <a:noFill/>
          <a:ln/>
        </p:spPr>
        <p:txBody>
          <a:bodyPr wrap="none" lIns="0" tIns="0" rIns="0" bIns="0" rtlCol="0" anchor="t"/>
          <a:lstStyle/>
          <a:p>
            <a:pPr marL="0" indent="0" algn="l">
              <a:lnSpc>
                <a:spcPts val="4800"/>
              </a:lnSpc>
              <a:buNone/>
            </a:pPr>
            <a:r>
              <a:rPr lang="en-US" sz="3850" b="1" dirty="0">
                <a:solidFill>
                  <a:srgbClr val="F0FCFF"/>
                </a:solidFill>
                <a:latin typeface="Arial" panose="020B0604020202020204" pitchFamily="34" charset="0"/>
                <a:ea typeface="Spline Sans Bold" pitchFamily="34" charset="-122"/>
                <a:cs typeface="Arial" panose="020B0604020202020204" pitchFamily="34" charset="0"/>
              </a:rPr>
              <a:t>Mécanismes de retour d'information</a:t>
            </a:r>
            <a:endParaRPr lang="en-US" sz="385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881063" y="2210872"/>
            <a:ext cx="550664" cy="550664"/>
          </a:xfrm>
          <a:prstGeom prst="rect">
            <a:avLst/>
          </a:prstGeom>
        </p:spPr>
      </p:pic>
      <p:sp>
        <p:nvSpPr>
          <p:cNvPr id="4" name="Text 1"/>
          <p:cNvSpPr/>
          <p:nvPr/>
        </p:nvSpPr>
        <p:spPr>
          <a:xfrm>
            <a:off x="3282434" y="1770340"/>
            <a:ext cx="2447687" cy="305991"/>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Spline Sans Bold" pitchFamily="34" charset="0"/>
                <a:ea typeface="Spline Sans Bold" pitchFamily="34" charset="-122"/>
                <a:cs typeface="Spline Sans Bold" pitchFamily="34" charset="-120"/>
              </a:rPr>
              <a:t>Boîtes à </a:t>
            </a:r>
            <a:r>
              <a:rPr lang="en-US" sz="1900" b="1" dirty="0">
                <a:solidFill>
                  <a:srgbClr val="E0E4E6"/>
                </a:solidFill>
                <a:latin typeface="Arial" panose="020B0604020202020204" pitchFamily="34" charset="0"/>
                <a:ea typeface="Spline Sans Bold" pitchFamily="34" charset="-122"/>
                <a:cs typeface="Arial" panose="020B0604020202020204" pitchFamily="34" charset="0"/>
              </a:rPr>
              <a:t>suggestions</a:t>
            </a:r>
            <a:endParaRPr lang="en-US" sz="1900" dirty="0">
              <a:latin typeface="Arial" panose="020B0604020202020204" pitchFamily="34" charset="0"/>
              <a:cs typeface="Arial" panose="020B0604020202020204" pitchFamily="34" charset="0"/>
            </a:endParaRPr>
          </a:p>
        </p:txBody>
      </p:sp>
      <p:sp>
        <p:nvSpPr>
          <p:cNvPr id="5" name="Text 2"/>
          <p:cNvSpPr/>
          <p:nvPr/>
        </p:nvSpPr>
        <p:spPr>
          <a:xfrm>
            <a:off x="3282434" y="2054858"/>
            <a:ext cx="3794109" cy="2862423"/>
          </a:xfrm>
          <a:prstGeom prst="rect">
            <a:avLst/>
          </a:prstGeom>
          <a:noFill/>
          <a:ln/>
        </p:spPr>
        <p:txBody>
          <a:bodyPr wrap="square" lIns="0" tIns="0" rIns="0" bIns="0" rtlCol="0" anchor="t"/>
          <a:lstStyle/>
          <a:p>
            <a:pPr marL="0" indent="0" algn="l">
              <a:lnSpc>
                <a:spcPts val="2750"/>
              </a:lnSpc>
              <a:buNone/>
            </a:pPr>
            <a:r>
              <a:rPr lang="en-US" sz="1700" dirty="0">
                <a:solidFill>
                  <a:srgbClr val="E0E4E6"/>
                </a:solidFill>
                <a:latin typeface="Arial" panose="020B0604020202020204" pitchFamily="34" charset="0"/>
                <a:ea typeface="Barlow" pitchFamily="34" charset="-122"/>
                <a:cs typeface="Arial" panose="020B0604020202020204" pitchFamily="34" charset="0"/>
              </a:rPr>
              <a:t>Installées dans les centres de santé partenaires, elles permettent aux migrants de déposer anonymement leurs commentaires. Des comités de gestion se réunissent toutes les deux semaines pour analyser ces retours et coordonner les réponses appropriées.</a:t>
            </a:r>
            <a:endParaRPr lang="en-US" sz="1700"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7214179" y="2197201"/>
            <a:ext cx="550664" cy="550664"/>
          </a:xfrm>
          <a:prstGeom prst="rect">
            <a:avLst/>
          </a:prstGeom>
        </p:spPr>
      </p:pic>
      <p:sp>
        <p:nvSpPr>
          <p:cNvPr id="7" name="Text 3"/>
          <p:cNvSpPr/>
          <p:nvPr/>
        </p:nvSpPr>
        <p:spPr>
          <a:xfrm>
            <a:off x="8003500" y="2341602"/>
            <a:ext cx="3167420" cy="305991"/>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Arial" panose="020B0604020202020204" pitchFamily="34" charset="0"/>
                <a:ea typeface="Spline Sans Bold" pitchFamily="34" charset="-122"/>
                <a:cs typeface="Arial" panose="020B0604020202020204" pitchFamily="34" charset="0"/>
              </a:rPr>
              <a:t>Ligne</a:t>
            </a:r>
            <a:r>
              <a:rPr lang="en-US" sz="1900" b="1" dirty="0">
                <a:solidFill>
                  <a:srgbClr val="E0E4E6"/>
                </a:solidFill>
                <a:latin typeface="Spline Sans Bold" pitchFamily="34" charset="0"/>
                <a:ea typeface="Spline Sans Bold" pitchFamily="34" charset="-122"/>
                <a:cs typeface="Spline Sans Bold" pitchFamily="34" charset="-120"/>
              </a:rPr>
              <a:t> téléphonique gratuite</a:t>
            </a:r>
            <a:endParaRPr lang="en-US" sz="1900" dirty="0"/>
          </a:p>
        </p:txBody>
      </p:sp>
      <p:sp>
        <p:nvSpPr>
          <p:cNvPr id="8" name="Text 4"/>
          <p:cNvSpPr/>
          <p:nvPr/>
        </p:nvSpPr>
        <p:spPr>
          <a:xfrm>
            <a:off x="8003500" y="2779752"/>
            <a:ext cx="5470565" cy="1762125"/>
          </a:xfrm>
          <a:prstGeom prst="rect">
            <a:avLst/>
          </a:prstGeom>
          <a:noFill/>
          <a:ln/>
        </p:spPr>
        <p:txBody>
          <a:bodyPr wrap="square" lIns="0" tIns="0" rIns="0" bIns="0" rtlCol="0" anchor="t"/>
          <a:lstStyle/>
          <a:p>
            <a:pPr marL="0" indent="0" algn="l">
              <a:lnSpc>
                <a:spcPts val="2750"/>
              </a:lnSpc>
              <a:buNone/>
            </a:pPr>
            <a:r>
              <a:rPr lang="en-US" sz="1700" dirty="0">
                <a:solidFill>
                  <a:srgbClr val="E0E4E6"/>
                </a:solidFill>
                <a:latin typeface="Arial" panose="020B0604020202020204" pitchFamily="34" charset="0"/>
                <a:ea typeface="Barlow" pitchFamily="34" charset="-122"/>
                <a:cs typeface="Arial" panose="020B0604020202020204" pitchFamily="34" charset="0"/>
              </a:rPr>
              <a:t>Un numéro vert accessible permet aux migrants de s'exprimer à distance, particulièrement utile pour ceux qui sont en déplacement ou qui préfèrent la confidentialité d'un appel plutôt qu'une interaction en personne.</a:t>
            </a:r>
            <a:endParaRPr lang="en-US" sz="1700"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2549589" y="5004451"/>
            <a:ext cx="550664" cy="550664"/>
          </a:xfrm>
          <a:prstGeom prst="rect">
            <a:avLst/>
          </a:prstGeom>
        </p:spPr>
      </p:pic>
      <p:sp>
        <p:nvSpPr>
          <p:cNvPr id="10" name="Text 5"/>
          <p:cNvSpPr/>
          <p:nvPr/>
        </p:nvSpPr>
        <p:spPr>
          <a:xfrm>
            <a:off x="3596393" y="4851455"/>
            <a:ext cx="3150870" cy="305991"/>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Arial" panose="020B0604020202020204" pitchFamily="34" charset="0"/>
                <a:ea typeface="Spline Sans Bold" pitchFamily="34" charset="-122"/>
                <a:cs typeface="Arial" panose="020B0604020202020204" pitchFamily="34" charset="0"/>
              </a:rPr>
              <a:t>Entretiens</a:t>
            </a:r>
            <a:r>
              <a:rPr lang="en-US" sz="1900" b="1" dirty="0">
                <a:solidFill>
                  <a:srgbClr val="E0E4E6"/>
                </a:solidFill>
                <a:latin typeface="Spline Sans Bold" pitchFamily="34" charset="0"/>
                <a:ea typeface="Spline Sans Bold" pitchFamily="34" charset="-122"/>
                <a:cs typeface="Spline Sans Bold" pitchFamily="34" charset="-120"/>
              </a:rPr>
              <a:t> et focus groupes</a:t>
            </a:r>
            <a:endParaRPr lang="en-US" sz="1900" dirty="0"/>
          </a:p>
        </p:txBody>
      </p:sp>
      <p:sp>
        <p:nvSpPr>
          <p:cNvPr id="11" name="Text 6"/>
          <p:cNvSpPr/>
          <p:nvPr/>
        </p:nvSpPr>
        <p:spPr>
          <a:xfrm>
            <a:off x="3578700" y="5201799"/>
            <a:ext cx="3736500" cy="2487019"/>
          </a:xfrm>
          <a:prstGeom prst="rect">
            <a:avLst/>
          </a:prstGeom>
          <a:noFill/>
          <a:ln/>
        </p:spPr>
        <p:txBody>
          <a:bodyPr wrap="square" lIns="0" tIns="0" rIns="0" bIns="0" rtlCol="0" anchor="t"/>
          <a:lstStyle/>
          <a:p>
            <a:pPr marL="0" indent="0" algn="l">
              <a:lnSpc>
                <a:spcPts val="2750"/>
              </a:lnSpc>
              <a:buNone/>
            </a:pPr>
            <a:r>
              <a:rPr lang="en-US" sz="1700" dirty="0">
                <a:solidFill>
                  <a:srgbClr val="E0E4E6"/>
                </a:solidFill>
                <a:latin typeface="Arial" panose="020B0604020202020204" pitchFamily="34" charset="0"/>
                <a:ea typeface="Barlow" pitchFamily="34" charset="-122"/>
                <a:cs typeface="Arial" panose="020B0604020202020204" pitchFamily="34" charset="0"/>
              </a:rPr>
              <a:t>Des volontaires mènent régulièrement des entretiens individuels et des discussions de groupe pour recueillir des informations qualitatives sur l'expérience des migrants et identifier les besoins émergents.</a:t>
            </a:r>
            <a:endParaRPr lang="en-US" sz="1700"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7452836" y="5092541"/>
            <a:ext cx="550664" cy="550664"/>
          </a:xfrm>
          <a:prstGeom prst="rect">
            <a:avLst/>
          </a:prstGeom>
        </p:spPr>
      </p:pic>
      <p:sp>
        <p:nvSpPr>
          <p:cNvPr id="13" name="Text 7"/>
          <p:cNvSpPr/>
          <p:nvPr/>
        </p:nvSpPr>
        <p:spPr>
          <a:xfrm>
            <a:off x="8278773" y="5223272"/>
            <a:ext cx="2821662" cy="305991"/>
          </a:xfrm>
          <a:prstGeom prst="rect">
            <a:avLst/>
          </a:prstGeom>
          <a:noFill/>
          <a:ln/>
        </p:spPr>
        <p:txBody>
          <a:bodyPr wrap="none" lIns="0" tIns="0" rIns="0" bIns="0" rtlCol="0" anchor="t"/>
          <a:lstStyle/>
          <a:p>
            <a:pPr marL="0" indent="0" algn="l">
              <a:lnSpc>
                <a:spcPts val="2400"/>
              </a:lnSpc>
              <a:buNone/>
            </a:pPr>
            <a:r>
              <a:rPr lang="en-US" sz="1900" b="1" dirty="0">
                <a:solidFill>
                  <a:srgbClr val="E0E4E6"/>
                </a:solidFill>
                <a:latin typeface="Arial" panose="020B0604020202020204" pitchFamily="34" charset="0"/>
                <a:ea typeface="Spline Sans Bold" pitchFamily="34" charset="-122"/>
                <a:cs typeface="Arial" panose="020B0604020202020204" pitchFamily="34" charset="0"/>
              </a:rPr>
              <a:t>Enquêtes de satisfaction</a:t>
            </a:r>
            <a:endParaRPr lang="en-US" sz="1900" dirty="0">
              <a:latin typeface="Arial" panose="020B0604020202020204" pitchFamily="34" charset="0"/>
              <a:cs typeface="Arial" panose="020B0604020202020204" pitchFamily="34" charset="0"/>
            </a:endParaRPr>
          </a:p>
        </p:txBody>
      </p:sp>
      <p:sp>
        <p:nvSpPr>
          <p:cNvPr id="14" name="Text 8"/>
          <p:cNvSpPr/>
          <p:nvPr/>
        </p:nvSpPr>
        <p:spPr>
          <a:xfrm>
            <a:off x="8278773" y="5661422"/>
            <a:ext cx="5470565" cy="1409700"/>
          </a:xfrm>
          <a:prstGeom prst="rect">
            <a:avLst/>
          </a:prstGeom>
          <a:noFill/>
          <a:ln/>
        </p:spPr>
        <p:txBody>
          <a:bodyPr wrap="square" lIns="0" tIns="0" rIns="0" bIns="0" rtlCol="0" anchor="t"/>
          <a:lstStyle/>
          <a:p>
            <a:pPr marL="0" indent="0" algn="l">
              <a:lnSpc>
                <a:spcPts val="2750"/>
              </a:lnSpc>
              <a:buNone/>
            </a:pPr>
            <a:r>
              <a:rPr lang="en-US" sz="1700" dirty="0">
                <a:solidFill>
                  <a:srgbClr val="E0E4E6"/>
                </a:solidFill>
                <a:latin typeface="Arial" panose="020B0604020202020204" pitchFamily="34" charset="0"/>
                <a:ea typeface="Barlow" pitchFamily="34" charset="-122"/>
                <a:cs typeface="Arial" panose="020B0604020202020204" pitchFamily="34" charset="0"/>
              </a:rPr>
              <a:t>Réalisées tous les deux mois à l'aide de l'outil Kobo Collect, ces enquêtes permettent de mesurer systématiquement la satisfaction des bénéficiaires et d'identifier les domaines nécessitant des améliorations.</a:t>
            </a:r>
            <a:endParaRPr lang="en-US" sz="1700" dirty="0">
              <a:latin typeface="Arial" panose="020B0604020202020204" pitchFamily="34" charset="0"/>
              <a:cs typeface="Arial" panose="020B0604020202020204" pitchFamily="34" charset="0"/>
            </a:endParaRPr>
          </a:p>
        </p:txBody>
      </p:sp>
      <p:pic>
        <p:nvPicPr>
          <p:cNvPr id="15" name="Picture 91">
            <a:extLst>
              <a:ext uri="{FF2B5EF4-FFF2-40B4-BE49-F238E27FC236}">
                <a16:creationId xmlns:a16="http://schemas.microsoft.com/office/drawing/2014/main" id="{38E397D0-7876-5488-1526-5CF618B142BE}"/>
              </a:ext>
            </a:extLst>
          </p:cNvPr>
          <p:cNvPicPr/>
          <p:nvPr/>
        </p:nvPicPr>
        <p:blipFill>
          <a:blip r:embed="rId7"/>
          <a:stretch>
            <a:fillRect/>
          </a:stretch>
        </p:blipFill>
        <p:spPr>
          <a:xfrm>
            <a:off x="123184" y="1846590"/>
            <a:ext cx="3021614" cy="2695287"/>
          </a:xfrm>
          <a:prstGeom prst="rect">
            <a:avLst/>
          </a:prstGeom>
        </p:spPr>
      </p:pic>
      <p:pic>
        <p:nvPicPr>
          <p:cNvPr id="16" name="Picture 1854">
            <a:extLst>
              <a:ext uri="{FF2B5EF4-FFF2-40B4-BE49-F238E27FC236}">
                <a16:creationId xmlns:a16="http://schemas.microsoft.com/office/drawing/2014/main" id="{0EB047CB-07AB-AF6F-C578-71BE6BC362C5}"/>
              </a:ext>
            </a:extLst>
          </p:cNvPr>
          <p:cNvPicPr/>
          <p:nvPr/>
        </p:nvPicPr>
        <p:blipFill>
          <a:blip r:embed="rId8"/>
          <a:stretch>
            <a:fillRect/>
          </a:stretch>
        </p:blipFill>
        <p:spPr>
          <a:xfrm>
            <a:off x="11014055" y="220519"/>
            <a:ext cx="3493161" cy="2347659"/>
          </a:xfrm>
          <a:prstGeom prst="rect">
            <a:avLst/>
          </a:prstGeom>
        </p:spPr>
      </p:pic>
      <p:pic>
        <p:nvPicPr>
          <p:cNvPr id="17" name="Picture 1858">
            <a:extLst>
              <a:ext uri="{FF2B5EF4-FFF2-40B4-BE49-F238E27FC236}">
                <a16:creationId xmlns:a16="http://schemas.microsoft.com/office/drawing/2014/main" id="{0C44F407-D14E-3EA4-3CF4-AE00CC3B6E2F}"/>
              </a:ext>
            </a:extLst>
          </p:cNvPr>
          <p:cNvPicPr/>
          <p:nvPr/>
        </p:nvPicPr>
        <p:blipFill>
          <a:blip r:embed="rId9"/>
          <a:stretch>
            <a:fillRect/>
          </a:stretch>
        </p:blipFill>
        <p:spPr>
          <a:xfrm>
            <a:off x="158415" y="5661938"/>
            <a:ext cx="3282649" cy="202688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609719" y="545643"/>
            <a:ext cx="6862286" cy="524589"/>
          </a:xfrm>
          <a:prstGeom prst="rect">
            <a:avLst/>
          </a:prstGeom>
          <a:noFill/>
          <a:ln/>
        </p:spPr>
        <p:txBody>
          <a:bodyPr wrap="none" lIns="0" tIns="0" rIns="0" bIns="0" rtlCol="0" anchor="t"/>
          <a:lstStyle/>
          <a:p>
            <a:pPr marL="0" indent="0" algn="l">
              <a:lnSpc>
                <a:spcPts val="4100"/>
              </a:lnSpc>
              <a:buNone/>
            </a:pPr>
            <a:r>
              <a:rPr lang="en-US" sz="3000" b="1" dirty="0">
                <a:solidFill>
                  <a:srgbClr val="F0FCFF"/>
                </a:solidFill>
                <a:latin typeface="Arial" panose="020B0604020202020204" pitchFamily="34" charset="0"/>
                <a:ea typeface="Spline Sans Bold" pitchFamily="34" charset="-122"/>
                <a:cs typeface="Arial" panose="020B0604020202020204" pitchFamily="34" charset="0"/>
              </a:rPr>
              <a:t>Impact des retours sur les services</a:t>
            </a:r>
            <a:endParaRPr lang="en-US" sz="3000" dirty="0">
              <a:latin typeface="Arial" panose="020B0604020202020204" pitchFamily="34" charset="0"/>
              <a:cs typeface="Arial" panose="020B0604020202020204" pitchFamily="34" charset="0"/>
            </a:endParaRPr>
          </a:p>
        </p:txBody>
      </p:sp>
      <p:sp>
        <p:nvSpPr>
          <p:cNvPr id="3" name="Text 1"/>
          <p:cNvSpPr/>
          <p:nvPr/>
        </p:nvSpPr>
        <p:spPr>
          <a:xfrm>
            <a:off x="609719" y="1225510"/>
            <a:ext cx="6329363" cy="1208246"/>
          </a:xfrm>
          <a:prstGeom prst="rect">
            <a:avLst/>
          </a:prstGeom>
          <a:noFill/>
          <a:ln/>
        </p:spPr>
        <p:txBody>
          <a:bodyPr wrap="square" lIns="0" tIns="0" rIns="0" bIns="0" rtlCol="0" anchor="t"/>
          <a:lstStyle/>
          <a:p>
            <a:pPr marL="0" indent="0" algn="l">
              <a:lnSpc>
                <a:spcPts val="23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Les mécanismes de retour d'information ont permis aux migrants d'exprimer une grande variété de préoccupations, allant de la qualité des soins aux besoins d'assistance matérielle. Ces données sont analysées par les responsables du programme, conduisant à des améliorations concrètes :</a:t>
            </a:r>
            <a:endParaRPr lang="en-US" sz="1600" dirty="0">
              <a:latin typeface="Arial" panose="020B0604020202020204" pitchFamily="34" charset="0"/>
              <a:cs typeface="Arial" panose="020B0604020202020204" pitchFamily="34" charset="0"/>
            </a:endParaRPr>
          </a:p>
        </p:txBody>
      </p:sp>
      <p:sp>
        <p:nvSpPr>
          <p:cNvPr id="4" name="Shape 2"/>
          <p:cNvSpPr/>
          <p:nvPr/>
        </p:nvSpPr>
        <p:spPr>
          <a:xfrm>
            <a:off x="755452" y="3149918"/>
            <a:ext cx="424934" cy="424934"/>
          </a:xfrm>
          <a:prstGeom prst="roundRect">
            <a:avLst>
              <a:gd name="adj" fmla="val 66671"/>
            </a:avLst>
          </a:prstGeom>
          <a:solidFill>
            <a:srgbClr val="0A081B"/>
          </a:solidFill>
          <a:ln w="22860">
            <a:solidFill>
              <a:srgbClr val="16FFBB"/>
            </a:solidFill>
            <a:prstDash val="solid"/>
          </a:ln>
        </p:spPr>
        <p:txBody>
          <a:bodyPr/>
          <a:lstStyle/>
          <a:p>
            <a:endParaRPr lang="en-GB"/>
          </a:p>
        </p:txBody>
      </p:sp>
      <p:sp>
        <p:nvSpPr>
          <p:cNvPr id="5" name="Text 3"/>
          <p:cNvSpPr/>
          <p:nvPr/>
        </p:nvSpPr>
        <p:spPr>
          <a:xfrm>
            <a:off x="1369219" y="3214807"/>
            <a:ext cx="3583662" cy="262295"/>
          </a:xfrm>
          <a:prstGeom prst="rect">
            <a:avLst/>
          </a:prstGeom>
          <a:noFill/>
          <a:ln/>
        </p:spPr>
        <p:txBody>
          <a:bodyPr wrap="none" lIns="0" tIns="0" rIns="0" bIns="0" rtlCol="0" anchor="t"/>
          <a:lstStyle/>
          <a:p>
            <a:pPr marL="0" indent="0" algn="l">
              <a:lnSpc>
                <a:spcPts val="2050"/>
              </a:lnSpc>
              <a:buNone/>
            </a:pPr>
            <a:r>
              <a:rPr lang="en-US" sz="1650" b="1" dirty="0">
                <a:solidFill>
                  <a:srgbClr val="E0E4E6"/>
                </a:solidFill>
                <a:latin typeface="Arial" panose="020B0604020202020204" pitchFamily="34" charset="0"/>
                <a:ea typeface="Spline Sans Bold" pitchFamily="34" charset="-122"/>
                <a:cs typeface="Arial" panose="020B0604020202020204" pitchFamily="34" charset="0"/>
              </a:rPr>
              <a:t>Augmentation des forfaits médicaux</a:t>
            </a:r>
            <a:endParaRPr lang="en-US" sz="1650" dirty="0">
              <a:latin typeface="Arial" panose="020B0604020202020204" pitchFamily="34" charset="0"/>
              <a:cs typeface="Arial" panose="020B0604020202020204" pitchFamily="34" charset="0"/>
            </a:endParaRPr>
          </a:p>
        </p:txBody>
      </p:sp>
      <p:sp>
        <p:nvSpPr>
          <p:cNvPr id="6" name="Text 4"/>
          <p:cNvSpPr/>
          <p:nvPr/>
        </p:nvSpPr>
        <p:spPr>
          <a:xfrm>
            <a:off x="1369219" y="3665934"/>
            <a:ext cx="5715595" cy="604123"/>
          </a:xfrm>
          <a:prstGeom prst="rect">
            <a:avLst/>
          </a:prstGeom>
          <a:noFill/>
          <a:ln/>
        </p:spPr>
        <p:txBody>
          <a:bodyPr wrap="square" lIns="0" tIns="0" rIns="0" bIns="0" rtlCol="0" anchor="t"/>
          <a:lstStyle/>
          <a:p>
            <a:pPr marL="0" indent="0" algn="l">
              <a:lnSpc>
                <a:spcPts val="23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En accord avec le ministère de la Santé, les forfaits de soins ont été revus à la hausse pour mieux répondre aux besoins des migrants.</a:t>
            </a:r>
            <a:endParaRPr lang="en-US" sz="1600" dirty="0">
              <a:latin typeface="Arial" panose="020B0604020202020204" pitchFamily="34" charset="0"/>
              <a:cs typeface="Arial" panose="020B0604020202020204" pitchFamily="34" charset="0"/>
            </a:endParaRPr>
          </a:p>
        </p:txBody>
      </p:sp>
      <p:sp>
        <p:nvSpPr>
          <p:cNvPr id="7" name="Shape 5"/>
          <p:cNvSpPr/>
          <p:nvPr/>
        </p:nvSpPr>
        <p:spPr>
          <a:xfrm>
            <a:off x="755452" y="4647724"/>
            <a:ext cx="424934" cy="424934"/>
          </a:xfrm>
          <a:prstGeom prst="roundRect">
            <a:avLst>
              <a:gd name="adj" fmla="val 66671"/>
            </a:avLst>
          </a:prstGeom>
          <a:solidFill>
            <a:srgbClr val="0A081B"/>
          </a:solidFill>
          <a:ln w="22860">
            <a:solidFill>
              <a:srgbClr val="29DDDA"/>
            </a:solidFill>
            <a:prstDash val="solid"/>
          </a:ln>
        </p:spPr>
        <p:txBody>
          <a:bodyPr/>
          <a:lstStyle/>
          <a:p>
            <a:endParaRPr lang="en-GB"/>
          </a:p>
        </p:txBody>
      </p:sp>
      <p:sp>
        <p:nvSpPr>
          <p:cNvPr id="8" name="Text 6"/>
          <p:cNvSpPr/>
          <p:nvPr/>
        </p:nvSpPr>
        <p:spPr>
          <a:xfrm>
            <a:off x="1369219" y="4712613"/>
            <a:ext cx="2405182" cy="262295"/>
          </a:xfrm>
          <a:prstGeom prst="rect">
            <a:avLst/>
          </a:prstGeom>
          <a:noFill/>
          <a:ln/>
        </p:spPr>
        <p:txBody>
          <a:bodyPr wrap="none" lIns="0" tIns="0" rIns="0" bIns="0" rtlCol="0" anchor="t"/>
          <a:lstStyle/>
          <a:p>
            <a:pPr marL="0" indent="0" algn="l">
              <a:lnSpc>
                <a:spcPts val="2050"/>
              </a:lnSpc>
              <a:buNone/>
            </a:pPr>
            <a:r>
              <a:rPr lang="en-US" sz="1650" b="1" dirty="0">
                <a:solidFill>
                  <a:srgbClr val="E0E4E6"/>
                </a:solidFill>
                <a:latin typeface="Arial" panose="020B0604020202020204" pitchFamily="34" charset="0"/>
                <a:ea typeface="Spline Sans Bold" pitchFamily="34" charset="-122"/>
                <a:cs typeface="Arial" panose="020B0604020202020204" pitchFamily="34" charset="0"/>
              </a:rPr>
              <a:t>Extension géographique</a:t>
            </a:r>
            <a:endParaRPr lang="en-US" sz="1650" dirty="0">
              <a:latin typeface="Arial" panose="020B0604020202020204" pitchFamily="34" charset="0"/>
              <a:cs typeface="Arial" panose="020B0604020202020204" pitchFamily="34" charset="0"/>
            </a:endParaRPr>
          </a:p>
        </p:txBody>
      </p:sp>
      <p:sp>
        <p:nvSpPr>
          <p:cNvPr id="9" name="Text 7"/>
          <p:cNvSpPr/>
          <p:nvPr/>
        </p:nvSpPr>
        <p:spPr>
          <a:xfrm>
            <a:off x="1369219" y="5163741"/>
            <a:ext cx="5715595" cy="604123"/>
          </a:xfrm>
          <a:prstGeom prst="rect">
            <a:avLst/>
          </a:prstGeom>
          <a:noFill/>
          <a:ln/>
        </p:spPr>
        <p:txBody>
          <a:bodyPr wrap="square" lIns="0" tIns="0" rIns="0" bIns="0" rtlCol="0" anchor="t"/>
          <a:lstStyle/>
          <a:p>
            <a:pPr marL="0" indent="0" algn="l">
              <a:lnSpc>
                <a:spcPts val="23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De nouveaux points de service humanitaire ont été ouverts à Oum Hadjer et Abéché pour améliorer la couverture territoriale.</a:t>
            </a:r>
            <a:endParaRPr lang="en-US" sz="1600" dirty="0">
              <a:latin typeface="Arial" panose="020B0604020202020204" pitchFamily="34" charset="0"/>
              <a:cs typeface="Arial" panose="020B0604020202020204" pitchFamily="34" charset="0"/>
            </a:endParaRPr>
          </a:p>
        </p:txBody>
      </p:sp>
      <p:sp>
        <p:nvSpPr>
          <p:cNvPr id="10" name="Shape 8"/>
          <p:cNvSpPr/>
          <p:nvPr/>
        </p:nvSpPr>
        <p:spPr>
          <a:xfrm>
            <a:off x="755452" y="6145530"/>
            <a:ext cx="424934" cy="424934"/>
          </a:xfrm>
          <a:prstGeom prst="roundRect">
            <a:avLst>
              <a:gd name="adj" fmla="val 66671"/>
            </a:avLst>
          </a:prstGeom>
          <a:solidFill>
            <a:srgbClr val="0A081B"/>
          </a:solidFill>
          <a:ln w="22860">
            <a:solidFill>
              <a:srgbClr val="37A7E7"/>
            </a:solidFill>
            <a:prstDash val="solid"/>
          </a:ln>
        </p:spPr>
        <p:txBody>
          <a:bodyPr/>
          <a:lstStyle/>
          <a:p>
            <a:endParaRPr lang="en-GB"/>
          </a:p>
        </p:txBody>
      </p:sp>
      <p:sp>
        <p:nvSpPr>
          <p:cNvPr id="11" name="Text 9"/>
          <p:cNvSpPr/>
          <p:nvPr/>
        </p:nvSpPr>
        <p:spPr>
          <a:xfrm>
            <a:off x="1369219" y="6210419"/>
            <a:ext cx="2880360" cy="262295"/>
          </a:xfrm>
          <a:prstGeom prst="rect">
            <a:avLst/>
          </a:prstGeom>
          <a:noFill/>
          <a:ln/>
        </p:spPr>
        <p:txBody>
          <a:bodyPr wrap="none" lIns="0" tIns="0" rIns="0" bIns="0" rtlCol="0" anchor="t"/>
          <a:lstStyle/>
          <a:p>
            <a:pPr marL="0" indent="0" algn="l">
              <a:lnSpc>
                <a:spcPts val="2050"/>
              </a:lnSpc>
              <a:buNone/>
            </a:pPr>
            <a:r>
              <a:rPr lang="en-US" sz="1650" b="1" dirty="0">
                <a:solidFill>
                  <a:srgbClr val="E0E4E6"/>
                </a:solidFill>
                <a:latin typeface="Arial" panose="020B0604020202020204" pitchFamily="34" charset="0"/>
                <a:ea typeface="Spline Sans Bold" pitchFamily="34" charset="-122"/>
                <a:cs typeface="Arial" panose="020B0604020202020204" pitchFamily="34" charset="0"/>
              </a:rPr>
              <a:t>Réorientations plus efficaces</a:t>
            </a:r>
            <a:endParaRPr lang="en-US" sz="1650" dirty="0">
              <a:latin typeface="Arial" panose="020B0604020202020204" pitchFamily="34" charset="0"/>
              <a:cs typeface="Arial" panose="020B0604020202020204" pitchFamily="34" charset="0"/>
            </a:endParaRPr>
          </a:p>
        </p:txBody>
      </p:sp>
      <p:sp>
        <p:nvSpPr>
          <p:cNvPr id="12" name="Text 10"/>
          <p:cNvSpPr/>
          <p:nvPr/>
        </p:nvSpPr>
        <p:spPr>
          <a:xfrm>
            <a:off x="1369219" y="6661547"/>
            <a:ext cx="5715595" cy="604123"/>
          </a:xfrm>
          <a:prstGeom prst="rect">
            <a:avLst/>
          </a:prstGeom>
          <a:noFill/>
          <a:ln/>
        </p:spPr>
        <p:txBody>
          <a:bodyPr wrap="square" lIns="0" tIns="0" rIns="0" bIns="0" rtlCol="0" anchor="t"/>
          <a:lstStyle/>
          <a:p>
            <a:pPr marL="0" indent="0" algn="l">
              <a:lnSpc>
                <a:spcPts val="23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Les cas urgents bénéficient désormais d'une prise en charge plus rapide vers les services de santé ou de protection.</a:t>
            </a:r>
            <a:endParaRPr lang="en-US" sz="1600" dirty="0">
              <a:latin typeface="Arial" panose="020B0604020202020204" pitchFamily="34" charset="0"/>
              <a:cs typeface="Arial" panose="020B0604020202020204" pitchFamily="34" charset="0"/>
            </a:endParaRPr>
          </a:p>
        </p:txBody>
      </p:sp>
      <p:sp>
        <p:nvSpPr>
          <p:cNvPr id="14" name="Text 11"/>
          <p:cNvSpPr/>
          <p:nvPr/>
        </p:nvSpPr>
        <p:spPr>
          <a:xfrm>
            <a:off x="7836456" y="5403413"/>
            <a:ext cx="6046113" cy="1208246"/>
          </a:xfrm>
          <a:prstGeom prst="rect">
            <a:avLst/>
          </a:prstGeom>
          <a:noFill/>
          <a:ln/>
        </p:spPr>
        <p:txBody>
          <a:bodyPr wrap="square" lIns="0" tIns="0" rIns="0" bIns="0" rtlCol="0" anchor="t"/>
          <a:lstStyle/>
          <a:p>
            <a:pPr marL="0" indent="0" algn="l">
              <a:lnSpc>
                <a:spcPts val="23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 La famille d'accueil a signalé un problème concernant l'arrestation d'un migrant suite à un malentendu. Grâce à cette information, nous avons pu intervenir rapidement et le faire libérer. » - Superviseur du Point de Service Humanitaire</a:t>
            </a:r>
            <a:endParaRPr lang="en-US" sz="1600" dirty="0">
              <a:latin typeface="Arial" panose="020B0604020202020204" pitchFamily="34" charset="0"/>
              <a:cs typeface="Arial" panose="020B0604020202020204" pitchFamily="34" charset="0"/>
            </a:endParaRPr>
          </a:p>
        </p:txBody>
      </p:sp>
      <p:sp>
        <p:nvSpPr>
          <p:cNvPr id="15" name="Shape 12"/>
          <p:cNvSpPr/>
          <p:nvPr/>
        </p:nvSpPr>
        <p:spPr>
          <a:xfrm>
            <a:off x="7553206" y="5403413"/>
            <a:ext cx="22860" cy="1208246"/>
          </a:xfrm>
          <a:prstGeom prst="rect">
            <a:avLst/>
          </a:prstGeom>
          <a:solidFill>
            <a:srgbClr val="16FFBB"/>
          </a:solidFill>
          <a:ln/>
        </p:spPr>
        <p:txBody>
          <a:bodyPr/>
          <a:lstStyle/>
          <a:p>
            <a:endParaRPr lang="en-GB"/>
          </a:p>
        </p:txBody>
      </p:sp>
      <p:pic>
        <p:nvPicPr>
          <p:cNvPr id="19" name="Picture 167">
            <a:extLst>
              <a:ext uri="{FF2B5EF4-FFF2-40B4-BE49-F238E27FC236}">
                <a16:creationId xmlns:a16="http://schemas.microsoft.com/office/drawing/2014/main" id="{6C08A82A-C96A-6BC9-35E6-1DEB1C07296F}"/>
              </a:ext>
            </a:extLst>
          </p:cNvPr>
          <p:cNvPicPr/>
          <p:nvPr/>
        </p:nvPicPr>
        <p:blipFill>
          <a:blip r:embed="rId3"/>
          <a:stretch>
            <a:fillRect/>
          </a:stretch>
        </p:blipFill>
        <p:spPr>
          <a:xfrm>
            <a:off x="7315200" y="365851"/>
            <a:ext cx="7167649" cy="49206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1116174" y="22992"/>
            <a:ext cx="8012430" cy="507802"/>
          </a:xfrm>
          <a:prstGeom prst="rect">
            <a:avLst/>
          </a:prstGeom>
          <a:noFill/>
          <a:ln/>
        </p:spPr>
        <p:txBody>
          <a:bodyPr wrap="none" lIns="0" tIns="0" rIns="0" bIns="0" rtlCol="0" anchor="t"/>
          <a:lstStyle/>
          <a:p>
            <a:pPr marL="0" indent="0" algn="l">
              <a:lnSpc>
                <a:spcPts val="3950"/>
              </a:lnSpc>
              <a:buNone/>
            </a:pPr>
            <a:r>
              <a:rPr lang="en-US" sz="3150" b="1" dirty="0">
                <a:solidFill>
                  <a:srgbClr val="F0FCFF"/>
                </a:solidFill>
                <a:latin typeface="Arial" panose="020B0604020202020204" pitchFamily="34" charset="0"/>
                <a:ea typeface="Spline Sans Bold" pitchFamily="34" charset="-122"/>
                <a:cs typeface="Arial" panose="020B0604020202020204" pitchFamily="34" charset="0"/>
              </a:rPr>
              <a:t>Rôle essentiel des communautés d'accueil</a:t>
            </a:r>
            <a:endParaRPr lang="en-US" sz="3150" dirty="0">
              <a:latin typeface="Arial" panose="020B0604020202020204" pitchFamily="34" charset="0"/>
              <a:cs typeface="Arial" panose="020B0604020202020204" pitchFamily="34" charset="0"/>
            </a:endParaRPr>
          </a:p>
        </p:txBody>
      </p:sp>
      <p:sp>
        <p:nvSpPr>
          <p:cNvPr id="4" name="Text 1"/>
          <p:cNvSpPr/>
          <p:nvPr/>
        </p:nvSpPr>
        <p:spPr>
          <a:xfrm>
            <a:off x="422813" y="5717275"/>
            <a:ext cx="2031087" cy="253841"/>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Chefs de race</a:t>
            </a:r>
            <a:endParaRPr lang="en-US" sz="1550" dirty="0">
              <a:latin typeface="Arial" panose="020B0604020202020204" pitchFamily="34" charset="0"/>
              <a:cs typeface="Arial" panose="020B0604020202020204" pitchFamily="34" charset="0"/>
            </a:endParaRPr>
          </a:p>
        </p:txBody>
      </p:sp>
      <p:sp>
        <p:nvSpPr>
          <p:cNvPr id="5" name="Text 2"/>
          <p:cNvSpPr/>
          <p:nvPr/>
        </p:nvSpPr>
        <p:spPr>
          <a:xfrm>
            <a:off x="422813" y="6121930"/>
            <a:ext cx="6469737" cy="877253"/>
          </a:xfrm>
          <a:prstGeom prst="rect">
            <a:avLst/>
          </a:prstGeom>
          <a:noFill/>
          <a:ln/>
        </p:spPr>
        <p:txBody>
          <a:bodyPr wrap="square" lIns="0" tIns="0" rIns="0" bIns="0" rtlCol="0" anchor="t"/>
          <a:lstStyle/>
          <a:p>
            <a:pPr marL="0" indent="0" algn="l">
              <a:lnSpc>
                <a:spcPts val="2300"/>
              </a:lnSpc>
              <a:buNone/>
            </a:pPr>
            <a:r>
              <a:rPr lang="en-US" sz="1400" dirty="0">
                <a:solidFill>
                  <a:srgbClr val="E0E4E6"/>
                </a:solidFill>
                <a:latin typeface="Arial" panose="020B0604020202020204" pitchFamily="34" charset="0"/>
                <a:ea typeface="Barlow" pitchFamily="34" charset="-122"/>
                <a:cs typeface="Arial" panose="020B0604020202020204" pitchFamily="34" charset="0"/>
              </a:rPr>
              <a:t>Ces leaders communautaires alertent la Croix-Rouge sur les nouveaux arrivants et facilitent leur </a:t>
            </a:r>
            <a:r>
              <a:rPr lang="en-US" sz="1500" dirty="0">
                <a:solidFill>
                  <a:srgbClr val="E0E4E6"/>
                </a:solidFill>
                <a:latin typeface="Arial" panose="020B0604020202020204" pitchFamily="34" charset="0"/>
                <a:ea typeface="Barlow" pitchFamily="34" charset="-122"/>
                <a:cs typeface="Arial" panose="020B0604020202020204" pitchFamily="34" charset="0"/>
              </a:rPr>
              <a:t>intégration</a:t>
            </a:r>
            <a:r>
              <a:rPr lang="en-US" sz="1400" dirty="0">
                <a:solidFill>
                  <a:srgbClr val="E0E4E6"/>
                </a:solidFill>
                <a:latin typeface="Arial" panose="020B0604020202020204" pitchFamily="34" charset="0"/>
                <a:ea typeface="Barlow" pitchFamily="34" charset="-122"/>
                <a:cs typeface="Arial" panose="020B0604020202020204" pitchFamily="34" charset="0"/>
              </a:rPr>
              <a:t>. Leur implication est d'autant plus forte qu'ils ont souvent été migrants eux-mêmes </a:t>
            </a:r>
            <a:r>
              <a:rPr lang="en-US" sz="1400" dirty="0" err="1">
                <a:solidFill>
                  <a:srgbClr val="E0E4E6"/>
                </a:solidFill>
                <a:latin typeface="Arial" panose="020B0604020202020204" pitchFamily="34" charset="0"/>
                <a:ea typeface="Barlow" pitchFamily="34" charset="-122"/>
                <a:cs typeface="Arial" panose="020B0604020202020204" pitchFamily="34" charset="0"/>
              </a:rPr>
              <a:t>auparavant</a:t>
            </a:r>
            <a:r>
              <a:rPr lang="en-US" sz="1400" dirty="0">
                <a:solidFill>
                  <a:srgbClr val="E0E4E6"/>
                </a:solidFill>
                <a:latin typeface="Arial" panose="020B0604020202020204" pitchFamily="34" charset="0"/>
                <a:ea typeface="Barlow" pitchFamily="34" charset="-122"/>
                <a:cs typeface="Arial" panose="020B0604020202020204" pitchFamily="34" charset="0"/>
              </a:rPr>
              <a:t>.</a:t>
            </a:r>
          </a:p>
          <a:p>
            <a:pPr marL="0" indent="0" algn="l">
              <a:lnSpc>
                <a:spcPts val="2300"/>
              </a:lnSpc>
              <a:buNone/>
            </a:pPr>
            <a:endParaRPr lang="en-US" sz="1400" dirty="0">
              <a:latin typeface="Arial" panose="020B0604020202020204" pitchFamily="34" charset="0"/>
              <a:cs typeface="Arial" panose="020B0604020202020204" pitchFamily="34" charset="0"/>
            </a:endParaRPr>
          </a:p>
        </p:txBody>
      </p:sp>
      <p:sp>
        <p:nvSpPr>
          <p:cNvPr id="6" name="Text 3"/>
          <p:cNvSpPr/>
          <p:nvPr/>
        </p:nvSpPr>
        <p:spPr>
          <a:xfrm>
            <a:off x="331505" y="7157094"/>
            <a:ext cx="6195536" cy="584835"/>
          </a:xfrm>
          <a:prstGeom prst="rect">
            <a:avLst/>
          </a:prstGeom>
          <a:noFill/>
          <a:ln/>
        </p:spPr>
        <p:txBody>
          <a:bodyPr wrap="square" lIns="0" tIns="0" rIns="0" bIns="0" rtlCol="0" anchor="t"/>
          <a:lstStyle/>
          <a:p>
            <a:pPr marL="0" indent="0" algn="l">
              <a:lnSpc>
                <a:spcPts val="2300"/>
              </a:lnSpc>
              <a:buNone/>
            </a:pPr>
            <a:r>
              <a:rPr lang="en-US" sz="1500" dirty="0">
                <a:solidFill>
                  <a:srgbClr val="E0E4E6"/>
                </a:solidFill>
                <a:latin typeface="Arial" panose="020B0604020202020204" pitchFamily="34" charset="0"/>
                <a:ea typeface="Barlow" pitchFamily="34" charset="-122"/>
                <a:cs typeface="Arial" panose="020B0604020202020204" pitchFamily="34" charset="0"/>
              </a:rPr>
              <a:t>« Quand je suis arrivé, on m'a aidé. Maintenant, c'est à mon tour d'aider ceux qui arrivent. » – Chef de race nigérien</a:t>
            </a:r>
            <a:endParaRPr lang="en-US" sz="1500" dirty="0">
              <a:latin typeface="Arial" panose="020B0604020202020204" pitchFamily="34" charset="0"/>
              <a:cs typeface="Arial" panose="020B0604020202020204" pitchFamily="34" charset="0"/>
            </a:endParaRPr>
          </a:p>
        </p:txBody>
      </p:sp>
      <p:sp>
        <p:nvSpPr>
          <p:cNvPr id="7" name="Shape 4"/>
          <p:cNvSpPr/>
          <p:nvPr/>
        </p:nvSpPr>
        <p:spPr>
          <a:xfrm>
            <a:off x="262771" y="6249827"/>
            <a:ext cx="22860" cy="584835"/>
          </a:xfrm>
          <a:prstGeom prst="rect">
            <a:avLst/>
          </a:prstGeom>
          <a:solidFill>
            <a:srgbClr val="16FFBB"/>
          </a:solidFill>
          <a:ln/>
        </p:spPr>
        <p:txBody>
          <a:bodyPr/>
          <a:lstStyle/>
          <a:p>
            <a:endParaRPr lang="en-GB"/>
          </a:p>
        </p:txBody>
      </p:sp>
      <p:sp>
        <p:nvSpPr>
          <p:cNvPr id="9" name="Text 5"/>
          <p:cNvSpPr/>
          <p:nvPr/>
        </p:nvSpPr>
        <p:spPr>
          <a:xfrm>
            <a:off x="9759136" y="5245654"/>
            <a:ext cx="2031087" cy="253841"/>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Familles d'accueil</a:t>
            </a:r>
            <a:endParaRPr lang="en-US" sz="1550" dirty="0">
              <a:latin typeface="Arial" panose="020B0604020202020204" pitchFamily="34" charset="0"/>
              <a:cs typeface="Arial" panose="020B0604020202020204" pitchFamily="34" charset="0"/>
            </a:endParaRPr>
          </a:p>
        </p:txBody>
      </p:sp>
      <p:sp>
        <p:nvSpPr>
          <p:cNvPr id="10" name="Text 6"/>
          <p:cNvSpPr/>
          <p:nvPr/>
        </p:nvSpPr>
        <p:spPr>
          <a:xfrm>
            <a:off x="8097436" y="5611406"/>
            <a:ext cx="6469856" cy="877253"/>
          </a:xfrm>
          <a:prstGeom prst="rect">
            <a:avLst/>
          </a:prstGeom>
          <a:noFill/>
          <a:ln/>
        </p:spPr>
        <p:txBody>
          <a:bodyPr wrap="square" lIns="0" tIns="0" rIns="0" bIns="0" rtlCol="0" anchor="t"/>
          <a:lstStyle/>
          <a:p>
            <a:pPr marL="0" indent="0" algn="l">
              <a:lnSpc>
                <a:spcPts val="2300"/>
              </a:lnSpc>
              <a:buNone/>
            </a:pPr>
            <a:r>
              <a:rPr lang="en-US" sz="1500" dirty="0">
                <a:solidFill>
                  <a:srgbClr val="E0E4E6"/>
                </a:solidFill>
                <a:latin typeface="Arial" panose="020B0604020202020204" pitchFamily="34" charset="0"/>
                <a:ea typeface="Barlow" pitchFamily="34" charset="-122"/>
                <a:cs typeface="Arial" panose="020B0604020202020204" pitchFamily="34" charset="0"/>
              </a:rPr>
              <a:t>Elles offrent un hébergement temporaire, des repas et un soutien social essentiel. Ces familles accompagnent souvent les migrants aux centres de santé et servent de relais en cas de barrière </a:t>
            </a:r>
            <a:r>
              <a:rPr lang="en-US" sz="1500" dirty="0" err="1">
                <a:solidFill>
                  <a:srgbClr val="E0E4E6"/>
                </a:solidFill>
                <a:latin typeface="Arial" panose="020B0604020202020204" pitchFamily="34" charset="0"/>
                <a:ea typeface="Barlow" pitchFamily="34" charset="-122"/>
                <a:cs typeface="Arial" panose="020B0604020202020204" pitchFamily="34" charset="0"/>
              </a:rPr>
              <a:t>linguistique</a:t>
            </a:r>
            <a:r>
              <a:rPr lang="en-US" sz="1500" dirty="0">
                <a:solidFill>
                  <a:srgbClr val="E0E4E6"/>
                </a:solidFill>
                <a:latin typeface="Arial" panose="020B0604020202020204" pitchFamily="34" charset="0"/>
                <a:ea typeface="Barlow" pitchFamily="34" charset="-122"/>
                <a:cs typeface="Arial" panose="020B0604020202020204" pitchFamily="34" charset="0"/>
              </a:rPr>
              <a:t>.</a:t>
            </a:r>
          </a:p>
          <a:p>
            <a:pPr marL="0" indent="0" algn="l">
              <a:lnSpc>
                <a:spcPts val="2300"/>
              </a:lnSpc>
              <a:buNone/>
            </a:pPr>
            <a:endParaRPr lang="en-US" sz="1400" dirty="0">
              <a:latin typeface="Arial" panose="020B0604020202020204" pitchFamily="34" charset="0"/>
              <a:cs typeface="Arial" panose="020B0604020202020204" pitchFamily="34" charset="0"/>
            </a:endParaRPr>
          </a:p>
        </p:txBody>
      </p:sp>
      <p:sp>
        <p:nvSpPr>
          <p:cNvPr id="11" name="Text 7"/>
          <p:cNvSpPr/>
          <p:nvPr/>
        </p:nvSpPr>
        <p:spPr>
          <a:xfrm>
            <a:off x="8103360" y="6693785"/>
            <a:ext cx="6195655" cy="877253"/>
          </a:xfrm>
          <a:prstGeom prst="rect">
            <a:avLst/>
          </a:prstGeom>
          <a:noFill/>
          <a:ln/>
        </p:spPr>
        <p:txBody>
          <a:bodyPr wrap="square" lIns="0" tIns="0" rIns="0" bIns="0" rtlCol="0" anchor="t"/>
          <a:lstStyle/>
          <a:p>
            <a:pPr marL="0" indent="0" algn="l">
              <a:lnSpc>
                <a:spcPts val="2300"/>
              </a:lnSpc>
              <a:buNone/>
            </a:pPr>
            <a:r>
              <a:rPr lang="en-US" sz="1500" dirty="0">
                <a:solidFill>
                  <a:srgbClr val="E0E4E6"/>
                </a:solidFill>
                <a:latin typeface="Arial" panose="020B0604020202020204" pitchFamily="34" charset="0"/>
                <a:ea typeface="Barlow" pitchFamily="34" charset="-122"/>
                <a:cs typeface="Arial" panose="020B0604020202020204" pitchFamily="34" charset="0"/>
              </a:rPr>
              <a:t>« Nous avons été invités à N'Djamena pour participer à un atelier de capitalisation. Cela nous a permis d'exprimer nos besoins pour la première fois. » — Hamani Hamane, gestionnaire d'une maison d'accueil</a:t>
            </a:r>
            <a:endParaRPr lang="en-US" sz="1500" dirty="0">
              <a:latin typeface="Arial" panose="020B0604020202020204" pitchFamily="34" charset="0"/>
              <a:cs typeface="Arial" panose="020B0604020202020204" pitchFamily="34" charset="0"/>
            </a:endParaRPr>
          </a:p>
        </p:txBody>
      </p:sp>
      <p:sp>
        <p:nvSpPr>
          <p:cNvPr id="12" name="Shape 8"/>
          <p:cNvSpPr/>
          <p:nvPr/>
        </p:nvSpPr>
        <p:spPr>
          <a:xfrm>
            <a:off x="7275034" y="5372575"/>
            <a:ext cx="22860" cy="877253"/>
          </a:xfrm>
          <a:prstGeom prst="rect">
            <a:avLst/>
          </a:prstGeom>
          <a:solidFill>
            <a:srgbClr val="16FFBB"/>
          </a:solidFill>
          <a:ln/>
        </p:spPr>
        <p:txBody>
          <a:bodyPr/>
          <a:lstStyle/>
          <a:p>
            <a:endParaRPr lang="en-GB"/>
          </a:p>
        </p:txBody>
      </p:sp>
      <p:pic>
        <p:nvPicPr>
          <p:cNvPr id="13" name="Picture 78">
            <a:extLst>
              <a:ext uri="{FF2B5EF4-FFF2-40B4-BE49-F238E27FC236}">
                <a16:creationId xmlns:a16="http://schemas.microsoft.com/office/drawing/2014/main" id="{C58FCA61-C797-5B3D-F0FF-B012876324A2}"/>
              </a:ext>
            </a:extLst>
          </p:cNvPr>
          <p:cNvPicPr/>
          <p:nvPr/>
        </p:nvPicPr>
        <p:blipFill>
          <a:blip r:embed="rId3"/>
          <a:stretch>
            <a:fillRect/>
          </a:stretch>
        </p:blipFill>
        <p:spPr>
          <a:xfrm>
            <a:off x="0" y="663294"/>
            <a:ext cx="4684880" cy="4903167"/>
          </a:xfrm>
          <a:prstGeom prst="rect">
            <a:avLst/>
          </a:prstGeom>
        </p:spPr>
      </p:pic>
      <p:pic>
        <p:nvPicPr>
          <p:cNvPr id="14" name="Image 13">
            <a:extLst>
              <a:ext uri="{FF2B5EF4-FFF2-40B4-BE49-F238E27FC236}">
                <a16:creationId xmlns:a16="http://schemas.microsoft.com/office/drawing/2014/main" id="{39DE7EFE-5F53-0D02-B751-F329174485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0310" y="726926"/>
            <a:ext cx="5699826" cy="4274870"/>
          </a:xfrm>
          <a:prstGeom prst="rect">
            <a:avLst/>
          </a:prstGeom>
        </p:spPr>
      </p:pic>
      <p:pic>
        <p:nvPicPr>
          <p:cNvPr id="15" name="Image 14">
            <a:extLst>
              <a:ext uri="{FF2B5EF4-FFF2-40B4-BE49-F238E27FC236}">
                <a16:creationId xmlns:a16="http://schemas.microsoft.com/office/drawing/2014/main" id="{861C1A5F-C004-7DFC-5233-697CEE0194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5694" y="663294"/>
            <a:ext cx="4684880" cy="351366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641585" y="598407"/>
            <a:ext cx="5973842" cy="561023"/>
          </a:xfrm>
          <a:prstGeom prst="rect">
            <a:avLst/>
          </a:prstGeom>
          <a:noFill/>
          <a:ln/>
        </p:spPr>
        <p:txBody>
          <a:bodyPr wrap="none" lIns="0" tIns="0" rIns="0" bIns="0" rtlCol="0" anchor="t"/>
          <a:lstStyle/>
          <a:p>
            <a:pPr marL="0" indent="0" algn="l">
              <a:lnSpc>
                <a:spcPts val="4400"/>
              </a:lnSpc>
              <a:buNone/>
            </a:pPr>
            <a:r>
              <a:rPr lang="en-US" sz="3500" b="1" dirty="0">
                <a:solidFill>
                  <a:srgbClr val="F0FCFF"/>
                </a:solidFill>
                <a:latin typeface="Arial" panose="020B0604020202020204" pitchFamily="34" charset="0"/>
                <a:ea typeface="Spline Sans Bold" pitchFamily="34" charset="-122"/>
                <a:cs typeface="Arial" panose="020B0604020202020204" pitchFamily="34" charset="0"/>
              </a:rPr>
              <a:t>Résultats</a:t>
            </a:r>
            <a:r>
              <a:rPr lang="en-US" sz="3500" b="1" dirty="0">
                <a:solidFill>
                  <a:srgbClr val="F0FCFF"/>
                </a:solidFill>
                <a:latin typeface="Spline Sans Bold" pitchFamily="34" charset="0"/>
                <a:ea typeface="Spline Sans Bold" pitchFamily="34" charset="-122"/>
                <a:cs typeface="Spline Sans Bold" pitchFamily="34" charset="-120"/>
              </a:rPr>
              <a:t> et </a:t>
            </a:r>
            <a:r>
              <a:rPr lang="en-US" sz="3500" b="1" dirty="0">
                <a:solidFill>
                  <a:srgbClr val="F0FCFF"/>
                </a:solidFill>
                <a:latin typeface="Arial" panose="020B0604020202020204" pitchFamily="34" charset="0"/>
                <a:ea typeface="Spline Sans Bold" pitchFamily="34" charset="-122"/>
                <a:cs typeface="Arial" panose="020B0604020202020204" pitchFamily="34" charset="0"/>
              </a:rPr>
              <a:t>impacts</a:t>
            </a:r>
            <a:r>
              <a:rPr lang="en-US" sz="3500" b="1" dirty="0">
                <a:solidFill>
                  <a:srgbClr val="F0FCFF"/>
                </a:solidFill>
                <a:latin typeface="Spline Sans Bold" pitchFamily="34" charset="0"/>
                <a:ea typeface="Spline Sans Bold" pitchFamily="34" charset="-122"/>
                <a:cs typeface="Spline Sans Bold" pitchFamily="34" charset="-120"/>
              </a:rPr>
              <a:t> positifs</a:t>
            </a:r>
            <a:endParaRPr lang="en-US" sz="3500" dirty="0"/>
          </a:p>
        </p:txBody>
      </p:sp>
      <p:sp>
        <p:nvSpPr>
          <p:cNvPr id="3" name="Text 1"/>
          <p:cNvSpPr/>
          <p:nvPr/>
        </p:nvSpPr>
        <p:spPr>
          <a:xfrm>
            <a:off x="364399" y="1687640"/>
            <a:ext cx="2745581" cy="280511"/>
          </a:xfrm>
          <a:prstGeom prst="rect">
            <a:avLst/>
          </a:prstGeom>
          <a:noFill/>
          <a:ln/>
        </p:spPr>
        <p:txBody>
          <a:bodyPr wrap="none" lIns="0" tIns="0" rIns="0" bIns="0" rtlCol="0" anchor="t"/>
          <a:lstStyle/>
          <a:p>
            <a:pPr marL="0" indent="0">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Amélioration des services</a:t>
            </a:r>
            <a:endParaRPr lang="en-US" sz="1750" dirty="0">
              <a:latin typeface="Arial" panose="020B0604020202020204" pitchFamily="34" charset="0"/>
              <a:cs typeface="Arial" panose="020B0604020202020204" pitchFamily="34" charset="0"/>
            </a:endParaRPr>
          </a:p>
        </p:txBody>
      </p:sp>
      <p:sp>
        <p:nvSpPr>
          <p:cNvPr id="4" name="Text 2"/>
          <p:cNvSpPr/>
          <p:nvPr/>
        </p:nvSpPr>
        <p:spPr>
          <a:xfrm>
            <a:off x="346269" y="2033885"/>
            <a:ext cx="3926919" cy="646033"/>
          </a:xfrm>
          <a:prstGeom prst="rect">
            <a:avLst/>
          </a:prstGeom>
          <a:noFill/>
          <a:ln/>
        </p:spPr>
        <p:txBody>
          <a:bodyPr wrap="square" lIns="0" tIns="0" rIns="0" bIns="0" rtlCol="0" anchor="t"/>
          <a:lstStyle/>
          <a:p>
            <a:pPr marL="0" indent="0">
              <a:lnSpc>
                <a:spcPts val="2500"/>
              </a:lnSpc>
              <a:buNone/>
            </a:pPr>
            <a:r>
              <a:rPr lang="en-US" sz="1550" dirty="0">
                <a:solidFill>
                  <a:srgbClr val="E0E4E6"/>
                </a:solidFill>
                <a:latin typeface="Barlow" pitchFamily="34" charset="0"/>
                <a:ea typeface="Barlow" pitchFamily="34" charset="-122"/>
                <a:cs typeface="Barlow" pitchFamily="34" charset="-120"/>
              </a:rPr>
              <a:t>Les retours ont permis d'ajuster </a:t>
            </a:r>
            <a:r>
              <a:rPr lang="en-US" sz="1550" dirty="0">
                <a:solidFill>
                  <a:srgbClr val="E0E4E6"/>
                </a:solidFill>
                <a:latin typeface="Arial" panose="020B0604020202020204" pitchFamily="34" charset="0"/>
                <a:ea typeface="Barlow" pitchFamily="34" charset="-122"/>
                <a:cs typeface="Arial" panose="020B0604020202020204" pitchFamily="34" charset="0"/>
              </a:rPr>
              <a:t>concrètement</a:t>
            </a:r>
            <a:r>
              <a:rPr lang="en-US" sz="1550" dirty="0">
                <a:solidFill>
                  <a:srgbClr val="E0E4E6"/>
                </a:solidFill>
                <a:latin typeface="Barlow" pitchFamily="34" charset="0"/>
                <a:ea typeface="Barlow" pitchFamily="34" charset="-122"/>
                <a:cs typeface="Barlow" pitchFamily="34" charset="-120"/>
              </a:rPr>
              <a:t> les prestations offertes :</a:t>
            </a:r>
            <a:endParaRPr lang="en-US" sz="1550" dirty="0"/>
          </a:p>
        </p:txBody>
      </p:sp>
      <p:sp>
        <p:nvSpPr>
          <p:cNvPr id="5" name="Text 3"/>
          <p:cNvSpPr/>
          <p:nvPr/>
        </p:nvSpPr>
        <p:spPr>
          <a:xfrm>
            <a:off x="267331" y="2687192"/>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Augmentation</a:t>
            </a:r>
            <a:r>
              <a:rPr lang="en-US" sz="1550" dirty="0">
                <a:solidFill>
                  <a:srgbClr val="E0E4E6"/>
                </a:solidFill>
                <a:latin typeface="Barlow" pitchFamily="34" charset="0"/>
                <a:ea typeface="Barlow" pitchFamily="34" charset="-122"/>
                <a:cs typeface="Barlow" pitchFamily="34" charset="-120"/>
              </a:rPr>
              <a:t> des forfaits médicaux</a:t>
            </a:r>
            <a:endParaRPr lang="en-US" sz="1550" dirty="0"/>
          </a:p>
        </p:txBody>
      </p:sp>
      <p:sp>
        <p:nvSpPr>
          <p:cNvPr id="6" name="Text 4"/>
          <p:cNvSpPr/>
          <p:nvPr/>
        </p:nvSpPr>
        <p:spPr>
          <a:xfrm>
            <a:off x="267327" y="3039748"/>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Renforcement des services de protection</a:t>
            </a:r>
            <a:endParaRPr lang="en-US" sz="1550" dirty="0">
              <a:latin typeface="Arial" panose="020B0604020202020204" pitchFamily="34" charset="0"/>
              <a:cs typeface="Arial" panose="020B0604020202020204" pitchFamily="34" charset="0"/>
            </a:endParaRPr>
          </a:p>
        </p:txBody>
      </p:sp>
      <p:sp>
        <p:nvSpPr>
          <p:cNvPr id="7" name="Text 5"/>
          <p:cNvSpPr/>
          <p:nvPr/>
        </p:nvSpPr>
        <p:spPr>
          <a:xfrm>
            <a:off x="267326" y="3421735"/>
            <a:ext cx="3926919" cy="646033"/>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Extension</a:t>
            </a:r>
            <a:r>
              <a:rPr lang="en-US" sz="1550" dirty="0">
                <a:solidFill>
                  <a:srgbClr val="E0E4E6"/>
                </a:solidFill>
                <a:latin typeface="Barlow" pitchFamily="34" charset="0"/>
                <a:ea typeface="Barlow" pitchFamily="34" charset="-122"/>
                <a:cs typeface="Barlow" pitchFamily="34" charset="-120"/>
              </a:rPr>
              <a:t> </a:t>
            </a:r>
            <a:r>
              <a:rPr lang="en-US" sz="1550" dirty="0">
                <a:solidFill>
                  <a:srgbClr val="E0E4E6"/>
                </a:solidFill>
                <a:latin typeface="Arial" panose="020B0604020202020204" pitchFamily="34" charset="0"/>
                <a:ea typeface="Barlow" pitchFamily="34" charset="-122"/>
                <a:cs typeface="Arial" panose="020B0604020202020204" pitchFamily="34" charset="0"/>
              </a:rPr>
              <a:t>géographique</a:t>
            </a:r>
            <a:r>
              <a:rPr lang="en-US" sz="1550" dirty="0">
                <a:solidFill>
                  <a:srgbClr val="E0E4E6"/>
                </a:solidFill>
                <a:latin typeface="Barlow" pitchFamily="34" charset="0"/>
                <a:ea typeface="Barlow" pitchFamily="34" charset="-122"/>
                <a:cs typeface="Barlow" pitchFamily="34" charset="-120"/>
              </a:rPr>
              <a:t> des points de service</a:t>
            </a:r>
          </a:p>
          <a:p>
            <a:pPr marL="342900" indent="-342900" algn="l">
              <a:lnSpc>
                <a:spcPts val="2500"/>
              </a:lnSpc>
              <a:buSzPct val="100000"/>
              <a:buChar char="•"/>
            </a:pPr>
            <a:endParaRPr lang="en-US" sz="1550" dirty="0"/>
          </a:p>
        </p:txBody>
      </p:sp>
      <p:sp>
        <p:nvSpPr>
          <p:cNvPr id="10" name="Text 6"/>
          <p:cNvSpPr/>
          <p:nvPr/>
        </p:nvSpPr>
        <p:spPr>
          <a:xfrm>
            <a:off x="10402420" y="1449753"/>
            <a:ext cx="2244090" cy="280511"/>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Confiance renforcée</a:t>
            </a:r>
            <a:endParaRPr lang="en-US" sz="1750" dirty="0">
              <a:latin typeface="Arial" panose="020B0604020202020204" pitchFamily="34" charset="0"/>
              <a:cs typeface="Arial" panose="020B0604020202020204" pitchFamily="34" charset="0"/>
            </a:endParaRPr>
          </a:p>
        </p:txBody>
      </p:sp>
      <p:sp>
        <p:nvSpPr>
          <p:cNvPr id="11" name="Text 7"/>
          <p:cNvSpPr/>
          <p:nvPr/>
        </p:nvSpPr>
        <p:spPr>
          <a:xfrm>
            <a:off x="10417771" y="1718142"/>
            <a:ext cx="3926919" cy="969050"/>
          </a:xfrm>
          <a:prstGeom prst="rect">
            <a:avLst/>
          </a:prstGeom>
          <a:noFill/>
          <a:ln/>
        </p:spPr>
        <p:txBody>
          <a:bodyPr wrap="square" lIns="0" tIns="0" rIns="0" bIns="0" rtlCol="0" anchor="t"/>
          <a:lstStyle/>
          <a:p>
            <a:pPr marL="0" indent="0" algn="l">
              <a:lnSpc>
                <a:spcPts val="2500"/>
              </a:lnSpc>
              <a:buNone/>
            </a:pPr>
            <a:r>
              <a:rPr lang="en-US" sz="1550" dirty="0">
                <a:solidFill>
                  <a:srgbClr val="E0E4E6"/>
                </a:solidFill>
                <a:latin typeface="Arial" panose="020B0604020202020204" pitchFamily="34" charset="0"/>
                <a:ea typeface="Barlow" pitchFamily="34" charset="-122"/>
                <a:cs typeface="Arial" panose="020B0604020202020204" pitchFamily="34" charset="0"/>
              </a:rPr>
              <a:t>L'écoute active a favorisé un climat de confiance et renforcé la dignité des personnes migrantes :</a:t>
            </a:r>
            <a:endParaRPr lang="en-US" sz="1550" dirty="0">
              <a:latin typeface="Arial" panose="020B0604020202020204" pitchFamily="34" charset="0"/>
              <a:cs typeface="Arial" panose="020B0604020202020204" pitchFamily="34" charset="0"/>
            </a:endParaRPr>
          </a:p>
        </p:txBody>
      </p:sp>
      <p:sp>
        <p:nvSpPr>
          <p:cNvPr id="12" name="Text 8"/>
          <p:cNvSpPr/>
          <p:nvPr/>
        </p:nvSpPr>
        <p:spPr>
          <a:xfrm>
            <a:off x="10211491" y="2828519"/>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Messages de remerciement fréquents</a:t>
            </a:r>
            <a:endParaRPr lang="en-US" sz="1550" dirty="0">
              <a:latin typeface="Arial" panose="020B0604020202020204" pitchFamily="34" charset="0"/>
              <a:cs typeface="Arial" panose="020B0604020202020204" pitchFamily="34" charset="0"/>
            </a:endParaRPr>
          </a:p>
        </p:txBody>
      </p:sp>
      <p:sp>
        <p:nvSpPr>
          <p:cNvPr id="13" name="Text 9"/>
          <p:cNvSpPr/>
          <p:nvPr/>
        </p:nvSpPr>
        <p:spPr>
          <a:xfrm>
            <a:off x="10211491" y="3216080"/>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Demandes directes aux volontaires</a:t>
            </a:r>
            <a:endParaRPr lang="en-US" sz="1550" dirty="0">
              <a:latin typeface="Arial" panose="020B0604020202020204" pitchFamily="34" charset="0"/>
              <a:cs typeface="Arial" panose="020B0604020202020204" pitchFamily="34" charset="0"/>
            </a:endParaRPr>
          </a:p>
        </p:txBody>
      </p:sp>
      <p:sp>
        <p:nvSpPr>
          <p:cNvPr id="14" name="Text 10"/>
          <p:cNvSpPr/>
          <p:nvPr/>
        </p:nvSpPr>
        <p:spPr>
          <a:xfrm>
            <a:off x="10211491" y="3601781"/>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Satisfaction exprimée sur l'accueil</a:t>
            </a:r>
            <a:endParaRPr lang="en-US" sz="1550" dirty="0">
              <a:latin typeface="Arial" panose="020B0604020202020204" pitchFamily="34" charset="0"/>
              <a:cs typeface="Arial" panose="020B0604020202020204" pitchFamily="34" charset="0"/>
            </a:endParaRPr>
          </a:p>
        </p:txBody>
      </p:sp>
      <p:sp>
        <p:nvSpPr>
          <p:cNvPr id="17" name="Text 11"/>
          <p:cNvSpPr/>
          <p:nvPr/>
        </p:nvSpPr>
        <p:spPr>
          <a:xfrm>
            <a:off x="10436152" y="4304803"/>
            <a:ext cx="2927866" cy="280511"/>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Implication communautaire</a:t>
            </a:r>
            <a:endParaRPr lang="en-US" sz="1750" dirty="0">
              <a:latin typeface="Arial" panose="020B0604020202020204" pitchFamily="34" charset="0"/>
              <a:cs typeface="Arial" panose="020B0604020202020204" pitchFamily="34" charset="0"/>
            </a:endParaRPr>
          </a:p>
        </p:txBody>
      </p:sp>
      <p:sp>
        <p:nvSpPr>
          <p:cNvPr id="18" name="Text 12"/>
          <p:cNvSpPr/>
          <p:nvPr/>
        </p:nvSpPr>
        <p:spPr>
          <a:xfrm>
            <a:off x="10417771" y="4714019"/>
            <a:ext cx="3926919" cy="646033"/>
          </a:xfrm>
          <a:prstGeom prst="rect">
            <a:avLst/>
          </a:prstGeom>
          <a:noFill/>
          <a:ln/>
        </p:spPr>
        <p:txBody>
          <a:bodyPr wrap="square" lIns="0" tIns="0" rIns="0" bIns="0" rtlCol="0" anchor="t"/>
          <a:lstStyle/>
          <a:p>
            <a:pPr marL="0" indent="0" algn="l">
              <a:lnSpc>
                <a:spcPts val="2500"/>
              </a:lnSpc>
              <a:buNone/>
            </a:pPr>
            <a:r>
              <a:rPr lang="en-US" sz="1550" dirty="0">
                <a:solidFill>
                  <a:srgbClr val="E0E4E6"/>
                </a:solidFill>
                <a:latin typeface="Arial" panose="020B0604020202020204" pitchFamily="34" charset="0"/>
                <a:ea typeface="Barlow" pitchFamily="34" charset="-122"/>
                <a:cs typeface="Arial" panose="020B0604020202020204" pitchFamily="34" charset="0"/>
              </a:rPr>
              <a:t>Les acteurs locaux sont désormais reconnus comme partenaires essentiels :</a:t>
            </a:r>
            <a:endParaRPr lang="en-US" sz="1550" dirty="0">
              <a:latin typeface="Arial" panose="020B0604020202020204" pitchFamily="34" charset="0"/>
              <a:cs typeface="Arial" panose="020B0604020202020204" pitchFamily="34" charset="0"/>
            </a:endParaRPr>
          </a:p>
        </p:txBody>
      </p:sp>
      <p:sp>
        <p:nvSpPr>
          <p:cNvPr id="19" name="Text 13"/>
          <p:cNvSpPr/>
          <p:nvPr/>
        </p:nvSpPr>
        <p:spPr>
          <a:xfrm>
            <a:off x="10245221" y="5528967"/>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Participation aux comités de gestion</a:t>
            </a:r>
            <a:endParaRPr lang="en-US" sz="1550" dirty="0">
              <a:latin typeface="Arial" panose="020B0604020202020204" pitchFamily="34" charset="0"/>
              <a:cs typeface="Arial" panose="020B0604020202020204" pitchFamily="34" charset="0"/>
            </a:endParaRPr>
          </a:p>
        </p:txBody>
      </p:sp>
      <p:sp>
        <p:nvSpPr>
          <p:cNvPr id="20" name="Text 14"/>
          <p:cNvSpPr/>
          <p:nvPr/>
        </p:nvSpPr>
        <p:spPr>
          <a:xfrm>
            <a:off x="10245221" y="5903066"/>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Invitation aux ateliers de capitalisation</a:t>
            </a:r>
            <a:endParaRPr lang="en-US" sz="1550" dirty="0">
              <a:latin typeface="Arial" panose="020B0604020202020204" pitchFamily="34" charset="0"/>
              <a:cs typeface="Arial" panose="020B0604020202020204" pitchFamily="34" charset="0"/>
            </a:endParaRPr>
          </a:p>
        </p:txBody>
      </p:sp>
      <p:sp>
        <p:nvSpPr>
          <p:cNvPr id="21" name="Text 15"/>
          <p:cNvSpPr/>
          <p:nvPr/>
        </p:nvSpPr>
        <p:spPr>
          <a:xfrm>
            <a:off x="10245221" y="6373465"/>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Reconnaissance de leur expertise</a:t>
            </a:r>
            <a:endParaRPr lang="en-US" sz="1550" dirty="0">
              <a:latin typeface="Arial" panose="020B0604020202020204" pitchFamily="34" charset="0"/>
              <a:cs typeface="Arial" panose="020B0604020202020204" pitchFamily="34" charset="0"/>
            </a:endParaRPr>
          </a:p>
        </p:txBody>
      </p:sp>
      <p:sp>
        <p:nvSpPr>
          <p:cNvPr id="24" name="Text 16"/>
          <p:cNvSpPr/>
          <p:nvPr/>
        </p:nvSpPr>
        <p:spPr>
          <a:xfrm>
            <a:off x="364399" y="4250529"/>
            <a:ext cx="2851309" cy="280511"/>
          </a:xfrm>
          <a:prstGeom prst="rect">
            <a:avLst/>
          </a:prstGeom>
          <a:noFill/>
          <a:ln/>
        </p:spPr>
        <p:txBody>
          <a:bodyPr wrap="none" lIns="0" tIns="0" rIns="0" bIns="0" rtlCol="0" anchor="t"/>
          <a:lstStyle/>
          <a:p>
            <a:pPr marL="0" indent="0">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Identification des blocages</a:t>
            </a:r>
            <a:endParaRPr lang="en-US" sz="1750" dirty="0">
              <a:latin typeface="Arial" panose="020B0604020202020204" pitchFamily="34" charset="0"/>
              <a:cs typeface="Arial" panose="020B0604020202020204" pitchFamily="34" charset="0"/>
            </a:endParaRPr>
          </a:p>
        </p:txBody>
      </p:sp>
      <p:sp>
        <p:nvSpPr>
          <p:cNvPr id="25" name="Text 17"/>
          <p:cNvSpPr/>
          <p:nvPr/>
        </p:nvSpPr>
        <p:spPr>
          <a:xfrm>
            <a:off x="346268" y="4636270"/>
            <a:ext cx="3926919" cy="646033"/>
          </a:xfrm>
          <a:prstGeom prst="rect">
            <a:avLst/>
          </a:prstGeom>
          <a:noFill/>
          <a:ln/>
        </p:spPr>
        <p:txBody>
          <a:bodyPr wrap="square" lIns="0" tIns="0" rIns="0" bIns="0" rtlCol="0" anchor="t"/>
          <a:lstStyle/>
          <a:p>
            <a:pPr marL="0" indent="0">
              <a:lnSpc>
                <a:spcPts val="2500"/>
              </a:lnSpc>
              <a:buNone/>
            </a:pPr>
            <a:r>
              <a:rPr lang="en-US" sz="1550" dirty="0">
                <a:solidFill>
                  <a:srgbClr val="E0E4E6"/>
                </a:solidFill>
                <a:latin typeface="Arial" panose="020B0604020202020204" pitchFamily="34" charset="0"/>
                <a:ea typeface="Barlow" pitchFamily="34" charset="-122"/>
                <a:cs typeface="Arial" panose="020B0604020202020204" pitchFamily="34" charset="0"/>
              </a:rPr>
              <a:t>L'analyse des retours a révélé des défis à surmonter :</a:t>
            </a:r>
            <a:endParaRPr lang="en-US" sz="1550" dirty="0">
              <a:latin typeface="Arial" panose="020B0604020202020204" pitchFamily="34" charset="0"/>
              <a:cs typeface="Arial" panose="020B0604020202020204" pitchFamily="34" charset="0"/>
            </a:endParaRPr>
          </a:p>
        </p:txBody>
      </p:sp>
      <p:sp>
        <p:nvSpPr>
          <p:cNvPr id="26" name="Text 18"/>
          <p:cNvSpPr/>
          <p:nvPr/>
        </p:nvSpPr>
        <p:spPr>
          <a:xfrm>
            <a:off x="267331" y="5326558"/>
            <a:ext cx="3926919" cy="646033"/>
          </a:xfrm>
          <a:prstGeom prst="rect">
            <a:avLst/>
          </a:prstGeom>
          <a:noFill/>
          <a:ln/>
        </p:spPr>
        <p:txBody>
          <a:bodyPr wrap="squar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Emplacement limité des boîtes à suggestions</a:t>
            </a:r>
            <a:endParaRPr lang="en-US" sz="1550" dirty="0">
              <a:latin typeface="Arial" panose="020B0604020202020204" pitchFamily="34" charset="0"/>
              <a:cs typeface="Arial" panose="020B0604020202020204" pitchFamily="34" charset="0"/>
            </a:endParaRPr>
          </a:p>
        </p:txBody>
      </p:sp>
      <p:sp>
        <p:nvSpPr>
          <p:cNvPr id="27" name="Text 19"/>
          <p:cNvSpPr/>
          <p:nvPr/>
        </p:nvSpPr>
        <p:spPr>
          <a:xfrm>
            <a:off x="267328" y="6024120"/>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Méconnaissance du numéro vert</a:t>
            </a:r>
            <a:endParaRPr lang="en-US" sz="1550" dirty="0">
              <a:latin typeface="Arial" panose="020B0604020202020204" pitchFamily="34" charset="0"/>
              <a:cs typeface="Arial" panose="020B0604020202020204" pitchFamily="34" charset="0"/>
            </a:endParaRPr>
          </a:p>
        </p:txBody>
      </p:sp>
      <p:sp>
        <p:nvSpPr>
          <p:cNvPr id="28" name="Text 20"/>
          <p:cNvSpPr/>
          <p:nvPr/>
        </p:nvSpPr>
        <p:spPr>
          <a:xfrm>
            <a:off x="267325" y="6347137"/>
            <a:ext cx="3926919" cy="323017"/>
          </a:xfrm>
          <a:prstGeom prst="rect">
            <a:avLst/>
          </a:prstGeom>
          <a:noFill/>
          <a:ln/>
        </p:spPr>
        <p:txBody>
          <a:bodyPr wrap="none" lIns="0" tIns="0" rIns="0" bIns="0" rtlCol="0" anchor="t"/>
          <a:lstStyle/>
          <a:p>
            <a:pPr marL="342900" indent="-342900" algn="l">
              <a:lnSpc>
                <a:spcPts val="2500"/>
              </a:lnSpc>
              <a:buSzPct val="100000"/>
              <a:buChar char="•"/>
            </a:pPr>
            <a:r>
              <a:rPr lang="en-US" sz="1550" dirty="0">
                <a:solidFill>
                  <a:srgbClr val="E0E4E6"/>
                </a:solidFill>
                <a:latin typeface="Arial" panose="020B0604020202020204" pitchFamily="34" charset="0"/>
                <a:ea typeface="Barlow" pitchFamily="34" charset="-122"/>
                <a:cs typeface="Arial" panose="020B0604020202020204" pitchFamily="34" charset="0"/>
              </a:rPr>
              <a:t>Barrières liées à l'analphabétisme</a:t>
            </a:r>
            <a:endParaRPr lang="en-US" sz="1550" dirty="0">
              <a:latin typeface="Arial" panose="020B0604020202020204" pitchFamily="34" charset="0"/>
              <a:cs typeface="Arial" panose="020B0604020202020204" pitchFamily="34" charset="0"/>
            </a:endParaRPr>
          </a:p>
        </p:txBody>
      </p:sp>
      <p:pic>
        <p:nvPicPr>
          <p:cNvPr id="31" name="Image 30">
            <a:extLst>
              <a:ext uri="{FF2B5EF4-FFF2-40B4-BE49-F238E27FC236}">
                <a16:creationId xmlns:a16="http://schemas.microsoft.com/office/drawing/2014/main" id="{570A24C5-783A-6C32-BE12-7CD634B1A2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741" y="1427911"/>
            <a:ext cx="5218259" cy="391369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18198" y="727472"/>
            <a:ext cx="4546044" cy="568166"/>
          </a:xfrm>
          <a:prstGeom prst="rect">
            <a:avLst/>
          </a:prstGeom>
          <a:noFill/>
          <a:ln/>
        </p:spPr>
        <p:txBody>
          <a:bodyPr wrap="none" lIns="0" tIns="0" rIns="0" bIns="0" rtlCol="0" anchor="t"/>
          <a:lstStyle/>
          <a:p>
            <a:pPr marL="0" indent="0" algn="l">
              <a:lnSpc>
                <a:spcPts val="4450"/>
              </a:lnSpc>
              <a:buNone/>
            </a:pPr>
            <a:r>
              <a:rPr lang="en-US" sz="3550" b="1" dirty="0">
                <a:solidFill>
                  <a:srgbClr val="F0FCFF"/>
                </a:solidFill>
                <a:latin typeface="Arial" panose="020B0604020202020204" pitchFamily="34" charset="0"/>
                <a:ea typeface="Spline Sans Bold" pitchFamily="34" charset="-122"/>
                <a:cs typeface="Arial" panose="020B0604020202020204" pitchFamily="34" charset="0"/>
              </a:rPr>
              <a:t>Enseignements tirés</a:t>
            </a:r>
            <a:endParaRPr lang="en-US" sz="3550" dirty="0">
              <a:latin typeface="Arial" panose="020B0604020202020204" pitchFamily="34" charset="0"/>
              <a:cs typeface="Arial" panose="020B0604020202020204" pitchFamily="34" charset="0"/>
            </a:endParaRPr>
          </a:p>
        </p:txBody>
      </p:sp>
      <p:sp>
        <p:nvSpPr>
          <p:cNvPr id="3" name="Shape 1"/>
          <p:cNvSpPr/>
          <p:nvPr/>
        </p:nvSpPr>
        <p:spPr>
          <a:xfrm>
            <a:off x="818198" y="1832491"/>
            <a:ext cx="460177" cy="460177"/>
          </a:xfrm>
          <a:prstGeom prst="roundRect">
            <a:avLst>
              <a:gd name="adj" fmla="val 66683"/>
            </a:avLst>
          </a:prstGeom>
          <a:solidFill>
            <a:srgbClr val="0A081B"/>
          </a:solidFill>
          <a:ln w="22860">
            <a:solidFill>
              <a:srgbClr val="16FFBB"/>
            </a:solidFill>
            <a:prstDash val="solid"/>
          </a:ln>
        </p:spPr>
        <p:txBody>
          <a:bodyPr/>
          <a:lstStyle/>
          <a:p>
            <a:endParaRPr lang="en-GB"/>
          </a:p>
        </p:txBody>
      </p:sp>
      <p:sp>
        <p:nvSpPr>
          <p:cNvPr id="4" name="Text 2"/>
          <p:cNvSpPr/>
          <p:nvPr/>
        </p:nvSpPr>
        <p:spPr>
          <a:xfrm>
            <a:off x="911900" y="1892082"/>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1</a:t>
            </a:r>
            <a:endParaRPr lang="en-US" sz="2100" dirty="0"/>
          </a:p>
        </p:txBody>
      </p:sp>
      <p:sp>
        <p:nvSpPr>
          <p:cNvPr id="5" name="Text 3"/>
          <p:cNvSpPr/>
          <p:nvPr/>
        </p:nvSpPr>
        <p:spPr>
          <a:xfrm>
            <a:off x="1482923" y="1902738"/>
            <a:ext cx="2273022"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Diversité des canaux</a:t>
            </a:r>
            <a:endParaRPr lang="en-US" sz="1750" dirty="0">
              <a:latin typeface="Arial" panose="020B0604020202020204" pitchFamily="34" charset="0"/>
              <a:cs typeface="Arial" panose="020B0604020202020204" pitchFamily="34" charset="0"/>
            </a:endParaRPr>
          </a:p>
        </p:txBody>
      </p:sp>
      <p:sp>
        <p:nvSpPr>
          <p:cNvPr id="6" name="Text 4"/>
          <p:cNvSpPr/>
          <p:nvPr/>
        </p:nvSpPr>
        <p:spPr>
          <a:xfrm>
            <a:off x="1482923" y="2391370"/>
            <a:ext cx="5582722" cy="981551"/>
          </a:xfrm>
          <a:prstGeom prst="rect">
            <a:avLst/>
          </a:prstGeom>
          <a:noFill/>
          <a:ln/>
        </p:spPr>
        <p:txBody>
          <a:bodyPr wrap="square" lIns="0" tIns="0" rIns="0" bIns="0" rtlCol="0" anchor="t"/>
          <a:lstStyle/>
          <a:p>
            <a:pPr marL="0" indent="0" algn="l">
              <a:lnSpc>
                <a:spcPts val="25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Proposer plusieurs mécanismes de retour permet d'atteindre des profils variés de migrants, mais nécessite des ressources adéquates pour le traitement des informations.</a:t>
            </a:r>
            <a:endParaRPr lang="en-US" sz="1600" dirty="0">
              <a:latin typeface="Arial" panose="020B0604020202020204" pitchFamily="34" charset="0"/>
              <a:cs typeface="Arial" panose="020B0604020202020204" pitchFamily="34" charset="0"/>
            </a:endParaRPr>
          </a:p>
        </p:txBody>
      </p:sp>
      <p:sp>
        <p:nvSpPr>
          <p:cNvPr id="7" name="Shape 5"/>
          <p:cNvSpPr/>
          <p:nvPr/>
        </p:nvSpPr>
        <p:spPr>
          <a:xfrm>
            <a:off x="818198" y="3782020"/>
            <a:ext cx="460177" cy="460177"/>
          </a:xfrm>
          <a:prstGeom prst="roundRect">
            <a:avLst>
              <a:gd name="adj" fmla="val 66683"/>
            </a:avLst>
          </a:prstGeom>
          <a:solidFill>
            <a:srgbClr val="0A081B"/>
          </a:solidFill>
          <a:ln w="22860">
            <a:solidFill>
              <a:srgbClr val="29DDDA"/>
            </a:solidFill>
            <a:prstDash val="solid"/>
          </a:ln>
        </p:spPr>
        <p:txBody>
          <a:bodyPr/>
          <a:lstStyle/>
          <a:p>
            <a:endParaRPr lang="en-GB"/>
          </a:p>
        </p:txBody>
      </p:sp>
      <p:sp>
        <p:nvSpPr>
          <p:cNvPr id="8" name="Text 6"/>
          <p:cNvSpPr/>
          <p:nvPr/>
        </p:nvSpPr>
        <p:spPr>
          <a:xfrm>
            <a:off x="911900" y="3841611"/>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2</a:t>
            </a:r>
            <a:endParaRPr lang="en-US" sz="2100" dirty="0"/>
          </a:p>
        </p:txBody>
      </p:sp>
      <p:sp>
        <p:nvSpPr>
          <p:cNvPr id="9" name="Text 7"/>
          <p:cNvSpPr/>
          <p:nvPr/>
        </p:nvSpPr>
        <p:spPr>
          <a:xfrm>
            <a:off x="1482923" y="3852267"/>
            <a:ext cx="2435304"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Barrières linguistiques</a:t>
            </a:r>
            <a:endParaRPr lang="en-US" sz="1750" dirty="0">
              <a:latin typeface="Arial" panose="020B0604020202020204" pitchFamily="34" charset="0"/>
              <a:cs typeface="Arial" panose="020B0604020202020204" pitchFamily="34" charset="0"/>
            </a:endParaRPr>
          </a:p>
        </p:txBody>
      </p:sp>
      <p:sp>
        <p:nvSpPr>
          <p:cNvPr id="10" name="Text 8"/>
          <p:cNvSpPr/>
          <p:nvPr/>
        </p:nvSpPr>
        <p:spPr>
          <a:xfrm>
            <a:off x="1482923" y="4340900"/>
            <a:ext cx="5582722" cy="981551"/>
          </a:xfrm>
          <a:prstGeom prst="rect">
            <a:avLst/>
          </a:prstGeom>
          <a:noFill/>
          <a:ln/>
        </p:spPr>
        <p:txBody>
          <a:bodyPr wrap="square" lIns="0" tIns="0" rIns="0" bIns="0" rtlCol="0" anchor="t"/>
          <a:lstStyle/>
          <a:p>
            <a:pPr marL="0" indent="0" algn="l">
              <a:lnSpc>
                <a:spcPts val="25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L'analphabétisme limite l'utilisation des canaux écrits, particulièrement chez les femmes migrantes, nécessitant des alternatives orales ou visuelles.</a:t>
            </a:r>
            <a:endParaRPr lang="en-US" sz="1600" dirty="0">
              <a:latin typeface="Arial" panose="020B0604020202020204" pitchFamily="34" charset="0"/>
              <a:cs typeface="Arial" panose="020B0604020202020204" pitchFamily="34" charset="0"/>
            </a:endParaRPr>
          </a:p>
        </p:txBody>
      </p:sp>
      <p:sp>
        <p:nvSpPr>
          <p:cNvPr id="11" name="Shape 9"/>
          <p:cNvSpPr/>
          <p:nvPr/>
        </p:nvSpPr>
        <p:spPr>
          <a:xfrm>
            <a:off x="818198" y="5731550"/>
            <a:ext cx="460177" cy="460177"/>
          </a:xfrm>
          <a:prstGeom prst="roundRect">
            <a:avLst>
              <a:gd name="adj" fmla="val 66683"/>
            </a:avLst>
          </a:prstGeom>
          <a:solidFill>
            <a:srgbClr val="0A081B"/>
          </a:solidFill>
          <a:ln w="22860">
            <a:solidFill>
              <a:srgbClr val="37A7E7"/>
            </a:solidFill>
            <a:prstDash val="solid"/>
          </a:ln>
        </p:spPr>
        <p:txBody>
          <a:bodyPr/>
          <a:lstStyle/>
          <a:p>
            <a:endParaRPr lang="en-GB"/>
          </a:p>
        </p:txBody>
      </p:sp>
      <p:sp>
        <p:nvSpPr>
          <p:cNvPr id="12" name="Text 10"/>
          <p:cNvSpPr/>
          <p:nvPr/>
        </p:nvSpPr>
        <p:spPr>
          <a:xfrm>
            <a:off x="911900" y="5791140"/>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3</a:t>
            </a:r>
            <a:endParaRPr lang="en-US" sz="2100" dirty="0"/>
          </a:p>
        </p:txBody>
      </p:sp>
      <p:sp>
        <p:nvSpPr>
          <p:cNvPr id="13" name="Text 11"/>
          <p:cNvSpPr/>
          <p:nvPr/>
        </p:nvSpPr>
        <p:spPr>
          <a:xfrm>
            <a:off x="1482923" y="5801797"/>
            <a:ext cx="2277070"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Visibilité insuffisante</a:t>
            </a:r>
            <a:endParaRPr lang="en-US" sz="1750" dirty="0">
              <a:latin typeface="Arial" panose="020B0604020202020204" pitchFamily="34" charset="0"/>
              <a:cs typeface="Arial" panose="020B0604020202020204" pitchFamily="34" charset="0"/>
            </a:endParaRPr>
          </a:p>
        </p:txBody>
      </p:sp>
      <p:sp>
        <p:nvSpPr>
          <p:cNvPr id="14" name="Text 12"/>
          <p:cNvSpPr/>
          <p:nvPr/>
        </p:nvSpPr>
        <p:spPr>
          <a:xfrm>
            <a:off x="1482923" y="6290429"/>
            <a:ext cx="5582722" cy="981551"/>
          </a:xfrm>
          <a:prstGeom prst="rect">
            <a:avLst/>
          </a:prstGeom>
          <a:noFill/>
          <a:ln/>
        </p:spPr>
        <p:txBody>
          <a:bodyPr wrap="square" lIns="0" tIns="0" rIns="0" bIns="0" rtlCol="0" anchor="t"/>
          <a:lstStyle/>
          <a:p>
            <a:pPr marL="0" indent="0" algn="l">
              <a:lnSpc>
                <a:spcPts val="25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La ligne téléphonique verte reste méconnue et mal comprise par de nombreux migrants, révélant un besoin de communication adaptée.</a:t>
            </a:r>
            <a:endParaRPr lang="en-US" sz="1600" dirty="0">
              <a:latin typeface="Arial" panose="020B0604020202020204" pitchFamily="34" charset="0"/>
              <a:cs typeface="Arial" panose="020B0604020202020204" pitchFamily="34" charset="0"/>
            </a:endParaRPr>
          </a:p>
        </p:txBody>
      </p:sp>
      <p:sp>
        <p:nvSpPr>
          <p:cNvPr id="15" name="Shape 13"/>
          <p:cNvSpPr/>
          <p:nvPr/>
        </p:nvSpPr>
        <p:spPr>
          <a:xfrm>
            <a:off x="7572375" y="1832491"/>
            <a:ext cx="460177" cy="460177"/>
          </a:xfrm>
          <a:prstGeom prst="roundRect">
            <a:avLst>
              <a:gd name="adj" fmla="val 66683"/>
            </a:avLst>
          </a:prstGeom>
          <a:solidFill>
            <a:srgbClr val="0A081B"/>
          </a:solidFill>
          <a:ln w="22860">
            <a:solidFill>
              <a:srgbClr val="16FFBB"/>
            </a:solidFill>
            <a:prstDash val="solid"/>
          </a:ln>
        </p:spPr>
        <p:txBody>
          <a:bodyPr/>
          <a:lstStyle/>
          <a:p>
            <a:endParaRPr lang="en-GB"/>
          </a:p>
        </p:txBody>
      </p:sp>
      <p:sp>
        <p:nvSpPr>
          <p:cNvPr id="16" name="Text 14"/>
          <p:cNvSpPr/>
          <p:nvPr/>
        </p:nvSpPr>
        <p:spPr>
          <a:xfrm>
            <a:off x="7666077" y="1892082"/>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1</a:t>
            </a:r>
            <a:endParaRPr lang="en-US" sz="2100" dirty="0"/>
          </a:p>
        </p:txBody>
      </p:sp>
      <p:sp>
        <p:nvSpPr>
          <p:cNvPr id="17" name="Text 15"/>
          <p:cNvSpPr/>
          <p:nvPr/>
        </p:nvSpPr>
        <p:spPr>
          <a:xfrm>
            <a:off x="8237101" y="1902738"/>
            <a:ext cx="3147536"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Traitement manuel inefficace</a:t>
            </a:r>
            <a:endParaRPr lang="en-US" sz="1750" dirty="0">
              <a:latin typeface="Arial" panose="020B0604020202020204" pitchFamily="34" charset="0"/>
              <a:cs typeface="Arial" panose="020B0604020202020204" pitchFamily="34" charset="0"/>
            </a:endParaRPr>
          </a:p>
        </p:txBody>
      </p:sp>
      <p:sp>
        <p:nvSpPr>
          <p:cNvPr id="18" name="Text 16"/>
          <p:cNvSpPr/>
          <p:nvPr/>
        </p:nvSpPr>
        <p:spPr>
          <a:xfrm>
            <a:off x="8237101" y="2391370"/>
            <a:ext cx="5582722" cy="654368"/>
          </a:xfrm>
          <a:prstGeom prst="rect">
            <a:avLst/>
          </a:prstGeom>
          <a:noFill/>
          <a:ln/>
        </p:spPr>
        <p:txBody>
          <a:bodyPr wrap="square" lIns="0" tIns="0" rIns="0" bIns="0" rtlCol="0" anchor="t"/>
          <a:lstStyle/>
          <a:p>
            <a:pPr marL="0" indent="0" algn="l">
              <a:lnSpc>
                <a:spcPts val="25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La saisie manuelle des plaintes génère des retards et fragilise la confiance des migrants qui attendent des réponses rapides.</a:t>
            </a:r>
            <a:endParaRPr lang="en-US" sz="1600" dirty="0">
              <a:latin typeface="Arial" panose="020B0604020202020204" pitchFamily="34" charset="0"/>
              <a:cs typeface="Arial" panose="020B0604020202020204" pitchFamily="34" charset="0"/>
            </a:endParaRPr>
          </a:p>
        </p:txBody>
      </p:sp>
      <p:sp>
        <p:nvSpPr>
          <p:cNvPr id="19" name="Shape 17"/>
          <p:cNvSpPr/>
          <p:nvPr/>
        </p:nvSpPr>
        <p:spPr>
          <a:xfrm>
            <a:off x="7572375" y="3454837"/>
            <a:ext cx="460177" cy="460177"/>
          </a:xfrm>
          <a:prstGeom prst="roundRect">
            <a:avLst>
              <a:gd name="adj" fmla="val 66683"/>
            </a:avLst>
          </a:prstGeom>
          <a:solidFill>
            <a:srgbClr val="0A081B"/>
          </a:solidFill>
          <a:ln w="22860">
            <a:solidFill>
              <a:srgbClr val="29DDDA"/>
            </a:solidFill>
            <a:prstDash val="solid"/>
          </a:ln>
        </p:spPr>
        <p:txBody>
          <a:bodyPr/>
          <a:lstStyle/>
          <a:p>
            <a:endParaRPr lang="en-GB"/>
          </a:p>
        </p:txBody>
      </p:sp>
      <p:sp>
        <p:nvSpPr>
          <p:cNvPr id="20" name="Text 18"/>
          <p:cNvSpPr/>
          <p:nvPr/>
        </p:nvSpPr>
        <p:spPr>
          <a:xfrm>
            <a:off x="7666077" y="3514427"/>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2</a:t>
            </a:r>
            <a:endParaRPr lang="en-US" sz="2100" dirty="0"/>
          </a:p>
        </p:txBody>
      </p:sp>
      <p:sp>
        <p:nvSpPr>
          <p:cNvPr id="21" name="Text 19"/>
          <p:cNvSpPr/>
          <p:nvPr/>
        </p:nvSpPr>
        <p:spPr>
          <a:xfrm>
            <a:off x="8237101" y="3525083"/>
            <a:ext cx="3204924"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Importance du retour collectif</a:t>
            </a:r>
            <a:endParaRPr lang="en-US" sz="1750" dirty="0">
              <a:latin typeface="Arial" panose="020B0604020202020204" pitchFamily="34" charset="0"/>
              <a:cs typeface="Arial" panose="020B0604020202020204" pitchFamily="34" charset="0"/>
            </a:endParaRPr>
          </a:p>
        </p:txBody>
      </p:sp>
      <p:sp>
        <p:nvSpPr>
          <p:cNvPr id="22" name="Text 20"/>
          <p:cNvSpPr/>
          <p:nvPr/>
        </p:nvSpPr>
        <p:spPr>
          <a:xfrm>
            <a:off x="8237101" y="4013716"/>
            <a:ext cx="5582722" cy="981551"/>
          </a:xfrm>
          <a:prstGeom prst="rect">
            <a:avLst/>
          </a:prstGeom>
          <a:noFill/>
          <a:ln/>
        </p:spPr>
        <p:txBody>
          <a:bodyPr wrap="square" lIns="0" tIns="0" rIns="0" bIns="0" rtlCol="0" anchor="t"/>
          <a:lstStyle/>
          <a:p>
            <a:pPr marL="0" indent="0" algn="l">
              <a:lnSpc>
                <a:spcPts val="25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Pour les plaintes anonymes, un retour d'information collectif est essentiel pour montrer que les préoccupations sont prises en compte.</a:t>
            </a:r>
            <a:endParaRPr lang="en-US" sz="1600" dirty="0">
              <a:latin typeface="Arial" panose="020B0604020202020204" pitchFamily="34" charset="0"/>
              <a:cs typeface="Arial" panose="020B0604020202020204" pitchFamily="34" charset="0"/>
            </a:endParaRPr>
          </a:p>
        </p:txBody>
      </p:sp>
      <p:sp>
        <p:nvSpPr>
          <p:cNvPr id="23" name="Shape 21"/>
          <p:cNvSpPr/>
          <p:nvPr/>
        </p:nvSpPr>
        <p:spPr>
          <a:xfrm>
            <a:off x="7572375" y="5404366"/>
            <a:ext cx="460177" cy="460177"/>
          </a:xfrm>
          <a:prstGeom prst="roundRect">
            <a:avLst>
              <a:gd name="adj" fmla="val 66683"/>
            </a:avLst>
          </a:prstGeom>
          <a:solidFill>
            <a:srgbClr val="0A081B"/>
          </a:solidFill>
          <a:ln w="22860">
            <a:solidFill>
              <a:srgbClr val="37A7E7"/>
            </a:solidFill>
            <a:prstDash val="solid"/>
          </a:ln>
        </p:spPr>
        <p:txBody>
          <a:bodyPr/>
          <a:lstStyle/>
          <a:p>
            <a:endParaRPr lang="en-GB"/>
          </a:p>
        </p:txBody>
      </p:sp>
      <p:sp>
        <p:nvSpPr>
          <p:cNvPr id="24" name="Text 22"/>
          <p:cNvSpPr/>
          <p:nvPr/>
        </p:nvSpPr>
        <p:spPr>
          <a:xfrm>
            <a:off x="7666077" y="5463957"/>
            <a:ext cx="272653" cy="340876"/>
          </a:xfrm>
          <a:prstGeom prst="rect">
            <a:avLst/>
          </a:prstGeom>
          <a:noFill/>
          <a:ln/>
        </p:spPr>
        <p:txBody>
          <a:bodyPr wrap="none" lIns="0" tIns="0" rIns="0" bIns="0" rtlCol="0" anchor="t"/>
          <a:lstStyle/>
          <a:p>
            <a:pPr marL="0" indent="0" algn="ctr">
              <a:lnSpc>
                <a:spcPts val="2100"/>
              </a:lnSpc>
              <a:buNone/>
            </a:pPr>
            <a:r>
              <a:rPr lang="en-US" sz="2100" b="1" dirty="0">
                <a:solidFill>
                  <a:srgbClr val="E0E4E6"/>
                </a:solidFill>
                <a:latin typeface="Spline Sans Bold" pitchFamily="34" charset="0"/>
                <a:ea typeface="Spline Sans Bold" pitchFamily="34" charset="-122"/>
                <a:cs typeface="Spline Sans Bold" pitchFamily="34" charset="-120"/>
              </a:rPr>
              <a:t>3</a:t>
            </a:r>
            <a:endParaRPr lang="en-US" sz="2100" dirty="0"/>
          </a:p>
        </p:txBody>
      </p:sp>
      <p:sp>
        <p:nvSpPr>
          <p:cNvPr id="25" name="Text 23"/>
          <p:cNvSpPr/>
          <p:nvPr/>
        </p:nvSpPr>
        <p:spPr>
          <a:xfrm>
            <a:off x="8237101" y="5474613"/>
            <a:ext cx="2660571" cy="284083"/>
          </a:xfrm>
          <a:prstGeom prst="rect">
            <a:avLst/>
          </a:prstGeom>
          <a:noFill/>
          <a:ln/>
        </p:spPr>
        <p:txBody>
          <a:bodyPr wrap="none" lIns="0" tIns="0" rIns="0" bIns="0" rtlCol="0" anchor="t"/>
          <a:lstStyle/>
          <a:p>
            <a:pPr marL="0" indent="0" algn="l">
              <a:lnSpc>
                <a:spcPts val="2200"/>
              </a:lnSpc>
              <a:buNone/>
            </a:pPr>
            <a:r>
              <a:rPr lang="en-US" sz="1750" b="1" dirty="0">
                <a:solidFill>
                  <a:srgbClr val="E0E4E6"/>
                </a:solidFill>
                <a:latin typeface="Arial" panose="020B0604020202020204" pitchFamily="34" charset="0"/>
                <a:ea typeface="Spline Sans Bold" pitchFamily="34" charset="-122"/>
                <a:cs typeface="Arial" panose="020B0604020202020204" pitchFamily="34" charset="0"/>
              </a:rPr>
              <a:t>Ancrage communautaire</a:t>
            </a:r>
            <a:endParaRPr lang="en-US" sz="1750" dirty="0">
              <a:latin typeface="Arial" panose="020B0604020202020204" pitchFamily="34" charset="0"/>
              <a:cs typeface="Arial" panose="020B0604020202020204" pitchFamily="34" charset="0"/>
            </a:endParaRPr>
          </a:p>
        </p:txBody>
      </p:sp>
      <p:sp>
        <p:nvSpPr>
          <p:cNvPr id="26" name="Text 24"/>
          <p:cNvSpPr/>
          <p:nvPr/>
        </p:nvSpPr>
        <p:spPr>
          <a:xfrm>
            <a:off x="8237101" y="5963245"/>
            <a:ext cx="5582722" cy="981551"/>
          </a:xfrm>
          <a:prstGeom prst="rect">
            <a:avLst/>
          </a:prstGeom>
          <a:noFill/>
          <a:ln/>
        </p:spPr>
        <p:txBody>
          <a:bodyPr wrap="square" lIns="0" tIns="0" rIns="0" bIns="0" rtlCol="0" anchor="t"/>
          <a:lstStyle/>
          <a:p>
            <a:pPr marL="0" indent="0" algn="l">
              <a:lnSpc>
                <a:spcPts val="25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L'implication des chefs de race et des familles d'accueil renforce la légitimité des actions et crée un ancrage durable dans les communautés.</a:t>
            </a:r>
            <a:endParaRPr lang="en-US" sz="1600" dirty="0">
              <a:latin typeface="Arial" panose="020B0604020202020204" pitchFamily="34" charset="0"/>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29258" y="646509"/>
            <a:ext cx="5326499" cy="506373"/>
          </a:xfrm>
          <a:prstGeom prst="rect">
            <a:avLst/>
          </a:prstGeom>
          <a:noFill/>
          <a:ln/>
        </p:spPr>
        <p:txBody>
          <a:bodyPr wrap="none" lIns="0" tIns="0" rIns="0" bIns="0" rtlCol="0" anchor="t"/>
          <a:lstStyle/>
          <a:p>
            <a:pPr marL="0" indent="0" algn="l">
              <a:lnSpc>
                <a:spcPts val="3950"/>
              </a:lnSpc>
              <a:buNone/>
            </a:pPr>
            <a:r>
              <a:rPr lang="en-US" sz="3150" b="1" dirty="0">
                <a:solidFill>
                  <a:srgbClr val="F0FCFF"/>
                </a:solidFill>
                <a:latin typeface="Arial" panose="020B0604020202020204" pitchFamily="34" charset="0"/>
                <a:ea typeface="Spline Sans Bold" pitchFamily="34" charset="-122"/>
                <a:cs typeface="Arial" panose="020B0604020202020204" pitchFamily="34" charset="0"/>
              </a:rPr>
              <a:t>Perspectives d'amélioration</a:t>
            </a:r>
            <a:endParaRPr lang="en-US" sz="3150" dirty="0">
              <a:latin typeface="Arial" panose="020B0604020202020204" pitchFamily="34" charset="0"/>
              <a:cs typeface="Arial" panose="020B0604020202020204" pitchFamily="34" charset="0"/>
            </a:endParaRPr>
          </a:p>
        </p:txBody>
      </p:sp>
      <p:pic>
        <p:nvPicPr>
          <p:cNvPr id="3" name="Image 0" descr="preencoded.png"/>
          <p:cNvPicPr>
            <a:picLocks noChangeAspect="1"/>
          </p:cNvPicPr>
          <p:nvPr/>
        </p:nvPicPr>
        <p:blipFill>
          <a:blip r:embed="rId3"/>
          <a:stretch>
            <a:fillRect/>
          </a:stretch>
        </p:blipFill>
        <p:spPr>
          <a:xfrm>
            <a:off x="729258" y="1517452"/>
            <a:ext cx="6585942" cy="729258"/>
          </a:xfrm>
          <a:prstGeom prst="rect">
            <a:avLst/>
          </a:prstGeom>
        </p:spPr>
      </p:pic>
      <p:sp>
        <p:nvSpPr>
          <p:cNvPr id="4" name="Text 1"/>
          <p:cNvSpPr/>
          <p:nvPr/>
        </p:nvSpPr>
        <p:spPr>
          <a:xfrm>
            <a:off x="911543" y="2428994"/>
            <a:ext cx="2060972" cy="253246"/>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Étendre la couverture</a:t>
            </a:r>
            <a:endParaRPr lang="en-US" sz="1550" dirty="0">
              <a:latin typeface="Arial" panose="020B0604020202020204" pitchFamily="34" charset="0"/>
              <a:cs typeface="Arial" panose="020B0604020202020204" pitchFamily="34" charset="0"/>
            </a:endParaRPr>
          </a:p>
        </p:txBody>
      </p:sp>
      <p:sp>
        <p:nvSpPr>
          <p:cNvPr id="5" name="Text 2"/>
          <p:cNvSpPr/>
          <p:nvPr/>
        </p:nvSpPr>
        <p:spPr>
          <a:xfrm>
            <a:off x="911543" y="2791539"/>
            <a:ext cx="6221373" cy="874752"/>
          </a:xfrm>
          <a:prstGeom prst="rect">
            <a:avLst/>
          </a:prstGeom>
          <a:noFill/>
          <a:ln/>
        </p:spPr>
        <p:txBody>
          <a:bodyPr wrap="square" lIns="0" tIns="0" rIns="0" bIns="0" rtlCol="0" anchor="t"/>
          <a:lstStyle/>
          <a:p>
            <a:pPr marL="0" indent="0" algn="l">
              <a:lnSpc>
                <a:spcPts val="2250"/>
              </a:lnSpc>
              <a:buNone/>
            </a:pPr>
            <a:r>
              <a:rPr lang="en-US" sz="1400" dirty="0">
                <a:solidFill>
                  <a:srgbClr val="E0E4E6"/>
                </a:solidFill>
                <a:latin typeface="Arial" panose="020B0604020202020204" pitchFamily="34" charset="0"/>
                <a:ea typeface="Barlow" pitchFamily="34" charset="-122"/>
                <a:cs typeface="Arial" panose="020B0604020202020204" pitchFamily="34" charset="0"/>
              </a:rPr>
              <a:t>Installer des boîtes à suggestions dans tous les lieux fréquentés par les migrants (gares routières, maisons d'accueil) et créer des points d'écoute animés par les volontaires.</a:t>
            </a:r>
            <a:endParaRPr lang="en-US" sz="1400" dirty="0">
              <a:latin typeface="Arial" panose="020B0604020202020204" pitchFamily="34" charset="0"/>
              <a:cs typeface="Arial" panose="020B0604020202020204" pitchFamily="34" charset="0"/>
            </a:endParaRPr>
          </a:p>
        </p:txBody>
      </p:sp>
      <p:pic>
        <p:nvPicPr>
          <p:cNvPr id="6" name="Image 1" descr="preencoded.png"/>
          <p:cNvPicPr>
            <a:picLocks noChangeAspect="1"/>
          </p:cNvPicPr>
          <p:nvPr/>
        </p:nvPicPr>
        <p:blipFill>
          <a:blip r:embed="rId4"/>
          <a:stretch>
            <a:fillRect/>
          </a:stretch>
        </p:blipFill>
        <p:spPr>
          <a:xfrm>
            <a:off x="7315200" y="1517452"/>
            <a:ext cx="6585942" cy="729258"/>
          </a:xfrm>
          <a:prstGeom prst="rect">
            <a:avLst/>
          </a:prstGeom>
        </p:spPr>
      </p:pic>
      <p:sp>
        <p:nvSpPr>
          <p:cNvPr id="7" name="Text 3"/>
          <p:cNvSpPr/>
          <p:nvPr/>
        </p:nvSpPr>
        <p:spPr>
          <a:xfrm>
            <a:off x="7497485" y="2428994"/>
            <a:ext cx="2025848" cy="253246"/>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Adapter les supports</a:t>
            </a:r>
            <a:endParaRPr lang="en-US" sz="1550" dirty="0">
              <a:latin typeface="Arial" panose="020B0604020202020204" pitchFamily="34" charset="0"/>
              <a:cs typeface="Arial" panose="020B0604020202020204" pitchFamily="34" charset="0"/>
            </a:endParaRPr>
          </a:p>
        </p:txBody>
      </p:sp>
      <p:sp>
        <p:nvSpPr>
          <p:cNvPr id="8" name="Text 4"/>
          <p:cNvSpPr/>
          <p:nvPr/>
        </p:nvSpPr>
        <p:spPr>
          <a:xfrm>
            <a:off x="7497485" y="2791539"/>
            <a:ext cx="6221373" cy="874752"/>
          </a:xfrm>
          <a:prstGeom prst="rect">
            <a:avLst/>
          </a:prstGeom>
          <a:noFill/>
          <a:ln/>
        </p:spPr>
        <p:txBody>
          <a:bodyPr wrap="square" lIns="0" tIns="0" rIns="0" bIns="0" rtlCol="0" anchor="t"/>
          <a:lstStyle/>
          <a:p>
            <a:pPr marL="0" indent="0" algn="l">
              <a:lnSpc>
                <a:spcPts val="2250"/>
              </a:lnSpc>
              <a:buNone/>
            </a:pPr>
            <a:r>
              <a:rPr lang="en-US" sz="1400" dirty="0">
                <a:solidFill>
                  <a:srgbClr val="E0E4E6"/>
                </a:solidFill>
                <a:latin typeface="Arial" panose="020B0604020202020204" pitchFamily="34" charset="0"/>
                <a:ea typeface="Barlow" pitchFamily="34" charset="-122"/>
                <a:cs typeface="Arial" panose="020B0604020202020204" pitchFamily="34" charset="0"/>
              </a:rPr>
              <a:t>Concevoir des affiches visuelles avec pictogrammes et traductions, adaptées aux différents niveaux d'alphabétisation, en impliquant les migrants dans leur conception.</a:t>
            </a:r>
            <a:endParaRPr lang="en-US" sz="1400" dirty="0">
              <a:latin typeface="Arial" panose="020B0604020202020204" pitchFamily="34" charset="0"/>
              <a:cs typeface="Arial" panose="020B0604020202020204" pitchFamily="34" charset="0"/>
            </a:endParaRPr>
          </a:p>
        </p:txBody>
      </p:sp>
      <p:pic>
        <p:nvPicPr>
          <p:cNvPr id="9" name="Image 2" descr="preencoded.png"/>
          <p:cNvPicPr>
            <a:picLocks noChangeAspect="1"/>
          </p:cNvPicPr>
          <p:nvPr/>
        </p:nvPicPr>
        <p:blipFill>
          <a:blip r:embed="rId5"/>
          <a:stretch>
            <a:fillRect/>
          </a:stretch>
        </p:blipFill>
        <p:spPr>
          <a:xfrm>
            <a:off x="729258" y="3848576"/>
            <a:ext cx="6585942" cy="729258"/>
          </a:xfrm>
          <a:prstGeom prst="rect">
            <a:avLst/>
          </a:prstGeom>
        </p:spPr>
      </p:pic>
      <p:sp>
        <p:nvSpPr>
          <p:cNvPr id="10" name="Text 5"/>
          <p:cNvSpPr/>
          <p:nvPr/>
        </p:nvSpPr>
        <p:spPr>
          <a:xfrm>
            <a:off x="911543" y="4760119"/>
            <a:ext cx="3251835" cy="253246"/>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Systématiser les retours collectifs</a:t>
            </a:r>
            <a:endParaRPr lang="en-US" sz="1550" dirty="0">
              <a:latin typeface="Arial" panose="020B0604020202020204" pitchFamily="34" charset="0"/>
              <a:cs typeface="Arial" panose="020B0604020202020204" pitchFamily="34" charset="0"/>
            </a:endParaRPr>
          </a:p>
        </p:txBody>
      </p:sp>
      <p:sp>
        <p:nvSpPr>
          <p:cNvPr id="11" name="Text 6"/>
          <p:cNvSpPr/>
          <p:nvPr/>
        </p:nvSpPr>
        <p:spPr>
          <a:xfrm>
            <a:off x="911543" y="5122664"/>
            <a:ext cx="6221373" cy="583168"/>
          </a:xfrm>
          <a:prstGeom prst="rect">
            <a:avLst/>
          </a:prstGeom>
          <a:noFill/>
          <a:ln/>
        </p:spPr>
        <p:txBody>
          <a:bodyPr wrap="square" lIns="0" tIns="0" rIns="0" bIns="0" rtlCol="0" anchor="t"/>
          <a:lstStyle/>
          <a:p>
            <a:pPr marL="0" indent="0" algn="l">
              <a:lnSpc>
                <a:spcPts val="2250"/>
              </a:lnSpc>
              <a:buNone/>
            </a:pPr>
            <a:r>
              <a:rPr lang="en-US" sz="1400" dirty="0">
                <a:solidFill>
                  <a:srgbClr val="E0E4E6"/>
                </a:solidFill>
                <a:latin typeface="Arial" panose="020B0604020202020204" pitchFamily="34" charset="0"/>
                <a:ea typeface="Barlow" pitchFamily="34" charset="-122"/>
                <a:cs typeface="Arial" panose="020B0604020202020204" pitchFamily="34" charset="0"/>
              </a:rPr>
              <a:t>Organiser des sessions mensuelles d'information sur les plaintes reçues et les solutions apportées, communiquées via les volontaires et les chefs de race.</a:t>
            </a:r>
            <a:endParaRPr lang="en-US" sz="1400" dirty="0">
              <a:latin typeface="Arial" panose="020B0604020202020204" pitchFamily="34" charset="0"/>
              <a:cs typeface="Arial" panose="020B0604020202020204" pitchFamily="34" charset="0"/>
            </a:endParaRPr>
          </a:p>
        </p:txBody>
      </p:sp>
      <p:pic>
        <p:nvPicPr>
          <p:cNvPr id="12" name="Image 3" descr="preencoded.png"/>
          <p:cNvPicPr>
            <a:picLocks noChangeAspect="1"/>
          </p:cNvPicPr>
          <p:nvPr/>
        </p:nvPicPr>
        <p:blipFill>
          <a:blip r:embed="rId6"/>
          <a:stretch>
            <a:fillRect/>
          </a:stretch>
        </p:blipFill>
        <p:spPr>
          <a:xfrm>
            <a:off x="7315200" y="3848576"/>
            <a:ext cx="6585942" cy="729258"/>
          </a:xfrm>
          <a:prstGeom prst="rect">
            <a:avLst/>
          </a:prstGeom>
        </p:spPr>
      </p:pic>
      <p:sp>
        <p:nvSpPr>
          <p:cNvPr id="13" name="Text 7"/>
          <p:cNvSpPr/>
          <p:nvPr/>
        </p:nvSpPr>
        <p:spPr>
          <a:xfrm>
            <a:off x="7497485" y="4760119"/>
            <a:ext cx="2225993" cy="253246"/>
          </a:xfrm>
          <a:prstGeom prst="rect">
            <a:avLst/>
          </a:prstGeom>
          <a:noFill/>
          <a:ln/>
        </p:spPr>
        <p:txBody>
          <a:bodyPr wrap="none" lIns="0" tIns="0" rIns="0" bIns="0" rtlCol="0" anchor="t"/>
          <a:lstStyle/>
          <a:p>
            <a:pPr marL="0" indent="0" algn="l">
              <a:lnSpc>
                <a:spcPts val="1950"/>
              </a:lnSpc>
              <a:buNone/>
            </a:pPr>
            <a:r>
              <a:rPr lang="en-US" sz="1550" b="1" dirty="0">
                <a:solidFill>
                  <a:srgbClr val="E0E4E6"/>
                </a:solidFill>
                <a:latin typeface="Arial" panose="020B0604020202020204" pitchFamily="34" charset="0"/>
                <a:ea typeface="Spline Sans Bold" pitchFamily="34" charset="-122"/>
                <a:cs typeface="Arial" panose="020B0604020202020204" pitchFamily="34" charset="0"/>
              </a:rPr>
              <a:t>Digitaliser le processus</a:t>
            </a:r>
            <a:endParaRPr lang="en-US" sz="1550" dirty="0">
              <a:latin typeface="Arial" panose="020B0604020202020204" pitchFamily="34" charset="0"/>
              <a:cs typeface="Arial" panose="020B0604020202020204" pitchFamily="34" charset="0"/>
            </a:endParaRPr>
          </a:p>
        </p:txBody>
      </p:sp>
      <p:sp>
        <p:nvSpPr>
          <p:cNvPr id="14" name="Text 8"/>
          <p:cNvSpPr/>
          <p:nvPr/>
        </p:nvSpPr>
        <p:spPr>
          <a:xfrm>
            <a:off x="7497485" y="5122664"/>
            <a:ext cx="6221373" cy="583168"/>
          </a:xfrm>
          <a:prstGeom prst="rect">
            <a:avLst/>
          </a:prstGeom>
          <a:noFill/>
          <a:ln/>
        </p:spPr>
        <p:txBody>
          <a:bodyPr wrap="square" lIns="0" tIns="0" rIns="0" bIns="0" rtlCol="0" anchor="t"/>
          <a:lstStyle/>
          <a:p>
            <a:pPr marL="0" indent="0" algn="l">
              <a:lnSpc>
                <a:spcPts val="2250"/>
              </a:lnSpc>
              <a:buNone/>
            </a:pPr>
            <a:r>
              <a:rPr lang="en-US" sz="1400" dirty="0">
                <a:solidFill>
                  <a:srgbClr val="E0E4E6"/>
                </a:solidFill>
                <a:latin typeface="Arial" panose="020B0604020202020204" pitchFamily="34" charset="0"/>
                <a:ea typeface="Barlow" pitchFamily="34" charset="-122"/>
                <a:cs typeface="Arial" panose="020B0604020202020204" pitchFamily="34" charset="0"/>
              </a:rPr>
              <a:t>Utiliser des outils numériques comme KoboCollect pour saisir et analyser les retours plus efficacement, avec un tableau de bord pour le suivi en temps réel.</a:t>
            </a:r>
            <a:endParaRPr lang="en-US" sz="1400" dirty="0">
              <a:latin typeface="Arial" panose="020B0604020202020204" pitchFamily="34" charset="0"/>
              <a:cs typeface="Arial" panose="020B0604020202020204" pitchFamily="34" charset="0"/>
            </a:endParaRPr>
          </a:p>
        </p:txBody>
      </p:sp>
      <p:sp>
        <p:nvSpPr>
          <p:cNvPr id="15" name="Text 9"/>
          <p:cNvSpPr/>
          <p:nvPr/>
        </p:nvSpPr>
        <p:spPr>
          <a:xfrm>
            <a:off x="729258" y="6093142"/>
            <a:ext cx="13171884" cy="583168"/>
          </a:xfrm>
          <a:prstGeom prst="rect">
            <a:avLst/>
          </a:prstGeom>
          <a:noFill/>
          <a:ln/>
        </p:spPr>
        <p:txBody>
          <a:bodyPr wrap="square" lIns="0" tIns="0" rIns="0" bIns="0" rtlCol="0" anchor="t"/>
          <a:lstStyle/>
          <a:p>
            <a:pPr marL="0" indent="0" algn="l">
              <a:lnSpc>
                <a:spcPts val="2250"/>
              </a:lnSpc>
              <a:buNone/>
            </a:pPr>
            <a:r>
              <a:rPr lang="en-US" sz="1400" dirty="0">
                <a:solidFill>
                  <a:srgbClr val="E0E4E6"/>
                </a:solidFill>
                <a:latin typeface="Arial" panose="020B0604020202020204" pitchFamily="34" charset="0"/>
                <a:ea typeface="Barlow" pitchFamily="34" charset="-122"/>
                <a:cs typeface="Arial" panose="020B0604020202020204" pitchFamily="34" charset="0"/>
              </a:rPr>
              <a:t>Cette expérience de la Croix-Rouge du Tchad démontre qu'avec peu de moyens mais une réelle volonté d'écoute, il est possible d'avoir un impact significatif sur la qualité des services et la perception des migrants. Elle peut servir de modèle pour d'autres Sociétés Nationales souhaitant intégrer la CEA dans leurs programmes.</a:t>
            </a:r>
            <a:endParaRPr lang="en-US" sz="1400" dirty="0">
              <a:latin typeface="Arial" panose="020B0604020202020204" pitchFamily="34" charset="0"/>
              <a:cs typeface="Arial" panose="020B0604020202020204" pitchFamily="34" charset="0"/>
            </a:endParaRPr>
          </a:p>
        </p:txBody>
      </p:sp>
      <p:sp>
        <p:nvSpPr>
          <p:cNvPr id="16" name="Text 10"/>
          <p:cNvSpPr/>
          <p:nvPr/>
        </p:nvSpPr>
        <p:spPr>
          <a:xfrm>
            <a:off x="1002744" y="7086362"/>
            <a:ext cx="12898398" cy="291584"/>
          </a:xfrm>
          <a:prstGeom prst="rect">
            <a:avLst/>
          </a:prstGeom>
          <a:noFill/>
          <a:ln/>
        </p:spPr>
        <p:txBody>
          <a:bodyPr wrap="none" lIns="0" tIns="0" rIns="0" bIns="0" rtlCol="0" anchor="t"/>
          <a:lstStyle/>
          <a:p>
            <a:pPr marL="0" indent="0" algn="l">
              <a:lnSpc>
                <a:spcPts val="2250"/>
              </a:lnSpc>
              <a:buNone/>
            </a:pPr>
            <a:r>
              <a:rPr lang="en-US" sz="1600" dirty="0">
                <a:solidFill>
                  <a:srgbClr val="E0E4E6"/>
                </a:solidFill>
                <a:latin typeface="Arial" panose="020B0604020202020204" pitchFamily="34" charset="0"/>
                <a:ea typeface="Barlow" pitchFamily="34" charset="-122"/>
                <a:cs typeface="Arial" panose="020B0604020202020204" pitchFamily="34" charset="0"/>
              </a:rPr>
              <a:t>« C'est un programme réussi, et je souhaite qu'il soit continué, incha'Allah. Les migrants en ont vraiment besoin. » - Volontaire RLF</a:t>
            </a:r>
            <a:endParaRPr lang="en-US" sz="1600" dirty="0">
              <a:latin typeface="Arial" panose="020B0604020202020204" pitchFamily="34" charset="0"/>
              <a:cs typeface="Arial" panose="020B0604020202020204" pitchFamily="34" charset="0"/>
            </a:endParaRPr>
          </a:p>
        </p:txBody>
      </p:sp>
      <p:sp>
        <p:nvSpPr>
          <p:cNvPr id="17" name="Shape 11"/>
          <p:cNvSpPr/>
          <p:nvPr/>
        </p:nvSpPr>
        <p:spPr>
          <a:xfrm>
            <a:off x="729258" y="6881336"/>
            <a:ext cx="22860" cy="701635"/>
          </a:xfrm>
          <a:prstGeom prst="rect">
            <a:avLst/>
          </a:prstGeom>
          <a:solidFill>
            <a:srgbClr val="16FFBB"/>
          </a:solidFill>
          <a:ln/>
        </p:spPr>
        <p:txBody>
          <a:bodyPr/>
          <a:lstStyle/>
          <a:p>
            <a:endParaRPr lang="en-GB"/>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102</TotalTime>
  <Words>1162</Words>
  <Application>Microsoft Office PowerPoint</Application>
  <PresentationFormat>Custom</PresentationFormat>
  <Paragraphs>95</Paragraphs>
  <Slides>8</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Spline Sans Bold</vt:lpstr>
      <vt:lpstr>Barlow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HP</dc:creator>
  <cp:lastModifiedBy>Laurel Selby</cp:lastModifiedBy>
  <cp:revision>4</cp:revision>
  <dcterms:created xsi:type="dcterms:W3CDTF">2025-06-23T09:08:36Z</dcterms:created>
  <dcterms:modified xsi:type="dcterms:W3CDTF">2025-06-23T11:08:13Z</dcterms:modified>
</cp:coreProperties>
</file>