
<file path=[Content_Types].xml><?xml version="1.0" encoding="utf-8"?>
<Types xmlns="http://schemas.openxmlformats.org/package/2006/content-types">
  <Default Extension="fntdata" ContentType="application/x-fontdata"/>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4248" r:id="rId4"/>
  </p:sldMasterIdLst>
  <p:notesMasterIdLst>
    <p:notesMasterId r:id="rId35"/>
  </p:notesMasterIdLst>
  <p:handoutMasterIdLst>
    <p:handoutMasterId r:id="rId36"/>
  </p:handoutMasterIdLst>
  <p:sldIdLst>
    <p:sldId id="4007" r:id="rId5"/>
    <p:sldId id="4027" r:id="rId6"/>
    <p:sldId id="3476" r:id="rId7"/>
    <p:sldId id="4001" r:id="rId8"/>
    <p:sldId id="4008" r:id="rId9"/>
    <p:sldId id="4009" r:id="rId10"/>
    <p:sldId id="4029" r:id="rId11"/>
    <p:sldId id="4011" r:id="rId12"/>
    <p:sldId id="4012" r:id="rId13"/>
    <p:sldId id="4015" r:id="rId14"/>
    <p:sldId id="4016" r:id="rId15"/>
    <p:sldId id="4018" r:id="rId16"/>
    <p:sldId id="4014" r:id="rId17"/>
    <p:sldId id="4020" r:id="rId18"/>
    <p:sldId id="4019" r:id="rId19"/>
    <p:sldId id="4021" r:id="rId20"/>
    <p:sldId id="3996" r:id="rId21"/>
    <p:sldId id="4022" r:id="rId22"/>
    <p:sldId id="4024" r:id="rId23"/>
    <p:sldId id="4023" r:id="rId24"/>
    <p:sldId id="10549" r:id="rId25"/>
    <p:sldId id="10550" r:id="rId26"/>
    <p:sldId id="10551" r:id="rId27"/>
    <p:sldId id="4025" r:id="rId28"/>
    <p:sldId id="4028" r:id="rId29"/>
    <p:sldId id="4033" r:id="rId30"/>
    <p:sldId id="4031" r:id="rId31"/>
    <p:sldId id="4030" r:id="rId32"/>
    <p:sldId id="4032" r:id="rId33"/>
    <p:sldId id="3969" r:id="rId34"/>
  </p:sldIdLst>
  <p:sldSz cx="18288000" cy="10288588"/>
  <p:notesSz cx="6858000" cy="9144000"/>
  <p:embeddedFontLst>
    <p:embeddedFont>
      <p:font typeface="Arial Narrow" panose="020B0606020202030204" pitchFamily="34" charset="0"/>
      <p:regular r:id="rId37"/>
      <p:bold r:id="rId38"/>
      <p:italic r:id="rId39"/>
      <p:boldItalic r:id="rId40"/>
    </p:embeddedFont>
    <p:embeddedFont>
      <p:font typeface="Montserrat" panose="00000500000000000000" pitchFamily="2" charset="0"/>
      <p:regular r:id="rId41"/>
      <p:bold r:id="rId42"/>
      <p:italic r:id="rId43"/>
      <p:boldItalic r:id="rId44"/>
    </p:embeddedFont>
    <p:embeddedFont>
      <p:font typeface="Open Sans" panose="020B0606030504020204" pitchFamily="34" charset="0"/>
      <p:regular r:id="rId45"/>
      <p:bold r:id="rId46"/>
      <p:italic r:id="rId47"/>
      <p:boldItalic r:id="rId48"/>
    </p:embeddedFont>
    <p:embeddedFont>
      <p:font typeface="Oswald" panose="00000500000000000000" pitchFamily="2" charset="0"/>
      <p:regular r:id="rId49"/>
      <p:bold r:id="rId50"/>
    </p:embeddedFont>
    <p:embeddedFont>
      <p:font typeface="Roboto" panose="02000000000000000000" pitchFamily="2" charset="0"/>
      <p:regular r:id="rId51"/>
      <p:bold r:id="rId52"/>
      <p:italic r:id="rId53"/>
      <p:boldItalic r:id="rId54"/>
    </p:embeddedFont>
  </p:embeddedFontLst>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687617"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1375235"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2062852"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275047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3438086" algn="l" defTabSz="1375235" rtl="0" eaLnBrk="1" latinLnBrk="0" hangingPunct="1">
      <a:defRPr kern="1200">
        <a:solidFill>
          <a:schemeClr val="tx1"/>
        </a:solidFill>
        <a:latin typeface="Calibri" panose="020F0502020204030204" pitchFamily="34" charset="0"/>
        <a:ea typeface="+mn-ea"/>
        <a:cs typeface="+mn-cs"/>
      </a:defRPr>
    </a:lvl6pPr>
    <a:lvl7pPr marL="4125703" algn="l" defTabSz="1375235" rtl="0" eaLnBrk="1" latinLnBrk="0" hangingPunct="1">
      <a:defRPr kern="1200">
        <a:solidFill>
          <a:schemeClr val="tx1"/>
        </a:solidFill>
        <a:latin typeface="Calibri" panose="020F0502020204030204" pitchFamily="34" charset="0"/>
        <a:ea typeface="+mn-ea"/>
        <a:cs typeface="+mn-cs"/>
      </a:defRPr>
    </a:lvl7pPr>
    <a:lvl8pPr marL="4813320" algn="l" defTabSz="1375235" rtl="0" eaLnBrk="1" latinLnBrk="0" hangingPunct="1">
      <a:defRPr kern="1200">
        <a:solidFill>
          <a:schemeClr val="tx1"/>
        </a:solidFill>
        <a:latin typeface="Calibri" panose="020F0502020204030204" pitchFamily="34" charset="0"/>
        <a:ea typeface="+mn-ea"/>
        <a:cs typeface="+mn-cs"/>
      </a:defRPr>
    </a:lvl8pPr>
    <a:lvl9pPr marL="5500937" algn="l" defTabSz="1375235"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7D31"/>
    <a:srgbClr val="63D0BD"/>
    <a:srgbClr val="FFC000"/>
    <a:srgbClr val="AFABAB"/>
    <a:srgbClr val="AA002C"/>
    <a:srgbClr val="1A90D5"/>
    <a:srgbClr val="242D38"/>
    <a:srgbClr val="0F2042"/>
    <a:srgbClr val="5E3670"/>
    <a:srgbClr val="01C8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F2778A4-E252-45CE-9B28-5441E00F13C2}" v="109" dt="2023-12-04T13:41:39.250"/>
  </p1510:revLst>
</p1510:revInfo>
</file>

<file path=ppt/tableStyles.xml><?xml version="1.0" encoding="utf-8"?>
<a:tblStyleLst xmlns:a="http://schemas.openxmlformats.org/drawingml/2006/main" def="{5C22544A-7EE6-4342-B048-85BDC9FD1C3A}">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Светлый стиль 3 — акцент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893" autoAdjust="0"/>
    <p:restoredTop sz="93792" autoAdjust="0"/>
  </p:normalViewPr>
  <p:slideViewPr>
    <p:cSldViewPr snapToGrid="0">
      <p:cViewPr varScale="1">
        <p:scale>
          <a:sx n="37" d="100"/>
          <a:sy n="37" d="100"/>
        </p:scale>
        <p:origin x="96" y="264"/>
      </p:cViewPr>
      <p:guideLst/>
    </p:cSldViewPr>
  </p:slideViewPr>
  <p:notesTextViewPr>
    <p:cViewPr>
      <p:scale>
        <a:sx n="110" d="100"/>
        <a:sy n="110" d="100"/>
      </p:scale>
      <p:origin x="0" y="0"/>
    </p:cViewPr>
  </p:notesTextViewPr>
  <p:notesViewPr>
    <p:cSldViewPr snapToGrid="0">
      <p:cViewPr varScale="1">
        <p:scale>
          <a:sx n="121" d="100"/>
          <a:sy n="121" d="100"/>
        </p:scale>
        <p:origin x="3864" y="17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3.fntdata"/><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font" Target="fonts/font6.fntdata"/><Relationship Id="rId47" Type="http://schemas.openxmlformats.org/officeDocument/2006/relationships/font" Target="fonts/font11.fntdata"/><Relationship Id="rId50" Type="http://schemas.openxmlformats.org/officeDocument/2006/relationships/font" Target="fonts/font14.fntdata"/><Relationship Id="rId55"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font" Target="fonts/font2.fntdata"/><Relationship Id="rId46" Type="http://schemas.openxmlformats.org/officeDocument/2006/relationships/font" Target="fonts/font10.fntdata"/><Relationship Id="rId59"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font" Target="fonts/font5.fntdata"/><Relationship Id="rId54" Type="http://schemas.openxmlformats.org/officeDocument/2006/relationships/font" Target="fonts/font18.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font" Target="fonts/font1.fntdata"/><Relationship Id="rId40" Type="http://schemas.openxmlformats.org/officeDocument/2006/relationships/font" Target="fonts/font4.fntdata"/><Relationship Id="rId45" Type="http://schemas.openxmlformats.org/officeDocument/2006/relationships/font" Target="fonts/font9.fntdata"/><Relationship Id="rId53" Type="http://schemas.openxmlformats.org/officeDocument/2006/relationships/font" Target="fonts/font17.fntdata"/><Relationship Id="rId58"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49" Type="http://schemas.openxmlformats.org/officeDocument/2006/relationships/font" Target="fonts/font13.fntdata"/><Relationship Id="rId57"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font" Target="fonts/font8.fntdata"/><Relationship Id="rId52" Type="http://schemas.openxmlformats.org/officeDocument/2006/relationships/font" Target="fonts/font16.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43" Type="http://schemas.openxmlformats.org/officeDocument/2006/relationships/font" Target="fonts/font7.fntdata"/><Relationship Id="rId48" Type="http://schemas.openxmlformats.org/officeDocument/2006/relationships/font" Target="fonts/font12.fntdata"/><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font" Target="fonts/font15.fntdata"/><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2B5CC4F-7E1D-4871-99C7-594D4454431B}" type="datetimeFigureOut">
              <a:rPr lang="ru-RU"/>
              <a:pPr>
                <a:defRPr/>
              </a:pPr>
              <a:t>22.03.2024</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B039A10D-FF89-4304-8834-E5758B5B28FC}" type="slidenum">
              <a:rPr lang="ru-RU" altLang="ru-RU"/>
              <a:pPr>
                <a:defRPr/>
              </a:pPr>
              <a:t>‹#›</a:t>
            </a:fld>
            <a:endParaRPr lang="ru-RU" altLang="ru-RU"/>
          </a:p>
        </p:txBody>
      </p:sp>
    </p:spTree>
    <p:extLst>
      <p:ext uri="{BB962C8B-B14F-4D97-AF65-F5344CB8AC3E}">
        <p14:creationId xmlns:p14="http://schemas.microsoft.com/office/powerpoint/2010/main" val="38029499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BF836DE1-6B7A-47AD-B7B7-17DCB15A01C6}" type="datetimeFigureOut">
              <a:rPr lang="en-US"/>
              <a:pPr>
                <a:defRPr/>
              </a:pPr>
              <a:t>3/22/2024</a:t>
            </a:fld>
            <a:endParaRPr lang="en-US" dirty="0"/>
          </a:p>
        </p:txBody>
      </p:sp>
      <p:sp>
        <p:nvSpPr>
          <p:cNvPr id="4" name="Slide Image Placeholder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13174689-BECC-4390-B3B9-306A17FD432A}" type="slidenum">
              <a:rPr lang="en-US" altLang="ru-RU"/>
              <a:pPr>
                <a:defRPr/>
              </a:pPr>
              <a:t>‹#›</a:t>
            </a:fld>
            <a:endParaRPr lang="en-US" altLang="ru-RU" dirty="0"/>
          </a:p>
        </p:txBody>
      </p:sp>
    </p:spTree>
    <p:extLst>
      <p:ext uri="{BB962C8B-B14F-4D97-AF65-F5344CB8AC3E}">
        <p14:creationId xmlns:p14="http://schemas.microsoft.com/office/powerpoint/2010/main" val="18869811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805" kern="1200">
        <a:solidFill>
          <a:schemeClr val="tx1"/>
        </a:solidFill>
        <a:latin typeface="+mn-lt"/>
        <a:ea typeface="+mn-ea"/>
        <a:cs typeface="+mn-cs"/>
      </a:defRPr>
    </a:lvl1pPr>
    <a:lvl2pPr marL="687617" algn="l" rtl="0" eaLnBrk="0" fontAlgn="base" hangingPunct="0">
      <a:spcBef>
        <a:spcPct val="30000"/>
      </a:spcBef>
      <a:spcAft>
        <a:spcPct val="0"/>
      </a:spcAft>
      <a:defRPr sz="1805" kern="1200">
        <a:solidFill>
          <a:schemeClr val="tx1"/>
        </a:solidFill>
        <a:latin typeface="+mn-lt"/>
        <a:ea typeface="+mn-ea"/>
        <a:cs typeface="+mn-cs"/>
      </a:defRPr>
    </a:lvl2pPr>
    <a:lvl3pPr marL="1375235" algn="l" rtl="0" eaLnBrk="0" fontAlgn="base" hangingPunct="0">
      <a:spcBef>
        <a:spcPct val="30000"/>
      </a:spcBef>
      <a:spcAft>
        <a:spcPct val="0"/>
      </a:spcAft>
      <a:defRPr sz="1805" kern="1200">
        <a:solidFill>
          <a:schemeClr val="tx1"/>
        </a:solidFill>
        <a:latin typeface="+mn-lt"/>
        <a:ea typeface="+mn-ea"/>
        <a:cs typeface="+mn-cs"/>
      </a:defRPr>
    </a:lvl3pPr>
    <a:lvl4pPr marL="2062852" algn="l" rtl="0" eaLnBrk="0" fontAlgn="base" hangingPunct="0">
      <a:spcBef>
        <a:spcPct val="30000"/>
      </a:spcBef>
      <a:spcAft>
        <a:spcPct val="0"/>
      </a:spcAft>
      <a:defRPr sz="1805" kern="1200">
        <a:solidFill>
          <a:schemeClr val="tx1"/>
        </a:solidFill>
        <a:latin typeface="+mn-lt"/>
        <a:ea typeface="+mn-ea"/>
        <a:cs typeface="+mn-cs"/>
      </a:defRPr>
    </a:lvl4pPr>
    <a:lvl5pPr marL="2750470" algn="l" rtl="0" eaLnBrk="0" fontAlgn="base" hangingPunct="0">
      <a:spcBef>
        <a:spcPct val="30000"/>
      </a:spcBef>
      <a:spcAft>
        <a:spcPct val="0"/>
      </a:spcAft>
      <a:defRPr sz="1805" kern="1200">
        <a:solidFill>
          <a:schemeClr val="tx1"/>
        </a:solidFill>
        <a:latin typeface="+mn-lt"/>
        <a:ea typeface="+mn-ea"/>
        <a:cs typeface="+mn-cs"/>
      </a:defRPr>
    </a:lvl5pPr>
    <a:lvl6pPr marL="3438086" algn="l" defTabSz="1375235" rtl="0" eaLnBrk="1" latinLnBrk="0" hangingPunct="1">
      <a:defRPr sz="1805" kern="1200">
        <a:solidFill>
          <a:schemeClr val="tx1"/>
        </a:solidFill>
        <a:latin typeface="+mn-lt"/>
        <a:ea typeface="+mn-ea"/>
        <a:cs typeface="+mn-cs"/>
      </a:defRPr>
    </a:lvl6pPr>
    <a:lvl7pPr marL="4125703" algn="l" defTabSz="1375235" rtl="0" eaLnBrk="1" latinLnBrk="0" hangingPunct="1">
      <a:defRPr sz="1805" kern="1200">
        <a:solidFill>
          <a:schemeClr val="tx1"/>
        </a:solidFill>
        <a:latin typeface="+mn-lt"/>
        <a:ea typeface="+mn-ea"/>
        <a:cs typeface="+mn-cs"/>
      </a:defRPr>
    </a:lvl7pPr>
    <a:lvl8pPr marL="4813320" algn="l" defTabSz="1375235" rtl="0" eaLnBrk="1" latinLnBrk="0" hangingPunct="1">
      <a:defRPr sz="1805" kern="1200">
        <a:solidFill>
          <a:schemeClr val="tx1"/>
        </a:solidFill>
        <a:latin typeface="+mn-lt"/>
        <a:ea typeface="+mn-ea"/>
        <a:cs typeface="+mn-cs"/>
      </a:defRPr>
    </a:lvl8pPr>
    <a:lvl9pPr marL="5500937" algn="l" defTabSz="1375235" rtl="0" eaLnBrk="1" latinLnBrk="0" hangingPunct="1">
      <a:defRPr sz="1805"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schr.info/"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Esta diapositiva explica la finalidad de esta herramienta y no debe mostrarse durante la sesión informativa.</a:t>
            </a:r>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a:t>
            </a:fld>
            <a:endParaRPr lang="en-US" altLang="ru-RU" dirty="0"/>
          </a:p>
        </p:txBody>
      </p:sp>
    </p:spTree>
    <p:extLst>
      <p:ext uri="{BB962C8B-B14F-4D97-AF65-F5344CB8AC3E}">
        <p14:creationId xmlns:p14="http://schemas.microsoft.com/office/powerpoint/2010/main" val="2480362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NOTAS DEL PONENTE</a:t>
            </a:r>
          </a:p>
          <a:p>
            <a:endParaRPr lang="en-GB" dirty="0"/>
          </a:p>
          <a:p>
            <a:r>
              <a:rPr lang="es-ES" b="1" dirty="0"/>
              <a:t>PRINCIPIO 4: </a:t>
            </a:r>
            <a:r>
              <a:rPr lang="es-ES" sz="1805" b="1" dirty="0">
                <a:solidFill>
                  <a:schemeClr val="tx1"/>
                </a:solidFill>
                <a:effectLst/>
                <a:latin typeface="+mn-lt"/>
                <a:ea typeface="+mn-ea"/>
                <a:cs typeface="+mn-cs"/>
              </a:rPr>
              <a:t>Nos esforzaremos por no actuar como instrumentos de la política exterior de los gobiernos.</a:t>
            </a:r>
          </a:p>
          <a:p>
            <a:r>
              <a:rPr lang="es-ES" sz="1805" dirty="0">
                <a:solidFill>
                  <a:schemeClr val="tx1"/>
                </a:solidFill>
                <a:effectLst/>
                <a:latin typeface="+mn-lt"/>
                <a:ea typeface="+mn-ea"/>
                <a:cs typeface="+mn-cs"/>
              </a:rPr>
              <a:t>Las AGSN son organismos que actúan con independencia de los gobiernos. Por tanto, formulamos nuestras propias políticas y estrategias de aplicación y no pretendemos aplicar la política de ningún gobierno, salvo en la medida en que coincida con nuestra propia política independiente. Nunca permitiremos, a sabiendas o por negligencia, que se nos utilice a nosotros o a nuestros empleados para recabar información de carácter político, militar o económicamente sensible para gobiernos u otros organismos que puedan servir a fines distintos de los estrictamente humanitarios, ni actuaremos como instrumentos de la política exterior de los gobiernos donantes. Utilizaremos la ayuda que recibamos para responder a las necesidades y esta ayuda no debe estar motivada por la necesidad de dar salida a los excedentes de productos básicos de los donantes, ni por el interés político de ningún donante en particular. Valoramos y promovemos la aportación voluntaria de trabajo y dinero por parte de personas interesadas en apoyar nuestro trabajo y reconocemos la independencia de acción que fomenta dicha motivación voluntaria.
</a:t>
            </a:r>
            <a:br>
              <a:rPr lang="es-ES" sz="1805" dirty="0">
                <a:solidFill>
                  <a:schemeClr val="tx1"/>
                </a:solidFill>
                <a:effectLst/>
                <a:latin typeface="+mn-lt"/>
                <a:ea typeface="+mn-ea"/>
                <a:cs typeface="+mn-cs"/>
              </a:rPr>
            </a:br>
            <a:endParaRPr lang="es-ES" sz="1805" dirty="0">
              <a:solidFill>
                <a:schemeClr val="tx1"/>
              </a:solidFill>
              <a:effectLst/>
              <a:latin typeface="+mn-lt"/>
              <a:ea typeface="+mn-ea"/>
              <a:cs typeface="+mn-cs"/>
            </a:endParaRPr>
          </a:p>
          <a:p>
            <a:r>
              <a:rPr lang="es-ES" sz="1805" dirty="0">
                <a:solidFill>
                  <a:schemeClr val="tx1"/>
                </a:solidFill>
                <a:effectLst/>
                <a:latin typeface="+mn-lt"/>
                <a:ea typeface="+mn-ea"/>
                <a:cs typeface="+mn-cs"/>
              </a:rPr>
              <a:t>que promueve esta motivación voluntaria.
</a:t>
            </a:r>
            <a:br>
              <a:rPr lang="es-ES" sz="1805" dirty="0">
                <a:solidFill>
                  <a:schemeClr val="tx1"/>
                </a:solidFill>
                <a:effectLst/>
                <a:latin typeface="+mn-lt"/>
                <a:ea typeface="+mn-ea"/>
                <a:cs typeface="+mn-cs"/>
              </a:rPr>
            </a:br>
            <a:r>
              <a:rPr lang="es-ES" sz="1805" dirty="0">
                <a:solidFill>
                  <a:schemeClr val="tx1"/>
                </a:solidFill>
                <a:effectLst/>
                <a:latin typeface="+mn-lt"/>
                <a:ea typeface="+mn-ea"/>
                <a:cs typeface="+mn-cs"/>
              </a:rPr>
              <a:t> Para proteger nuestra independencia, intentaremos evitar la dependencia de una única fuente de financiación.</a:t>
            </a:r>
          </a:p>
          <a:p>
            <a:endParaRPr lang="en-GB" dirty="0"/>
          </a:p>
          <a:p>
            <a:pPr marL="0" indent="0">
              <a:buFontTx/>
              <a:buNone/>
            </a:pPr>
            <a:r>
              <a:rPr lang="es-ES" sz="1805" b="1" dirty="0">
                <a:solidFill>
                  <a:schemeClr val="tx1"/>
                </a:solidFill>
                <a:effectLst/>
                <a:latin typeface="+mn-lt"/>
                <a:ea typeface="+mn-ea"/>
                <a:cs typeface="+mn-cs"/>
              </a:rPr>
              <a:t>Ejemplos prácticos</a:t>
            </a:r>
          </a:p>
          <a:p>
            <a:pPr marL="342900" indent="-342900">
              <a:buFontTx/>
              <a:buChar char="-"/>
            </a:pPr>
            <a:r>
              <a:rPr lang="es-ES" sz="1805" dirty="0">
                <a:solidFill>
                  <a:schemeClr val="tx1"/>
                </a:solidFill>
                <a:effectLst/>
                <a:latin typeface="+mn-lt"/>
                <a:ea typeface="+mn-ea"/>
                <a:cs typeface="+mn-cs"/>
              </a:rPr>
              <a:t>Pregunte a la(s) persona(s) informada(s) si comprende(n) este principio y si tiene(n) ejemplos de lo que podría significar para nuestra forma de trabajar en las comunidades.</a:t>
            </a:r>
          </a:p>
          <a:p>
            <a:endParaRPr lang="en-GB" dirty="0"/>
          </a:p>
          <a:p>
            <a:pPr marL="342900" indent="-342900">
              <a:buFontTx/>
              <a:buChar char="-"/>
            </a:pPr>
            <a:r>
              <a:rPr lang="es-ES" dirty="0"/>
              <a:t>No apoyamos automáticamente las políticas gubernamentales, sobre todo si van en contra de nuestras propias políticas o valores humanitarios. Un buen ejemplo es cuando los gobiernos están a menudo dispuestos a trasladar a la gente fuera de los campamentos temporales después de un desastre y pueden pedir la ayuda de la Cruz Roja y la Media Luna Roja - esto puede ser difícil si la gente no quiere moverse, o el lugar de reubicación no les ayuda a recuperarse y satisfacer sus necesidades, es decir, está muy lejos de la ciudad o en un lugar inseguro.</a:t>
            </a:r>
          </a:p>
          <a:p>
            <a:pPr marL="342900" indent="-342900">
              <a:buFontTx/>
              <a:buChar char="-"/>
            </a:pPr>
            <a:r>
              <a:rPr lang="es-ES" dirty="0"/>
              <a:t>No aceptamos financiación de gobiernos o donantes para poner en marcha un programa destinado a ayudarles a satisfacer sus necesidades políticas. Por ejemplo, prestando ayuda para ganarse el favor de un grupo concreto o ejecutando programas que tengan que ver con sus necesidades: un buen ejemplo son los programas que intentan evitar que la gente emigre a Europa, financiados por la UE. </a:t>
            </a:r>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10</a:t>
            </a:fld>
            <a:endParaRPr lang="en-US" altLang="ru-RU" dirty="0"/>
          </a:p>
        </p:txBody>
      </p:sp>
    </p:spTree>
    <p:extLst>
      <p:ext uri="{BB962C8B-B14F-4D97-AF65-F5344CB8AC3E}">
        <p14:creationId xmlns:p14="http://schemas.microsoft.com/office/powerpoint/2010/main" val="23045415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NOTAS DEL PONENTE</a:t>
            </a:r>
          </a:p>
          <a:p>
            <a:endParaRPr lang="en-GB" dirty="0"/>
          </a:p>
          <a:p>
            <a:r>
              <a:rPr lang="es-ES" b="1" dirty="0"/>
              <a:t>PRINCIPIO 5: </a:t>
            </a:r>
            <a:r>
              <a:rPr lang="es-ES" sz="1805" b="1" dirty="0">
                <a:solidFill>
                  <a:schemeClr val="tx1"/>
                </a:solidFill>
                <a:effectLst/>
                <a:latin typeface="+mn-lt"/>
                <a:ea typeface="+mn-ea"/>
                <a:cs typeface="+mn-cs"/>
              </a:rPr>
              <a:t>5 Respetaremos la cultura y las costumbres</a:t>
            </a:r>
          </a:p>
          <a:p>
            <a:r>
              <a:rPr lang="es-ES" sz="1805" dirty="0">
                <a:solidFill>
                  <a:schemeClr val="tx1"/>
                </a:solidFill>
                <a:effectLst/>
                <a:latin typeface="+mn-lt"/>
                <a:ea typeface="+mn-ea"/>
                <a:cs typeface="+mn-cs"/>
              </a:rPr>
              <a:t>Nos esforzaremos por respetar la cultura, estructuras y costumbres de las comunidades y países en los que trabajamos.</a:t>
            </a:r>
          </a:p>
          <a:p>
            <a:endParaRPr lang="en-GB" dirty="0"/>
          </a:p>
          <a:p>
            <a:pPr marL="0" indent="0">
              <a:buFontTx/>
              <a:buNone/>
            </a:pPr>
            <a:r>
              <a:rPr lang="es-ES" sz="1805" b="1" dirty="0">
                <a:solidFill>
                  <a:schemeClr val="tx1"/>
                </a:solidFill>
                <a:effectLst/>
                <a:latin typeface="+mn-lt"/>
                <a:ea typeface="+mn-ea"/>
                <a:cs typeface="+mn-cs"/>
              </a:rPr>
              <a:t>Ejemplos prácticos</a:t>
            </a:r>
          </a:p>
          <a:p>
            <a:pPr marL="342900" indent="-342900">
              <a:buFontTx/>
              <a:buChar char="-"/>
            </a:pPr>
            <a:r>
              <a:rPr lang="es-ES" sz="1805" dirty="0">
                <a:solidFill>
                  <a:schemeClr val="tx1"/>
                </a:solidFill>
                <a:effectLst/>
                <a:latin typeface="+mn-lt"/>
                <a:ea typeface="+mn-ea"/>
                <a:cs typeface="+mn-cs"/>
              </a:rPr>
              <a:t>Pregunte a la(s) persona(s) informada(s) si comprende(n) este principio y si tiene(n) ejemplos de lo que podría significar para nuestra forma de trabajar en las comunidades.</a:t>
            </a:r>
          </a:p>
          <a:p>
            <a:pPr marL="1030517" marR="0" lvl="1" indent="-342900" algn="l" defTabSz="914400" rtl="0" eaLnBrk="0" fontAlgn="base" latinLnBrk="0" hangingPunct="0">
              <a:lnSpc>
                <a:spcPct val="100000"/>
              </a:lnSpc>
              <a:spcBef>
                <a:spcPct val="30000"/>
              </a:spcBef>
              <a:spcAft>
                <a:spcPct val="0"/>
              </a:spcAft>
              <a:buClrTx/>
              <a:buSzTx/>
              <a:buFontTx/>
              <a:buChar char="-"/>
              <a:tabLst/>
              <a:defRPr/>
            </a:pPr>
            <a:r>
              <a:rPr lang="es-ES" dirty="0"/>
              <a:t>Durante las epidemias, trabajaremos con las comunidades para encontrar la manera de que sus seres queridos puedan ser enterrados de forma segura, respetando las tradiciones y costumbres locales.</a:t>
            </a:r>
          </a:p>
          <a:p>
            <a:pPr marL="1030517" marR="0" lvl="1" indent="-342900" algn="l" defTabSz="914400" rtl="0" eaLnBrk="0" fontAlgn="base" latinLnBrk="0" hangingPunct="0">
              <a:lnSpc>
                <a:spcPct val="100000"/>
              </a:lnSpc>
              <a:spcBef>
                <a:spcPct val="30000"/>
              </a:spcBef>
              <a:spcAft>
                <a:spcPct val="0"/>
              </a:spcAft>
              <a:buClrTx/>
              <a:buSzTx/>
              <a:buFontTx/>
              <a:buChar char="-"/>
              <a:tabLst/>
              <a:defRPr/>
            </a:pPr>
            <a:endParaRPr lang="en-GB" dirty="0"/>
          </a:p>
          <a:p>
            <a:pPr marL="342900" marR="0" indent="-342900" algn="l" defTabSz="914400" rtl="0" eaLnBrk="0" fontAlgn="base" latinLnBrk="0" hangingPunct="0">
              <a:lnSpc>
                <a:spcPct val="100000"/>
              </a:lnSpc>
              <a:spcBef>
                <a:spcPct val="30000"/>
              </a:spcBef>
              <a:spcAft>
                <a:spcPct val="0"/>
              </a:spcAft>
              <a:buClrTx/>
              <a:buSzTx/>
              <a:buFontTx/>
              <a:buChar char="-"/>
              <a:tabLst/>
              <a:defRPr/>
            </a:pPr>
            <a:r>
              <a:rPr lang="es-ES" dirty="0"/>
              <a:t>Pregunte qué no significa esto </a:t>
            </a:r>
          </a:p>
          <a:p>
            <a:pPr marL="1030517" marR="0" lvl="1" indent="-342900" algn="l" defTabSz="914400" rtl="0" eaLnBrk="0" fontAlgn="base" latinLnBrk="0" hangingPunct="0">
              <a:lnSpc>
                <a:spcPct val="100000"/>
              </a:lnSpc>
              <a:spcBef>
                <a:spcPct val="30000"/>
              </a:spcBef>
              <a:spcAft>
                <a:spcPct val="0"/>
              </a:spcAft>
              <a:buClrTx/>
              <a:buSzTx/>
              <a:buFontTx/>
              <a:buChar char="-"/>
              <a:tabLst/>
              <a:defRPr/>
            </a:pPr>
            <a:r>
              <a:rPr lang="es-ES" dirty="0"/>
              <a:t>A menudo este principio puede malinterpretarse en el sentido de que aceptamos la discriminación o marginación de grupos específicos. Sin embargo, este principio no condona la violación de ninguno de los otros principios del código o de los Principios Fundamentales. </a:t>
            </a:r>
          </a:p>
          <a:p>
            <a:pPr marL="1030517" marR="0" lvl="1" indent="-342900" algn="l" defTabSz="914400" rtl="0" eaLnBrk="0" fontAlgn="base" latinLnBrk="0" hangingPunct="0">
              <a:lnSpc>
                <a:spcPct val="100000"/>
              </a:lnSpc>
              <a:spcBef>
                <a:spcPct val="30000"/>
              </a:spcBef>
              <a:spcAft>
                <a:spcPct val="0"/>
              </a:spcAft>
              <a:buClrTx/>
              <a:buSzTx/>
              <a:buFontTx/>
              <a:buChar char="-"/>
              <a:tabLst/>
              <a:defRPr/>
            </a:pPr>
            <a:r>
              <a:rPr lang="es-ES" dirty="0"/>
              <a:t>Por ejemplo, si en la cultura las mujeres no participan en las reuniones comunitarias, esto no significa que la Cruz Roja y la Media Luna Roja puedan simplemente no incluirlas, sino que deben encontrar otras formas de escuchar sus opiniones y necesidades. Esto puede hacerse de acuerdo con la cultura y las costumbres - por ejemplo, las voluntarias pueden visitar a las mujeres en sus casas</a:t>
            </a:r>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11</a:t>
            </a:fld>
            <a:endParaRPr lang="en-US" altLang="ru-RU" dirty="0"/>
          </a:p>
        </p:txBody>
      </p:sp>
    </p:spTree>
    <p:extLst>
      <p:ext uri="{BB962C8B-B14F-4D97-AF65-F5344CB8AC3E}">
        <p14:creationId xmlns:p14="http://schemas.microsoft.com/office/powerpoint/2010/main" val="29797209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s-ES" dirty="0"/>
              <a:t>NOTAS DEL PONENTE</a:t>
            </a:r>
          </a:p>
          <a:p>
            <a:endParaRPr lang="en-GB" dirty="0"/>
          </a:p>
          <a:p>
            <a:r>
              <a:rPr lang="es-ES" sz="1805" b="1" dirty="0">
                <a:solidFill>
                  <a:schemeClr val="tx1"/>
                </a:solidFill>
                <a:effectLst/>
                <a:latin typeface="+mn-lt"/>
                <a:ea typeface="+mn-ea"/>
                <a:cs typeface="+mn-cs"/>
              </a:rPr>
              <a:t>PRINCIPIO 6 Intentaremos basar la respuesta a las catástrofes en las capacidades locales</a:t>
            </a:r>
          </a:p>
          <a:p>
            <a:r>
              <a:rPr lang="es-ES" sz="1805" dirty="0">
                <a:solidFill>
                  <a:schemeClr val="tx1"/>
                </a:solidFill>
                <a:effectLst/>
                <a:latin typeface="+mn-lt"/>
                <a:ea typeface="+mn-ea"/>
                <a:cs typeface="+mn-cs"/>
              </a:rPr>
              <a:t>Todas las personas y comunidades -incluso en situaciones de catástrofe- poseen capacidades y vulnerabilidades. Siempre que sea posible, reforzaremos estas capacidades contratando personal local, comprando materiales locales y comerciando con empresas locales. Siempre que sea posible, trabajaremos a través de las ONGHA locales como socios en la planificación y la ejecución, y cooperaremos con las estructuras gubernamentales locales cuando proceda.</a:t>
            </a:r>
          </a:p>
          <a:p>
            <a:r>
              <a:rPr lang="es-ES" sz="1805" dirty="0">
                <a:solidFill>
                  <a:schemeClr val="tx1"/>
                </a:solidFill>
                <a:effectLst/>
                <a:latin typeface="+mn-lt"/>
                <a:ea typeface="+mn-ea"/>
                <a:cs typeface="+mn-cs"/>
              </a:rPr>
              <a:t>Daremos prioridad a la coordinación adecuada de nuestras respuestas de emergencia. La mejor forma de hacerlo en los países afectados es a través de las personas más directamente implicadas en las operaciones de socorro, y debería incluir a representantes de los organismos pertinentes de las Naciones Unidas.</a:t>
            </a:r>
          </a:p>
          <a:p>
            <a:endParaRPr lang="en-GB" dirty="0"/>
          </a:p>
          <a:p>
            <a:endParaRPr lang="en-GB" dirty="0"/>
          </a:p>
          <a:p>
            <a:pPr marL="0" indent="0">
              <a:buFontTx/>
              <a:buNone/>
            </a:pPr>
            <a:r>
              <a:rPr lang="es-ES" sz="1805" b="1" dirty="0">
                <a:solidFill>
                  <a:schemeClr val="tx1"/>
                </a:solidFill>
                <a:effectLst/>
                <a:latin typeface="+mn-lt"/>
                <a:ea typeface="+mn-ea"/>
                <a:cs typeface="+mn-cs"/>
              </a:rPr>
              <a:t>Ejemplos prácticos</a:t>
            </a:r>
          </a:p>
          <a:p>
            <a:pPr marL="342900" indent="-342900">
              <a:buFontTx/>
              <a:buChar char="-"/>
            </a:pPr>
            <a:r>
              <a:rPr lang="es-ES" sz="1805" dirty="0">
                <a:solidFill>
                  <a:schemeClr val="tx1"/>
                </a:solidFill>
                <a:effectLst/>
                <a:latin typeface="+mn-lt"/>
                <a:ea typeface="+mn-ea"/>
                <a:cs typeface="+mn-cs"/>
              </a:rPr>
              <a:t>Pregunte a la(s) persona(s) informada(s) si comprende(n) este principio y si tiene(n) ejemplos de lo que podría significar para nuestra forma de trabajar en las comunidades.</a:t>
            </a:r>
          </a:p>
          <a:p>
            <a:pPr marL="342900" indent="-342900">
              <a:buFontTx/>
              <a:buChar char="-"/>
            </a:pPr>
            <a:endParaRPr lang="en-GB" sz="1805" kern="1200" dirty="0">
              <a:solidFill>
                <a:schemeClr val="tx1"/>
              </a:solidFill>
              <a:effectLst/>
              <a:latin typeface="+mn-lt"/>
              <a:ea typeface="+mn-ea"/>
              <a:cs typeface="+mn-cs"/>
            </a:endParaRPr>
          </a:p>
          <a:p>
            <a:pPr marL="1030517" lvl="1" indent="-342900">
              <a:buFontTx/>
              <a:buChar char="-"/>
            </a:pPr>
            <a:r>
              <a:rPr lang="es-ES" sz="1805" dirty="0">
                <a:solidFill>
                  <a:schemeClr val="tx1"/>
                </a:solidFill>
                <a:effectLst/>
                <a:latin typeface="+mn-lt"/>
                <a:ea typeface="+mn-ea"/>
                <a:cs typeface="+mn-cs"/>
              </a:rPr>
              <a:t>Dedicar tiempo a comprender el contexto al inicio de un programa o respuesta, realizando un análisis del contexto al inicio de un programa o respuesta.</a:t>
            </a:r>
          </a:p>
          <a:p>
            <a:pPr marL="1030517" lvl="1" indent="-342900">
              <a:buFontTx/>
              <a:buChar char="-"/>
            </a:pPr>
            <a:r>
              <a:rPr lang="es-ES" sz="1805" dirty="0">
                <a:solidFill>
                  <a:schemeClr val="tx1"/>
                </a:solidFill>
                <a:effectLst/>
                <a:latin typeface="+mn-lt"/>
                <a:ea typeface="+mn-ea"/>
                <a:cs typeface="+mn-cs"/>
              </a:rPr>
              <a:t>Implicar a las comunidades en la planificación de los programas y las respuestas desde el principio y asegurarse de que ayudan a gestionarlos y supervisarlos en todo momento: participación y apropiación plenas de la comunidad.</a:t>
            </a:r>
          </a:p>
          <a:p>
            <a:pPr marL="342900" indent="-342900">
              <a:buFontTx/>
              <a:buChar char="-"/>
            </a:pPr>
            <a:endParaRPr lang="en-GB" sz="1805" kern="1200" dirty="0">
              <a:solidFill>
                <a:schemeClr val="bg1"/>
              </a:solidFill>
              <a:effectLst/>
              <a:latin typeface="+mn-lt"/>
              <a:ea typeface="+mn-ea"/>
              <a:cs typeface="+mn-cs"/>
            </a:endParaRPr>
          </a:p>
          <a:p>
            <a:pPr marL="342900" marR="0" indent="-342900" algn="l" defTabSz="914400" rtl="0" eaLnBrk="0" fontAlgn="base" latinLnBrk="0" hangingPunct="0">
              <a:lnSpc>
                <a:spcPct val="100000"/>
              </a:lnSpc>
              <a:spcBef>
                <a:spcPct val="30000"/>
              </a:spcBef>
              <a:spcAft>
                <a:spcPct val="0"/>
              </a:spcAft>
              <a:buClrTx/>
              <a:buSzTx/>
              <a:buFontTx/>
              <a:buChar char="-"/>
              <a:tabLst/>
              <a:defRPr/>
            </a:pPr>
            <a:endParaRPr lang="en-GB" sz="1805" kern="1200" dirty="0">
              <a:solidFill>
                <a:schemeClr val="bg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12</a:t>
            </a:fld>
            <a:endParaRPr lang="en-US" altLang="ru-RU" dirty="0"/>
          </a:p>
        </p:txBody>
      </p:sp>
    </p:spTree>
    <p:extLst>
      <p:ext uri="{BB962C8B-B14F-4D97-AF65-F5344CB8AC3E}">
        <p14:creationId xmlns:p14="http://schemas.microsoft.com/office/powerpoint/2010/main" val="12634918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NOTAS DEL PONENTE</a:t>
            </a:r>
          </a:p>
          <a:p>
            <a:endParaRPr lang="en-GB" dirty="0"/>
          </a:p>
          <a:p>
            <a:r>
              <a:rPr lang="es-ES" sz="1805" b="1" dirty="0">
                <a:solidFill>
                  <a:schemeClr val="tx1"/>
                </a:solidFill>
                <a:effectLst/>
                <a:latin typeface="+mn-lt"/>
                <a:ea typeface="+mn-ea"/>
                <a:cs typeface="+mn-cs"/>
              </a:rPr>
              <a:t>PRINCIPIO 7 Se buscarán formas de implicar a las personas en los programas en la gestión de la ayuda de emergencia.</a:t>
            </a:r>
          </a:p>
          <a:p>
            <a:r>
              <a:rPr lang="es-ES" sz="1805" dirty="0">
                <a:solidFill>
                  <a:schemeClr val="tx1"/>
                </a:solidFill>
                <a:effectLst/>
                <a:latin typeface="+mn-lt"/>
                <a:ea typeface="+mn-ea"/>
                <a:cs typeface="+mn-cs"/>
              </a:rPr>
              <a:t>La ayuda en caso de catástrofe nunca debe imponerse a las personas. La mejor manera de lograr un socorro eficaz y una rehabilitación duradera es que las personas participen en el diseño, la gestión y la ejecución del programa de asistencia. Nos esforzaremos por lograr la plena participación de la comunidad en nuestros programas de socorro y rehabilitación.</a:t>
            </a:r>
          </a:p>
          <a:p>
            <a:endParaRPr lang="en-GB" sz="1805"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s-ES" sz="1805" b="1" dirty="0">
                <a:solidFill>
                  <a:schemeClr val="tx1"/>
                </a:solidFill>
                <a:effectLst/>
                <a:latin typeface="+mn-lt"/>
                <a:ea typeface="+mn-ea"/>
                <a:cs typeface="+mn-cs"/>
              </a:rPr>
              <a:t>Ejemplos prácticos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s-ES" sz="1805" dirty="0">
                <a:solidFill>
                  <a:schemeClr val="tx1"/>
                </a:solidFill>
                <a:effectLst/>
                <a:latin typeface="+mn-lt"/>
                <a:ea typeface="+mn-ea"/>
                <a:cs typeface="+mn-cs"/>
              </a:rPr>
              <a:t>Pregunte a la(s) persona(s) informada(s) si comprende(n) este principio y si tiene(n) ejemplos de lo que podría significar para nuestra forma de trabajar en las comunidades.</a:t>
            </a:r>
          </a:p>
          <a:p>
            <a:endParaRPr lang="en-GB" dirty="0"/>
          </a:p>
          <a:p>
            <a:pPr marL="342900" indent="-342900">
              <a:buFontTx/>
              <a:buChar char="-"/>
            </a:pPr>
            <a:r>
              <a:rPr lang="es-ES" dirty="0"/>
              <a:t>Lo que la Cruz Roja y la Media Luna Roja denominan compromiso y rendición de cuentas de la comunidad o rendición de cuentas a las poblaciones afectadas.</a:t>
            </a:r>
          </a:p>
          <a:p>
            <a:pPr marL="1030517" lvl="1" indent="-342900">
              <a:buFontTx/>
              <a:buChar char="-"/>
            </a:pPr>
            <a:r>
              <a:rPr lang="es-ES" dirty="0"/>
              <a:t>La participación comunitaria y la rendición de cuentas a la comunidad es una forma de trabajar que reconoce y valora a todos los miembros de la comunidad como socios iguales, cuyas diversas necesidades, prioridades y preferencias guían todo lo que hacemos. Lo conseguimos al integrar en nuestros programas y operaciones la participación significativa de la comunidad, la comunicación abierta y honesta y los mecanismos para escuchar los comentarios y opiniones y actuar en consecuencia. Los datos, la experiencia y el sentido común nos dicen que cuando las comunidades son realmente partícipes y desempeñan un papel activo en el diseño y la gestión de los programas y las operaciones, los resultados son más eficaces, sostenibles y de mayor calidad.</a:t>
            </a:r>
          </a:p>
          <a:p>
            <a:pPr marL="1030517" lvl="1" indent="-342900">
              <a:buFontTx/>
              <a:buChar char="-"/>
            </a:pPr>
            <a:r>
              <a:rPr lang="es-ES" dirty="0"/>
              <a:t>Algunos ejemplos</a:t>
            </a:r>
          </a:p>
          <a:p>
            <a:pPr marL="1718135" lvl="2" indent="-342900">
              <a:buFontTx/>
              <a:buChar char="-"/>
            </a:pPr>
            <a:r>
              <a:rPr lang="es-ES" dirty="0"/>
              <a:t>Participación de la comunidad en el diseño y la gestión de programas y respuestas</a:t>
            </a:r>
          </a:p>
          <a:p>
            <a:pPr marL="1718135" lvl="2" indent="-342900">
              <a:buFontTx/>
              <a:buChar char="-"/>
            </a:pPr>
            <a:r>
              <a:rPr lang="es-ES" dirty="0"/>
              <a:t>Mecanismos de retroalimentación de la comunidad disponibles en todo momento, que respondan a lo que la gente nos dice y actúen en consecuencia.</a:t>
            </a:r>
          </a:p>
          <a:p>
            <a:pPr marL="1718135" lvl="2" indent="-342900">
              <a:buFontTx/>
              <a:buChar char="-"/>
            </a:pPr>
            <a:r>
              <a:rPr lang="es-ES" dirty="0"/>
              <a:t>Comunicación bidireccional regular y abierta para explicar quiénes somos, qué estamos haciendo, los objetivos del programa/respuesta, los plazos y los destinatarios, y actualizaciones cuando se produzcan retrasos y dificultades.</a:t>
            </a:r>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13</a:t>
            </a:fld>
            <a:endParaRPr lang="en-US" altLang="ru-RU" dirty="0"/>
          </a:p>
        </p:txBody>
      </p:sp>
    </p:spTree>
    <p:extLst>
      <p:ext uri="{BB962C8B-B14F-4D97-AF65-F5344CB8AC3E}">
        <p14:creationId xmlns:p14="http://schemas.microsoft.com/office/powerpoint/2010/main" val="40228626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NOTAS DEL PONENTE</a:t>
            </a:r>
          </a:p>
          <a:p>
            <a:endParaRPr lang="en-GB" dirty="0"/>
          </a:p>
          <a:p>
            <a:r>
              <a:rPr lang="es-ES" sz="1805" b="1" dirty="0">
                <a:solidFill>
                  <a:schemeClr val="tx1"/>
                </a:solidFill>
                <a:effectLst/>
                <a:latin typeface="+mn-lt"/>
                <a:ea typeface="+mn-ea"/>
                <a:cs typeface="+mn-cs"/>
              </a:rPr>
              <a:t>PRINCIPIO 8 La ayuda de emergencia debe esforzarse por reducir la vulnerabilidad futura a las catástrofes, además de satisfacer las necesidades básicas.</a:t>
            </a:r>
          </a:p>
          <a:p>
            <a:r>
              <a:rPr lang="es-ES" sz="1805" dirty="0">
                <a:solidFill>
                  <a:schemeClr val="tx1"/>
                </a:solidFill>
                <a:effectLst/>
                <a:latin typeface="+mn-lt"/>
                <a:ea typeface="+mn-ea"/>
                <a:cs typeface="+mn-cs"/>
              </a:rPr>
              <a:t>Todas las acciones de socorro afectan a las perspectivas de desarrollo a largo plazo, ya sea de forma positiva o negativa. Conscientes de ello, nos esforzaremos por aplicar programas de ayuda que reduzcan activamente la vulnerabilidad de las personas ante futuras catástrofes y contribuyan a crear estilos de vida sostenibles. Prestaremos especial atención a las cuestiones medioambientales en el diseño y la gestión de los programas de ayuda. También nos esforzaremos por minimizar el impacto negativo de la ayuda humanitaria, tratando de evitar la dependencia a largo plazo de las personas de la ayuda exterior.</a:t>
            </a:r>
          </a:p>
          <a:p>
            <a:endParaRPr lang="en-GB" sz="1805"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s-ES" sz="1805" b="1" dirty="0">
                <a:solidFill>
                  <a:schemeClr val="tx1"/>
                </a:solidFill>
                <a:effectLst/>
                <a:latin typeface="+mn-lt"/>
                <a:ea typeface="+mn-ea"/>
                <a:cs typeface="+mn-cs"/>
              </a:rPr>
              <a:t>Ejemplos prácticos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s-ES" sz="1805" dirty="0">
                <a:solidFill>
                  <a:schemeClr val="tx1"/>
                </a:solidFill>
                <a:effectLst/>
                <a:latin typeface="+mn-lt"/>
                <a:ea typeface="+mn-ea"/>
                <a:cs typeface="+mn-cs"/>
              </a:rPr>
              <a:t>Pregunte a la(s) persona(s) informada(s) si comprende(n) este principio y si tiene(n) ejemplos de lo que podría significar para nuestra forma de trabajar en las comunidades.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805" kern="1200" dirty="0">
              <a:solidFill>
                <a:schemeClr val="tx1"/>
              </a:solidFill>
              <a:effectLst/>
              <a:latin typeface="+mn-lt"/>
              <a:ea typeface="+mn-ea"/>
              <a:cs typeface="+mn-cs"/>
            </a:endParaRPr>
          </a:p>
          <a:p>
            <a:pPr marL="342900" marR="0" lvl="0" indent="-342900" algn="l" defTabSz="914400" rtl="0" eaLnBrk="0" fontAlgn="base" latinLnBrk="0" hangingPunct="0">
              <a:lnSpc>
                <a:spcPct val="100000"/>
              </a:lnSpc>
              <a:spcBef>
                <a:spcPct val="30000"/>
              </a:spcBef>
              <a:spcAft>
                <a:spcPct val="0"/>
              </a:spcAft>
              <a:buClrTx/>
              <a:buSzTx/>
              <a:buFontTx/>
              <a:buChar char="-"/>
              <a:tabLst/>
              <a:defRPr/>
            </a:pPr>
            <a:r>
              <a:rPr lang="es-ES" sz="1805" dirty="0">
                <a:solidFill>
                  <a:schemeClr val="tx1"/>
                </a:solidFill>
                <a:effectLst/>
                <a:latin typeface="+mn-lt"/>
                <a:ea typeface="+mn-ea"/>
                <a:cs typeface="+mn-cs"/>
              </a:rPr>
              <a:t>Esto también está vinculado a una fuerte participación y compromiso de la comunidad. Cuando diseñamos y gestionamos programas y operaciones en colaboración con las comunidades, se facilita la responsabilidad local y la autosuficiencia. Cuando no les hacemos partícipes, les estamos tratando como receptores pasivos de la ayuda, lo que socava nuestros esfuerzos por reforzar la resiliencia de la comunidad. Un ejemplo serían los planes de acción comunitarios.</a:t>
            </a:r>
          </a:p>
          <a:p>
            <a:pPr marL="342900" marR="0" lvl="0" indent="-342900" algn="l" defTabSz="914400" rtl="0" eaLnBrk="0" fontAlgn="base" latinLnBrk="0" hangingPunct="0">
              <a:lnSpc>
                <a:spcPct val="100000"/>
              </a:lnSpc>
              <a:spcBef>
                <a:spcPct val="30000"/>
              </a:spcBef>
              <a:spcAft>
                <a:spcPct val="0"/>
              </a:spcAft>
              <a:buClrTx/>
              <a:buSzTx/>
              <a:buFontTx/>
              <a:buChar char="-"/>
              <a:tabLst/>
              <a:defRPr/>
            </a:pPr>
            <a:r>
              <a:rPr lang="es-ES" sz="1805" dirty="0">
                <a:solidFill>
                  <a:schemeClr val="tx1"/>
                </a:solidFill>
                <a:effectLst/>
                <a:latin typeface="+mn-lt"/>
                <a:ea typeface="+mn-ea"/>
                <a:cs typeface="+mn-cs"/>
              </a:rPr>
              <a:t>Tener cuidado con el impacto medioambiental a largo plazo de nuestras respuestas: por ejemplo, talar árboles locales para obtener madera o instalar sistemas de abastecimiento de agua que no puedan mantenerse cuando nos marchemos.</a:t>
            </a:r>
          </a:p>
          <a:p>
            <a:pPr marL="342900" marR="0" lvl="0" indent="-342900" algn="l" defTabSz="914400" rtl="0" eaLnBrk="0" fontAlgn="base" latinLnBrk="0" hangingPunct="0">
              <a:lnSpc>
                <a:spcPct val="100000"/>
              </a:lnSpc>
              <a:spcBef>
                <a:spcPct val="30000"/>
              </a:spcBef>
              <a:spcAft>
                <a:spcPct val="0"/>
              </a:spcAft>
              <a:buClrTx/>
              <a:buSzTx/>
              <a:buFontTx/>
              <a:buChar char="-"/>
              <a:tabLst/>
              <a:defRPr/>
            </a:pPr>
            <a:r>
              <a:rPr lang="es-ES" sz="1805" dirty="0">
                <a:solidFill>
                  <a:schemeClr val="tx1"/>
                </a:solidFill>
                <a:effectLst/>
                <a:latin typeface="+mn-lt"/>
                <a:ea typeface="+mn-ea"/>
                <a:cs typeface="+mn-cs"/>
              </a:rPr>
              <a:t>Entender el contexto comunitario y planificar con las comunidades ayuda a garantizar que comprendemos el contexto local y no ponemos en marcha programas que puedan causar daños o tener efectos negativos. También debemos vigilar este aspecto durante la aplicación.</a:t>
            </a:r>
          </a:p>
          <a:p>
            <a:pPr marL="342900" marR="0" lvl="0" indent="-342900" algn="l" defTabSz="914400" rtl="0" eaLnBrk="0" fontAlgn="base" latinLnBrk="0" hangingPunct="0">
              <a:lnSpc>
                <a:spcPct val="100000"/>
              </a:lnSpc>
              <a:spcBef>
                <a:spcPct val="30000"/>
              </a:spcBef>
              <a:spcAft>
                <a:spcPct val="0"/>
              </a:spcAft>
              <a:buClrTx/>
              <a:buSzTx/>
              <a:buFontTx/>
              <a:buChar char="-"/>
              <a:tabLst/>
              <a:defRPr/>
            </a:pPr>
            <a:endParaRPr lang="en-GB" sz="1805"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14</a:t>
            </a:fld>
            <a:endParaRPr lang="en-US" altLang="ru-RU" dirty="0"/>
          </a:p>
        </p:txBody>
      </p:sp>
    </p:spTree>
    <p:extLst>
      <p:ext uri="{BB962C8B-B14F-4D97-AF65-F5344CB8AC3E}">
        <p14:creationId xmlns:p14="http://schemas.microsoft.com/office/powerpoint/2010/main" val="35734159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NOTAS DEL PONENTE</a:t>
            </a:r>
          </a:p>
          <a:p>
            <a:endParaRPr lang="en-GB" dirty="0"/>
          </a:p>
          <a:p>
            <a:r>
              <a:rPr lang="es-ES" sz="1805" b="1" dirty="0">
                <a:solidFill>
                  <a:schemeClr val="tx1"/>
                </a:solidFill>
                <a:effectLst/>
                <a:latin typeface="+mn-lt"/>
                <a:ea typeface="+mn-ea"/>
                <a:cs typeface="+mn-cs"/>
              </a:rPr>
              <a:t>PRINCIPIO 9 Nos hacemos responsables tanto ante aquellos a los que tratamos de ayudar como ante aquellos de los que aceptamos recursos</a:t>
            </a:r>
          </a:p>
          <a:p>
            <a:r>
              <a:rPr lang="es-ES" sz="1805" dirty="0">
                <a:solidFill>
                  <a:schemeClr val="tx1"/>
                </a:solidFill>
                <a:effectLst/>
                <a:latin typeface="+mn-lt"/>
                <a:ea typeface="+mn-ea"/>
                <a:cs typeface="+mn-cs"/>
              </a:rPr>
              <a:t>A menudo actuamos como enlace institucional en la asociación entre quienes desean ayudar y quienes necesitan ayuda durante las catástrofes. Por lo tanto, somos responsables ante ambos grupos. Todas nuestras interacciones con donantes y comunidad deben reflejar una actitud de apertura y transparencia. Reconocemos la necesidad de informar sobre nuestras actividades, tanto desde el punto de vista financiero como desde la perspectiva de la eficacia. Reconocemos la obligación de garantizar un seguimiento adecuado de las distribuciones de ayuda y de realizar evaluaciones periódicas del impacto de la asistencia en caso de catástrofe. También trataremos de informar, de forma abierta, sobre el impacto de nuestro trabajo y los factores que limitan o potencian dicho impacto. Nuestros programas se basarán en un alto nivel de profesionalidad y experiencia para minimizar el despilfarro de recursos valiosos.</a:t>
            </a:r>
          </a:p>
          <a:p>
            <a:endParaRPr lang="en-GB" sz="1805"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s-ES" sz="1805" b="1" dirty="0">
                <a:solidFill>
                  <a:schemeClr val="tx1"/>
                </a:solidFill>
                <a:effectLst/>
                <a:latin typeface="+mn-lt"/>
                <a:ea typeface="+mn-ea"/>
                <a:cs typeface="+mn-cs"/>
              </a:rPr>
              <a:t>Ejemplos prácticos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s-ES" sz="1805" dirty="0">
                <a:solidFill>
                  <a:schemeClr val="tx1"/>
                </a:solidFill>
                <a:effectLst/>
                <a:latin typeface="+mn-lt"/>
                <a:ea typeface="+mn-ea"/>
                <a:cs typeface="+mn-cs"/>
              </a:rPr>
              <a:t>Pregunte a la(s) persona(s) informada(s) si comprende(n) este principio y si tiene(n) ejemplos de lo que podría significar para nuestra forma de trabajar en las comunidades.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805" kern="1200" dirty="0">
              <a:solidFill>
                <a:schemeClr val="tx1"/>
              </a:solidFill>
              <a:effectLst/>
              <a:latin typeface="+mn-lt"/>
              <a:ea typeface="+mn-ea"/>
              <a:cs typeface="+mn-cs"/>
            </a:endParaRPr>
          </a:p>
          <a:p>
            <a:pPr marL="342900" marR="0" lvl="0" indent="-342900" algn="l" defTabSz="914400" rtl="0" eaLnBrk="0" fontAlgn="base" latinLnBrk="0" hangingPunct="0">
              <a:lnSpc>
                <a:spcPct val="100000"/>
              </a:lnSpc>
              <a:spcBef>
                <a:spcPct val="30000"/>
              </a:spcBef>
              <a:spcAft>
                <a:spcPct val="0"/>
              </a:spcAft>
              <a:buClrTx/>
              <a:buSzTx/>
              <a:buFontTx/>
              <a:buChar char="-"/>
              <a:tabLst/>
              <a:defRPr/>
            </a:pPr>
            <a:r>
              <a:rPr lang="es-ES" sz="1805" dirty="0">
                <a:solidFill>
                  <a:schemeClr val="tx1"/>
                </a:solidFill>
                <a:effectLst/>
                <a:latin typeface="+mn-lt"/>
                <a:ea typeface="+mn-ea"/>
                <a:cs typeface="+mn-cs"/>
              </a:rPr>
              <a:t>La supervisión periódica de nuestro trabajo nos ayuda a detectar cuándo las cosas no funcionan bien y a introducir mejoras.</a:t>
            </a:r>
          </a:p>
          <a:p>
            <a:pPr marL="342900" marR="0" lvl="0" indent="-342900" algn="l" defTabSz="914400" rtl="0" eaLnBrk="0" fontAlgn="base" latinLnBrk="0" hangingPunct="0">
              <a:lnSpc>
                <a:spcPct val="100000"/>
              </a:lnSpc>
              <a:spcBef>
                <a:spcPct val="30000"/>
              </a:spcBef>
              <a:spcAft>
                <a:spcPct val="0"/>
              </a:spcAft>
              <a:buClrTx/>
              <a:buSzTx/>
              <a:buFontTx/>
              <a:buChar char="-"/>
              <a:tabLst/>
              <a:defRPr/>
            </a:pPr>
            <a:r>
              <a:rPr lang="es-ES" sz="1805" dirty="0">
                <a:solidFill>
                  <a:schemeClr val="tx1"/>
                </a:solidFill>
                <a:effectLst/>
                <a:latin typeface="+mn-lt"/>
                <a:ea typeface="+mn-ea"/>
                <a:cs typeface="+mn-cs"/>
              </a:rPr>
              <a:t>Debemos actuar en función de las quejas y los comentarios de las comunidades, que ponen de relieve cuándo nos quedamos cortos y no cubrimos las necesidades, o cuándo nuestro personal y voluntarios no se han comportado adecuadamente, por ejemplo, en casos de corrupción o explotación y abusos sexuales.</a:t>
            </a:r>
          </a:p>
          <a:p>
            <a:pPr marL="342900" marR="0" lvl="0" indent="-342900" algn="l" defTabSz="914400" rtl="0" eaLnBrk="0" fontAlgn="base" latinLnBrk="0" hangingPunct="0">
              <a:lnSpc>
                <a:spcPct val="100000"/>
              </a:lnSpc>
              <a:spcBef>
                <a:spcPct val="30000"/>
              </a:spcBef>
              <a:spcAft>
                <a:spcPct val="0"/>
              </a:spcAft>
              <a:buClrTx/>
              <a:buSzTx/>
              <a:buFontTx/>
              <a:buChar char="-"/>
              <a:tabLst/>
              <a:defRPr/>
            </a:pPr>
            <a:r>
              <a:rPr lang="es-ES" sz="1805" dirty="0">
                <a:solidFill>
                  <a:schemeClr val="tx1"/>
                </a:solidFill>
                <a:effectLst/>
                <a:latin typeface="+mn-lt"/>
                <a:ea typeface="+mn-ea"/>
                <a:cs typeface="+mn-cs"/>
              </a:rPr>
              <a:t>Ser transparentes sobre el uso que hacemos de los recursos que recibimos para ayudar a las comunidades, explicando lo que hacemos, cuánto tiempo vamos a estar allí y cuándo hay problemas o retrasos.</a:t>
            </a:r>
          </a:p>
          <a:p>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15</a:t>
            </a:fld>
            <a:endParaRPr lang="en-US" altLang="ru-RU" dirty="0"/>
          </a:p>
        </p:txBody>
      </p:sp>
    </p:spTree>
    <p:extLst>
      <p:ext uri="{BB962C8B-B14F-4D97-AF65-F5344CB8AC3E}">
        <p14:creationId xmlns:p14="http://schemas.microsoft.com/office/powerpoint/2010/main" val="25466751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NOTAS DEL PONENTE</a:t>
            </a:r>
          </a:p>
          <a:p>
            <a:endParaRPr lang="en-GB" dirty="0"/>
          </a:p>
          <a:p>
            <a:r>
              <a:rPr lang="es-ES" sz="1805" b="1" dirty="0">
                <a:solidFill>
                  <a:schemeClr val="tx1"/>
                </a:solidFill>
                <a:effectLst/>
                <a:latin typeface="+mn-lt"/>
                <a:ea typeface="+mn-ea"/>
                <a:cs typeface="+mn-cs"/>
              </a:rPr>
              <a:t>PRINCIPIO 10 En nuestras actividades de información, publicidad y propaganda, reconoceremos a las víctimas de las catástrofes como seres humanos dignos, no como objetos sin esperanza.</a:t>
            </a:r>
          </a:p>
          <a:p>
            <a:r>
              <a:rPr lang="es-ES" sz="1805" dirty="0">
                <a:solidFill>
                  <a:schemeClr val="tx1"/>
                </a:solidFill>
                <a:effectLst/>
                <a:latin typeface="+mn-lt"/>
                <a:ea typeface="+mn-ea"/>
                <a:cs typeface="+mn-cs"/>
              </a:rPr>
              <a:t>Nunca de debe perder el respeto a la víctima de la catástrofe como socio igualitario en la acción. En nuestra información pública presentaremos una imagen objetiva de la situación de catástrofe en la que se destaquen las capacidades y aspiraciones de las víctimas de la catástrofe, y no sólo sus vulnerabilidades y temores. Si bien cooperaremos con los medios de comunicación para mejorar la respuesta pública, no permitiremos que las demandas externas o internas de publicidad tengan prioridad sobre el principio de maximizar la asistencia de socorro general. Evitaremos competir con otras agencias de respuesta a desastres por la cobertura mediática en</a:t>
            </a:r>
          </a:p>
          <a:p>
            <a:r>
              <a:rPr lang="es-ES" sz="1805" dirty="0">
                <a:solidFill>
                  <a:schemeClr val="tx1"/>
                </a:solidFill>
                <a:effectLst/>
                <a:latin typeface="+mn-lt"/>
                <a:ea typeface="+mn-ea"/>
                <a:cs typeface="+mn-cs"/>
              </a:rPr>
              <a:t>situaciones en las que dicha cobertura pueda ir en detrimento del servicio prestado a las personas o de la seguridad de nuestro personal o de las personas.</a:t>
            </a:r>
          </a:p>
          <a:p>
            <a:endParaRPr lang="en-GB" sz="1805" kern="1200" dirty="0">
              <a:solidFill>
                <a:schemeClr val="tx1"/>
              </a:solidFill>
              <a:effectLst/>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s-ES" sz="1805" b="1" dirty="0">
                <a:solidFill>
                  <a:schemeClr val="tx1"/>
                </a:solidFill>
                <a:effectLst/>
                <a:latin typeface="+mn-lt"/>
                <a:ea typeface="+mn-ea"/>
                <a:cs typeface="+mn-cs"/>
              </a:rPr>
              <a:t>Ejemplos prácticos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s-ES" sz="1805" dirty="0">
                <a:solidFill>
                  <a:schemeClr val="tx1"/>
                </a:solidFill>
                <a:effectLst/>
                <a:latin typeface="+mn-lt"/>
                <a:ea typeface="+mn-ea"/>
                <a:cs typeface="+mn-cs"/>
              </a:rPr>
              <a:t>Pregunte a la(s) persona(s) informada(s) si comprende(n) este principio y si tiene(n) ejemplos de lo que podría significar para nuestra forma de trabajar en las comunidades.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805" kern="1200" dirty="0">
              <a:solidFill>
                <a:schemeClr val="tx1"/>
              </a:solidFill>
              <a:effectLst/>
              <a:latin typeface="+mn-lt"/>
              <a:ea typeface="+mn-ea"/>
              <a:cs typeface="+mn-cs"/>
            </a:endParaRPr>
          </a:p>
          <a:p>
            <a:pPr marL="342900" marR="0" lvl="0" indent="-342900" algn="l" defTabSz="914400" rtl="0" eaLnBrk="0" fontAlgn="base" latinLnBrk="0" hangingPunct="0">
              <a:lnSpc>
                <a:spcPct val="100000"/>
              </a:lnSpc>
              <a:spcBef>
                <a:spcPct val="30000"/>
              </a:spcBef>
              <a:spcAft>
                <a:spcPct val="0"/>
              </a:spcAft>
              <a:buClrTx/>
              <a:buSzTx/>
              <a:buFontTx/>
              <a:buChar char="-"/>
              <a:tabLst/>
              <a:defRPr/>
            </a:pPr>
            <a:r>
              <a:rPr lang="es-ES" sz="1805" dirty="0">
                <a:solidFill>
                  <a:schemeClr val="tx1"/>
                </a:solidFill>
                <a:effectLst/>
                <a:latin typeface="+mn-lt"/>
                <a:ea typeface="+mn-ea"/>
                <a:cs typeface="+mn-cs"/>
              </a:rPr>
              <a:t>Si está en la comunidad, siempre debe preguntar a las personas antes de tomarles fotos, incluso desde la ventanilla del coche.</a:t>
            </a:r>
          </a:p>
          <a:p>
            <a:pPr marL="342900" marR="0" lvl="0" indent="-342900" algn="l" defTabSz="914400" rtl="0" eaLnBrk="0" fontAlgn="base" latinLnBrk="0" hangingPunct="0">
              <a:lnSpc>
                <a:spcPct val="100000"/>
              </a:lnSpc>
              <a:spcBef>
                <a:spcPct val="30000"/>
              </a:spcBef>
              <a:spcAft>
                <a:spcPct val="0"/>
              </a:spcAft>
              <a:buClrTx/>
              <a:buSzTx/>
              <a:buFontTx/>
              <a:buChar char="-"/>
              <a:tabLst/>
              <a:defRPr/>
            </a:pPr>
            <a:r>
              <a:rPr lang="es-ES" sz="1805" dirty="0">
                <a:solidFill>
                  <a:schemeClr val="tx1"/>
                </a:solidFill>
                <a:effectLst/>
                <a:latin typeface="+mn-lt"/>
                <a:ea typeface="+mn-ea"/>
                <a:cs typeface="+mn-cs"/>
              </a:rPr>
              <a:t>Si comparte fotografías o historias sobre su trabajo, no presente a las personas como víctimas, indefensas o de manera indigna; en lugar de eso, equilibre los desafíos que enfrentan con las capacidades que tienen.</a:t>
            </a:r>
          </a:p>
          <a:p>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16</a:t>
            </a:fld>
            <a:endParaRPr lang="en-US" altLang="ru-RU" dirty="0"/>
          </a:p>
        </p:txBody>
      </p:sp>
    </p:spTree>
    <p:extLst>
      <p:ext uri="{BB962C8B-B14F-4D97-AF65-F5344CB8AC3E}">
        <p14:creationId xmlns:p14="http://schemas.microsoft.com/office/powerpoint/2010/main" val="30972492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ts val="600"/>
              </a:spcAft>
              <a:buClrTx/>
              <a:buSzTx/>
              <a:buFontTx/>
              <a:buNone/>
              <a:tabLst/>
              <a:defRPr/>
            </a:pPr>
            <a:r>
              <a:rPr lang="es-ES" sz="1800" b="1" dirty="0">
                <a:solidFill>
                  <a:srgbClr val="F5333F"/>
                </a:solidFill>
                <a:latin typeface="Open Sans" panose="020B0606030504020204" pitchFamily="34" charset="0"/>
                <a:ea typeface="Open Sans" panose="020B0606030504020204" pitchFamily="34" charset="0"/>
                <a:cs typeface="Open Sans" panose="020B0606030504020204" pitchFamily="34" charset="0"/>
              </a:rPr>
              <a:t>NOTAS DEL PONENTE </a:t>
            </a:r>
          </a:p>
          <a:p>
            <a:pPr>
              <a:spcAft>
                <a:spcPts val="600"/>
              </a:spcAft>
            </a:pPr>
            <a:endParaRPr lang="en-US" sz="1800" b="1" dirty="0">
              <a:solidFill>
                <a:srgbClr val="FF0000"/>
              </a:solidFill>
            </a:endParaRPr>
          </a:p>
          <a:p>
            <a:pPr marL="342900" lvl="0" indent="-342900">
              <a:spcAft>
                <a:spcPts val="1200"/>
              </a:spcAft>
              <a:buClr>
                <a:srgbClr val="FF0000"/>
              </a:buClr>
              <a:buFont typeface="Arial" panose="020B0604020202020204" pitchFamily="34" charset="0"/>
              <a:buChar char="•"/>
            </a:pPr>
            <a:r>
              <a:rPr lang="es-ES" sz="1800" dirty="0"/>
              <a:t>Primero pregunte a quienes reciben información si saben de qué se trata; pídales que se lo expliquen </a:t>
            </a:r>
          </a:p>
          <a:p>
            <a:pPr marL="342900" lvl="0" indent="-342900">
              <a:spcAft>
                <a:spcPts val="1200"/>
              </a:spcAft>
              <a:buClr>
                <a:srgbClr val="FF0000"/>
              </a:buClr>
              <a:buFont typeface="Arial" panose="020B0604020202020204" pitchFamily="34" charset="0"/>
              <a:buChar char="•"/>
            </a:pPr>
            <a:endParaRPr lang="en-US" sz="1800" dirty="0"/>
          </a:p>
          <a:p>
            <a:pPr marL="342900" lvl="0" indent="-342900">
              <a:spcAft>
                <a:spcPts val="1200"/>
              </a:spcAft>
              <a:buClr>
                <a:srgbClr val="FF0000"/>
              </a:buClr>
              <a:buFont typeface="Arial" panose="020B0604020202020204" pitchFamily="34" charset="0"/>
              <a:buChar char="•"/>
            </a:pPr>
            <a:r>
              <a:rPr lang="es-ES" sz="1800" dirty="0"/>
              <a:t>Explique que la explotación y el abuso sexuales están cubiertos por el Principio 1 del Código de Conducta – Humanidad y están explícitamente prohibidos tanto en los Códigos de Conducta de organizaciones específicas del CICR como de la Federación Internacional y en la mayoría de las Sociedades Nacionales que han desarrollado su propio Código de Conducta. Puede usar esta diapositiva para consultar las reglas del Código de conducta de su propia organización, si tiene una</a:t>
            </a:r>
          </a:p>
          <a:p>
            <a:pPr marL="342900" lvl="0" indent="-342900">
              <a:spcAft>
                <a:spcPts val="1200"/>
              </a:spcAft>
              <a:buClr>
                <a:srgbClr val="FF0000"/>
              </a:buClr>
              <a:buFont typeface="Arial" panose="020B0604020202020204" pitchFamily="34" charset="0"/>
              <a:buChar char="•"/>
            </a:pPr>
            <a:endParaRPr lang="en-US" sz="1800" dirty="0"/>
          </a:p>
          <a:p>
            <a:pPr marL="342900" lvl="0" indent="-342900">
              <a:spcAft>
                <a:spcPts val="1200"/>
              </a:spcAft>
              <a:buClr>
                <a:srgbClr val="FF0000"/>
              </a:buClr>
              <a:buFont typeface="Arial" panose="020B0604020202020204" pitchFamily="34" charset="0"/>
              <a:buChar char="•"/>
            </a:pPr>
            <a:r>
              <a:rPr lang="es-ES" sz="1800" dirty="0"/>
              <a:t>Explotación sexual: se refiere a cualquier abuso real o intento de abuso de una posición de vulnerabilidad, poder diferencial o confianza con fines sexuales con respecto a las Personas Afectadas, incluido, entre otros, el beneficio monetario, social o político de la explotación sexual de otra persona. Se considera explotación sexual todo pago (en efectivo o en cualquier otra mercancía o favor) por servicios sexuales. </a:t>
            </a:r>
          </a:p>
          <a:p>
            <a:pPr marL="342900" lvl="0" indent="-342900">
              <a:spcAft>
                <a:spcPts val="1200"/>
              </a:spcAft>
              <a:buClr>
                <a:srgbClr val="FF0000"/>
              </a:buClr>
              <a:buFont typeface="Arial" panose="020B0604020202020204" pitchFamily="34" charset="0"/>
              <a:buChar char="•"/>
            </a:pPr>
            <a:endParaRPr lang="en-US" sz="1800" dirty="0"/>
          </a:p>
          <a:p>
            <a:pPr marL="342900" lvl="0" indent="-342900">
              <a:spcAft>
                <a:spcPts val="1200"/>
              </a:spcAft>
              <a:buClr>
                <a:srgbClr val="FF0000"/>
              </a:buClr>
              <a:buFont typeface="Arial" panose="020B0604020202020204" pitchFamily="34" charset="0"/>
              <a:buChar char="•"/>
            </a:pPr>
            <a:r>
              <a:rPr lang="es-ES" sz="1800" dirty="0"/>
              <a:t>Abuso sexual: se refiere a la intrusión física o psicológica real o amenazada de naturaleza sexual, ya sea por la fuerza o en condiciones desiguales o coercitivas, cuando se comete contra las personas afectadas.</a:t>
            </a:r>
          </a:p>
          <a:p>
            <a:pPr marL="342900" lvl="0" indent="-342900">
              <a:spcAft>
                <a:spcPts val="1200"/>
              </a:spcAft>
              <a:buClr>
                <a:srgbClr val="FF0000"/>
              </a:buClr>
              <a:buFont typeface="Arial" panose="020B0604020202020204" pitchFamily="34" charset="0"/>
              <a:buChar char="•"/>
            </a:pPr>
            <a:endParaRPr lang="en-US" sz="1800" dirty="0"/>
          </a:p>
          <a:p>
            <a:pPr marL="342900" lvl="0" indent="-342900">
              <a:spcAft>
                <a:spcPts val="1200"/>
              </a:spcAft>
              <a:buClr>
                <a:srgbClr val="FF0000"/>
              </a:buClr>
              <a:buFont typeface="Arial" panose="020B0604020202020204" pitchFamily="34" charset="0"/>
              <a:buChar char="•"/>
            </a:pPr>
            <a:r>
              <a:rPr lang="es-ES" sz="1800" dirty="0"/>
              <a:t>Esto incluye:</a:t>
            </a:r>
          </a:p>
          <a:p>
            <a:pPr marL="1144817" lvl="1" indent="-457200">
              <a:buClrTx/>
              <a:buFont typeface="+mj-lt"/>
              <a:buAutoNum type="arabicPeriod"/>
            </a:pPr>
            <a:r>
              <a:rPr lang="es-ES" sz="1800" dirty="0"/>
              <a:t>La actividad sexual con niños (personas menores de 18 años) está prohibida independientemente de la mayoría de edad o la edad de consentimiento a nivel local.
</a:t>
            </a:r>
            <a:br>
              <a:rPr lang="es-ES" sz="1800" dirty="0"/>
            </a:br>
            <a:r>
              <a:rPr lang="es-ES" sz="1800" dirty="0"/>
              <a:t> Creer erróneamente en la edad de un niño no es una defensa </a:t>
            </a:r>
          </a:p>
          <a:p>
            <a:pPr marL="1144817" lvl="1" indent="-457200">
              <a:buClrTx/>
              <a:buFont typeface="+mj-lt"/>
              <a:buAutoNum type="arabicPeriod"/>
            </a:pPr>
            <a:r>
              <a:rPr lang="es-ES" sz="1800" dirty="0"/>
              <a:t>Está prohibido el intercambio de dinero, empleo, bienes o servicios a cambio de sexo, incluidos los favores sexuales u otras formas de comportamiento humillante, degradante o explotador. Esto incluye cualquier intercambio de asistencia que se deba a las personas </a:t>
            </a:r>
          </a:p>
          <a:p>
            <a:pPr marL="1144817" lvl="1" indent="-457200">
              <a:buClrTx/>
              <a:buFont typeface="+mj-lt"/>
              <a:buAutoNum type="arabicPeriod" startAt="4"/>
            </a:pPr>
            <a:r>
              <a:rPr lang="es-ES" sz="1800" dirty="0"/>
              <a:t>Las relaciones sexuales entre el personal y los voluntarios y las personas de la asistencia, ya que se basan en dinámicas de poder intrínsecamente desiguales, socavan la credibilidad y la integridad y se desaconsejan enérgicamente; </a:t>
            </a:r>
          </a:p>
          <a:p>
            <a:pPr marL="457200" lvl="0" indent="-457200">
              <a:buClrTx/>
              <a:buFont typeface="Arial" panose="020B0604020202020204" pitchFamily="34" charset="0"/>
              <a:buChar char="•"/>
            </a:pPr>
            <a:r>
              <a:rPr lang="es-ES" sz="1800" dirty="0"/>
              <a:t>Cuando un funcionario tenga inquietudes o sospechas en relación con la explotación sexual o el abuso sexual por parte de un compañero de trabajo, ya sea en el mismo organismo o no, debe informar de esas preocupaciones a través de los mecanismos de denuncia establecidos; </a:t>
            </a:r>
          </a:p>
          <a:p>
            <a:pPr marL="342900" lvl="0" indent="-342900">
              <a:spcAft>
                <a:spcPts val="1200"/>
              </a:spcAft>
              <a:buClr>
                <a:srgbClr val="FF0000"/>
              </a:buClr>
              <a:buFont typeface="Arial" panose="020B0604020202020204" pitchFamily="34" charset="0"/>
              <a:buChar char="•"/>
            </a:pPr>
            <a:endParaRPr lang="en-US" sz="1800" dirty="0"/>
          </a:p>
          <a:p>
            <a:pPr marL="342900" lvl="0" indent="-342900">
              <a:spcAft>
                <a:spcPts val="1200"/>
              </a:spcAft>
              <a:buClr>
                <a:srgbClr val="FF0000"/>
              </a:buClr>
              <a:buFont typeface="Arial" panose="020B0604020202020204" pitchFamily="34" charset="0"/>
              <a:buChar char="•"/>
            </a:pPr>
            <a:endParaRPr lang="en-US" sz="1800" dirty="0"/>
          </a:p>
          <a:p>
            <a:pPr marL="342900" lvl="0" indent="-342900">
              <a:spcAft>
                <a:spcPts val="1200"/>
              </a:spcAft>
              <a:buClr>
                <a:srgbClr val="FF0000"/>
              </a:buClr>
              <a:buFont typeface="Arial" panose="020B0604020202020204" pitchFamily="34" charset="0"/>
              <a:buChar char="•"/>
            </a:pPr>
            <a:endParaRPr lang="en-US" sz="1800" dirty="0"/>
          </a:p>
          <a:p>
            <a:pPr marL="342900" lvl="0" indent="-342900">
              <a:spcAft>
                <a:spcPts val="1200"/>
              </a:spcAft>
              <a:buClr>
                <a:srgbClr val="FF0000"/>
              </a:buClr>
              <a:buFont typeface="Arial" panose="020B0604020202020204" pitchFamily="34" charset="0"/>
              <a:buChar char="•"/>
            </a:pPr>
            <a:endParaRPr lang="en-US" sz="1800" dirty="0"/>
          </a:p>
          <a:p>
            <a:pPr marL="342900" lvl="0" indent="-342900">
              <a:spcAft>
                <a:spcPts val="1200"/>
              </a:spcAft>
              <a:buClr>
                <a:srgbClr val="FF0000"/>
              </a:buClr>
              <a:buFont typeface="Arial" panose="020B0604020202020204" pitchFamily="34" charset="0"/>
              <a:buChar char="•"/>
            </a:pPr>
            <a:endParaRPr lang="en-US" sz="1800" dirty="0"/>
          </a:p>
          <a:p>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17</a:t>
            </a:fld>
            <a:endParaRPr lang="en-US" altLang="ru-RU" dirty="0"/>
          </a:p>
        </p:txBody>
      </p:sp>
    </p:spTree>
    <p:extLst>
      <p:ext uri="{BB962C8B-B14F-4D97-AF65-F5344CB8AC3E}">
        <p14:creationId xmlns:p14="http://schemas.microsoft.com/office/powerpoint/2010/main" val="35525738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ts val="600"/>
              </a:spcAft>
              <a:buClrTx/>
              <a:buSzTx/>
              <a:buFontTx/>
              <a:buNone/>
              <a:tabLst/>
              <a:defRPr/>
            </a:pPr>
            <a:r>
              <a:rPr lang="es-ES" sz="1800" b="1" dirty="0">
                <a:solidFill>
                  <a:srgbClr val="F5333F"/>
                </a:solidFill>
                <a:latin typeface="Open Sans" panose="020B0606030504020204" pitchFamily="34" charset="0"/>
                <a:ea typeface="Open Sans" panose="020B0606030504020204" pitchFamily="34" charset="0"/>
                <a:cs typeface="Open Sans" panose="020B0606030504020204" pitchFamily="34" charset="0"/>
              </a:rPr>
              <a:t>NOTAS DEL PONENTE </a:t>
            </a:r>
          </a:p>
          <a:p>
            <a:pPr>
              <a:spcAft>
                <a:spcPts val="600"/>
              </a:spcAft>
            </a:pPr>
            <a:endParaRPr lang="en-US" sz="1800" b="1" dirty="0">
              <a:solidFill>
                <a:srgbClr val="FF0000"/>
              </a:solidFill>
            </a:endParaRPr>
          </a:p>
          <a:p>
            <a:r>
              <a:rPr lang="es-ES" dirty="0"/>
              <a:t>En términos simples, estas son las reglas</a:t>
            </a:r>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18</a:t>
            </a:fld>
            <a:endParaRPr lang="en-US" altLang="ru-RU" dirty="0"/>
          </a:p>
        </p:txBody>
      </p:sp>
    </p:spTree>
    <p:extLst>
      <p:ext uri="{BB962C8B-B14F-4D97-AF65-F5344CB8AC3E}">
        <p14:creationId xmlns:p14="http://schemas.microsoft.com/office/powerpoint/2010/main" val="14536157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ts val="600"/>
              </a:spcAft>
              <a:buClrTx/>
              <a:buSzTx/>
              <a:buFontTx/>
              <a:buNone/>
              <a:tabLst/>
              <a:defRPr/>
            </a:pPr>
            <a:r>
              <a:rPr lang="es-ES" sz="1800" b="1" dirty="0">
                <a:solidFill>
                  <a:srgbClr val="F5333F"/>
                </a:solidFill>
                <a:latin typeface="Open Sans" panose="020B0606030504020204" pitchFamily="34" charset="0"/>
                <a:ea typeface="Open Sans" panose="020B0606030504020204" pitchFamily="34" charset="0"/>
                <a:cs typeface="Open Sans" panose="020B0606030504020204" pitchFamily="34" charset="0"/>
              </a:rPr>
              <a:t>NOTAS DEL PONENTE - </a:t>
            </a:r>
            <a:r>
              <a:rPr lang="es-ES" sz="1800" dirty="0"/>
              <a:t>Si su organización tiene una política sobre la protección de los niños, es posible que desee incluir aqupí más información sobre esto</a:t>
            </a:r>
          </a:p>
          <a:p>
            <a:pPr>
              <a:spcAft>
                <a:spcPts val="600"/>
              </a:spcAft>
            </a:pPr>
            <a:endParaRPr lang="en-US" sz="1800" b="1" dirty="0">
              <a:solidFill>
                <a:srgbClr val="FF0000"/>
              </a:solidFill>
            </a:endParaRPr>
          </a:p>
          <a:p>
            <a:pPr marL="342900" lvl="0" indent="-342900">
              <a:spcAft>
                <a:spcPts val="1200"/>
              </a:spcAft>
              <a:buClr>
                <a:srgbClr val="FF0000"/>
              </a:buClr>
              <a:buFont typeface="Arial" panose="020B0604020202020204" pitchFamily="34" charset="0"/>
              <a:buChar char="•"/>
            </a:pPr>
            <a:r>
              <a:rPr lang="es-ES" sz="1800" dirty="0"/>
              <a:t>En resumen, las normas en torno a los niños y la explotación y el abuso sexuales</a:t>
            </a:r>
          </a:p>
          <a:p>
            <a:pPr marL="342900" lvl="0" indent="-342900">
              <a:spcAft>
                <a:spcPts val="1200"/>
              </a:spcAft>
              <a:buClr>
                <a:srgbClr val="FF0000"/>
              </a:buClr>
              <a:buFont typeface="Arial" panose="020B0604020202020204" pitchFamily="34" charset="0"/>
              <a:buChar char="•"/>
            </a:pPr>
            <a:endParaRPr lang="en-US" sz="1800" dirty="0"/>
          </a:p>
          <a:p>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19</a:t>
            </a:fld>
            <a:endParaRPr lang="en-US" altLang="ru-RU" dirty="0"/>
          </a:p>
        </p:txBody>
      </p:sp>
    </p:spTree>
    <p:extLst>
      <p:ext uri="{BB962C8B-B14F-4D97-AF65-F5344CB8AC3E}">
        <p14:creationId xmlns:p14="http://schemas.microsoft.com/office/powerpoint/2010/main" val="12866134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Esta diapositiva explica la finalidad de esta herramienta y no debe mostrarse durante la sesión informativa.</a:t>
            </a:r>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a:t>
            </a:fld>
            <a:endParaRPr lang="en-US" altLang="ru-RU" dirty="0"/>
          </a:p>
        </p:txBody>
      </p:sp>
    </p:spTree>
    <p:extLst>
      <p:ext uri="{BB962C8B-B14F-4D97-AF65-F5344CB8AC3E}">
        <p14:creationId xmlns:p14="http://schemas.microsoft.com/office/powerpoint/2010/main" val="12209692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ts val="600"/>
              </a:spcAft>
              <a:buClrTx/>
              <a:buSzTx/>
              <a:buFontTx/>
              <a:buNone/>
              <a:tabLst/>
              <a:defRPr/>
            </a:pPr>
            <a:r>
              <a:rPr lang="es-ES" sz="1800" b="1" dirty="0">
                <a:solidFill>
                  <a:srgbClr val="F5333F"/>
                </a:solidFill>
                <a:latin typeface="Open Sans" panose="020B0606030504020204" pitchFamily="34" charset="0"/>
                <a:ea typeface="Open Sans" panose="020B0606030504020204" pitchFamily="34" charset="0"/>
                <a:cs typeface="Open Sans" panose="020B0606030504020204" pitchFamily="34" charset="0"/>
              </a:rPr>
              <a:t>NOTAS DEL PONENTE </a:t>
            </a:r>
          </a:p>
          <a:p>
            <a:pPr>
              <a:spcAft>
                <a:spcPts val="600"/>
              </a:spcAft>
            </a:pPr>
            <a:endParaRPr lang="en-US" sz="1800" b="1" dirty="0">
              <a:solidFill>
                <a:srgbClr val="FF0000"/>
              </a:solidFill>
            </a:endParaRPr>
          </a:p>
          <a:p>
            <a:pPr marL="342900" lvl="0" indent="-342900">
              <a:spcAft>
                <a:spcPts val="1200"/>
              </a:spcAft>
              <a:buClr>
                <a:srgbClr val="FF0000"/>
              </a:buClr>
              <a:buFont typeface="Arial" panose="020B0604020202020204" pitchFamily="34" charset="0"/>
              <a:buChar char="•"/>
            </a:pPr>
            <a:r>
              <a:rPr lang="es-ES" sz="1800" dirty="0"/>
              <a:t>Deténgase y tenga una discusión con los participantes. Ya sea en un grupo pequeño o divídelos en grupos más pequeños de 3 a 4 si tienes mucha gente</a:t>
            </a:r>
          </a:p>
          <a:p>
            <a:endParaRPr lang="en-US" dirty="0"/>
          </a:p>
          <a:p>
            <a:r>
              <a:rPr lang="es-ES" dirty="0"/>
              <a:t>Temas de conversación</a:t>
            </a:r>
          </a:p>
          <a:p>
            <a:r>
              <a:rPr lang="es-ES" dirty="0"/>
              <a:t>Impacto en las comunidades</a:t>
            </a:r>
          </a:p>
          <a:p>
            <a:pPr marL="342900" indent="-342900">
              <a:buFontTx/>
              <a:buChar char="-"/>
            </a:pPr>
            <a:r>
              <a:rPr lang="es-ES" dirty="0"/>
              <a:t>Sobre la persona maltratada: trauma, estigmatización, desconfianza, mala salud mental, mala salud física, embarazo, puede no buscar otro tipo de apoyo cuando sea necesario debido a la falta de confianza en la Sociedad Nacional</a:t>
            </a:r>
          </a:p>
          <a:p>
            <a:pPr marL="342900" indent="-342900">
              <a:buFontTx/>
              <a:buChar char="-"/>
            </a:pPr>
            <a:r>
              <a:rPr lang="es-ES" dirty="0"/>
              <a:t>Sobre nuestra relación con las comunidades: confianza rota, reputación empañada, hostilidad y amenazas a la seguridad, pérdida de acceso</a:t>
            </a:r>
          </a:p>
          <a:p>
            <a:pPr marL="342900" indent="-342900">
              <a:buFontTx/>
              <a:buChar char="-"/>
            </a:pPr>
            <a:endParaRPr lang="en-US" dirty="0"/>
          </a:p>
          <a:p>
            <a:pPr marL="342900" marR="0" lvl="0" indent="-342900" algn="l" defTabSz="914400" rtl="0" eaLnBrk="0" fontAlgn="base" latinLnBrk="0" hangingPunct="0">
              <a:lnSpc>
                <a:spcPct val="100000"/>
              </a:lnSpc>
              <a:spcBef>
                <a:spcPct val="30000"/>
              </a:spcBef>
              <a:spcAft>
                <a:spcPct val="0"/>
              </a:spcAft>
              <a:buClrTx/>
              <a:buSzTx/>
              <a:buFontTx/>
              <a:buChar char="-"/>
              <a:tabLst/>
              <a:defRPr/>
            </a:pPr>
            <a:r>
              <a:rPr lang="es-ES" dirty="0"/>
              <a:t>Las reglas son estrictas porque significa que no podemos ofrecer programas o respuestas efectivas, no cumpliremos nuestros objetivos y no respetamos el principio fundamental</a:t>
            </a:r>
          </a:p>
          <a:p>
            <a:pPr marL="342900" marR="0" lvl="0" indent="-342900" algn="l" defTabSz="914400" rtl="0" eaLnBrk="0" fontAlgn="base" latinLnBrk="0" hangingPunct="0">
              <a:lnSpc>
                <a:spcPct val="100000"/>
              </a:lnSpc>
              <a:spcBef>
                <a:spcPct val="30000"/>
              </a:spcBef>
              <a:spcAft>
                <a:spcPct val="0"/>
              </a:spcAft>
              <a:buClrTx/>
              <a:buSzTx/>
              <a:buFontTx/>
              <a:buChar char="-"/>
              <a:tabLst/>
              <a:defRPr/>
            </a:pPr>
            <a:r>
              <a:rPr lang="es-ES" dirty="0"/>
              <a:t>Si alguien que está siendo informado siente que las reglas son demasiado estrictas, discuta por qué piensa esto y pida a los demás que participen en la discusión</a:t>
            </a:r>
          </a:p>
          <a:p>
            <a:pPr marL="342900" marR="0" lvl="0" indent="-342900" algn="l" defTabSz="914400" rtl="0" eaLnBrk="0" fontAlgn="base" latinLnBrk="0" hangingPunct="0">
              <a:lnSpc>
                <a:spcPct val="100000"/>
              </a:lnSpc>
              <a:spcBef>
                <a:spcPct val="30000"/>
              </a:spcBef>
              <a:spcAft>
                <a:spcPct val="0"/>
              </a:spcAft>
              <a:buClrTx/>
              <a:buSzTx/>
              <a:buFontTx/>
              <a:buChar char="-"/>
              <a:tabLst/>
              <a:defRPr/>
            </a:pPr>
            <a:r>
              <a:rPr lang="es-ES" dirty="0"/>
              <a:t>En última instancia, estas son las reglas para trabajar para la Cruz Roja y de la Media Luna Roja y si alguien realmente no está de acuerdo, debe trabajar para otra persona</a:t>
            </a:r>
          </a:p>
          <a:p>
            <a:pPr marL="342900" marR="0" lvl="0" indent="-342900" algn="l" defTabSz="914400" rtl="0" eaLnBrk="0" fontAlgn="base" latinLnBrk="0" hangingPunct="0">
              <a:lnSpc>
                <a:spcPct val="100000"/>
              </a:lnSpc>
              <a:spcBef>
                <a:spcPct val="30000"/>
              </a:spcBef>
              <a:spcAft>
                <a:spcPct val="0"/>
              </a:spcAft>
              <a:buClrTx/>
              <a:buSzTx/>
              <a:buFontTx/>
              <a:buChar char="-"/>
              <a:tabLst/>
              <a:defRPr/>
            </a:pPr>
            <a:endParaRPr lang="en-US"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s-ES" dirty="0"/>
              <a:t>Afirmaciones</a:t>
            </a:r>
          </a:p>
          <a:p>
            <a:pPr marL="457200" marR="0" lvl="0" indent="-457200" algn="l" defTabSz="914400" rtl="0" eaLnBrk="0" fontAlgn="base" latinLnBrk="0" hangingPunct="0">
              <a:lnSpc>
                <a:spcPct val="100000"/>
              </a:lnSpc>
              <a:spcBef>
                <a:spcPct val="30000"/>
              </a:spcBef>
              <a:spcAft>
                <a:spcPct val="0"/>
              </a:spcAft>
              <a:buClrTx/>
              <a:buSzTx/>
              <a:buFontTx/>
              <a:buAutoNum type="arabicPeriod"/>
              <a:tabLst/>
              <a:defRPr/>
            </a:pPr>
            <a:r>
              <a:rPr lang="es-ES" dirty="0"/>
              <a:t>Esta afirmación es falsa porque pagar por sexo daña la dignidad de la persona y empaña la reputación de la Cruz Roja y de la Media Luna Roja. Va en contra del principio básico 1 y de las políticas de PSEA</a:t>
            </a:r>
          </a:p>
          <a:p>
            <a:pPr marL="457200" marR="0" lvl="0" indent="-457200" algn="l" defTabSz="914400" rtl="0" eaLnBrk="0" fontAlgn="base" latinLnBrk="0" hangingPunct="0">
              <a:lnSpc>
                <a:spcPct val="100000"/>
              </a:lnSpc>
              <a:spcBef>
                <a:spcPct val="30000"/>
              </a:spcBef>
              <a:spcAft>
                <a:spcPct val="0"/>
              </a:spcAft>
              <a:buClrTx/>
              <a:buSzTx/>
              <a:buFontTx/>
              <a:buAutoNum type="arabicPeriod"/>
              <a:tabLst/>
              <a:defRPr/>
            </a:pPr>
            <a:r>
              <a:rPr lang="es-ES" dirty="0"/>
              <a:t>Golpear a un niño, utilizando cualquier forma de violencia o intimidación, va en contra del principio básico 1 y de las políticas de protección de la infancia. La violencia contra cualquier persona no está permitida si trabaja para la Cruz Roja y de la Media Luna Roja</a:t>
            </a:r>
          </a:p>
          <a:p>
            <a:pPr marL="457200" marR="0" lvl="0" indent="-457200" algn="l" defTabSz="914400" rtl="0" eaLnBrk="0" fontAlgn="base" latinLnBrk="0" hangingPunct="0">
              <a:lnSpc>
                <a:spcPct val="100000"/>
              </a:lnSpc>
              <a:spcBef>
                <a:spcPct val="30000"/>
              </a:spcBef>
              <a:spcAft>
                <a:spcPct val="0"/>
              </a:spcAft>
              <a:buClrTx/>
              <a:buSzTx/>
              <a:buFontTx/>
              <a:buAutoNum type="arabicPeriod"/>
              <a:tabLst/>
              <a:defRPr/>
            </a:pPr>
            <a:r>
              <a:rPr lang="es-ES" dirty="0"/>
              <a:t>Se desaconseja encarecidamente mantener relaciones con personas que reciben asistencia de nuestro programa y respuestas Esto se debe a que hay un equilibrio de poder desigual y la mujer podría estar en la relación porque siente que tiene que estarlo para recibir apoyo, o porque ha sido presionada por su padre o su familia para ayudar a la familia</a:t>
            </a:r>
          </a:p>
          <a:p>
            <a:pPr marL="457200" marR="0" lvl="0" indent="-457200" algn="l" defTabSz="914400" rtl="0" eaLnBrk="0" fontAlgn="base" latinLnBrk="0" hangingPunct="0">
              <a:lnSpc>
                <a:spcPct val="100000"/>
              </a:lnSpc>
              <a:spcBef>
                <a:spcPct val="30000"/>
              </a:spcBef>
              <a:spcAft>
                <a:spcPct val="0"/>
              </a:spcAft>
              <a:buClrTx/>
              <a:buSzTx/>
              <a:buFontTx/>
              <a:buAutoNum type="arabicPeriod"/>
              <a:tabLst/>
              <a:defRPr/>
            </a:pPr>
            <a:endParaRPr lang="en-US" dirty="0"/>
          </a:p>
          <a:p>
            <a:pPr marL="457200" marR="0" lvl="0" indent="-457200" algn="l" defTabSz="914400" rtl="0" eaLnBrk="0" fontAlgn="base" latinLnBrk="0" hangingPunct="0">
              <a:lnSpc>
                <a:spcPct val="100000"/>
              </a:lnSpc>
              <a:spcBef>
                <a:spcPct val="30000"/>
              </a:spcBef>
              <a:spcAft>
                <a:spcPct val="0"/>
              </a:spcAft>
              <a:buClrTx/>
              <a:buSzTx/>
              <a:buFontTx/>
              <a:buAutoNum type="arabicPeriod"/>
              <a:tabLst/>
              <a:defRPr/>
            </a:pPr>
            <a:endParaRPr lang="en-US" dirty="0"/>
          </a:p>
          <a:p>
            <a:pPr marL="342900" indent="-342900">
              <a:buFontTx/>
              <a:buChar char="-"/>
            </a:pPr>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20</a:t>
            </a:fld>
            <a:endParaRPr lang="en-US" altLang="ru-RU" dirty="0"/>
          </a:p>
        </p:txBody>
      </p:sp>
    </p:spTree>
    <p:extLst>
      <p:ext uri="{BB962C8B-B14F-4D97-AF65-F5344CB8AC3E}">
        <p14:creationId xmlns:p14="http://schemas.microsoft.com/office/powerpoint/2010/main" val="35909181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ts val="600"/>
              </a:spcAft>
              <a:buClrTx/>
              <a:buSzTx/>
              <a:buFontTx/>
              <a:buNone/>
              <a:tabLst/>
              <a:defRPr/>
            </a:pPr>
            <a:r>
              <a:rPr lang="es-ES" sz="1800" b="1" dirty="0">
                <a:solidFill>
                  <a:srgbClr val="F5333F"/>
                </a:solidFill>
                <a:latin typeface="Open Sans" panose="020B0606030504020204" pitchFamily="34" charset="0"/>
                <a:ea typeface="Open Sans" panose="020B0606030504020204" pitchFamily="34" charset="0"/>
                <a:cs typeface="Open Sans" panose="020B0606030504020204" pitchFamily="34" charset="0"/>
              </a:rPr>
              <a:t>NOTAS DEL PONENTE </a:t>
            </a:r>
          </a:p>
          <a:p>
            <a:pPr marL="0" marR="0" lvl="0" indent="0" algn="l" defTabSz="914400" rtl="0" eaLnBrk="0" fontAlgn="base" latinLnBrk="0" hangingPunct="0">
              <a:lnSpc>
                <a:spcPct val="100000"/>
              </a:lnSpc>
              <a:spcBef>
                <a:spcPct val="30000"/>
              </a:spcBef>
              <a:spcAft>
                <a:spcPts val="600"/>
              </a:spcAft>
              <a:buClrTx/>
              <a:buSzTx/>
              <a:buFontTx/>
              <a:buNone/>
              <a:tabLst/>
              <a:defRPr/>
            </a:pPr>
            <a:endParaRPr lang="en-US" sz="1800" b="1" dirty="0">
              <a:solidFill>
                <a:srgbClr val="F5333F"/>
              </a:solidFill>
              <a:latin typeface="Open Sans" panose="020B0606030504020204" pitchFamily="34" charset="0"/>
              <a:ea typeface="Open Sans" panose="020B0606030504020204" pitchFamily="34" charset="0"/>
              <a:cs typeface="Open Sans" panose="020B0606030504020204" pitchFamily="34" charset="0"/>
            </a:endParaRPr>
          </a:p>
          <a:p>
            <a:pPr marL="0" marR="0" lvl="0" indent="0" algn="l" defTabSz="914400" rtl="0" eaLnBrk="0" fontAlgn="base" latinLnBrk="0" hangingPunct="0">
              <a:lnSpc>
                <a:spcPct val="100000"/>
              </a:lnSpc>
              <a:spcBef>
                <a:spcPct val="30000"/>
              </a:spcBef>
              <a:spcAft>
                <a:spcPts val="600"/>
              </a:spcAft>
              <a:buClrTx/>
              <a:buSzTx/>
              <a:buFontTx/>
              <a:buNone/>
              <a:tabLst/>
              <a:defRPr/>
            </a:pPr>
            <a:r>
              <a:rPr lang="es-ES" sz="1800" dirty="0"/>
              <a:t>Primero pregunte a quienes reciben información si saben de qué se trata; pídales que se lo expliquen </a:t>
            </a:r>
          </a:p>
          <a:p>
            <a:pPr marL="171450" indent="-171450">
              <a:buFont typeface="Arial"/>
              <a:buChar char="•"/>
            </a:pPr>
            <a:endParaRPr lang="en-GB" sz="1800" kern="1200" dirty="0">
              <a:solidFill>
                <a:schemeClr val="tx1"/>
              </a:solidFill>
              <a:effectLst/>
              <a:latin typeface="Times New Roman" pitchFamily="18" charset="0"/>
              <a:ea typeface="ＭＳ Ｐゴシック" charset="-128"/>
              <a:cs typeface="ＭＳ Ｐゴシック" charset="0"/>
            </a:endParaRPr>
          </a:p>
          <a:p>
            <a:pPr marL="171450" indent="-171450">
              <a:buFont typeface="Arial"/>
              <a:buChar char="•"/>
            </a:pPr>
            <a:r>
              <a:rPr lang="es-ES" sz="1800" dirty="0">
                <a:solidFill>
                  <a:schemeClr val="tx1"/>
                </a:solidFill>
                <a:effectLst/>
                <a:latin typeface="Times New Roman" pitchFamily="18" charset="0"/>
                <a:ea typeface="ＭＳ Ｐゴシック" charset="-128"/>
                <a:cs typeface="ＭＳ Ｐゴシック" charset="0"/>
              </a:rPr>
              <a:t>El fraude y la corrupción también son un problema grave y una violación de nuestra integridad. Pueden dañar la reputación de la organización y desviar fondos de los que lo necesitan.</a:t>
            </a:r>
            <a:r>
              <a:rPr lang="es-ES" sz="1800" baseline="0" dirty="0">
                <a:solidFill>
                  <a:schemeClr val="tx1"/>
                </a:solidFill>
                <a:effectLst/>
                <a:latin typeface="Times New Roman" pitchFamily="18" charset="0"/>
                <a:ea typeface="ＭＳ Ｐゴシック" charset="-128"/>
                <a:cs typeface="ＭＳ Ｐゴシック" charset="0"/>
              </a:rPr>
              <a:t> </a:t>
            </a:r>
          </a:p>
          <a:p>
            <a:pPr marL="171450" indent="-171450">
              <a:buFont typeface="Arial"/>
              <a:buChar char="•"/>
            </a:pPr>
            <a:endParaRPr lang="en-GB" sz="1800" kern="1200" baseline="0" dirty="0">
              <a:solidFill>
                <a:schemeClr val="tx1"/>
              </a:solidFill>
              <a:effectLst/>
              <a:latin typeface="Times New Roman" pitchFamily="18" charset="0"/>
              <a:ea typeface="ＭＳ Ｐゴシック" charset="-128"/>
              <a:cs typeface="ＭＳ Ｐゴシック" charset="0"/>
            </a:endParaRPr>
          </a:p>
          <a:p>
            <a:pPr marL="171450" indent="-171450">
              <a:buFont typeface="Arial"/>
              <a:buChar char="•"/>
            </a:pPr>
            <a:r>
              <a:rPr lang="es-ES" sz="1800" baseline="0" dirty="0">
                <a:solidFill>
                  <a:schemeClr val="tx1"/>
                </a:solidFill>
                <a:effectLst/>
                <a:latin typeface="Times New Roman" pitchFamily="18" charset="0"/>
                <a:ea typeface="ＭＳ Ｐゴシック" charset="-128"/>
                <a:cs typeface="ＭＳ Ｐゴシック" charset="0"/>
              </a:rPr>
              <a:t>El fraude es cualquier acto o omisión intencional diseñado para engañar a otros, lo que resulta en que la víctima sufra una pérdida y el perpetrador logre una ganancia Por ejemplo, decirles a los miembros de la comunidad que deben pagar para ser agregados a las listas de destinatarios</a:t>
            </a:r>
          </a:p>
          <a:p>
            <a:pPr marL="171450" indent="-171450">
              <a:buFont typeface="Arial"/>
              <a:buChar char="•"/>
            </a:pPr>
            <a:endParaRPr lang="en-GB" sz="1800" kern="1200" baseline="0" dirty="0">
              <a:solidFill>
                <a:schemeClr val="tx1"/>
              </a:solidFill>
              <a:effectLst/>
              <a:latin typeface="Times New Roman" pitchFamily="18" charset="0"/>
              <a:ea typeface="ＭＳ Ｐゴシック" charset="-128"/>
              <a:cs typeface="ＭＳ Ｐゴシック" charset="0"/>
            </a:endParaRPr>
          </a:p>
          <a:p>
            <a:pPr marL="171450" indent="-171450">
              <a:buFont typeface="Arial"/>
              <a:buChar char="•"/>
            </a:pPr>
            <a:r>
              <a:rPr lang="es-ES" sz="1800" baseline="0" dirty="0">
                <a:solidFill>
                  <a:schemeClr val="tx1"/>
                </a:solidFill>
                <a:effectLst/>
                <a:latin typeface="Times New Roman" pitchFamily="18" charset="0"/>
                <a:ea typeface="ＭＳ Ｐゴシック" charset="-128"/>
                <a:cs typeface="ＭＳ Ｐゴシック" charset="0"/>
              </a:rPr>
              <a:t>La corrupción es el abuso del poder confiado para beneficio privado. Por ejemplo:</a:t>
            </a:r>
          </a:p>
          <a:p>
            <a:pPr marL="859067" lvl="1" indent="-171450">
              <a:buFont typeface="Arial"/>
              <a:buChar char="•"/>
            </a:pPr>
            <a:r>
              <a:rPr lang="es-ES" sz="1800" baseline="0" dirty="0">
                <a:solidFill>
                  <a:schemeClr val="tx1"/>
                </a:solidFill>
                <a:effectLst/>
                <a:latin typeface="Times New Roman" pitchFamily="18" charset="0"/>
                <a:ea typeface="ＭＳ Ｐゴシック" charset="-128"/>
                <a:cs typeface="ＭＳ Ｐゴシック" charset="0"/>
              </a:rPr>
              <a:t>Robo de dinero o suministros: robo de materiales, artículos de ayuda, dinero, presentación de declaraciones de gastos exagerados</a:t>
            </a:r>
          </a:p>
          <a:p>
            <a:pPr marL="859067" lvl="1" indent="-171450">
              <a:buFont typeface="Arial"/>
              <a:buChar char="•"/>
            </a:pPr>
            <a:r>
              <a:rPr lang="es-ES" dirty="0">
                <a:solidFill>
                  <a:schemeClr val="tx1"/>
                </a:solidFill>
                <a:effectLst/>
              </a:rPr>
              <a:t>Soborno - El acto ilegal de ofrecer o recibir cualquier regalo, préstamo, tarifa, recompensa u otra ventaja (impuestos, servicios, donaciones, etc.) a o de cualquier persona a cambio de hacer algo que es deshonesto, ilegal o un abuso de confianza, en el desempeño de los deberes de uno</a:t>
            </a:r>
          </a:p>
          <a:p>
            <a:pPr marL="859067" lvl="1" indent="-171450">
              <a:buFont typeface="Arial"/>
              <a:buChar char="•"/>
            </a:pPr>
            <a:r>
              <a:rPr lang="es-ES" sz="1805" b="0" i="0" dirty="0">
                <a:solidFill>
                  <a:schemeClr val="tx1"/>
                </a:solidFill>
                <a:effectLst/>
                <a:latin typeface="+mn-lt"/>
                <a:ea typeface="+mn-ea"/>
                <a:cs typeface="+mn-cs"/>
              </a:rPr>
              <a:t>Favoritismo - Forma de favoritismo basada en relaciones familiares mediante la cual alguien en una posición oficial explota su poder y autoridad para proporcionar un trabajo o un favor a un miembro de la familia, aunque no esté calificado o no lo merezca.</a:t>
            </a:r>
          </a:p>
          <a:p>
            <a:pPr marL="859067" lvl="1" indent="-171450">
              <a:buFont typeface="Arial"/>
              <a:buChar char="•"/>
            </a:pPr>
            <a:endParaRPr lang="en-GB" sz="1805" b="0" i="0" kern="1200" dirty="0">
              <a:solidFill>
                <a:schemeClr val="tx1"/>
              </a:solidFill>
              <a:effectLst/>
              <a:latin typeface="+mn-lt"/>
              <a:ea typeface="+mn-ea"/>
              <a:cs typeface="+mn-cs"/>
            </a:endParaRPr>
          </a:p>
          <a:p>
            <a:pPr marL="285750" marR="0" lvl="0" indent="-2857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s-ES" sz="1800" dirty="0"/>
              <a:t>Cuando un miembro del personal tenga inquietudes o sospechas de fraude y corrupción por parte de un compañero de trabajo, ya sea en la misma agencia o no, debe informar de dichas preocupaciones a través de los mecanismos de denuncia establecidos.</a:t>
            </a:r>
          </a:p>
          <a:p>
            <a:pPr marL="285750" marR="0" lvl="0" indent="-2857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GB" sz="1800" dirty="0"/>
          </a:p>
          <a:p>
            <a:pPr marL="0" indent="0">
              <a:buFont typeface="Arial" panose="020B0604020202020204" pitchFamily="34" charset="0"/>
              <a:buNone/>
            </a:pPr>
            <a:r>
              <a:rPr lang="es-ES" sz="1800" dirty="0"/>
              <a:t>Debate</a:t>
            </a:r>
          </a:p>
          <a:p>
            <a:pPr marL="285750" indent="-285750">
              <a:buFontTx/>
              <a:buChar char="-"/>
            </a:pPr>
            <a:r>
              <a:rPr lang="es-ES" sz="1800" dirty="0"/>
              <a:t>¿Cuál es el impacto de la corrupción?</a:t>
            </a:r>
          </a:p>
          <a:p>
            <a:pPr marL="973367" lvl="1" indent="-285750">
              <a:buFontTx/>
              <a:buChar char="-"/>
            </a:pPr>
            <a:r>
              <a:rPr lang="es-ES" sz="1800" dirty="0"/>
              <a:t>Sobre las comunidades: desvía recursos de quienes los necesitan, reduce la calidad y el impacto que podemos tener, crea desconfianza, fomenta la visión de que la corrupción es aceptable</a:t>
            </a:r>
          </a:p>
          <a:p>
            <a:pPr marL="973367" lvl="1" indent="-285750">
              <a:buFontTx/>
              <a:buChar char="-"/>
            </a:pPr>
            <a:r>
              <a:rPr lang="es-ES" sz="1800" dirty="0"/>
              <a:t>En nuestras relaciones y reputación: genera desconfianza, empaña nuestra reputación, desalienta a las comunidades a trabajar con nosotros, causa problemas de seguridad y acceso.</a:t>
            </a:r>
          </a:p>
          <a:p>
            <a:pPr marL="973367" lvl="1" indent="-285750">
              <a:buFontTx/>
              <a:buChar char="-"/>
            </a:pPr>
            <a:r>
              <a:rPr lang="es-ES" sz="1800" dirty="0"/>
              <a:t>En cuanto a la organización: menos impacto, menor calidad del trabajo, incumplimiento de nuestro mandato, reputación dañada, menos financiación de los donantes, problemas con las autoridades y los gobiernos locales, en el peor de los casos, pueden llevar a la Sociedad Nacional a ser excluida del Movimiento</a:t>
            </a:r>
            <a:br>
              <a:rPr lang="es-ES" sz="1800" dirty="0"/>
            </a:br>
            <a:endParaRPr lang="es-ES" sz="1800" dirty="0"/>
          </a:p>
          <a:p>
            <a:pPr marL="342900" lvl="0" indent="-342900">
              <a:spcAft>
                <a:spcPts val="1200"/>
              </a:spcAft>
              <a:buClr>
                <a:srgbClr val="FF0000"/>
              </a:buClr>
              <a:buFont typeface="Arial" panose="020B0604020202020204" pitchFamily="34" charset="0"/>
              <a:buChar char="•"/>
            </a:pPr>
            <a:endParaRPr lang="en-US" sz="1800" dirty="0"/>
          </a:p>
          <a:p>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24</a:t>
            </a:fld>
            <a:endParaRPr lang="en-US" altLang="ru-RU" dirty="0"/>
          </a:p>
        </p:txBody>
      </p:sp>
    </p:spTree>
    <p:extLst>
      <p:ext uri="{BB962C8B-B14F-4D97-AF65-F5344CB8AC3E}">
        <p14:creationId xmlns:p14="http://schemas.microsoft.com/office/powerpoint/2010/main" val="19512155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ts val="600"/>
              </a:spcAft>
              <a:buClrTx/>
              <a:buSzTx/>
              <a:buFontTx/>
              <a:buNone/>
              <a:tabLst/>
              <a:defRPr/>
            </a:pPr>
            <a:r>
              <a:rPr lang="es-ES" sz="1800" b="1" dirty="0">
                <a:solidFill>
                  <a:srgbClr val="F5333F"/>
                </a:solidFill>
                <a:latin typeface="Open Sans" panose="020B0606030504020204" pitchFamily="34" charset="0"/>
                <a:ea typeface="Open Sans" panose="020B0606030504020204" pitchFamily="34" charset="0"/>
                <a:cs typeface="Open Sans" panose="020B0606030504020204" pitchFamily="34" charset="0"/>
              </a:rPr>
              <a:t>NOTAS DEL PONENTE </a:t>
            </a:r>
          </a:p>
          <a:p>
            <a:pPr>
              <a:spcAft>
                <a:spcPts val="600"/>
              </a:spcAft>
            </a:pPr>
            <a:endParaRPr lang="en-US" sz="1800" b="1" dirty="0">
              <a:solidFill>
                <a:srgbClr val="FF0000"/>
              </a:solidFill>
            </a:endParaRPr>
          </a:p>
          <a:p>
            <a:pPr marL="342900" lvl="0" indent="-342900">
              <a:spcAft>
                <a:spcPts val="1200"/>
              </a:spcAft>
              <a:buClr>
                <a:srgbClr val="FF0000"/>
              </a:buClr>
              <a:buFont typeface="Arial" panose="020B0604020202020204" pitchFamily="34" charset="0"/>
              <a:buChar char="•"/>
            </a:pPr>
            <a:r>
              <a:rPr lang="es-ES" sz="1800" dirty="0"/>
              <a:t>Deténgase y tenga una discusión con los participantes. Ya sea en un grupo pequeño o dividirlos en grupos</a:t>
            </a:r>
          </a:p>
          <a:p>
            <a:endParaRPr lang="en-US" dirty="0"/>
          </a:p>
          <a:p>
            <a:r>
              <a:rPr lang="es-ES" dirty="0"/>
              <a:t>Temas de conversación</a:t>
            </a:r>
          </a:p>
          <a:p>
            <a:endParaRPr lang="en-US" dirty="0"/>
          </a:p>
          <a:p>
            <a:pPr marL="457200" indent="-457200">
              <a:buAutoNum type="arabicPeriod"/>
            </a:pPr>
            <a:r>
              <a:rPr lang="es-ES" dirty="0"/>
              <a:t>Sí, esto es retener artículos destinados a comunidades vulnerables para nosotros mismos y rompe el principio básico 1: componente humanitario.</a:t>
            </a:r>
          </a:p>
          <a:p>
            <a:pPr marL="457200" indent="-457200">
              <a:buAutoNum type="arabicPeriod"/>
            </a:pPr>
            <a:r>
              <a:rPr lang="es-ES" dirty="0"/>
              <a:t>Sí, esto no es ser imparcial y favorecer a nuestra familia por encima de los demás. Tal vez el miembro de la familia pueda ser el mejor candidato, pero aún así puede parecer corrupción para los demás, lo que daña la reputación del NS</a:t>
            </a:r>
          </a:p>
          <a:p>
            <a:pPr marL="457200" indent="-457200">
              <a:buAutoNum type="arabicPeriod"/>
            </a:pPr>
            <a:r>
              <a:rPr lang="es-ES" dirty="0"/>
              <a:t>Sí, el regalo puede ser dado por el proveedor como una forma de asegurar un contrato, incluso si no son la mejor relación calidad-precio, o la mejor calidad, o la empresa adecuada para el trabajo. Esto reduce la calidad de nuestro trabajo, puede conducir a un desperdicio de recursos y pérdida de tiempo. Una vez más, daña nuestra reputación en las comunidades y en general</a:t>
            </a:r>
          </a:p>
          <a:p>
            <a:pPr marL="457200" indent="-457200">
              <a:buAutoNum type="arabicPeriod"/>
            </a:pPr>
            <a:r>
              <a:rPr lang="es-ES" dirty="0"/>
              <a:t>No, no es probable que un artículo de pequeño valor como un bolígrafo influya en su decisión sobre si utilizar un proveedor o no. Esto es publicidad de la empresa y no soborno</a:t>
            </a:r>
          </a:p>
          <a:p>
            <a:pPr marL="457200" indent="-457200">
              <a:buAutoNum type="arabicPeriod"/>
            </a:pPr>
            <a:r>
              <a:rPr lang="es-ES" dirty="0"/>
              <a:t>Sí, esto es fraude. La Cruz Roja y de la Media Luna Roja nunca pide dinero, regalos o favores sexuales para ayudar a las personas: nos mueve un componente humanitario. Hacer esto sería un abuso de nuestra posición como personal o voluntarios de la Cruz Roja y de la Media Luna Roja y de la Media Luna Roja y se aprovecharía de las personas vulnerables</a:t>
            </a:r>
          </a:p>
          <a:p>
            <a:pPr marL="457200" indent="-457200">
              <a:buAutoNum type="arabicPeriod"/>
            </a:pPr>
            <a:r>
              <a:rPr lang="es-ES" dirty="0"/>
              <a:t>Sí, aunque alguien en una posición de autoridad te haya pedido que lo hagas, sigue siendo corrupción y rompe el principio fundamental de ayudar a los más necesitados. Hacer esto también dañaría nuestra reputación a la mirada del resto de la comunidad, que nos vería como una organización corrupta</a:t>
            </a:r>
          </a:p>
          <a:p>
            <a:pPr marL="457200" indent="-457200">
              <a:buAutoNum type="arabicPeriod"/>
            </a:pPr>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25</a:t>
            </a:fld>
            <a:endParaRPr lang="en-US" altLang="ru-RU" dirty="0"/>
          </a:p>
        </p:txBody>
      </p:sp>
    </p:spTree>
    <p:extLst>
      <p:ext uri="{BB962C8B-B14F-4D97-AF65-F5344CB8AC3E}">
        <p14:creationId xmlns:p14="http://schemas.microsoft.com/office/powerpoint/2010/main" val="32529434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ts val="600"/>
              </a:spcAft>
              <a:buClrTx/>
              <a:buSzTx/>
              <a:buFontTx/>
              <a:buNone/>
              <a:tabLst/>
              <a:defRPr/>
            </a:pPr>
            <a:r>
              <a:rPr lang="es-ES" sz="1800" b="1" dirty="0">
                <a:solidFill>
                  <a:srgbClr val="F5333F"/>
                </a:solidFill>
                <a:latin typeface="Open Sans" panose="020B0606030504020204" pitchFamily="34" charset="0"/>
                <a:ea typeface="Open Sans" panose="020B0606030504020204" pitchFamily="34" charset="0"/>
                <a:cs typeface="Open Sans" panose="020B0606030504020204" pitchFamily="34" charset="0"/>
              </a:rPr>
              <a:t>NOTAS DEL PONENTE </a:t>
            </a:r>
          </a:p>
          <a:p>
            <a:pPr>
              <a:spcAft>
                <a:spcPts val="600"/>
              </a:spcAft>
            </a:pPr>
            <a:endParaRPr lang="en-US" sz="1800" b="1" dirty="0">
              <a:solidFill>
                <a:srgbClr val="FF0000"/>
              </a:solidFill>
            </a:endParaRPr>
          </a:p>
          <a:p>
            <a:pPr marL="342900" lvl="0" indent="-342900">
              <a:spcAft>
                <a:spcPts val="1200"/>
              </a:spcAft>
              <a:buClr>
                <a:srgbClr val="FF0000"/>
              </a:buClr>
              <a:buFont typeface="Arial" panose="020B0604020202020204" pitchFamily="34" charset="0"/>
              <a:buChar char="•"/>
            </a:pPr>
            <a:r>
              <a:rPr lang="es-ES" sz="1800" dirty="0"/>
              <a:t>Algunas otras normas clave compartidas entre el CICR y la Federación Internacional que guían nuestro trabajo en las comunidades </a:t>
            </a:r>
          </a:p>
          <a:p>
            <a:pPr marL="342900" lvl="0" indent="-342900">
              <a:spcAft>
                <a:spcPts val="1200"/>
              </a:spcAft>
              <a:buClr>
                <a:srgbClr val="FF0000"/>
              </a:buClr>
              <a:buFont typeface="Arial" panose="020B0604020202020204" pitchFamily="34" charset="0"/>
              <a:buChar char="•"/>
            </a:pPr>
            <a:endParaRPr lang="en-US" sz="1800" dirty="0"/>
          </a:p>
          <a:p>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26</a:t>
            </a:fld>
            <a:endParaRPr lang="en-US" altLang="ru-RU" dirty="0"/>
          </a:p>
        </p:txBody>
      </p:sp>
    </p:spTree>
    <p:extLst>
      <p:ext uri="{BB962C8B-B14F-4D97-AF65-F5344CB8AC3E}">
        <p14:creationId xmlns:p14="http://schemas.microsoft.com/office/powerpoint/2010/main" val="3243977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ts val="600"/>
              </a:spcAft>
              <a:buClrTx/>
              <a:buSzTx/>
              <a:buFontTx/>
              <a:buNone/>
              <a:tabLst/>
              <a:defRPr/>
            </a:pPr>
            <a:r>
              <a:rPr lang="es-ES" sz="1800" b="1" dirty="0">
                <a:solidFill>
                  <a:srgbClr val="F5333F"/>
                </a:solidFill>
                <a:latin typeface="Open Sans" panose="020B0606030504020204" pitchFamily="34" charset="0"/>
                <a:ea typeface="Open Sans" panose="020B0606030504020204" pitchFamily="34" charset="0"/>
                <a:cs typeface="Open Sans" panose="020B0606030504020204" pitchFamily="34" charset="0"/>
              </a:rPr>
              <a:t>Utilice esta diapositiva para agregar contenido sobre el código de conducta de su propia organización si hay más información que desee cubrir en este informe</a:t>
            </a:r>
          </a:p>
          <a:p>
            <a:pPr marL="0" marR="0" lvl="0" indent="0" algn="l" defTabSz="914400" rtl="0" eaLnBrk="0" fontAlgn="base" latinLnBrk="0" hangingPunct="0">
              <a:lnSpc>
                <a:spcPct val="100000"/>
              </a:lnSpc>
              <a:spcBef>
                <a:spcPct val="30000"/>
              </a:spcBef>
              <a:spcAft>
                <a:spcPts val="600"/>
              </a:spcAft>
              <a:buClrTx/>
              <a:buSzTx/>
              <a:buFontTx/>
              <a:buNone/>
              <a:tabLst/>
              <a:defRPr/>
            </a:pPr>
            <a:endParaRPr lang="en-GB" sz="1800" b="1" i="0" kern="1200" dirty="0">
              <a:solidFill>
                <a:srgbClr val="F5333F"/>
              </a:solidFill>
              <a:effectLst/>
              <a:latin typeface="Open Sans" panose="020B0606030504020204" pitchFamily="34" charset="0"/>
              <a:ea typeface="Open Sans" panose="020B0606030504020204" pitchFamily="34" charset="0"/>
              <a:cs typeface="Open Sans" panose="020B0606030504020204" pitchFamily="34" charset="0"/>
            </a:endParaRPr>
          </a:p>
          <a:p>
            <a:pPr marL="0" marR="0" lvl="0" indent="0" algn="l" defTabSz="914400" rtl="0" eaLnBrk="0" fontAlgn="base" latinLnBrk="0" hangingPunct="0">
              <a:lnSpc>
                <a:spcPct val="100000"/>
              </a:lnSpc>
              <a:spcBef>
                <a:spcPct val="30000"/>
              </a:spcBef>
              <a:spcAft>
                <a:spcPts val="600"/>
              </a:spcAft>
              <a:buClrTx/>
              <a:buSzTx/>
              <a:buFontTx/>
              <a:buNone/>
              <a:tabLst/>
              <a:defRPr/>
            </a:pPr>
            <a:r>
              <a:rPr lang="es-ES" sz="1800" b="1" i="0" dirty="0">
                <a:solidFill>
                  <a:srgbClr val="F5333F"/>
                </a:solidFill>
                <a:effectLst/>
                <a:latin typeface="Open Sans" panose="020B0606030504020204" pitchFamily="34" charset="0"/>
                <a:ea typeface="Open Sans" panose="020B0606030504020204" pitchFamily="34" charset="0"/>
                <a:cs typeface="Open Sans" panose="020B0606030504020204" pitchFamily="34" charset="0"/>
              </a:rPr>
              <a:t>Enlaces incluidos aquí a los códigos de conducta del personal del CICR y de la Federación Internacional</a:t>
            </a:r>
          </a:p>
          <a:p>
            <a:br>
              <a:rPr lang="es-ES" sz="1800" dirty="0"/>
            </a:br>
            <a:endParaRPr lang="es-ES" sz="1800" dirty="0"/>
          </a:p>
          <a:p>
            <a:pPr marL="342900" lvl="0" indent="-342900">
              <a:spcAft>
                <a:spcPts val="1200"/>
              </a:spcAft>
              <a:buClr>
                <a:srgbClr val="FF0000"/>
              </a:buClr>
              <a:buFont typeface="Arial" panose="020B0604020202020204" pitchFamily="34" charset="0"/>
              <a:buChar char="•"/>
            </a:pPr>
            <a:endParaRPr lang="en-US" sz="1800" dirty="0"/>
          </a:p>
          <a:p>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27</a:t>
            </a:fld>
            <a:endParaRPr lang="en-US" altLang="ru-RU" dirty="0"/>
          </a:p>
        </p:txBody>
      </p:sp>
    </p:spTree>
    <p:extLst>
      <p:ext uri="{BB962C8B-B14F-4D97-AF65-F5344CB8AC3E}">
        <p14:creationId xmlns:p14="http://schemas.microsoft.com/office/powerpoint/2010/main" val="20025248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ts val="600"/>
              </a:spcAft>
              <a:buClrTx/>
              <a:buSzTx/>
              <a:buFontTx/>
              <a:buNone/>
              <a:tabLst/>
              <a:defRPr/>
            </a:pPr>
            <a:r>
              <a:rPr lang="es-ES" sz="1800" b="1" dirty="0">
                <a:solidFill>
                  <a:srgbClr val="F5333F"/>
                </a:solidFill>
                <a:latin typeface="Open Sans" panose="020B0606030504020204" pitchFamily="34" charset="0"/>
                <a:ea typeface="Open Sans" panose="020B0606030504020204" pitchFamily="34" charset="0"/>
                <a:cs typeface="Open Sans" panose="020B0606030504020204" pitchFamily="34" charset="0"/>
              </a:rPr>
              <a:t>NOTAS DEL PONENTE </a:t>
            </a:r>
          </a:p>
          <a:p>
            <a:pPr>
              <a:spcAft>
                <a:spcPts val="600"/>
              </a:spcAft>
            </a:pPr>
            <a:endParaRPr lang="en-US" sz="1800" b="1" dirty="0">
              <a:solidFill>
                <a:srgbClr val="FF0000"/>
              </a:solidFill>
            </a:endParaRPr>
          </a:p>
          <a:p>
            <a:pPr marL="342900" indent="-342900">
              <a:buFont typeface="Arial" panose="020B0604020202020204" pitchFamily="34" charset="0"/>
              <a:buChar char="•"/>
            </a:pPr>
            <a:r>
              <a:rPr lang="es-ES" dirty="0"/>
              <a:t>Existen diferentes opciones para denunciar cualquier violación del Código de Conducta, incluidos los códigos de conducta de la Federación Internacional y el CICR.</a:t>
            </a:r>
          </a:p>
          <a:p>
            <a:pPr marL="342900" indent="-342900">
              <a:buFont typeface="Arial" panose="020B0604020202020204" pitchFamily="34" charset="0"/>
              <a:buChar char="•"/>
            </a:pPr>
            <a:r>
              <a:rPr lang="es-ES" dirty="0"/>
              <a:t>Estos mecanismos de denuncia son confidenciales y no habrá represalias contra nadie que informe de un problema</a:t>
            </a:r>
          </a:p>
          <a:p>
            <a:pPr marL="342900" indent="-342900">
              <a:buFont typeface="Arial" panose="020B0604020202020204" pitchFamily="34" charset="0"/>
              <a:buChar char="•"/>
            </a:pPr>
            <a:r>
              <a:rPr lang="es-ES" dirty="0"/>
              <a:t>Puede hablar con su supervisor o compañero sénior de si confía en ellos y se sientes cómodo para hacerlo</a:t>
            </a:r>
          </a:p>
          <a:p>
            <a:pPr marL="342900" indent="-342900">
              <a:buFont typeface="Arial" panose="020B0604020202020204" pitchFamily="34" charset="0"/>
              <a:buChar char="•"/>
            </a:pPr>
            <a:r>
              <a:rPr lang="es-ES" dirty="0"/>
              <a:t>También puede hablar con el departamento de RR.HH. </a:t>
            </a:r>
          </a:p>
          <a:p>
            <a:pPr marL="342900" indent="-342900">
              <a:buFont typeface="Arial" panose="020B0604020202020204" pitchFamily="34" charset="0"/>
              <a:buChar char="•"/>
            </a:pPr>
            <a:r>
              <a:rPr lang="es-ES" dirty="0"/>
              <a:t>O utilizar las líneas de información sobre integridad de la IFRC o del CICR</a:t>
            </a:r>
          </a:p>
          <a:p>
            <a:endParaRPr lang="en-US" dirty="0"/>
          </a:p>
          <a:p>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28</a:t>
            </a:fld>
            <a:endParaRPr lang="en-US" altLang="ru-RU" dirty="0"/>
          </a:p>
        </p:txBody>
      </p:sp>
    </p:spTree>
    <p:extLst>
      <p:ext uri="{BB962C8B-B14F-4D97-AF65-F5344CB8AC3E}">
        <p14:creationId xmlns:p14="http://schemas.microsoft.com/office/powerpoint/2010/main" val="6493604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s-ES" dirty="0"/>
              <a:t>Enlaces a políticas y recursos útiles: agregue cualquier enlace para su propio NS aquí</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pPr marL="342900" marR="0" lvl="0" indent="-342900" algn="l" defTabSz="914400" rtl="0" eaLnBrk="0" fontAlgn="base" latinLnBrk="0" hangingPunct="0">
              <a:lnSpc>
                <a:spcPct val="100000"/>
              </a:lnSpc>
              <a:spcBef>
                <a:spcPct val="30000"/>
              </a:spcBef>
              <a:spcAft>
                <a:spcPct val="0"/>
              </a:spcAft>
              <a:buClrTx/>
              <a:buSzTx/>
              <a:buFontTx/>
              <a:buChar char="-"/>
              <a:tabLst/>
              <a:defRPr/>
            </a:pPr>
            <a:r>
              <a:rPr lang="es-ES" dirty="0"/>
              <a:t>La plataforma de aprendizaje en línea de la Federación Internacional ofrece cursos y orientación sobre el Código de Conducta y diversas políticas del personal - https://ifrc.csod.com/client/ifrc/default.aspx</a:t>
            </a:r>
          </a:p>
          <a:p>
            <a:pPr marL="342900" marR="0" lvl="0" indent="-342900" algn="l" defTabSz="914400" rtl="0" eaLnBrk="0" fontAlgn="base" latinLnBrk="0" hangingPunct="0">
              <a:lnSpc>
                <a:spcPct val="100000"/>
              </a:lnSpc>
              <a:spcBef>
                <a:spcPct val="30000"/>
              </a:spcBef>
              <a:spcAft>
                <a:spcPct val="0"/>
              </a:spcAft>
              <a:buClrTx/>
              <a:buSzTx/>
              <a:buFontTx/>
              <a:buChar char="-"/>
              <a:tabLst/>
              <a:defRPr/>
            </a:pPr>
            <a:endParaRPr lang="en-US" dirty="0"/>
          </a:p>
          <a:p>
            <a:pPr marL="342900" marR="0" lvl="0" indent="-342900" algn="l" defTabSz="914400" rtl="0" eaLnBrk="0" fontAlgn="base" latinLnBrk="0" hangingPunct="0">
              <a:lnSpc>
                <a:spcPct val="100000"/>
              </a:lnSpc>
              <a:spcBef>
                <a:spcPct val="30000"/>
              </a:spcBef>
              <a:spcAft>
                <a:spcPct val="0"/>
              </a:spcAft>
              <a:buClrTx/>
              <a:buSzTx/>
              <a:buFontTx/>
              <a:buChar char="-"/>
              <a:tabLst/>
              <a:defRPr/>
            </a:pPr>
            <a:r>
              <a:rPr lang="es-ES" dirty="0"/>
              <a:t>La Cruz Roja Británica tiene un breve curso de aprendizaje en línea de 30 minutos que se centra en los riesgos de explotación y abuso sexual; nuestras responsabilidad de prevenir y proteger de daños; y qué hacer si le preocupa la seguridad de una persona que podría estar en riesgo o sufrir abuso. https://ifrc.csod.com/ui/lms-learning-details/app/course/87fc93b0-5903-4267-b660-d6b1355bb365 </a:t>
            </a:r>
          </a:p>
          <a:p>
            <a:pPr marL="342900" marR="0" lvl="0" indent="-342900" algn="l" defTabSz="914400" rtl="0" eaLnBrk="0" fontAlgn="base" latinLnBrk="0" hangingPunct="0">
              <a:lnSpc>
                <a:spcPct val="100000"/>
              </a:lnSpc>
              <a:spcBef>
                <a:spcPct val="30000"/>
              </a:spcBef>
              <a:spcAft>
                <a:spcPct val="0"/>
              </a:spcAft>
              <a:buClrTx/>
              <a:buSzTx/>
              <a:buFontTx/>
              <a:buChar char="-"/>
              <a:tabLst/>
              <a:defRPr/>
            </a:pPr>
            <a:endParaRPr lang="en-US" dirty="0"/>
          </a:p>
          <a:p>
            <a:pPr marL="342900" marR="0" lvl="0" indent="-342900" algn="l" defTabSz="914400" rtl="0" eaLnBrk="0" fontAlgn="base" latinLnBrk="0" hangingPunct="0">
              <a:lnSpc>
                <a:spcPct val="100000"/>
              </a:lnSpc>
              <a:spcBef>
                <a:spcPct val="30000"/>
              </a:spcBef>
              <a:spcAft>
                <a:spcPct val="0"/>
              </a:spcAft>
              <a:buClrTx/>
              <a:buSzTx/>
              <a:buFontTx/>
              <a:buChar char="-"/>
              <a:tabLst/>
              <a:defRPr/>
            </a:pPr>
            <a:r>
              <a:rPr lang="es-ES" dirty="0"/>
              <a:t>La Federación Internacional tiene un breve aprendizaje en línea de 2 horas y 30 minutos sobre fraude y corrupción. Su principal objetivo es reducir el riesgo general de corrupción proporcionando a los alumnos las herramientas y los conocimientos básicos que pueden aplicar en el día a día. Los objetivos de aprendizaje de este curso incluyen:</a:t>
            </a:r>
          </a:p>
          <a:p>
            <a:pPr marL="1030517" marR="0" lvl="1" indent="-342900" algn="l" defTabSz="914400" rtl="0" eaLnBrk="0" fontAlgn="base" latinLnBrk="0" hangingPunct="0">
              <a:lnSpc>
                <a:spcPct val="100000"/>
              </a:lnSpc>
              <a:spcBef>
                <a:spcPct val="30000"/>
              </a:spcBef>
              <a:spcAft>
                <a:spcPct val="0"/>
              </a:spcAft>
              <a:buClrTx/>
              <a:buSzTx/>
              <a:buFontTx/>
              <a:buChar char="-"/>
              <a:tabLst/>
              <a:defRPr/>
            </a:pPr>
            <a:r>
              <a:rPr lang="es-ES" dirty="0"/>
              <a:t>Evaluar lo que puede constituir actos de corrupción.</a:t>
            </a:r>
          </a:p>
          <a:p>
            <a:pPr marL="1030517" marR="0" lvl="1" indent="-342900" algn="l" defTabSz="914400" rtl="0" eaLnBrk="0" fontAlgn="base" latinLnBrk="0" hangingPunct="0">
              <a:lnSpc>
                <a:spcPct val="100000"/>
              </a:lnSpc>
              <a:spcBef>
                <a:spcPct val="30000"/>
              </a:spcBef>
              <a:spcAft>
                <a:spcPct val="0"/>
              </a:spcAft>
              <a:buClrTx/>
              <a:buSzTx/>
              <a:buFontTx/>
              <a:buChar char="-"/>
              <a:tabLst/>
              <a:defRPr/>
            </a:pPr>
            <a:r>
              <a:rPr lang="es-ES" dirty="0"/>
              <a:t>Predicción de los impactos de la corrupción en el sector humanitario.</a:t>
            </a:r>
          </a:p>
          <a:p>
            <a:pPr marL="1030517" marR="0" lvl="1" indent="-342900" algn="l" defTabSz="914400" rtl="0" eaLnBrk="0" fontAlgn="base" latinLnBrk="0" hangingPunct="0">
              <a:lnSpc>
                <a:spcPct val="100000"/>
              </a:lnSpc>
              <a:spcBef>
                <a:spcPct val="30000"/>
              </a:spcBef>
              <a:spcAft>
                <a:spcPct val="0"/>
              </a:spcAft>
              <a:buClrTx/>
              <a:buSzTx/>
              <a:buFontTx/>
              <a:buChar char="-"/>
              <a:tabLst/>
              <a:defRPr/>
            </a:pPr>
            <a:r>
              <a:rPr lang="es-ES" dirty="0"/>
              <a:t>Reconocer los posibles indicadores de corrupción y los actos que contribuyen a la corrupción.</a:t>
            </a:r>
          </a:p>
          <a:p>
            <a:pPr marL="1030517" marR="0" lvl="1" indent="-342900" algn="l" defTabSz="914400" rtl="0" eaLnBrk="0" fontAlgn="base" latinLnBrk="0" hangingPunct="0">
              <a:lnSpc>
                <a:spcPct val="100000"/>
              </a:lnSpc>
              <a:spcBef>
                <a:spcPct val="30000"/>
              </a:spcBef>
              <a:spcAft>
                <a:spcPct val="0"/>
              </a:spcAft>
              <a:buClrTx/>
              <a:buSzTx/>
              <a:buFontTx/>
              <a:buChar char="-"/>
              <a:tabLst/>
              <a:defRPr/>
            </a:pPr>
            <a:r>
              <a:rPr lang="es-ES" dirty="0"/>
              <a:t>Responder adecuadamente a las sospechas de corrupción y a los desafíos que enfrentan el personal y los voluntarios.</a:t>
            </a:r>
          </a:p>
          <a:p>
            <a:pPr marL="1030517" marR="0" lvl="1" indent="-342900" algn="l" defTabSz="914400" rtl="0" eaLnBrk="0" fontAlgn="base" latinLnBrk="0" hangingPunct="0">
              <a:lnSpc>
                <a:spcPct val="100000"/>
              </a:lnSpc>
              <a:spcBef>
                <a:spcPct val="30000"/>
              </a:spcBef>
              <a:spcAft>
                <a:spcPct val="0"/>
              </a:spcAft>
              <a:buClrTx/>
              <a:buSzTx/>
              <a:buFontTx/>
              <a:buChar char="-"/>
              <a:tabLst/>
              <a:defRPr/>
            </a:pPr>
            <a:r>
              <a:rPr lang="es-ES" dirty="0"/>
              <a:t>Los tres módulos del 101: El aprendizaje electrónico sobre la prevención de la corrupción se ha desarrollado específicamente para el personal y los voluntarios de la Federación Internacional y de las Sociedades Nacionales, así como para cualquier otra persona interesada en adquirir conocimientos sobre la prevención de la corrupción y contribuir a un entorno más transparente y responsable.</a:t>
            </a:r>
          </a:p>
          <a:p>
            <a:pPr marL="1030517" marR="0" lvl="1" indent="-342900" algn="l" defTabSz="914400" rtl="0" eaLnBrk="0" fontAlgn="base" latinLnBrk="0" hangingPunct="0">
              <a:lnSpc>
                <a:spcPct val="100000"/>
              </a:lnSpc>
              <a:spcBef>
                <a:spcPct val="30000"/>
              </a:spcBef>
              <a:spcAft>
                <a:spcPct val="0"/>
              </a:spcAft>
              <a:buClrTx/>
              <a:buSzTx/>
              <a:buFontTx/>
              <a:buChar char="-"/>
              <a:tabLst/>
              <a:defRPr/>
            </a:pPr>
            <a:r>
              <a:rPr lang="es-ES" dirty="0"/>
              <a:t>https://ifrc.csod.com/ui/lms-learning-details/app/course/5e48022e-0d69-42f2-8ed3-33e3dd1d9ad3 </a:t>
            </a:r>
          </a:p>
          <a:p>
            <a:pPr marL="342900" marR="0" lvl="0" indent="-342900" algn="l" defTabSz="914400" rtl="0" eaLnBrk="0" fontAlgn="base" latinLnBrk="0" hangingPunct="0">
              <a:lnSpc>
                <a:spcPct val="100000"/>
              </a:lnSpc>
              <a:spcBef>
                <a:spcPct val="30000"/>
              </a:spcBef>
              <a:spcAft>
                <a:spcPct val="0"/>
              </a:spcAft>
              <a:buClrTx/>
              <a:buSzTx/>
              <a:buFontTx/>
              <a:buChar char="-"/>
              <a:tabLst/>
              <a:defRPr/>
            </a:pPr>
            <a:endParaRPr lang="en-US" dirty="0"/>
          </a:p>
          <a:p>
            <a:pPr marL="342900" marR="0" lvl="0" indent="-342900" algn="l" defTabSz="914400" rtl="0" eaLnBrk="0" fontAlgn="base" latinLnBrk="0" hangingPunct="0">
              <a:lnSpc>
                <a:spcPct val="100000"/>
              </a:lnSpc>
              <a:spcBef>
                <a:spcPct val="30000"/>
              </a:spcBef>
              <a:spcAft>
                <a:spcPct val="0"/>
              </a:spcAft>
              <a:buClrTx/>
              <a:buSzTx/>
              <a:buFontTx/>
              <a:buChar char="-"/>
              <a:tabLst/>
              <a:defRPr/>
            </a:pPr>
            <a:r>
              <a:rPr lang="es-ES" sz="1805" b="0" i="0" dirty="0">
                <a:solidFill>
                  <a:schemeClr val="tx1"/>
                </a:solidFill>
                <a:effectLst/>
                <a:latin typeface="+mn-lt"/>
                <a:ea typeface="+mn-ea"/>
                <a:cs typeface="+mn-cs"/>
              </a:rPr>
              <a:t>Este breve curso presenta el documento del Código de Conducta del Personal, su propósito y conceptos principales, así como los procesos disciplinarios y de presentación de informes relacionados. </a:t>
            </a:r>
            <a:r>
              <a:rPr lang="es-ES" dirty="0"/>
              <a:t>Todo el personal debe realizar este curso y aprobar la prueba final. https://ifrc.csod.com/ui/lms-learning-details/app/course/00bb0cb4-0e53-4196-b3f0-4812ebdde306 </a:t>
            </a:r>
          </a:p>
          <a:p>
            <a:pPr marL="342900" marR="0" lvl="0" indent="-342900" algn="l" defTabSz="914400" rtl="0" eaLnBrk="0" fontAlgn="base" latinLnBrk="0" hangingPunct="0">
              <a:lnSpc>
                <a:spcPct val="100000"/>
              </a:lnSpc>
              <a:spcBef>
                <a:spcPct val="30000"/>
              </a:spcBef>
              <a:spcAft>
                <a:spcPct val="0"/>
              </a:spcAft>
              <a:buClrTx/>
              <a:buSzTx/>
              <a:buFontTx/>
              <a:buChar char="-"/>
              <a:tabLst/>
              <a:defRPr/>
            </a:pPr>
            <a:endParaRPr lang="en-US" dirty="0"/>
          </a:p>
          <a:p>
            <a:pPr marL="342900" marR="0" lvl="0" indent="-342900" algn="l" defTabSz="914400" rtl="0" eaLnBrk="0" fontAlgn="base" latinLnBrk="0" hangingPunct="0">
              <a:lnSpc>
                <a:spcPct val="100000"/>
              </a:lnSpc>
              <a:spcBef>
                <a:spcPct val="30000"/>
              </a:spcBef>
              <a:spcAft>
                <a:spcPct val="0"/>
              </a:spcAft>
              <a:buClrTx/>
              <a:buSzTx/>
              <a:buFontTx/>
              <a:buChar char="-"/>
              <a:tabLst/>
              <a:defRPr/>
            </a:pPr>
            <a:r>
              <a:rPr lang="es-ES" dirty="0"/>
              <a:t>Alcance de políticas de la IFRC </a:t>
            </a:r>
          </a:p>
          <a:p>
            <a:pPr marL="342900" marR="0" lvl="0" indent="-342900" algn="l" defTabSz="914400" rtl="0" eaLnBrk="0" fontAlgn="base" latinLnBrk="0" hangingPunct="0">
              <a:lnSpc>
                <a:spcPct val="100000"/>
              </a:lnSpc>
              <a:spcBef>
                <a:spcPct val="30000"/>
              </a:spcBef>
              <a:spcAft>
                <a:spcPct val="0"/>
              </a:spcAft>
              <a:buClrTx/>
              <a:buSzTx/>
              <a:buFontTx/>
              <a:buChar char="-"/>
              <a:tabLst/>
              <a:defRPr/>
            </a:pPr>
            <a:r>
              <a:rPr lang="es-ES" dirty="0"/>
              <a:t>https://www.ifrc.org/sites/default/files/2021-08/IFRC-Secretariat-Policy-on-Prevention-and-Response-to-SEA_final.pdf </a:t>
            </a:r>
          </a:p>
          <a:p>
            <a:pPr marL="342900" marR="0" lvl="0" indent="-342900" algn="l" defTabSz="914400" rtl="0" eaLnBrk="0" fontAlgn="base" latinLnBrk="0" hangingPunct="0">
              <a:lnSpc>
                <a:spcPct val="100000"/>
              </a:lnSpc>
              <a:spcBef>
                <a:spcPct val="30000"/>
              </a:spcBef>
              <a:spcAft>
                <a:spcPct val="0"/>
              </a:spcAft>
              <a:buClrTx/>
              <a:buSzTx/>
              <a:buFontTx/>
              <a:buChar char="-"/>
              <a:tabLst/>
              <a:defRPr/>
            </a:pPr>
            <a:r>
              <a:rPr lang="es-ES" dirty="0"/>
              <a:t>https://www.ifrc.org/document/ifrc-child-safeguarding-policy</a:t>
            </a:r>
          </a:p>
          <a:p>
            <a:pPr marL="342900" marR="0" lvl="0" indent="-342900" algn="l" defTabSz="914400" rtl="0" eaLnBrk="0" fontAlgn="base" latinLnBrk="0" hangingPunct="0">
              <a:lnSpc>
                <a:spcPct val="100000"/>
              </a:lnSpc>
              <a:spcBef>
                <a:spcPct val="30000"/>
              </a:spcBef>
              <a:spcAft>
                <a:spcPct val="0"/>
              </a:spcAft>
              <a:buClrTx/>
              <a:buSzTx/>
              <a:buFontTx/>
              <a:buChar char="-"/>
              <a:tabLst/>
              <a:defRPr/>
            </a:pPr>
            <a:r>
              <a:rPr lang="es-ES" dirty="0"/>
              <a:t>https://www.ifrc.org/document/whistleblower-protection-policy</a:t>
            </a:r>
          </a:p>
          <a:p>
            <a:pPr marL="342900" marR="0" lvl="0" indent="-342900" algn="l" defTabSz="914400" rtl="0" eaLnBrk="0" fontAlgn="base" latinLnBrk="0" hangingPunct="0">
              <a:lnSpc>
                <a:spcPct val="100000"/>
              </a:lnSpc>
              <a:spcBef>
                <a:spcPct val="30000"/>
              </a:spcBef>
              <a:spcAft>
                <a:spcPct val="0"/>
              </a:spcAft>
              <a:buClrTx/>
              <a:buSzTx/>
              <a:buFontTx/>
              <a:buChar char="-"/>
              <a:tabLst/>
              <a:defRPr/>
            </a:pPr>
            <a:r>
              <a:rPr lang="es-ES" dirty="0"/>
              <a:t>https://www.ifrc.org/sites/default/files/IFRC-Fraud-and-Corruption-prevention-and-control-policy_English.pdf </a:t>
            </a:r>
          </a:p>
          <a:p>
            <a:pPr marL="342900" marR="0" lvl="0" indent="-342900" algn="l" defTabSz="914400" rtl="0" eaLnBrk="0" fontAlgn="base" latinLnBrk="0" hangingPunct="0">
              <a:lnSpc>
                <a:spcPct val="100000"/>
              </a:lnSpc>
              <a:spcBef>
                <a:spcPct val="30000"/>
              </a:spcBef>
              <a:spcAft>
                <a:spcPct val="0"/>
              </a:spcAft>
              <a:buClrTx/>
              <a:buSzTx/>
              <a:buFontTx/>
              <a:buChar char="-"/>
              <a:tabLst/>
              <a:defRPr/>
            </a:pPr>
            <a:endParaRPr lang="en-US" dirty="0"/>
          </a:p>
          <a:p>
            <a:pPr marL="342900" marR="0" lvl="0" indent="-342900" algn="l" defTabSz="914400" rtl="0" eaLnBrk="0" fontAlgn="base" latinLnBrk="0" hangingPunct="0">
              <a:lnSpc>
                <a:spcPct val="100000"/>
              </a:lnSpc>
              <a:spcBef>
                <a:spcPct val="30000"/>
              </a:spcBef>
              <a:spcAft>
                <a:spcPct val="0"/>
              </a:spcAft>
              <a:buClrTx/>
              <a:buSzTx/>
              <a:buFontTx/>
              <a:buChar char="-"/>
              <a:tabLst/>
              <a:defRPr/>
            </a:pPr>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29</a:t>
            </a:fld>
            <a:endParaRPr lang="en-US" altLang="ru-RU" dirty="0"/>
          </a:p>
        </p:txBody>
      </p:sp>
    </p:spTree>
    <p:extLst>
      <p:ext uri="{BB962C8B-B14F-4D97-AF65-F5344CB8AC3E}">
        <p14:creationId xmlns:p14="http://schemas.microsoft.com/office/powerpoint/2010/main" val="2119665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s-ES" sz="2000" b="1" dirty="0">
                <a:solidFill>
                  <a:srgbClr val="F5333F"/>
                </a:solidFill>
                <a:latin typeface="Open Sans" panose="020B0606030504020204" pitchFamily="34" charset="0"/>
                <a:ea typeface="Open Sans" panose="020B0606030504020204" pitchFamily="34" charset="0"/>
                <a:cs typeface="Open Sans" panose="020B0606030504020204" pitchFamily="34" charset="0"/>
              </a:rPr>
              <a:t>NOTAS DEL PONENTE </a:t>
            </a:r>
          </a:p>
          <a:p>
            <a:endParaRPr lang="en-US" dirty="0"/>
          </a:p>
          <a:p>
            <a:r>
              <a:rPr lang="es-ES" dirty="0"/>
              <a:t>Pregunte si alguien tiene alguna duda.</a:t>
            </a:r>
          </a:p>
          <a:p>
            <a:endParaRPr lang="en-US" dirty="0"/>
          </a:p>
          <a:p>
            <a:r>
              <a:rPr lang="es-ES" dirty="0"/>
              <a:t>10’</a:t>
            </a:r>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30</a:t>
            </a:fld>
            <a:endParaRPr lang="en-US" altLang="ru-RU" dirty="0"/>
          </a:p>
        </p:txBody>
      </p:sp>
    </p:spTree>
    <p:extLst>
      <p:ext uri="{BB962C8B-B14F-4D97-AF65-F5344CB8AC3E}">
        <p14:creationId xmlns:p14="http://schemas.microsoft.com/office/powerpoint/2010/main" val="3980260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3</a:t>
            </a:fld>
            <a:endParaRPr lang="en-US" altLang="ru-RU" dirty="0"/>
          </a:p>
        </p:txBody>
      </p:sp>
    </p:spTree>
    <p:extLst>
      <p:ext uri="{BB962C8B-B14F-4D97-AF65-F5344CB8AC3E}">
        <p14:creationId xmlns:p14="http://schemas.microsoft.com/office/powerpoint/2010/main" val="11248643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Esta sesión se puede adaptar para incluir una visión general del Código de Conducta del personal y los voluntarios de la organización, si existe. </a:t>
            </a:r>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4</a:t>
            </a:fld>
            <a:endParaRPr lang="en-US" altLang="ru-RU" dirty="0"/>
          </a:p>
        </p:txBody>
      </p:sp>
    </p:spTree>
    <p:extLst>
      <p:ext uri="{BB962C8B-B14F-4D97-AF65-F5344CB8AC3E}">
        <p14:creationId xmlns:p14="http://schemas.microsoft.com/office/powerpoint/2010/main" val="31424540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spcAft>
                <a:spcPts val="1200"/>
              </a:spcAft>
              <a:buClr>
                <a:srgbClr val="FF0000"/>
              </a:buClr>
              <a:buFont typeface="Arial" panose="020B0604020202020204" pitchFamily="34" charset="0"/>
              <a:buNone/>
            </a:pPr>
            <a:r>
              <a:rPr lang="es-ES" sz="1800" dirty="0"/>
              <a:t>Notas del facilitador</a:t>
            </a:r>
          </a:p>
          <a:p>
            <a:pPr marL="0" lvl="0" indent="0">
              <a:spcAft>
                <a:spcPts val="1200"/>
              </a:spcAft>
              <a:buClr>
                <a:srgbClr val="FF0000"/>
              </a:buClr>
              <a:buFont typeface="Arial" panose="020B0604020202020204" pitchFamily="34" charset="0"/>
              <a:buNone/>
            </a:pPr>
            <a:endParaRPr lang="en-US" sz="1800" dirty="0"/>
          </a:p>
          <a:p>
            <a:pPr marL="285750" marR="0" lvl="0" indent="-285750" algn="l" defTabSz="914400" rtl="0" eaLnBrk="0" fontAlgn="base" latinLnBrk="0" hangingPunct="0">
              <a:lnSpc>
                <a:spcPct val="100000"/>
              </a:lnSpc>
              <a:spcBef>
                <a:spcPct val="30000"/>
              </a:spcBef>
              <a:spcAft>
                <a:spcPts val="1200"/>
              </a:spcAft>
              <a:buClr>
                <a:srgbClr val="FF0000"/>
              </a:buClr>
              <a:buSzTx/>
              <a:buFont typeface="Arial" panose="020B0604020202020204" pitchFamily="34" charset="0"/>
              <a:buChar char="•"/>
              <a:tabLst/>
              <a:defRPr/>
            </a:pPr>
            <a:r>
              <a:rPr lang="es-ES" sz="1805" b="0" i="0" dirty="0">
                <a:solidFill>
                  <a:schemeClr val="tx1"/>
                </a:solidFill>
                <a:effectLst/>
                <a:latin typeface="+mn-lt"/>
                <a:ea typeface="+mn-ea"/>
                <a:cs typeface="+mn-cs"/>
              </a:rPr>
              <a:t>La IFRC colaboró con el </a:t>
            </a:r>
            <a:r>
              <a:rPr lang="es-ES" sz="1805" b="0" i="0" dirty="0">
                <a:solidFill>
                  <a:schemeClr val="tx1"/>
                </a:solidFill>
                <a:effectLst/>
                <a:latin typeface="+mn-lt"/>
                <a:ea typeface="+mn-ea"/>
                <a:cs typeface="+mn-cs"/>
                <a:hlinkClick r:id="rId3">
                  <a:extLst>
                    <a:ext uri="{A12FA001-AC4F-418D-AE19-62706E023703}">
                      <ahyp:hlinkClr xmlns:ahyp="http://schemas.microsoft.com/office/drawing/2018/hyperlinkcolor" val="tx"/>
                    </a:ext>
                  </a:extLst>
                </a:hlinkClick>
              </a:rPr>
              <a:t>Comité Directivo de Respuesta Humanitaria (CDRH)</a:t>
            </a:r>
            <a:r>
              <a:rPr lang="es-ES" sz="1805" b="0" i="0" dirty="0">
                <a:solidFill>
                  <a:schemeClr val="tx1"/>
                </a:solidFill>
                <a:effectLst/>
                <a:latin typeface="+mn-lt"/>
                <a:ea typeface="+mn-ea"/>
                <a:cs typeface="+mn-cs"/>
              </a:rPr>
              <a:t>, una red de importantes organizaciones no gubernamentales internacionales y el Comité Internacional de la Cruz Roja, para elaborar en 1994 el Código de Conducta relativo al socorro en casos de desastre para el Movimiento Internacional de la Cruz Roja y de la Media Luna Roja y las ONG. Al año siguiente, el Código fue ‘acogido favorablemente’ por una resolución de la Conferencia Internacional de la Cruz Roja y de la Media Luna Roja (que incluye a todos los Estados Partes en los Convenios de Ginebra, así como a los componentes del Movimiento).</a:t>
            </a:r>
          </a:p>
          <a:p>
            <a:pPr marL="285750" marR="0" lvl="0" indent="-285750" algn="l" defTabSz="914400" rtl="0" eaLnBrk="0" fontAlgn="base" latinLnBrk="0" hangingPunct="0">
              <a:lnSpc>
                <a:spcPct val="100000"/>
              </a:lnSpc>
              <a:spcBef>
                <a:spcPct val="30000"/>
              </a:spcBef>
              <a:spcAft>
                <a:spcPts val="1200"/>
              </a:spcAft>
              <a:buClr>
                <a:srgbClr val="FF0000"/>
              </a:buClr>
              <a:buSzTx/>
              <a:buFont typeface="Arial" panose="020B0604020202020204" pitchFamily="34" charset="0"/>
              <a:buChar char="•"/>
              <a:tabLst/>
              <a:defRPr/>
            </a:pPr>
            <a:endParaRPr lang="en-GB" sz="1805" b="0" i="0" kern="1200" dirty="0">
              <a:solidFill>
                <a:schemeClr val="tx1"/>
              </a:solidFill>
              <a:effectLst/>
              <a:latin typeface="+mn-lt"/>
              <a:ea typeface="+mn-ea"/>
              <a:cs typeface="+mn-cs"/>
            </a:endParaRPr>
          </a:p>
          <a:p>
            <a:pPr marL="285750" lvl="0" indent="-285750">
              <a:spcAft>
                <a:spcPts val="1200"/>
              </a:spcAft>
              <a:buClr>
                <a:srgbClr val="FF0000"/>
              </a:buClr>
              <a:buFont typeface="Arial" panose="020B0604020202020204" pitchFamily="34" charset="0"/>
              <a:buChar char="•"/>
            </a:pPr>
            <a:r>
              <a:rPr lang="es-ES" sz="1805" b="0" i="0" dirty="0">
                <a:solidFill>
                  <a:schemeClr val="tx1"/>
                </a:solidFill>
                <a:effectLst/>
                <a:latin typeface="+mn-lt"/>
                <a:ea typeface="+mn-ea"/>
                <a:cs typeface="+mn-cs"/>
              </a:rPr>
              <a:t>El Código de Conducta busca proteger nuestras normas de comportamiento para que podamos mantener los más altos niveles de independencia, eficacia e impacto. Fue elaborado conjuntamente por la Federación Internacional de Sociedades de la Cruz Roja y de la Media Luna Roja (IFRC) y el Comité Internacional de la Cruz Roja (CICR).</a:t>
            </a:r>
          </a:p>
          <a:p>
            <a:pPr marL="285750" lvl="0" indent="-285750">
              <a:spcAft>
                <a:spcPts val="1200"/>
              </a:spcAft>
              <a:buClr>
                <a:srgbClr val="FF0000"/>
              </a:buClr>
              <a:buFont typeface="Arial" panose="020B0604020202020204" pitchFamily="34" charset="0"/>
              <a:buChar char="•"/>
            </a:pPr>
            <a:endParaRPr lang="en-GB" sz="1805" b="0" i="0" kern="1200" dirty="0">
              <a:solidFill>
                <a:schemeClr val="tx1"/>
              </a:solidFill>
              <a:effectLst/>
              <a:latin typeface="+mn-lt"/>
              <a:ea typeface="+mn-ea"/>
              <a:cs typeface="+mn-cs"/>
            </a:endParaRPr>
          </a:p>
          <a:p>
            <a:pPr marL="285750" lvl="0" indent="-285750">
              <a:spcAft>
                <a:spcPts val="1200"/>
              </a:spcAft>
              <a:buClr>
                <a:srgbClr val="FF0000"/>
              </a:buClr>
              <a:buFont typeface="Arial" panose="020B0604020202020204" pitchFamily="34" charset="0"/>
              <a:buChar char="•"/>
            </a:pPr>
            <a:r>
              <a:rPr lang="es-ES" sz="1805" b="0" i="0" dirty="0">
                <a:solidFill>
                  <a:schemeClr val="tx1"/>
                </a:solidFill>
                <a:effectLst/>
                <a:latin typeface="+mn-lt"/>
                <a:ea typeface="+mn-ea"/>
                <a:cs typeface="+mn-cs"/>
              </a:rPr>
              <a:t>Muchas ONG también han firmado el código de conducta, por lo que no solo es aplicable a la CRMLR.</a:t>
            </a:r>
          </a:p>
          <a:p>
            <a:pPr marL="285750" lvl="0" indent="-285750">
              <a:spcAft>
                <a:spcPts val="1200"/>
              </a:spcAft>
              <a:buClr>
                <a:srgbClr val="FF0000"/>
              </a:buClr>
              <a:buFont typeface="Arial" panose="020B0604020202020204" pitchFamily="34" charset="0"/>
              <a:buChar char="•"/>
            </a:pPr>
            <a:endParaRPr lang="en-GB" sz="1805" b="0" i="0" kern="1200" dirty="0">
              <a:solidFill>
                <a:schemeClr val="tx1"/>
              </a:solidFill>
              <a:effectLst/>
              <a:latin typeface="+mn-lt"/>
              <a:ea typeface="+mn-ea"/>
              <a:cs typeface="+mn-cs"/>
            </a:endParaRPr>
          </a:p>
          <a:p>
            <a:pPr marL="285750" lvl="0" indent="-285750">
              <a:spcAft>
                <a:spcPts val="1200"/>
              </a:spcAft>
              <a:buClr>
                <a:srgbClr val="FF0000"/>
              </a:buClr>
              <a:buFont typeface="Arial" panose="020B0604020202020204" pitchFamily="34" charset="0"/>
              <a:buChar char="•"/>
            </a:pPr>
            <a:r>
              <a:rPr lang="es-ES" sz="1805" b="0" i="0" dirty="0">
                <a:solidFill>
                  <a:schemeClr val="tx1"/>
                </a:solidFill>
                <a:effectLst/>
                <a:latin typeface="+mn-lt"/>
                <a:ea typeface="+mn-ea"/>
                <a:cs typeface="+mn-cs"/>
              </a:rPr>
              <a:t>Al ser voluntario o trabajar con el movimiento de la CRMLR, automáticamente suscribes este código de conducta, lo firmes o no. Se trata de un compromiso organizativo y, por tanto, se aplica a cualquier persona que forme parte de la organización: voluntarios, personal, consultores, etc.</a:t>
            </a:r>
          </a:p>
          <a:p>
            <a:pPr marL="285750" lvl="0" indent="-285750">
              <a:spcAft>
                <a:spcPts val="1200"/>
              </a:spcAft>
              <a:buClr>
                <a:srgbClr val="FF0000"/>
              </a:buClr>
              <a:buFont typeface="Arial" panose="020B0604020202020204" pitchFamily="34" charset="0"/>
              <a:buChar char="•"/>
            </a:pPr>
            <a:endParaRPr lang="en-GB" sz="1805" b="0" i="0" kern="1200" dirty="0">
              <a:solidFill>
                <a:schemeClr val="tx1"/>
              </a:solidFill>
              <a:effectLst/>
              <a:latin typeface="+mn-lt"/>
              <a:ea typeface="+mn-ea"/>
              <a:cs typeface="+mn-cs"/>
            </a:endParaRPr>
          </a:p>
          <a:p>
            <a:pPr marL="285750" lvl="0" indent="-285750">
              <a:spcAft>
                <a:spcPts val="1200"/>
              </a:spcAft>
              <a:buClr>
                <a:srgbClr val="FF0000"/>
              </a:buClr>
              <a:buFont typeface="Arial" panose="020B0604020202020204" pitchFamily="34" charset="0"/>
              <a:buChar char="•"/>
            </a:pPr>
            <a:r>
              <a:rPr lang="es-ES" sz="1805" b="0" i="0" dirty="0">
                <a:solidFill>
                  <a:schemeClr val="tx1"/>
                </a:solidFill>
                <a:effectLst/>
                <a:latin typeface="+mn-lt"/>
                <a:ea typeface="+mn-ea"/>
                <a:cs typeface="+mn-cs"/>
              </a:rPr>
              <a:t>Las normas se aplican durante las horas de trabajo, pero también fuera de ellas, ya que a menudo se nos sigue considerando representantes de la Cruz Roja y de la Media Luna Roja. </a:t>
            </a:r>
          </a:p>
          <a:p>
            <a:pPr marL="285750" lvl="0" indent="-285750">
              <a:spcAft>
                <a:spcPts val="1200"/>
              </a:spcAft>
              <a:buClr>
                <a:srgbClr val="FF0000"/>
              </a:buClr>
              <a:buFont typeface="Arial" panose="020B0604020202020204" pitchFamily="34" charset="0"/>
              <a:buChar char="•"/>
            </a:pPr>
            <a:endParaRPr lang="en-GB" sz="1805" b="0" i="0" kern="1200" dirty="0">
              <a:solidFill>
                <a:schemeClr val="tx1"/>
              </a:solidFill>
              <a:effectLst/>
              <a:latin typeface="+mn-lt"/>
              <a:ea typeface="+mn-ea"/>
              <a:cs typeface="+mn-cs"/>
            </a:endParaRPr>
          </a:p>
          <a:p>
            <a:pPr marL="285750" lvl="0" indent="-285750">
              <a:spcAft>
                <a:spcPts val="1200"/>
              </a:spcAft>
              <a:buClr>
                <a:srgbClr val="FF0000"/>
              </a:buClr>
              <a:buFont typeface="Arial" panose="020B0604020202020204" pitchFamily="34" charset="0"/>
              <a:buChar char="•"/>
            </a:pPr>
            <a:r>
              <a:rPr lang="es-ES" sz="1805" b="0" i="0" dirty="0">
                <a:solidFill>
                  <a:schemeClr val="tx1"/>
                </a:solidFill>
                <a:effectLst/>
                <a:latin typeface="+mn-lt"/>
                <a:ea typeface="+mn-ea"/>
                <a:cs typeface="+mn-cs"/>
              </a:rPr>
              <a:t>10 principios básicos, muchos de los cuales reflejan los principios fundamentales de humanidad, imparcialidad, neutralidad e independencia.</a:t>
            </a:r>
          </a:p>
          <a:p>
            <a:pPr marL="285750" lvl="0" indent="-285750">
              <a:spcAft>
                <a:spcPts val="1200"/>
              </a:spcAft>
              <a:buClr>
                <a:srgbClr val="FF0000"/>
              </a:buClr>
              <a:buFont typeface="Arial" panose="020B0604020202020204" pitchFamily="34" charset="0"/>
              <a:buChar char="•"/>
            </a:pPr>
            <a:endParaRPr lang="en-US" sz="1800" dirty="0"/>
          </a:p>
          <a:p>
            <a:pPr marL="285750" lvl="0" indent="-285750">
              <a:spcAft>
                <a:spcPts val="1200"/>
              </a:spcAft>
              <a:buClr>
                <a:srgbClr val="FF0000"/>
              </a:buClr>
              <a:buFont typeface="Arial" panose="020B0604020202020204" pitchFamily="34" charset="0"/>
              <a:buChar char="•"/>
            </a:pPr>
            <a:r>
              <a:rPr lang="es-ES" sz="1800" dirty="0"/>
              <a:t>La mayoría de los códigos de conducta específicos de las organizaciones se basan en este código universal compartido.</a:t>
            </a:r>
          </a:p>
          <a:p>
            <a:pPr marL="285750" lvl="0" indent="-285750">
              <a:spcAft>
                <a:spcPts val="1200"/>
              </a:spcAft>
              <a:buClr>
                <a:srgbClr val="FF0000"/>
              </a:buClr>
              <a:buFont typeface="Arial" panose="020B0604020202020204" pitchFamily="34" charset="0"/>
              <a:buChar char="•"/>
            </a:pPr>
            <a:endParaRPr lang="en-US" sz="1800" dirty="0"/>
          </a:p>
          <a:p>
            <a:pPr marL="285750" lvl="0" indent="-285750">
              <a:spcAft>
                <a:spcPts val="1200"/>
              </a:spcAft>
              <a:buClr>
                <a:srgbClr val="FF0000"/>
              </a:buClr>
              <a:buFont typeface="Arial" panose="020B0604020202020204" pitchFamily="34" charset="0"/>
              <a:buChar char="•"/>
            </a:pPr>
            <a:r>
              <a:rPr lang="es-ES" sz="1800" dirty="0"/>
              <a:t>Orientan lo que hacemos y cómo lo hacemos, es decir, tanto el tipo de ayuda que prestamos como la forma en que se presta.</a:t>
            </a:r>
          </a:p>
          <a:p>
            <a:pPr marL="285750" lvl="0" indent="-285750">
              <a:spcAft>
                <a:spcPts val="1200"/>
              </a:spcAft>
              <a:buClr>
                <a:srgbClr val="FF0000"/>
              </a:buClr>
              <a:buFont typeface="Arial" panose="020B0604020202020204" pitchFamily="34" charset="0"/>
              <a:buChar char="•"/>
            </a:pPr>
            <a:endParaRPr lang="en-US" sz="1800" dirty="0"/>
          </a:p>
          <a:p>
            <a:pPr marL="285750" lvl="0" indent="-285750">
              <a:spcAft>
                <a:spcPts val="1200"/>
              </a:spcAft>
              <a:buClr>
                <a:srgbClr val="FF0000"/>
              </a:buClr>
              <a:buFont typeface="Arial" panose="020B0604020202020204" pitchFamily="34" charset="0"/>
              <a:buChar char="•"/>
            </a:pPr>
            <a:r>
              <a:rPr lang="es-ES" sz="1800" dirty="0"/>
              <a:t>Orientación sobre lo que esperamos de los voluntarios y de quienes trabajan para nosotros, y lo que no es aceptable.</a:t>
            </a:r>
          </a:p>
          <a:p>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5</a:t>
            </a:fld>
            <a:endParaRPr lang="en-US" altLang="ru-RU" dirty="0"/>
          </a:p>
        </p:txBody>
      </p:sp>
    </p:spTree>
    <p:extLst>
      <p:ext uri="{BB962C8B-B14F-4D97-AF65-F5344CB8AC3E}">
        <p14:creationId xmlns:p14="http://schemas.microsoft.com/office/powerpoint/2010/main" val="6048885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NOTAS DEL PONENTE</a:t>
            </a:r>
          </a:p>
          <a:p>
            <a:endParaRPr lang="en-GB" dirty="0"/>
          </a:p>
          <a:p>
            <a:r>
              <a:rPr lang="es-ES" dirty="0"/>
              <a:t>Muestre los 10 principios fundamentales.</a:t>
            </a:r>
          </a:p>
          <a:p>
            <a:r>
              <a:rPr lang="es-ES" dirty="0"/>
              <a:t>Pregunte a los asistentes si están familiarizados con ellos.</a:t>
            </a:r>
          </a:p>
          <a:p>
            <a:r>
              <a:rPr lang="es-ES" dirty="0"/>
              <a:t>Diga que repasará cada uno de ellos centrándose en lo que significa para nuestro comportamiento en las comunidades. </a:t>
            </a:r>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6</a:t>
            </a:fld>
            <a:endParaRPr lang="en-US" altLang="ru-RU" dirty="0"/>
          </a:p>
        </p:txBody>
      </p:sp>
    </p:spTree>
    <p:extLst>
      <p:ext uri="{BB962C8B-B14F-4D97-AF65-F5344CB8AC3E}">
        <p14:creationId xmlns:p14="http://schemas.microsoft.com/office/powerpoint/2010/main" val="28457924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b="1" dirty="0"/>
              <a:t>Notas del facilitador</a:t>
            </a:r>
          </a:p>
          <a:p>
            <a:endParaRPr lang="en-GB" dirty="0"/>
          </a:p>
          <a:p>
            <a:r>
              <a:rPr lang="es-ES" sz="1805" b="1" dirty="0">
                <a:solidFill>
                  <a:schemeClr val="tx1"/>
                </a:solidFill>
                <a:effectLst/>
                <a:latin typeface="+mn-lt"/>
                <a:ea typeface="+mn-ea"/>
                <a:cs typeface="+mn-cs"/>
              </a:rPr>
              <a:t>PRINCIPIO 1 El imperativo humanitario es lo primero</a:t>
            </a:r>
          </a:p>
          <a:p>
            <a:r>
              <a:rPr lang="es-ES" sz="1805" dirty="0">
                <a:solidFill>
                  <a:schemeClr val="tx1"/>
                </a:solidFill>
                <a:effectLst/>
                <a:latin typeface="+mn-lt"/>
                <a:ea typeface="+mn-ea"/>
                <a:cs typeface="+mn-cs"/>
              </a:rPr>
              <a:t>El derecho a recibir ayuda humanitaria, y a ofrecerla, es un principio humanitario fundamental del que deberían gozar todos los ciudadanos de todos los países. Como miembros de la comunidad internacional, reconocemos nuestra obligación de proporcionar ayuda humanitaria allí donde se necesite. Por eso la necesidad de un acceso sin trabas a las poblaciones afectadas sea de importancia fundamental para ejercer esa responsabilidad. La principal motivación de nuestra respuesta a las catástrofes es aliviar el sufrimiento humano de quienes menos pueden soportar el estrés causado por la catástrofe. Cuando prestamos ayuda humanitaria no es un acto partidista o político y no debe considerarse como tal.</a:t>
            </a:r>
          </a:p>
          <a:p>
            <a:endParaRPr lang="en-GB" sz="1805" kern="1200" dirty="0">
              <a:solidFill>
                <a:schemeClr val="tx1"/>
              </a:solidFill>
              <a:effectLst/>
              <a:latin typeface="+mn-lt"/>
              <a:ea typeface="+mn-ea"/>
              <a:cs typeface="+mn-cs"/>
            </a:endParaRPr>
          </a:p>
          <a:p>
            <a:pPr marL="342900" indent="-342900">
              <a:buFontTx/>
              <a:buChar char="-"/>
            </a:pPr>
            <a:r>
              <a:rPr lang="es-ES" sz="1805" dirty="0">
                <a:solidFill>
                  <a:schemeClr val="tx1"/>
                </a:solidFill>
                <a:effectLst/>
                <a:latin typeface="+mn-lt"/>
                <a:ea typeface="+mn-ea"/>
                <a:cs typeface="+mn-cs"/>
              </a:rPr>
              <a:t>El imperativo humanitario guía la mayoría de nuestras decisiones y sustenta todos los demás compromisos. A menudo lo utilizamos cuando negociamos el acceso a zonas concretas con gobiernos o grupos armados. El derecho a la asistencia humanitaria forma parte del derecho internacional humanitario. </a:t>
            </a:r>
          </a:p>
          <a:p>
            <a:pPr marL="342900" indent="-342900">
              <a:buFontTx/>
              <a:buChar char="-"/>
            </a:pPr>
            <a:endParaRPr lang="en-GB" sz="1805" kern="1200" dirty="0">
              <a:solidFill>
                <a:schemeClr val="tx1"/>
              </a:solidFill>
              <a:effectLst/>
              <a:latin typeface="+mn-lt"/>
              <a:ea typeface="+mn-ea"/>
              <a:cs typeface="+mn-cs"/>
            </a:endParaRPr>
          </a:p>
          <a:p>
            <a:pPr marL="342900" indent="-342900">
              <a:buFontTx/>
              <a:buChar char="-"/>
            </a:pPr>
            <a:r>
              <a:rPr lang="es-ES" sz="1805" dirty="0">
                <a:solidFill>
                  <a:schemeClr val="tx1"/>
                </a:solidFill>
                <a:effectLst/>
                <a:latin typeface="+mn-lt"/>
                <a:ea typeface="+mn-ea"/>
                <a:cs typeface="+mn-cs"/>
              </a:rPr>
              <a:t>Esto incluye tratar a las personas con dignidad, respeto y equidad.</a:t>
            </a:r>
          </a:p>
          <a:p>
            <a:pPr marL="342900" indent="-342900">
              <a:buFontTx/>
              <a:buChar char="-"/>
            </a:pPr>
            <a:endParaRPr lang="en-GB" sz="1805" kern="1200" dirty="0">
              <a:solidFill>
                <a:schemeClr val="tx1"/>
              </a:solidFill>
              <a:effectLst/>
              <a:latin typeface="+mn-lt"/>
              <a:ea typeface="+mn-ea"/>
              <a:cs typeface="+mn-cs"/>
            </a:endParaRPr>
          </a:p>
          <a:p>
            <a:pPr marL="342900" indent="-342900">
              <a:buFontTx/>
              <a:buChar char="-"/>
            </a:pPr>
            <a:r>
              <a:rPr lang="es-ES" sz="1805" dirty="0">
                <a:solidFill>
                  <a:schemeClr val="tx1"/>
                </a:solidFill>
                <a:effectLst/>
                <a:latin typeface="+mn-lt"/>
                <a:ea typeface="+mn-ea"/>
                <a:cs typeface="+mn-cs"/>
              </a:rPr>
              <a:t>Estas son algunas formas sencillas de reflejar este principio en nuestro comportamiento</a:t>
            </a:r>
          </a:p>
          <a:p>
            <a:pPr marL="1030517" lvl="1" indent="-342900">
              <a:buFontTx/>
              <a:buChar char="-"/>
            </a:pPr>
            <a:r>
              <a:rPr lang="es-ES" sz="1805" dirty="0">
                <a:solidFill>
                  <a:schemeClr val="tx1"/>
                </a:solidFill>
                <a:effectLst/>
                <a:latin typeface="+mn-lt"/>
                <a:ea typeface="+mn-ea"/>
                <a:cs typeface="+mn-cs"/>
              </a:rPr>
              <a:t>No pedimos dinero, regalos o sexo a cambio de ayudar: nos mueve el deseo de ayudar a los necesitados y aliviar su sufrimiento, no nuestro beneficio personal.</a:t>
            </a:r>
          </a:p>
          <a:p>
            <a:pPr marL="1030517" lvl="1" indent="-342900">
              <a:buFontTx/>
              <a:buChar char="-"/>
            </a:pPr>
            <a:r>
              <a:rPr lang="es-ES" sz="1805" dirty="0">
                <a:solidFill>
                  <a:schemeClr val="tx1"/>
                </a:solidFill>
                <a:effectLst/>
                <a:latin typeface="+mn-lt"/>
                <a:ea typeface="+mn-ea"/>
                <a:cs typeface="+mn-cs"/>
              </a:rPr>
              <a:t>No hacemos daño a las personas, no abusamos de ellas, no les hablamos con rudeza, no las acosamos ni las discriminamos.</a:t>
            </a:r>
          </a:p>
          <a:p>
            <a:pPr marL="1030517" lvl="1" indent="-342900">
              <a:buFontTx/>
              <a:buChar char="-"/>
            </a:pPr>
            <a:r>
              <a:rPr lang="es-ES" sz="1805" dirty="0">
                <a:solidFill>
                  <a:schemeClr val="tx1"/>
                </a:solidFill>
                <a:effectLst/>
                <a:latin typeface="+mn-lt"/>
                <a:ea typeface="+mn-ea"/>
                <a:cs typeface="+mn-cs"/>
              </a:rPr>
              <a:t>Tratamos a las personas con respeto, las reconocemos como nuestros iguales y somos honestos y justos en nuestras relaciones con colegas y miembros de la comunidad</a:t>
            </a:r>
          </a:p>
          <a:p>
            <a:pPr marL="1030517" lvl="1" indent="-342900">
              <a:buFontTx/>
              <a:buChar char="-"/>
            </a:pPr>
            <a:r>
              <a:rPr lang="es-ES" sz="1805" dirty="0">
                <a:solidFill>
                  <a:schemeClr val="tx1"/>
                </a:solidFill>
                <a:effectLst/>
                <a:latin typeface="+mn-lt"/>
                <a:ea typeface="+mn-ea"/>
                <a:cs typeface="+mn-cs"/>
              </a:rPr>
              <a:t>Respetamos a todas las personas por igual y sin ningún tipo de distinción o discriminación por motivos de nacionalidad, raza, sexo, creencias religiosas, clase social u opiniones políticas; y actuamos en todo momento de acuerdo con los Principios Fundamentales.</a:t>
            </a:r>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7</a:t>
            </a:fld>
            <a:endParaRPr lang="en-US" altLang="ru-RU" dirty="0"/>
          </a:p>
        </p:txBody>
      </p:sp>
    </p:spTree>
    <p:extLst>
      <p:ext uri="{BB962C8B-B14F-4D97-AF65-F5344CB8AC3E}">
        <p14:creationId xmlns:p14="http://schemas.microsoft.com/office/powerpoint/2010/main" val="32491688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ts val="600"/>
              </a:spcAft>
              <a:buClrTx/>
              <a:buSzTx/>
              <a:buFontTx/>
              <a:buNone/>
              <a:tabLst/>
              <a:defRPr/>
            </a:pPr>
            <a:r>
              <a:rPr lang="es-ES" sz="1800" b="1" dirty="0">
                <a:solidFill>
                  <a:srgbClr val="F5333F"/>
                </a:solidFill>
                <a:latin typeface="Open Sans" panose="020B0606030504020204" pitchFamily="34" charset="0"/>
                <a:ea typeface="Open Sans" panose="020B0606030504020204" pitchFamily="34" charset="0"/>
                <a:cs typeface="Open Sans" panose="020B0606030504020204" pitchFamily="34" charset="0"/>
              </a:rPr>
              <a:t>NOTAS DEL PONENTE</a:t>
            </a:r>
          </a:p>
          <a:p>
            <a:pPr marL="0" marR="0" lvl="0" indent="0" algn="l" defTabSz="914400" rtl="0" eaLnBrk="0" fontAlgn="base" latinLnBrk="0" hangingPunct="0">
              <a:lnSpc>
                <a:spcPct val="100000"/>
              </a:lnSpc>
              <a:spcBef>
                <a:spcPct val="30000"/>
              </a:spcBef>
              <a:spcAft>
                <a:spcPts val="600"/>
              </a:spcAft>
              <a:buClrTx/>
              <a:buSzTx/>
              <a:buFontTx/>
              <a:buNone/>
              <a:tabLst/>
              <a:defRPr/>
            </a:pPr>
            <a:endParaRPr lang="en-US" sz="1800" b="1" dirty="0">
              <a:solidFill>
                <a:srgbClr val="F5333F"/>
              </a:solidFill>
              <a:latin typeface="Open Sans" panose="020B0606030504020204" pitchFamily="34" charset="0"/>
              <a:ea typeface="Open Sans" panose="020B0606030504020204" pitchFamily="34" charset="0"/>
              <a:cs typeface="Open Sans" panose="020B0606030504020204" pitchFamily="34" charset="0"/>
            </a:endParaRPr>
          </a:p>
          <a:p>
            <a:r>
              <a:rPr lang="es-ES" sz="1805" b="1" dirty="0">
                <a:solidFill>
                  <a:schemeClr val="tx1"/>
                </a:solidFill>
                <a:effectLst/>
                <a:latin typeface="+mn-lt"/>
                <a:ea typeface="+mn-ea"/>
                <a:cs typeface="+mn-cs"/>
              </a:rPr>
              <a:t>PRINCIPIO 2 La ayuda se presta independientemente de la raza, credo o nacionalidad de las personas y sin distinción adversa de ningún tipo. Las prioridades de ayuda se calculan únicamente en función de las necesidades. </a:t>
            </a:r>
          </a:p>
          <a:p>
            <a:r>
              <a:rPr lang="es-ES" sz="1805" dirty="0">
                <a:solidFill>
                  <a:schemeClr val="tx1"/>
                </a:solidFill>
                <a:effectLst/>
                <a:latin typeface="+mn-lt"/>
                <a:ea typeface="+mn-ea"/>
                <a:cs typeface="+mn-cs"/>
              </a:rPr>
              <a:t>Siempre que sea posible, basaremos el suministro de ayuda de emergencia en una evaluación exhaustiva de las necesidades de las víctimas de la catástrofe y de las capacidades locales existentes para satisfacerlas. En el conjunto de nuestros programas, reflejaremos consideraciones de proporcionalidad. El sufrimiento humano debe aliviarse allí donde se encuentre; la vida es tan valiosa en una parte de un país como en otra. Por lo tanto, nuestra ayuda reflejará el grado de sufrimiento que pretende aliviar. Al aplicar este planteamiento, reconocemos el papel crucial que desempeñan las mujeres en las comunidades expuestas a catástrofes y velaremos por que este papel se vea respaldado, y no disminuido, por nuestros programas de ayuda. La aplicación de esa política universal, imparcial e independiente sólo puede ser eficaz si nosotros y nuestros socios tenemos acceso a los recursos necesarios para prestar ese socorro equitativo y acceder en igualdad de condiciones a todas las víctimas de catástrofes.</a:t>
            </a:r>
          </a:p>
          <a:p>
            <a:endParaRPr lang="en-GB" sz="1805" kern="1200" dirty="0">
              <a:solidFill>
                <a:schemeClr val="tx1"/>
              </a:solidFill>
              <a:effectLst/>
              <a:latin typeface="+mn-lt"/>
              <a:ea typeface="+mn-ea"/>
              <a:cs typeface="+mn-cs"/>
            </a:endParaRPr>
          </a:p>
          <a:p>
            <a:pPr marL="0" indent="0">
              <a:buFontTx/>
              <a:buNone/>
            </a:pPr>
            <a:r>
              <a:rPr lang="es-ES" sz="1805" b="1" dirty="0">
                <a:solidFill>
                  <a:schemeClr val="tx1"/>
                </a:solidFill>
                <a:effectLst/>
                <a:latin typeface="+mn-lt"/>
                <a:ea typeface="+mn-ea"/>
                <a:cs typeface="+mn-cs"/>
              </a:rPr>
              <a:t>Ejemplos prácticos</a:t>
            </a:r>
          </a:p>
          <a:p>
            <a:pPr marL="0" indent="0">
              <a:buFontTx/>
              <a:buNone/>
            </a:pPr>
            <a:r>
              <a:rPr lang="es-ES" sz="1805" dirty="0">
                <a:solidFill>
                  <a:schemeClr val="tx1"/>
                </a:solidFill>
                <a:effectLst/>
                <a:latin typeface="+mn-lt"/>
                <a:ea typeface="+mn-ea"/>
                <a:cs typeface="+mn-cs"/>
              </a:rPr>
              <a:t>- Pregunte a la(s) persona(s) informada(s) si comprende(n) este principio y si tiene(n) ejemplos de lo que podría significar para nuestra forma de trabajar en las comunidades.</a:t>
            </a:r>
          </a:p>
          <a:p>
            <a:pPr marL="0" indent="0">
              <a:buFontTx/>
              <a:buNone/>
            </a:pPr>
            <a:endParaRPr lang="en-GB" sz="1805" kern="1200" dirty="0">
              <a:solidFill>
                <a:schemeClr val="tx1"/>
              </a:solidFill>
              <a:effectLst/>
              <a:latin typeface="+mn-lt"/>
              <a:ea typeface="+mn-ea"/>
              <a:cs typeface="+mn-cs"/>
            </a:endParaRPr>
          </a:p>
          <a:p>
            <a:pPr marL="342900" indent="-342900">
              <a:buFontTx/>
              <a:buChar char="-"/>
            </a:pPr>
            <a:r>
              <a:rPr lang="es-ES" sz="1805" dirty="0">
                <a:solidFill>
                  <a:schemeClr val="tx1"/>
                </a:solidFill>
                <a:effectLst/>
                <a:latin typeface="+mn-lt"/>
                <a:ea typeface="+mn-ea"/>
                <a:cs typeface="+mn-cs"/>
              </a:rPr>
              <a:t>Nos aseguramos de que, cuando distribuimos la ayuda, no solo ayudamos a los miembros de un grupo étnico o de una religión.</a:t>
            </a:r>
          </a:p>
          <a:p>
            <a:pPr marL="342900" indent="-342900">
              <a:buFontTx/>
              <a:buChar char="-"/>
            </a:pPr>
            <a:r>
              <a:rPr lang="es-ES" sz="1805" dirty="0">
                <a:solidFill>
                  <a:schemeClr val="tx1"/>
                </a:solidFill>
                <a:effectLst/>
                <a:latin typeface="+mn-lt"/>
                <a:ea typeface="+mn-ea"/>
                <a:cs typeface="+mn-cs"/>
              </a:rPr>
              <a:t>No nos conformamos con la opción más fácil y ayudamos a las comunidades más cercanas o de más fácil acceso si sabemos que hay otras más necesitadas pero de más difícil acceso: siempre intentamos llegar a los más vulnerables.</a:t>
            </a:r>
          </a:p>
          <a:p>
            <a:pPr marL="342900" indent="-342900">
              <a:buFontTx/>
              <a:buChar char="-"/>
            </a:pPr>
            <a:r>
              <a:rPr lang="es-ES" sz="1805" dirty="0">
                <a:solidFill>
                  <a:schemeClr val="tx1"/>
                </a:solidFill>
                <a:effectLst/>
                <a:latin typeface="+mn-lt"/>
                <a:ea typeface="+mn-ea"/>
                <a:cs typeface="+mn-cs"/>
              </a:rPr>
              <a:t>No distribuimos artículos de ayuda ni damos trabajo a amigos y familiares: estas decisiones se toman únicamente en función de la necesidad y la capacidad. Así protegemos nuestra reputación de imparcialidad.</a:t>
            </a:r>
          </a:p>
          <a:p>
            <a:pPr marL="342900" indent="-342900">
              <a:buFontTx/>
              <a:buChar char="-"/>
            </a:pPr>
            <a:endParaRPr lang="en-GB" sz="1805"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8</a:t>
            </a:fld>
            <a:endParaRPr lang="en-US" altLang="ru-RU" dirty="0"/>
          </a:p>
        </p:txBody>
      </p:sp>
    </p:spTree>
    <p:extLst>
      <p:ext uri="{BB962C8B-B14F-4D97-AF65-F5344CB8AC3E}">
        <p14:creationId xmlns:p14="http://schemas.microsoft.com/office/powerpoint/2010/main" val="26933264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NOTAS DEL PONENTE</a:t>
            </a:r>
          </a:p>
          <a:p>
            <a:endParaRPr lang="en-GB" dirty="0"/>
          </a:p>
          <a:p>
            <a:r>
              <a:rPr lang="es-ES" sz="1805" b="1" dirty="0">
                <a:solidFill>
                  <a:schemeClr val="tx1"/>
                </a:solidFill>
                <a:effectLst/>
                <a:latin typeface="+mn-lt"/>
                <a:ea typeface="+mn-ea"/>
                <a:cs typeface="+mn-cs"/>
              </a:rPr>
              <a:t>PRINCIPIO 3: La ayuda no se utilizará para promover un punto de vista político o religioso concreto. </a:t>
            </a:r>
          </a:p>
          <a:p>
            <a:r>
              <a:rPr lang="es-ES" sz="1805" dirty="0">
                <a:solidFill>
                  <a:schemeClr val="tx1"/>
                </a:solidFill>
                <a:effectLst/>
                <a:latin typeface="+mn-lt"/>
                <a:ea typeface="+mn-ea"/>
                <a:cs typeface="+mn-cs"/>
              </a:rPr>
              <a:t>La ayuda humanitaria se prestará en función de las necesidades de las personas, familias y comunidades. Sin perjuicio del derecho de las AGSNH a abrazar determinadas opiniones políticas o religiosas, afirmamos que la asistencia no dependerá de la adhesión de las personas a dichas opiniones. No vincularemos la promesa, entrega o distribución de asistencia a la adhesión o aceptación de un credo político o religioso concreto.</a:t>
            </a:r>
          </a:p>
          <a:p>
            <a:endParaRPr lang="en-GB" sz="1805" kern="1200" dirty="0">
              <a:solidFill>
                <a:schemeClr val="tx1"/>
              </a:solidFill>
              <a:effectLst/>
              <a:latin typeface="+mn-lt"/>
              <a:ea typeface="+mn-ea"/>
              <a:cs typeface="+mn-cs"/>
            </a:endParaRPr>
          </a:p>
          <a:p>
            <a:pPr marL="0" indent="0">
              <a:buFontTx/>
              <a:buNone/>
            </a:pPr>
            <a:r>
              <a:rPr lang="es-ES" sz="1805" b="1" dirty="0">
                <a:solidFill>
                  <a:schemeClr val="tx1"/>
                </a:solidFill>
                <a:effectLst/>
                <a:latin typeface="+mn-lt"/>
                <a:ea typeface="+mn-ea"/>
                <a:cs typeface="+mn-cs"/>
              </a:rPr>
              <a:t>Ejemplos prácticos</a:t>
            </a:r>
          </a:p>
          <a:p>
            <a:pPr marL="342900" indent="-342900">
              <a:buFontTx/>
              <a:buChar char="-"/>
            </a:pPr>
            <a:r>
              <a:rPr lang="es-ES" sz="1805" dirty="0">
                <a:solidFill>
                  <a:schemeClr val="tx1"/>
                </a:solidFill>
                <a:effectLst/>
                <a:latin typeface="+mn-lt"/>
                <a:ea typeface="+mn-ea"/>
                <a:cs typeface="+mn-cs"/>
              </a:rPr>
              <a:t>Pregunte a la(s) persona(s) informada(s) si comprende(n) este principio y si tiene(n) ejemplos de lo que podría significar para nuestra forma de trabajar en las comunidades.</a:t>
            </a:r>
          </a:p>
          <a:p>
            <a:pPr marL="342900" indent="-342900">
              <a:buFontTx/>
              <a:buChar char="-"/>
            </a:pPr>
            <a:endParaRPr lang="en-GB" sz="1805" kern="1200" dirty="0">
              <a:solidFill>
                <a:schemeClr val="tx1"/>
              </a:solidFill>
              <a:effectLst/>
              <a:latin typeface="+mn-lt"/>
              <a:ea typeface="+mn-ea"/>
              <a:cs typeface="+mn-cs"/>
            </a:endParaRPr>
          </a:p>
          <a:p>
            <a:pPr marL="342900" indent="-342900">
              <a:buFontTx/>
              <a:buChar char="-"/>
            </a:pPr>
            <a:r>
              <a:rPr lang="es-ES" sz="1805" dirty="0">
                <a:solidFill>
                  <a:schemeClr val="tx1"/>
                </a:solidFill>
                <a:effectLst/>
                <a:latin typeface="+mn-lt"/>
                <a:ea typeface="+mn-ea"/>
                <a:cs typeface="+mn-cs"/>
              </a:rPr>
              <a:t>Nosotros - o cualquier ONG - no damos ayuda a las personas para animarlas a convertirse a una determinada religión o punto de vista político.</a:t>
            </a:r>
          </a:p>
          <a:p>
            <a:pPr marL="342900" indent="-342900">
              <a:buFontTx/>
              <a:buChar char="-"/>
            </a:pPr>
            <a:r>
              <a:rPr lang="es-ES" sz="1805" dirty="0">
                <a:solidFill>
                  <a:schemeClr val="tx1"/>
                </a:solidFill>
                <a:effectLst/>
                <a:latin typeface="+mn-lt"/>
                <a:ea typeface="+mn-ea"/>
                <a:cs typeface="+mn-cs"/>
              </a:rPr>
              <a:t>No es necesario que las personas pertenezcan a una determinada religión o tendencia política para poder recibir ayuda.</a:t>
            </a:r>
          </a:p>
          <a:p>
            <a:pPr marL="342900" indent="-342900">
              <a:buFontTx/>
              <a:buChar char="-"/>
            </a:pPr>
            <a:r>
              <a:rPr lang="es-ES" sz="1805" dirty="0">
                <a:solidFill>
                  <a:schemeClr val="tx1"/>
                </a:solidFill>
                <a:effectLst/>
                <a:latin typeface="+mn-lt"/>
                <a:ea typeface="+mn-ea"/>
                <a:cs typeface="+mn-cs"/>
              </a:rPr>
              <a:t>Esto es especialmente importante para las organizaciones confesionales</a:t>
            </a:r>
          </a:p>
          <a:p>
            <a:endParaRPr lang="en-GB" sz="1805"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pPr>
              <a:defRPr/>
            </a:pPr>
            <a:fld id="{13174689-BECC-4390-B3B9-306A17FD432A}" type="slidenum">
              <a:rPr lang="en-US" altLang="ru-RU" smtClean="0"/>
              <a:pPr>
                <a:defRPr/>
              </a:pPr>
              <a:t>9</a:t>
            </a:fld>
            <a:endParaRPr lang="en-US" altLang="ru-RU" dirty="0"/>
          </a:p>
        </p:txBody>
      </p:sp>
    </p:spTree>
    <p:extLst>
      <p:ext uri="{BB962C8B-B14F-4D97-AF65-F5344CB8AC3E}">
        <p14:creationId xmlns:p14="http://schemas.microsoft.com/office/powerpoint/2010/main" val="6159131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2" name="Picture 1" descr="A picture containing drawing&#10;&#10;Description automatically generated">
            <a:extLst>
              <a:ext uri="{FF2B5EF4-FFF2-40B4-BE49-F238E27FC236}">
                <a16:creationId xmlns:a16="http://schemas.microsoft.com/office/drawing/2014/main" id="{D1F20521-43D6-4FA4-8C23-3523E54FAD0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053338" y="-111493"/>
            <a:ext cx="1993361" cy="1944183"/>
          </a:xfrm>
          <a:prstGeom prst="rect">
            <a:avLst/>
          </a:prstGeom>
        </p:spPr>
      </p:pic>
      <p:pic>
        <p:nvPicPr>
          <p:cNvPr id="4" name="Picture 3">
            <a:extLst>
              <a:ext uri="{FF2B5EF4-FFF2-40B4-BE49-F238E27FC236}">
                <a16:creationId xmlns:a16="http://schemas.microsoft.com/office/drawing/2014/main" id="{FB3AAAD6-F080-0541-84E7-ECF426B09C24}"/>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5394659" y="326698"/>
            <a:ext cx="789949" cy="1067799"/>
          </a:xfrm>
          <a:prstGeom prst="rect">
            <a:avLst/>
          </a:prstGeom>
        </p:spPr>
      </p:pic>
    </p:spTree>
    <p:extLst>
      <p:ext uri="{BB962C8B-B14F-4D97-AF65-F5344CB8AC3E}">
        <p14:creationId xmlns:p14="http://schemas.microsoft.com/office/powerpoint/2010/main" val="37584282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5">
    <p:spTree>
      <p:nvGrpSpPr>
        <p:cNvPr id="1" name=""/>
        <p:cNvGrpSpPr/>
        <p:nvPr/>
      </p:nvGrpSpPr>
      <p:grpSpPr>
        <a:xfrm>
          <a:off x="0" y="0"/>
          <a:ext cx="0" cy="0"/>
          <a:chOff x="0" y="0"/>
          <a:chExt cx="0" cy="0"/>
        </a:xfrm>
      </p:grpSpPr>
      <p:sp>
        <p:nvSpPr>
          <p:cNvPr id="4" name="Picture Placeholder 2"/>
          <p:cNvSpPr>
            <a:spLocks noGrp="1"/>
          </p:cNvSpPr>
          <p:nvPr>
            <p:ph type="pic" sz="quarter" idx="10"/>
          </p:nvPr>
        </p:nvSpPr>
        <p:spPr>
          <a:xfrm>
            <a:off x="0" y="0"/>
            <a:ext cx="96012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Tree>
    <p:extLst>
      <p:ext uri="{BB962C8B-B14F-4D97-AF65-F5344CB8AC3E}">
        <p14:creationId xmlns:p14="http://schemas.microsoft.com/office/powerpoint/2010/main" val="33572701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15">
    <p:spTree>
      <p:nvGrpSpPr>
        <p:cNvPr id="1" name=""/>
        <p:cNvGrpSpPr/>
        <p:nvPr/>
      </p:nvGrpSpPr>
      <p:grpSpPr>
        <a:xfrm>
          <a:off x="0" y="0"/>
          <a:ext cx="0" cy="0"/>
          <a:chOff x="0" y="0"/>
          <a:chExt cx="0" cy="0"/>
        </a:xfrm>
      </p:grpSpPr>
      <p:sp>
        <p:nvSpPr>
          <p:cNvPr id="4" name="Picture Placeholder 2"/>
          <p:cNvSpPr>
            <a:spLocks noGrp="1"/>
          </p:cNvSpPr>
          <p:nvPr>
            <p:ph type="pic" sz="quarter" idx="10"/>
          </p:nvPr>
        </p:nvSpPr>
        <p:spPr>
          <a:xfrm>
            <a:off x="0" y="2317897"/>
            <a:ext cx="10994065" cy="6868633"/>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pic>
        <p:nvPicPr>
          <p:cNvPr id="7" name="Picture 6" descr="A picture containing drawing&#10;&#10;Description automatically generated">
            <a:extLst>
              <a:ext uri="{FF2B5EF4-FFF2-40B4-BE49-F238E27FC236}">
                <a16:creationId xmlns:a16="http://schemas.microsoft.com/office/drawing/2014/main" id="{DF29871F-CEED-B04E-8518-F4CA2D58359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5" name="Picture 4">
            <a:extLst>
              <a:ext uri="{FF2B5EF4-FFF2-40B4-BE49-F238E27FC236}">
                <a16:creationId xmlns:a16="http://schemas.microsoft.com/office/drawing/2014/main" id="{053956A0-3319-4367-9B82-05776D7DCF68}"/>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28823805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0" y="0"/>
            <a:ext cx="6698918" cy="669891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
        <p:nvSpPr>
          <p:cNvPr id="6" name="Picture Placeholder 2"/>
          <p:cNvSpPr>
            <a:spLocks noGrp="1"/>
          </p:cNvSpPr>
          <p:nvPr>
            <p:ph type="pic" sz="quarter" idx="11"/>
          </p:nvPr>
        </p:nvSpPr>
        <p:spPr>
          <a:xfrm>
            <a:off x="4279192" y="4287009"/>
            <a:ext cx="4798110" cy="479811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pic>
        <p:nvPicPr>
          <p:cNvPr id="9" name="Picture 8" descr="A picture containing drawing&#10;&#10;Description automatically generated">
            <a:extLst>
              <a:ext uri="{FF2B5EF4-FFF2-40B4-BE49-F238E27FC236}">
                <a16:creationId xmlns:a16="http://schemas.microsoft.com/office/drawing/2014/main" id="{6B0F88A4-FF9B-F54C-BFA6-563C6D03A2D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7" name="Picture 6">
            <a:extLst>
              <a:ext uri="{FF2B5EF4-FFF2-40B4-BE49-F238E27FC236}">
                <a16:creationId xmlns:a16="http://schemas.microsoft.com/office/drawing/2014/main" id="{816F11FA-C9F2-48F5-BE7C-111E471F832F}"/>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3217017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7">
    <p:spTree>
      <p:nvGrpSpPr>
        <p:cNvPr id="1" name=""/>
        <p:cNvGrpSpPr/>
        <p:nvPr/>
      </p:nvGrpSpPr>
      <p:grpSpPr>
        <a:xfrm>
          <a:off x="0" y="0"/>
          <a:ext cx="0" cy="0"/>
          <a:chOff x="0" y="0"/>
          <a:chExt cx="0" cy="0"/>
        </a:xfrm>
      </p:grpSpPr>
      <p:sp>
        <p:nvSpPr>
          <p:cNvPr id="10" name="Picture Placeholder 2"/>
          <p:cNvSpPr>
            <a:spLocks noGrp="1"/>
          </p:cNvSpPr>
          <p:nvPr>
            <p:ph type="pic" sz="quarter" idx="12"/>
          </p:nvPr>
        </p:nvSpPr>
        <p:spPr>
          <a:xfrm>
            <a:off x="6907700" y="342952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
        <p:nvSpPr>
          <p:cNvPr id="9" name="Picture Placeholder 2"/>
          <p:cNvSpPr>
            <a:spLocks noGrp="1"/>
          </p:cNvSpPr>
          <p:nvPr>
            <p:ph type="pic" sz="quarter" idx="11"/>
          </p:nvPr>
        </p:nvSpPr>
        <p:spPr>
          <a:xfrm>
            <a:off x="-24384" y="0"/>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
        <p:nvSpPr>
          <p:cNvPr id="14" name="Picture Placeholder 2"/>
          <p:cNvSpPr>
            <a:spLocks noGrp="1"/>
          </p:cNvSpPr>
          <p:nvPr>
            <p:ph type="pic" sz="quarter" idx="13"/>
          </p:nvPr>
        </p:nvSpPr>
        <p:spPr>
          <a:xfrm>
            <a:off x="3441658" y="342952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
        <p:nvSpPr>
          <p:cNvPr id="15" name="Picture Placeholder 2"/>
          <p:cNvSpPr>
            <a:spLocks noGrp="1"/>
          </p:cNvSpPr>
          <p:nvPr>
            <p:ph type="pic" sz="quarter" idx="14"/>
          </p:nvPr>
        </p:nvSpPr>
        <p:spPr>
          <a:xfrm>
            <a:off x="-24384" y="342952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
        <p:nvSpPr>
          <p:cNvPr id="16" name="Picture Placeholder 2"/>
          <p:cNvSpPr>
            <a:spLocks noGrp="1"/>
          </p:cNvSpPr>
          <p:nvPr>
            <p:ph type="pic" sz="quarter" idx="15"/>
          </p:nvPr>
        </p:nvSpPr>
        <p:spPr>
          <a:xfrm>
            <a:off x="3441658" y="685905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
        <p:nvSpPr>
          <p:cNvPr id="17" name="Picture Placeholder 2"/>
          <p:cNvSpPr>
            <a:spLocks noGrp="1"/>
          </p:cNvSpPr>
          <p:nvPr>
            <p:ph type="pic" sz="quarter" idx="16"/>
          </p:nvPr>
        </p:nvSpPr>
        <p:spPr>
          <a:xfrm>
            <a:off x="-24384" y="6859059"/>
            <a:ext cx="3466042" cy="3429529"/>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pic>
        <p:nvPicPr>
          <p:cNvPr id="13" name="Picture 12" descr="A picture containing drawing&#10;&#10;Description automatically generated">
            <a:extLst>
              <a:ext uri="{FF2B5EF4-FFF2-40B4-BE49-F238E27FC236}">
                <a16:creationId xmlns:a16="http://schemas.microsoft.com/office/drawing/2014/main" id="{C6153088-D967-E345-BB49-962A0CE7B66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11" name="Picture 10">
            <a:extLst>
              <a:ext uri="{FF2B5EF4-FFF2-40B4-BE49-F238E27FC236}">
                <a16:creationId xmlns:a16="http://schemas.microsoft.com/office/drawing/2014/main" id="{DBAAAFA7-F3EA-4C98-B116-5713A77284B7}"/>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7099961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8">
    <p:spTree>
      <p:nvGrpSpPr>
        <p:cNvPr id="1" name=""/>
        <p:cNvGrpSpPr/>
        <p:nvPr/>
      </p:nvGrpSpPr>
      <p:grpSpPr>
        <a:xfrm>
          <a:off x="0" y="0"/>
          <a:ext cx="0" cy="0"/>
          <a:chOff x="0" y="0"/>
          <a:chExt cx="0" cy="0"/>
        </a:xfrm>
      </p:grpSpPr>
      <p:sp>
        <p:nvSpPr>
          <p:cNvPr id="22" name="Picture Placeholder 2"/>
          <p:cNvSpPr>
            <a:spLocks noGrp="1"/>
          </p:cNvSpPr>
          <p:nvPr>
            <p:ph type="pic" sz="quarter" idx="12"/>
          </p:nvPr>
        </p:nvSpPr>
        <p:spPr>
          <a:xfrm>
            <a:off x="11359170"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
        <p:nvSpPr>
          <p:cNvPr id="23" name="Picture Placeholder 2"/>
          <p:cNvSpPr>
            <a:spLocks noGrp="1"/>
          </p:cNvSpPr>
          <p:nvPr>
            <p:ph type="pic" sz="quarter" idx="13"/>
          </p:nvPr>
        </p:nvSpPr>
        <p:spPr>
          <a:xfrm>
            <a:off x="9087336"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
        <p:nvSpPr>
          <p:cNvPr id="24" name="Picture Placeholder 2"/>
          <p:cNvSpPr>
            <a:spLocks noGrp="1"/>
          </p:cNvSpPr>
          <p:nvPr>
            <p:ph type="pic" sz="quarter" idx="14"/>
          </p:nvPr>
        </p:nvSpPr>
        <p:spPr>
          <a:xfrm>
            <a:off x="6815502"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
        <p:nvSpPr>
          <p:cNvPr id="25" name="Picture Placeholder 2"/>
          <p:cNvSpPr>
            <a:spLocks noGrp="1"/>
          </p:cNvSpPr>
          <p:nvPr>
            <p:ph type="pic" sz="quarter" idx="15"/>
          </p:nvPr>
        </p:nvSpPr>
        <p:spPr>
          <a:xfrm>
            <a:off x="4543668"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
        <p:nvSpPr>
          <p:cNvPr id="26" name="Picture Placeholder 2"/>
          <p:cNvSpPr>
            <a:spLocks noGrp="1"/>
          </p:cNvSpPr>
          <p:nvPr>
            <p:ph type="pic" sz="quarter" idx="16"/>
          </p:nvPr>
        </p:nvSpPr>
        <p:spPr>
          <a:xfrm>
            <a:off x="2271834"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
        <p:nvSpPr>
          <p:cNvPr id="27" name="Picture Placeholder 2"/>
          <p:cNvSpPr>
            <a:spLocks noGrp="1"/>
          </p:cNvSpPr>
          <p:nvPr>
            <p:ph type="pic" sz="quarter" idx="17"/>
          </p:nvPr>
        </p:nvSpPr>
        <p:spPr>
          <a:xfrm>
            <a:off x="0" y="0"/>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
        <p:nvSpPr>
          <p:cNvPr id="40" name="Picture Placeholder 2"/>
          <p:cNvSpPr>
            <a:spLocks noGrp="1"/>
          </p:cNvSpPr>
          <p:nvPr>
            <p:ph type="pic" sz="quarter" idx="19"/>
          </p:nvPr>
        </p:nvSpPr>
        <p:spPr>
          <a:xfrm>
            <a:off x="9087336"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
        <p:nvSpPr>
          <p:cNvPr id="41" name="Picture Placeholder 2"/>
          <p:cNvSpPr>
            <a:spLocks noGrp="1"/>
          </p:cNvSpPr>
          <p:nvPr>
            <p:ph type="pic" sz="quarter" idx="20"/>
          </p:nvPr>
        </p:nvSpPr>
        <p:spPr>
          <a:xfrm>
            <a:off x="6815502"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
        <p:nvSpPr>
          <p:cNvPr id="42" name="Picture Placeholder 2"/>
          <p:cNvSpPr>
            <a:spLocks noGrp="1"/>
          </p:cNvSpPr>
          <p:nvPr>
            <p:ph type="pic" sz="quarter" idx="21"/>
          </p:nvPr>
        </p:nvSpPr>
        <p:spPr>
          <a:xfrm>
            <a:off x="4543668"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
        <p:nvSpPr>
          <p:cNvPr id="43" name="Picture Placeholder 2"/>
          <p:cNvSpPr>
            <a:spLocks noGrp="1"/>
          </p:cNvSpPr>
          <p:nvPr>
            <p:ph type="pic" sz="quarter" idx="22"/>
          </p:nvPr>
        </p:nvSpPr>
        <p:spPr>
          <a:xfrm>
            <a:off x="2271834"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
        <p:nvSpPr>
          <p:cNvPr id="44" name="Picture Placeholder 2"/>
          <p:cNvSpPr>
            <a:spLocks noGrp="1"/>
          </p:cNvSpPr>
          <p:nvPr>
            <p:ph type="pic" sz="quarter" idx="23"/>
          </p:nvPr>
        </p:nvSpPr>
        <p:spPr>
          <a:xfrm>
            <a:off x="0" y="2247901"/>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
        <p:nvSpPr>
          <p:cNvPr id="57" name="Picture Placeholder 2"/>
          <p:cNvSpPr>
            <a:spLocks noGrp="1"/>
          </p:cNvSpPr>
          <p:nvPr>
            <p:ph type="pic" sz="quarter" idx="25"/>
          </p:nvPr>
        </p:nvSpPr>
        <p:spPr>
          <a:xfrm>
            <a:off x="4543668" y="4495802"/>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
        <p:nvSpPr>
          <p:cNvPr id="58" name="Picture Placeholder 2"/>
          <p:cNvSpPr>
            <a:spLocks noGrp="1"/>
          </p:cNvSpPr>
          <p:nvPr>
            <p:ph type="pic" sz="quarter" idx="26"/>
          </p:nvPr>
        </p:nvSpPr>
        <p:spPr>
          <a:xfrm>
            <a:off x="2271834" y="4495802"/>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
        <p:nvSpPr>
          <p:cNvPr id="59" name="Picture Placeholder 2"/>
          <p:cNvSpPr>
            <a:spLocks noGrp="1"/>
          </p:cNvSpPr>
          <p:nvPr>
            <p:ph type="pic" sz="quarter" idx="27"/>
          </p:nvPr>
        </p:nvSpPr>
        <p:spPr>
          <a:xfrm>
            <a:off x="0" y="4495802"/>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
        <p:nvSpPr>
          <p:cNvPr id="60" name="Picture Placeholder 2"/>
          <p:cNvSpPr>
            <a:spLocks noGrp="1"/>
          </p:cNvSpPr>
          <p:nvPr>
            <p:ph type="pic" sz="quarter" idx="28"/>
          </p:nvPr>
        </p:nvSpPr>
        <p:spPr>
          <a:xfrm>
            <a:off x="0" y="6743703"/>
            <a:ext cx="2271834" cy="2247901"/>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pic>
        <p:nvPicPr>
          <p:cNvPr id="21" name="Picture 20" descr="A picture containing drawing&#10;&#10;Description automatically generated">
            <a:extLst>
              <a:ext uri="{FF2B5EF4-FFF2-40B4-BE49-F238E27FC236}">
                <a16:creationId xmlns:a16="http://schemas.microsoft.com/office/drawing/2014/main" id="{AB2D3455-4DB6-AD40-8226-3DC009A5363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18" name="Picture 17">
            <a:extLst>
              <a:ext uri="{FF2B5EF4-FFF2-40B4-BE49-F238E27FC236}">
                <a16:creationId xmlns:a16="http://schemas.microsoft.com/office/drawing/2014/main" id="{6C07F0FC-49CE-4A27-ACE6-0F22820A1C61}"/>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14986891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9">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2076448" y="0"/>
            <a:ext cx="3975907"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
        <p:nvSpPr>
          <p:cNvPr id="6" name="Picture Placeholder 2"/>
          <p:cNvSpPr>
            <a:spLocks noGrp="1"/>
          </p:cNvSpPr>
          <p:nvPr>
            <p:ph type="pic" sz="quarter" idx="11"/>
          </p:nvPr>
        </p:nvSpPr>
        <p:spPr>
          <a:xfrm>
            <a:off x="6052354" y="0"/>
            <a:ext cx="3975907"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pic>
        <p:nvPicPr>
          <p:cNvPr id="9" name="Picture 8" descr="A picture containing drawing&#10;&#10;Description automatically generated">
            <a:extLst>
              <a:ext uri="{FF2B5EF4-FFF2-40B4-BE49-F238E27FC236}">
                <a16:creationId xmlns:a16="http://schemas.microsoft.com/office/drawing/2014/main" id="{8D3D034F-D23D-3840-A32C-50C3BA8F04A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7" name="Picture 6">
            <a:extLst>
              <a:ext uri="{FF2B5EF4-FFF2-40B4-BE49-F238E27FC236}">
                <a16:creationId xmlns:a16="http://schemas.microsoft.com/office/drawing/2014/main" id="{8D3BD815-F230-48CF-A3EA-59FADA202275}"/>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28083539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0">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2457449" y="0"/>
            <a:ext cx="5485374"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
        <p:nvSpPr>
          <p:cNvPr id="6" name="Picture Placeholder 2"/>
          <p:cNvSpPr>
            <a:spLocks noGrp="1"/>
          </p:cNvSpPr>
          <p:nvPr>
            <p:ph type="pic" sz="quarter" idx="11"/>
          </p:nvPr>
        </p:nvSpPr>
        <p:spPr>
          <a:xfrm>
            <a:off x="0" y="0"/>
            <a:ext cx="2457448"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pic>
        <p:nvPicPr>
          <p:cNvPr id="9" name="Picture 8" descr="A picture containing drawing&#10;&#10;Description automatically generated">
            <a:extLst>
              <a:ext uri="{FF2B5EF4-FFF2-40B4-BE49-F238E27FC236}">
                <a16:creationId xmlns:a16="http://schemas.microsoft.com/office/drawing/2014/main" id="{8F2218D0-88EB-0848-8A65-E9C52FBF873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7" name="Picture 6">
            <a:extLst>
              <a:ext uri="{FF2B5EF4-FFF2-40B4-BE49-F238E27FC236}">
                <a16:creationId xmlns:a16="http://schemas.microsoft.com/office/drawing/2014/main" id="{62436CCD-E061-4955-BD36-CA7300196BD4}"/>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37209889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1">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0" y="0"/>
            <a:ext cx="7942823"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Tree>
    <p:extLst>
      <p:ext uri="{BB962C8B-B14F-4D97-AF65-F5344CB8AC3E}">
        <p14:creationId xmlns:p14="http://schemas.microsoft.com/office/powerpoint/2010/main" val="36770204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2">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8180310" y="0"/>
            <a:ext cx="10107690" cy="10288588"/>
          </a:xfrm>
          <a:custGeom>
            <a:avLst/>
            <a:gdLst>
              <a:gd name="T0" fmla="*/ 4469 w 4469"/>
              <a:gd name="T1" fmla="*/ 4552 h 4552"/>
              <a:gd name="T2" fmla="*/ 3879 w 4469"/>
              <a:gd name="T3" fmla="*/ 4552 h 4552"/>
              <a:gd name="T4" fmla="*/ 1610 w 4469"/>
              <a:gd name="T5" fmla="*/ 2276 h 4552"/>
              <a:gd name="T6" fmla="*/ 3879 w 4469"/>
              <a:gd name="T7" fmla="*/ 0 h 4552"/>
              <a:gd name="T8" fmla="*/ 4469 w 4469"/>
              <a:gd name="T9" fmla="*/ 0 h 4552"/>
              <a:gd name="T10" fmla="*/ 4469 w 4469"/>
              <a:gd name="T11" fmla="*/ 4552 h 4552"/>
              <a:gd name="T12" fmla="*/ 3799 w 4469"/>
              <a:gd name="T13" fmla="*/ 4552 h 4552"/>
              <a:gd name="T14" fmla="*/ 2269 w 4469"/>
              <a:gd name="T15" fmla="*/ 4552 h 4552"/>
              <a:gd name="T16" fmla="*/ 806 w 4469"/>
              <a:gd name="T17" fmla="*/ 3084 h 4552"/>
              <a:gd name="T18" fmla="*/ 1571 w 4469"/>
              <a:gd name="T19" fmla="*/ 2316 h 4552"/>
              <a:gd name="T20" fmla="*/ 3799 w 4469"/>
              <a:gd name="T21" fmla="*/ 4552 h 4552"/>
              <a:gd name="T22" fmla="*/ 2269 w 4469"/>
              <a:gd name="T23" fmla="*/ 0 h 4552"/>
              <a:gd name="T24" fmla="*/ 3799 w 4469"/>
              <a:gd name="T25" fmla="*/ 0 h 4552"/>
              <a:gd name="T26" fmla="*/ 1571 w 4469"/>
              <a:gd name="T27" fmla="*/ 2236 h 4552"/>
              <a:gd name="T28" fmla="*/ 806 w 4469"/>
              <a:gd name="T29" fmla="*/ 1468 h 4552"/>
              <a:gd name="T30" fmla="*/ 2269 w 4469"/>
              <a:gd name="T31" fmla="*/ 0 h 4552"/>
              <a:gd name="T32" fmla="*/ 0 w 4469"/>
              <a:gd name="T33" fmla="*/ 2276 h 4552"/>
              <a:gd name="T34" fmla="*/ 765 w 4469"/>
              <a:gd name="T35" fmla="*/ 1508 h 4552"/>
              <a:gd name="T36" fmla="*/ 1531 w 4469"/>
              <a:gd name="T37" fmla="*/ 2276 h 4552"/>
              <a:gd name="T38" fmla="*/ 765 w 4469"/>
              <a:gd name="T39" fmla="*/ 3044 h 4552"/>
              <a:gd name="T40" fmla="*/ 0 w 4469"/>
              <a:gd name="T41" fmla="*/ 2276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69" h="4552">
                <a:moveTo>
                  <a:pt x="4469" y="4552"/>
                </a:moveTo>
                <a:lnTo>
                  <a:pt x="3879" y="4552"/>
                </a:lnTo>
                <a:lnTo>
                  <a:pt x="1610" y="2276"/>
                </a:lnTo>
                <a:lnTo>
                  <a:pt x="3879" y="0"/>
                </a:lnTo>
                <a:lnTo>
                  <a:pt x="4469" y="0"/>
                </a:lnTo>
                <a:lnTo>
                  <a:pt x="4469" y="4552"/>
                </a:lnTo>
                <a:close/>
                <a:moveTo>
                  <a:pt x="3799" y="4552"/>
                </a:moveTo>
                <a:lnTo>
                  <a:pt x="2269" y="4552"/>
                </a:lnTo>
                <a:lnTo>
                  <a:pt x="806" y="3084"/>
                </a:lnTo>
                <a:lnTo>
                  <a:pt x="1571" y="2316"/>
                </a:lnTo>
                <a:lnTo>
                  <a:pt x="3799" y="4552"/>
                </a:lnTo>
                <a:close/>
                <a:moveTo>
                  <a:pt x="2269" y="0"/>
                </a:moveTo>
                <a:lnTo>
                  <a:pt x="3799" y="0"/>
                </a:lnTo>
                <a:lnTo>
                  <a:pt x="1571" y="2236"/>
                </a:lnTo>
                <a:lnTo>
                  <a:pt x="806" y="1468"/>
                </a:lnTo>
                <a:lnTo>
                  <a:pt x="2269" y="0"/>
                </a:lnTo>
                <a:close/>
                <a:moveTo>
                  <a:pt x="0" y="2276"/>
                </a:moveTo>
                <a:lnTo>
                  <a:pt x="765" y="1508"/>
                </a:lnTo>
                <a:lnTo>
                  <a:pt x="1531" y="2276"/>
                </a:lnTo>
                <a:lnTo>
                  <a:pt x="765" y="3044"/>
                </a:lnTo>
                <a:lnTo>
                  <a:pt x="0" y="227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Tree>
    <p:extLst>
      <p:ext uri="{BB962C8B-B14F-4D97-AF65-F5344CB8AC3E}">
        <p14:creationId xmlns:p14="http://schemas.microsoft.com/office/powerpoint/2010/main" val="34501208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4">
    <p:spTree>
      <p:nvGrpSpPr>
        <p:cNvPr id="1" name=""/>
        <p:cNvGrpSpPr/>
        <p:nvPr/>
      </p:nvGrpSpPr>
      <p:grpSpPr>
        <a:xfrm>
          <a:off x="0" y="0"/>
          <a:ext cx="0" cy="0"/>
          <a:chOff x="0" y="0"/>
          <a:chExt cx="0" cy="0"/>
        </a:xfrm>
      </p:grpSpPr>
      <p:sp>
        <p:nvSpPr>
          <p:cNvPr id="3" name="Freeform 11"/>
          <p:cNvSpPr>
            <a:spLocks noGrp="1" noEditPoints="1"/>
          </p:cNvSpPr>
          <p:nvPr>
            <p:ph type="pic" sz="quarter" idx="10"/>
          </p:nvPr>
        </p:nvSpPr>
        <p:spPr bwMode="auto">
          <a:xfrm>
            <a:off x="0" y="0"/>
            <a:ext cx="14831526" cy="10288588"/>
          </a:xfrm>
          <a:custGeom>
            <a:avLst/>
            <a:gdLst>
              <a:gd name="T0" fmla="*/ 0 w 3711"/>
              <a:gd name="T1" fmla="*/ 0 h 3236"/>
              <a:gd name="T2" fmla="*/ 319 w 3711"/>
              <a:gd name="T3" fmla="*/ 557 h 3236"/>
              <a:gd name="T4" fmla="*/ 640 w 3711"/>
              <a:gd name="T5" fmla="*/ 0 h 3236"/>
              <a:gd name="T6" fmla="*/ 0 w 3711"/>
              <a:gd name="T7" fmla="*/ 0 h 3236"/>
              <a:gd name="T8" fmla="*/ 349 w 3711"/>
              <a:gd name="T9" fmla="*/ 608 h 3236"/>
              <a:gd name="T10" fmla="*/ 625 w 3711"/>
              <a:gd name="T11" fmla="*/ 1089 h 3236"/>
              <a:gd name="T12" fmla="*/ 1252 w 3711"/>
              <a:gd name="T13" fmla="*/ 0 h 3236"/>
              <a:gd name="T14" fmla="*/ 699 w 3711"/>
              <a:gd name="T15" fmla="*/ 0 h 3236"/>
              <a:gd name="T16" fmla="*/ 349 w 3711"/>
              <a:gd name="T17" fmla="*/ 608 h 3236"/>
              <a:gd name="T18" fmla="*/ 654 w 3711"/>
              <a:gd name="T19" fmla="*/ 1140 h 3236"/>
              <a:gd name="T20" fmla="*/ 930 w 3711"/>
              <a:gd name="T21" fmla="*/ 1621 h 3236"/>
              <a:gd name="T22" fmla="*/ 1863 w 3711"/>
              <a:gd name="T23" fmla="*/ 0 h 3236"/>
              <a:gd name="T24" fmla="*/ 1310 w 3711"/>
              <a:gd name="T25" fmla="*/ 0 h 3236"/>
              <a:gd name="T26" fmla="*/ 654 w 3711"/>
              <a:gd name="T27" fmla="*/ 1140 h 3236"/>
              <a:gd name="T28" fmla="*/ 959 w 3711"/>
              <a:gd name="T29" fmla="*/ 1672 h 3236"/>
              <a:gd name="T30" fmla="*/ 1235 w 3711"/>
              <a:gd name="T31" fmla="*/ 2153 h 3236"/>
              <a:gd name="T32" fmla="*/ 2475 w 3711"/>
              <a:gd name="T33" fmla="*/ 0 h 3236"/>
              <a:gd name="T34" fmla="*/ 1921 w 3711"/>
              <a:gd name="T35" fmla="*/ 0 h 3236"/>
              <a:gd name="T36" fmla="*/ 959 w 3711"/>
              <a:gd name="T37" fmla="*/ 1672 h 3236"/>
              <a:gd name="T38" fmla="*/ 1265 w 3711"/>
              <a:gd name="T39" fmla="*/ 2204 h 3236"/>
              <a:gd name="T40" fmla="*/ 1541 w 3711"/>
              <a:gd name="T41" fmla="*/ 2685 h 3236"/>
              <a:gd name="T42" fmla="*/ 3086 w 3711"/>
              <a:gd name="T43" fmla="*/ 0 h 3236"/>
              <a:gd name="T44" fmla="*/ 2533 w 3711"/>
              <a:gd name="T45" fmla="*/ 0 h 3236"/>
              <a:gd name="T46" fmla="*/ 1265 w 3711"/>
              <a:gd name="T47" fmla="*/ 2204 h 3236"/>
              <a:gd name="T48" fmla="*/ 1569 w 3711"/>
              <a:gd name="T49" fmla="*/ 2736 h 3236"/>
              <a:gd name="T50" fmla="*/ 1856 w 3711"/>
              <a:gd name="T51" fmla="*/ 3236 h 3236"/>
              <a:gd name="T52" fmla="*/ 3711 w 3711"/>
              <a:gd name="T53" fmla="*/ 0 h 3236"/>
              <a:gd name="T54" fmla="*/ 3144 w 3711"/>
              <a:gd name="T55" fmla="*/ 0 h 3236"/>
              <a:gd name="T56" fmla="*/ 1569 w 3711"/>
              <a:gd name="T57" fmla="*/ 2736 h 3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11" h="3236">
                <a:moveTo>
                  <a:pt x="0" y="0"/>
                </a:moveTo>
                <a:lnTo>
                  <a:pt x="319" y="557"/>
                </a:lnTo>
                <a:lnTo>
                  <a:pt x="640" y="0"/>
                </a:lnTo>
                <a:lnTo>
                  <a:pt x="0" y="0"/>
                </a:lnTo>
                <a:close/>
                <a:moveTo>
                  <a:pt x="349" y="608"/>
                </a:moveTo>
                <a:lnTo>
                  <a:pt x="625" y="1089"/>
                </a:lnTo>
                <a:lnTo>
                  <a:pt x="1252" y="0"/>
                </a:lnTo>
                <a:lnTo>
                  <a:pt x="699" y="0"/>
                </a:lnTo>
                <a:lnTo>
                  <a:pt x="349" y="608"/>
                </a:lnTo>
                <a:close/>
                <a:moveTo>
                  <a:pt x="654" y="1140"/>
                </a:moveTo>
                <a:lnTo>
                  <a:pt x="930" y="1621"/>
                </a:lnTo>
                <a:lnTo>
                  <a:pt x="1863" y="0"/>
                </a:lnTo>
                <a:lnTo>
                  <a:pt x="1310" y="0"/>
                </a:lnTo>
                <a:lnTo>
                  <a:pt x="654" y="1140"/>
                </a:lnTo>
                <a:close/>
                <a:moveTo>
                  <a:pt x="959" y="1672"/>
                </a:moveTo>
                <a:lnTo>
                  <a:pt x="1235" y="2153"/>
                </a:lnTo>
                <a:lnTo>
                  <a:pt x="2475" y="0"/>
                </a:lnTo>
                <a:lnTo>
                  <a:pt x="1921" y="0"/>
                </a:lnTo>
                <a:lnTo>
                  <a:pt x="959" y="1672"/>
                </a:lnTo>
                <a:close/>
                <a:moveTo>
                  <a:pt x="1265" y="2204"/>
                </a:moveTo>
                <a:lnTo>
                  <a:pt x="1541" y="2685"/>
                </a:lnTo>
                <a:lnTo>
                  <a:pt x="3086" y="0"/>
                </a:lnTo>
                <a:lnTo>
                  <a:pt x="2533" y="0"/>
                </a:lnTo>
                <a:lnTo>
                  <a:pt x="1265" y="2204"/>
                </a:lnTo>
                <a:close/>
                <a:moveTo>
                  <a:pt x="1569" y="2736"/>
                </a:moveTo>
                <a:lnTo>
                  <a:pt x="1856" y="3236"/>
                </a:lnTo>
                <a:lnTo>
                  <a:pt x="3711" y="0"/>
                </a:lnTo>
                <a:lnTo>
                  <a:pt x="3144" y="0"/>
                </a:lnTo>
                <a:lnTo>
                  <a:pt x="1569" y="273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Tree>
    <p:extLst>
      <p:ext uri="{BB962C8B-B14F-4D97-AF65-F5344CB8AC3E}">
        <p14:creationId xmlns:p14="http://schemas.microsoft.com/office/powerpoint/2010/main" val="30913932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Blank">
    <p:bg>
      <p:bgPr>
        <a:solidFill>
          <a:srgbClr val="242D38"/>
        </a:solidFill>
        <a:effectLst/>
      </p:bgPr>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E796B6D-8EC9-1D4E-9EBA-4B7301F2BE88}"/>
              </a:ext>
            </a:extLst>
          </p:cNvPr>
          <p:cNvSpPr>
            <a:spLocks noGrp="1"/>
          </p:cNvSpPr>
          <p:nvPr>
            <p:ph type="body" sz="quarter" idx="10"/>
          </p:nvPr>
        </p:nvSpPr>
        <p:spPr>
          <a:xfrm>
            <a:off x="3827462" y="2656682"/>
            <a:ext cx="10633075" cy="2487612"/>
          </a:xfrm>
          <a:prstGeom prst="rect">
            <a:avLst/>
          </a:prstGeom>
        </p:spPr>
        <p:txBody>
          <a:bodyPr/>
          <a:lstStyle>
            <a:lvl1pPr marL="0" indent="0" algn="ctr">
              <a:buNone/>
              <a:defRPr sz="8800" b="1">
                <a:solidFill>
                  <a:srgbClr val="F5333F"/>
                </a:solidFill>
                <a:latin typeface="Montserrat" pitchFamily="2" charset="77"/>
              </a:defRPr>
            </a:lvl1pPr>
          </a:lstStyle>
          <a:p>
            <a:pPr lvl="0"/>
            <a:r>
              <a:rPr lang="en-US"/>
              <a:t>Click to edit Master text style</a:t>
            </a:r>
          </a:p>
        </p:txBody>
      </p:sp>
      <p:sp>
        <p:nvSpPr>
          <p:cNvPr id="7" name="Text Placeholder 6">
            <a:extLst>
              <a:ext uri="{FF2B5EF4-FFF2-40B4-BE49-F238E27FC236}">
                <a16:creationId xmlns:a16="http://schemas.microsoft.com/office/drawing/2014/main" id="{24132B52-7413-2C4E-AEE6-DA4506BC314F}"/>
              </a:ext>
            </a:extLst>
          </p:cNvPr>
          <p:cNvSpPr>
            <a:spLocks noGrp="1"/>
          </p:cNvSpPr>
          <p:nvPr>
            <p:ph type="body" sz="quarter" idx="11"/>
          </p:nvPr>
        </p:nvSpPr>
        <p:spPr>
          <a:xfrm>
            <a:off x="3827462" y="5464065"/>
            <a:ext cx="10633075" cy="1468437"/>
          </a:xfrm>
          <a:prstGeom prst="rect">
            <a:avLst/>
          </a:prstGeom>
        </p:spPr>
        <p:txBody>
          <a:bodyPr/>
          <a:lstStyle>
            <a:lvl1pPr marL="0" indent="0" algn="ctr">
              <a:buNone/>
              <a:defRPr b="1">
                <a:solidFill>
                  <a:schemeClr val="bg2"/>
                </a:solidFill>
                <a:latin typeface="Montserrat" pitchFamily="2" charset="77"/>
              </a:defRPr>
            </a:lvl1pPr>
          </a:lstStyle>
          <a:p>
            <a:pPr lvl="0"/>
            <a:r>
              <a:rPr lang="en-US"/>
              <a:t>Click to edit Master text style</a:t>
            </a:r>
          </a:p>
        </p:txBody>
      </p:sp>
    </p:spTree>
    <p:extLst>
      <p:ext uri="{BB962C8B-B14F-4D97-AF65-F5344CB8AC3E}">
        <p14:creationId xmlns:p14="http://schemas.microsoft.com/office/powerpoint/2010/main" val="136605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5">
    <p:spTree>
      <p:nvGrpSpPr>
        <p:cNvPr id="1" name=""/>
        <p:cNvGrpSpPr/>
        <p:nvPr/>
      </p:nvGrpSpPr>
      <p:grpSpPr>
        <a:xfrm>
          <a:off x="0" y="0"/>
          <a:ext cx="0" cy="0"/>
          <a:chOff x="0" y="0"/>
          <a:chExt cx="0" cy="0"/>
        </a:xfrm>
      </p:grpSpPr>
      <p:sp>
        <p:nvSpPr>
          <p:cNvPr id="3" name="Рисунок 2"/>
          <p:cNvSpPr>
            <a:spLocks noGrp="1"/>
          </p:cNvSpPr>
          <p:nvPr>
            <p:ph type="pic" sz="quarter" idx="10"/>
          </p:nvPr>
        </p:nvSpPr>
        <p:spPr bwMode="auto">
          <a:xfrm>
            <a:off x="-1" y="0"/>
            <a:ext cx="11799269" cy="10288588"/>
          </a:xfrm>
          <a:custGeom>
            <a:avLst/>
            <a:gdLst>
              <a:gd name="connsiteX0" fmla="*/ 2182082 w 8389157"/>
              <a:gd name="connsiteY0" fmla="*/ 3719723 h 7315076"/>
              <a:gd name="connsiteX1" fmla="*/ 6229680 w 8389157"/>
              <a:gd name="connsiteY1" fmla="*/ 3719723 h 7315076"/>
              <a:gd name="connsiteX2" fmla="*/ 4205881 w 8389157"/>
              <a:gd name="connsiteY2" fmla="*/ 7315076 h 7315076"/>
              <a:gd name="connsiteX3" fmla="*/ 4194578 w 8389157"/>
              <a:gd name="connsiteY3" fmla="*/ 0 h 7315076"/>
              <a:gd name="connsiteX4" fmla="*/ 6218377 w 8389157"/>
              <a:gd name="connsiteY4" fmla="*/ 3595353 h 7315076"/>
              <a:gd name="connsiteX5" fmla="*/ 2170779 w 8389157"/>
              <a:gd name="connsiteY5" fmla="*/ 3595353 h 7315076"/>
              <a:gd name="connsiteX6" fmla="*/ 0 w 8389157"/>
              <a:gd name="connsiteY6" fmla="*/ 0 h 7315076"/>
              <a:gd name="connsiteX7" fmla="*/ 4058908 w 8389157"/>
              <a:gd name="connsiteY7" fmla="*/ 0 h 7315076"/>
              <a:gd name="connsiteX8" fmla="*/ 2028321 w 8389157"/>
              <a:gd name="connsiteY8" fmla="*/ 3595353 h 7315076"/>
              <a:gd name="connsiteX9" fmla="*/ 4330249 w 8389157"/>
              <a:gd name="connsiteY9" fmla="*/ 0 h 7315076"/>
              <a:gd name="connsiteX10" fmla="*/ 8389157 w 8389157"/>
              <a:gd name="connsiteY10" fmla="*/ 0 h 7315076"/>
              <a:gd name="connsiteX11" fmla="*/ 6358570 w 8389157"/>
              <a:gd name="connsiteY11" fmla="*/ 3595353 h 7315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89157" h="7315076">
                <a:moveTo>
                  <a:pt x="2182082" y="3719723"/>
                </a:moveTo>
                <a:lnTo>
                  <a:pt x="6229680" y="3719723"/>
                </a:lnTo>
                <a:lnTo>
                  <a:pt x="4205881" y="7315076"/>
                </a:lnTo>
                <a:close/>
                <a:moveTo>
                  <a:pt x="4194578" y="0"/>
                </a:moveTo>
                <a:lnTo>
                  <a:pt x="6218377" y="3595353"/>
                </a:lnTo>
                <a:lnTo>
                  <a:pt x="2170779" y="3595353"/>
                </a:lnTo>
                <a:close/>
                <a:moveTo>
                  <a:pt x="0" y="0"/>
                </a:moveTo>
                <a:lnTo>
                  <a:pt x="4058908" y="0"/>
                </a:lnTo>
                <a:lnTo>
                  <a:pt x="2028321" y="3595353"/>
                </a:lnTo>
                <a:close/>
                <a:moveTo>
                  <a:pt x="4330249" y="0"/>
                </a:moveTo>
                <a:lnTo>
                  <a:pt x="8389157" y="0"/>
                </a:lnTo>
                <a:lnTo>
                  <a:pt x="6358570" y="3595353"/>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Tree>
    <p:extLst>
      <p:ext uri="{BB962C8B-B14F-4D97-AF65-F5344CB8AC3E}">
        <p14:creationId xmlns:p14="http://schemas.microsoft.com/office/powerpoint/2010/main" val="11065221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6">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10460736" y="2301970"/>
            <a:ext cx="7827263" cy="7986618"/>
          </a:xfrm>
          <a:custGeom>
            <a:avLst/>
            <a:gdLst>
              <a:gd name="T0" fmla="*/ 2840 w 4177"/>
              <a:gd name="T1" fmla="*/ 704 h 4262"/>
              <a:gd name="T2" fmla="*/ 2804 w 4177"/>
              <a:gd name="T3" fmla="*/ 586 h 4262"/>
              <a:gd name="T4" fmla="*/ 2798 w 4177"/>
              <a:gd name="T5" fmla="*/ 465 h 4262"/>
              <a:gd name="T6" fmla="*/ 2820 w 4177"/>
              <a:gd name="T7" fmla="*/ 348 h 4262"/>
              <a:gd name="T8" fmla="*/ 2870 w 4177"/>
              <a:gd name="T9" fmla="*/ 237 h 4262"/>
              <a:gd name="T10" fmla="*/ 2946 w 4177"/>
              <a:gd name="T11" fmla="*/ 142 h 4262"/>
              <a:gd name="T12" fmla="*/ 3045 w 4177"/>
              <a:gd name="T13" fmla="*/ 67 h 4262"/>
              <a:gd name="T14" fmla="*/ 3160 w 4177"/>
              <a:gd name="T15" fmla="*/ 18 h 4262"/>
              <a:gd name="T16" fmla="*/ 3280 w 4177"/>
              <a:gd name="T17" fmla="*/ 0 h 4262"/>
              <a:gd name="T18" fmla="*/ 3400 w 4177"/>
              <a:gd name="T19" fmla="*/ 11 h 4262"/>
              <a:gd name="T20" fmla="*/ 3513 w 4177"/>
              <a:gd name="T21" fmla="*/ 51 h 4262"/>
              <a:gd name="T22" fmla="*/ 3613 w 4177"/>
              <a:gd name="T23" fmla="*/ 116 h 4262"/>
              <a:gd name="T24" fmla="*/ 3698 w 4177"/>
              <a:gd name="T25" fmla="*/ 207 h 4262"/>
              <a:gd name="T26" fmla="*/ 4177 w 4177"/>
              <a:gd name="T27" fmla="*/ 4262 h 4262"/>
              <a:gd name="T28" fmla="*/ 2441 w 4177"/>
              <a:gd name="T29" fmla="*/ 2118 h 4262"/>
              <a:gd name="T30" fmla="*/ 2411 w 4177"/>
              <a:gd name="T31" fmla="*/ 1999 h 4262"/>
              <a:gd name="T32" fmla="*/ 2411 w 4177"/>
              <a:gd name="T33" fmla="*/ 1878 h 4262"/>
              <a:gd name="T34" fmla="*/ 2439 w 4177"/>
              <a:gd name="T35" fmla="*/ 1761 h 4262"/>
              <a:gd name="T36" fmla="*/ 2495 w 4177"/>
              <a:gd name="T37" fmla="*/ 1654 h 4262"/>
              <a:gd name="T38" fmla="*/ 2574 w 4177"/>
              <a:gd name="T39" fmla="*/ 1562 h 4262"/>
              <a:gd name="T40" fmla="*/ 2679 w 4177"/>
              <a:gd name="T41" fmla="*/ 1491 h 4262"/>
              <a:gd name="T42" fmla="*/ 2796 w 4177"/>
              <a:gd name="T43" fmla="*/ 1449 h 4262"/>
              <a:gd name="T44" fmla="*/ 2916 w 4177"/>
              <a:gd name="T45" fmla="*/ 1437 h 4262"/>
              <a:gd name="T46" fmla="*/ 3034 w 4177"/>
              <a:gd name="T47" fmla="*/ 1454 h 4262"/>
              <a:gd name="T48" fmla="*/ 3145 w 4177"/>
              <a:gd name="T49" fmla="*/ 1498 h 4262"/>
              <a:gd name="T50" fmla="*/ 3243 w 4177"/>
              <a:gd name="T51" fmla="*/ 1569 h 4262"/>
              <a:gd name="T52" fmla="*/ 3323 w 4177"/>
              <a:gd name="T53" fmla="*/ 1664 h 4262"/>
              <a:gd name="T54" fmla="*/ 641 w 4177"/>
              <a:gd name="T55" fmla="*/ 1114 h 4262"/>
              <a:gd name="T56" fmla="*/ 593 w 4177"/>
              <a:gd name="T57" fmla="*/ 997 h 4262"/>
              <a:gd name="T58" fmla="*/ 575 w 4177"/>
              <a:gd name="T59" fmla="*/ 877 h 4262"/>
              <a:gd name="T60" fmla="*/ 586 w 4177"/>
              <a:gd name="T61" fmla="*/ 758 h 4262"/>
              <a:gd name="T62" fmla="*/ 625 w 4177"/>
              <a:gd name="T63" fmla="*/ 644 h 4262"/>
              <a:gd name="T64" fmla="*/ 690 w 4177"/>
              <a:gd name="T65" fmla="*/ 543 h 4262"/>
              <a:gd name="T66" fmla="*/ 781 w 4177"/>
              <a:gd name="T67" fmla="*/ 458 h 4262"/>
              <a:gd name="T68" fmla="*/ 892 w 4177"/>
              <a:gd name="T69" fmla="*/ 397 h 4262"/>
              <a:gd name="T70" fmla="*/ 1011 w 4177"/>
              <a:gd name="T71" fmla="*/ 368 h 4262"/>
              <a:gd name="T72" fmla="*/ 1130 w 4177"/>
              <a:gd name="T73" fmla="*/ 368 h 4262"/>
              <a:gd name="T74" fmla="*/ 1246 w 4177"/>
              <a:gd name="T75" fmla="*/ 396 h 4262"/>
              <a:gd name="T76" fmla="*/ 1353 w 4177"/>
              <a:gd name="T77" fmla="*/ 451 h 4262"/>
              <a:gd name="T78" fmla="*/ 1445 w 4177"/>
              <a:gd name="T79" fmla="*/ 532 h 4262"/>
              <a:gd name="T80" fmla="*/ 3602 w 4177"/>
              <a:gd name="T81" fmla="*/ 4262 h 4262"/>
              <a:gd name="T82" fmla="*/ 42 w 4177"/>
              <a:gd name="T83" fmla="*/ 2181 h 4262"/>
              <a:gd name="T84" fmla="*/ 7 w 4177"/>
              <a:gd name="T85" fmla="*/ 2062 h 4262"/>
              <a:gd name="T86" fmla="*/ 1 w 4177"/>
              <a:gd name="T87" fmla="*/ 1941 h 4262"/>
              <a:gd name="T88" fmla="*/ 23 w 4177"/>
              <a:gd name="T89" fmla="*/ 1824 h 4262"/>
              <a:gd name="T90" fmla="*/ 73 w 4177"/>
              <a:gd name="T91" fmla="*/ 1715 h 4262"/>
              <a:gd name="T92" fmla="*/ 148 w 4177"/>
              <a:gd name="T93" fmla="*/ 1619 h 4262"/>
              <a:gd name="T94" fmla="*/ 247 w 4177"/>
              <a:gd name="T95" fmla="*/ 1543 h 4262"/>
              <a:gd name="T96" fmla="*/ 363 w 4177"/>
              <a:gd name="T97" fmla="*/ 1494 h 4262"/>
              <a:gd name="T98" fmla="*/ 483 w 4177"/>
              <a:gd name="T99" fmla="*/ 1476 h 4262"/>
              <a:gd name="T100" fmla="*/ 602 w 4177"/>
              <a:gd name="T101" fmla="*/ 1488 h 4262"/>
              <a:gd name="T102" fmla="*/ 716 w 4177"/>
              <a:gd name="T103" fmla="*/ 1527 h 4262"/>
              <a:gd name="T104" fmla="*/ 816 w 4177"/>
              <a:gd name="T105" fmla="*/ 1592 h 4262"/>
              <a:gd name="T106" fmla="*/ 901 w 4177"/>
              <a:gd name="T107" fmla="*/ 1683 h 4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77" h="4262">
                <a:moveTo>
                  <a:pt x="4177" y="1036"/>
                </a:moveTo>
                <a:lnTo>
                  <a:pt x="4177" y="3034"/>
                </a:lnTo>
                <a:lnTo>
                  <a:pt x="2863" y="749"/>
                </a:lnTo>
                <a:lnTo>
                  <a:pt x="2850" y="727"/>
                </a:lnTo>
                <a:lnTo>
                  <a:pt x="2840" y="704"/>
                </a:lnTo>
                <a:lnTo>
                  <a:pt x="2830" y="681"/>
                </a:lnTo>
                <a:lnTo>
                  <a:pt x="2822" y="657"/>
                </a:lnTo>
                <a:lnTo>
                  <a:pt x="2814" y="634"/>
                </a:lnTo>
                <a:lnTo>
                  <a:pt x="2808" y="609"/>
                </a:lnTo>
                <a:lnTo>
                  <a:pt x="2804" y="586"/>
                </a:lnTo>
                <a:lnTo>
                  <a:pt x="2800" y="562"/>
                </a:lnTo>
                <a:lnTo>
                  <a:pt x="2798" y="538"/>
                </a:lnTo>
                <a:lnTo>
                  <a:pt x="2797" y="513"/>
                </a:lnTo>
                <a:lnTo>
                  <a:pt x="2797" y="489"/>
                </a:lnTo>
                <a:lnTo>
                  <a:pt x="2798" y="465"/>
                </a:lnTo>
                <a:lnTo>
                  <a:pt x="2800" y="441"/>
                </a:lnTo>
                <a:lnTo>
                  <a:pt x="2804" y="417"/>
                </a:lnTo>
                <a:lnTo>
                  <a:pt x="2808" y="393"/>
                </a:lnTo>
                <a:lnTo>
                  <a:pt x="2814" y="370"/>
                </a:lnTo>
                <a:lnTo>
                  <a:pt x="2820" y="348"/>
                </a:lnTo>
                <a:lnTo>
                  <a:pt x="2828" y="324"/>
                </a:lnTo>
                <a:lnTo>
                  <a:pt x="2837" y="302"/>
                </a:lnTo>
                <a:lnTo>
                  <a:pt x="2847" y="280"/>
                </a:lnTo>
                <a:lnTo>
                  <a:pt x="2858" y="259"/>
                </a:lnTo>
                <a:lnTo>
                  <a:pt x="2870" y="237"/>
                </a:lnTo>
                <a:lnTo>
                  <a:pt x="2883" y="217"/>
                </a:lnTo>
                <a:lnTo>
                  <a:pt x="2897" y="198"/>
                </a:lnTo>
                <a:lnTo>
                  <a:pt x="2913" y="179"/>
                </a:lnTo>
                <a:lnTo>
                  <a:pt x="2929" y="161"/>
                </a:lnTo>
                <a:lnTo>
                  <a:pt x="2946" y="142"/>
                </a:lnTo>
                <a:lnTo>
                  <a:pt x="2964" y="125"/>
                </a:lnTo>
                <a:lnTo>
                  <a:pt x="2982" y="109"/>
                </a:lnTo>
                <a:lnTo>
                  <a:pt x="3002" y="94"/>
                </a:lnTo>
                <a:lnTo>
                  <a:pt x="3023" y="80"/>
                </a:lnTo>
                <a:lnTo>
                  <a:pt x="3045" y="67"/>
                </a:lnTo>
                <a:lnTo>
                  <a:pt x="3068" y="55"/>
                </a:lnTo>
                <a:lnTo>
                  <a:pt x="3090" y="43"/>
                </a:lnTo>
                <a:lnTo>
                  <a:pt x="3113" y="33"/>
                </a:lnTo>
                <a:lnTo>
                  <a:pt x="3137" y="25"/>
                </a:lnTo>
                <a:lnTo>
                  <a:pt x="3160" y="18"/>
                </a:lnTo>
                <a:lnTo>
                  <a:pt x="3184" y="12"/>
                </a:lnTo>
                <a:lnTo>
                  <a:pt x="3208" y="7"/>
                </a:lnTo>
                <a:lnTo>
                  <a:pt x="3232" y="4"/>
                </a:lnTo>
                <a:lnTo>
                  <a:pt x="3256" y="1"/>
                </a:lnTo>
                <a:lnTo>
                  <a:pt x="3280" y="0"/>
                </a:lnTo>
                <a:lnTo>
                  <a:pt x="3304" y="0"/>
                </a:lnTo>
                <a:lnTo>
                  <a:pt x="3328" y="1"/>
                </a:lnTo>
                <a:lnTo>
                  <a:pt x="3353" y="4"/>
                </a:lnTo>
                <a:lnTo>
                  <a:pt x="3376" y="7"/>
                </a:lnTo>
                <a:lnTo>
                  <a:pt x="3400" y="11"/>
                </a:lnTo>
                <a:lnTo>
                  <a:pt x="3423" y="17"/>
                </a:lnTo>
                <a:lnTo>
                  <a:pt x="3446" y="24"/>
                </a:lnTo>
                <a:lnTo>
                  <a:pt x="3468" y="32"/>
                </a:lnTo>
                <a:lnTo>
                  <a:pt x="3491" y="40"/>
                </a:lnTo>
                <a:lnTo>
                  <a:pt x="3513" y="51"/>
                </a:lnTo>
                <a:lnTo>
                  <a:pt x="3534" y="62"/>
                </a:lnTo>
                <a:lnTo>
                  <a:pt x="3555" y="74"/>
                </a:lnTo>
                <a:lnTo>
                  <a:pt x="3575" y="87"/>
                </a:lnTo>
                <a:lnTo>
                  <a:pt x="3594" y="101"/>
                </a:lnTo>
                <a:lnTo>
                  <a:pt x="3613" y="116"/>
                </a:lnTo>
                <a:lnTo>
                  <a:pt x="3633" y="132"/>
                </a:lnTo>
                <a:lnTo>
                  <a:pt x="3650" y="150"/>
                </a:lnTo>
                <a:lnTo>
                  <a:pt x="3667" y="168"/>
                </a:lnTo>
                <a:lnTo>
                  <a:pt x="3683" y="187"/>
                </a:lnTo>
                <a:lnTo>
                  <a:pt x="3698" y="207"/>
                </a:lnTo>
                <a:lnTo>
                  <a:pt x="3712" y="227"/>
                </a:lnTo>
                <a:lnTo>
                  <a:pt x="3725" y="250"/>
                </a:lnTo>
                <a:lnTo>
                  <a:pt x="4177" y="1036"/>
                </a:lnTo>
                <a:close/>
                <a:moveTo>
                  <a:pt x="4177" y="3148"/>
                </a:moveTo>
                <a:lnTo>
                  <a:pt x="4177" y="4262"/>
                </a:lnTo>
                <a:lnTo>
                  <a:pt x="3668" y="4262"/>
                </a:lnTo>
                <a:lnTo>
                  <a:pt x="2474" y="2187"/>
                </a:lnTo>
                <a:lnTo>
                  <a:pt x="2462" y="2163"/>
                </a:lnTo>
                <a:lnTo>
                  <a:pt x="2450" y="2141"/>
                </a:lnTo>
                <a:lnTo>
                  <a:pt x="2441" y="2118"/>
                </a:lnTo>
                <a:lnTo>
                  <a:pt x="2432" y="2095"/>
                </a:lnTo>
                <a:lnTo>
                  <a:pt x="2425" y="2070"/>
                </a:lnTo>
                <a:lnTo>
                  <a:pt x="2419" y="2047"/>
                </a:lnTo>
                <a:lnTo>
                  <a:pt x="2415" y="2023"/>
                </a:lnTo>
                <a:lnTo>
                  <a:pt x="2411" y="1999"/>
                </a:lnTo>
                <a:lnTo>
                  <a:pt x="2409" y="1974"/>
                </a:lnTo>
                <a:lnTo>
                  <a:pt x="2408" y="1950"/>
                </a:lnTo>
                <a:lnTo>
                  <a:pt x="2408" y="1926"/>
                </a:lnTo>
                <a:lnTo>
                  <a:pt x="2409" y="1902"/>
                </a:lnTo>
                <a:lnTo>
                  <a:pt x="2411" y="1878"/>
                </a:lnTo>
                <a:lnTo>
                  <a:pt x="2414" y="1854"/>
                </a:lnTo>
                <a:lnTo>
                  <a:pt x="2419" y="1831"/>
                </a:lnTo>
                <a:lnTo>
                  <a:pt x="2425" y="1808"/>
                </a:lnTo>
                <a:lnTo>
                  <a:pt x="2431" y="1784"/>
                </a:lnTo>
                <a:lnTo>
                  <a:pt x="2439" y="1761"/>
                </a:lnTo>
                <a:lnTo>
                  <a:pt x="2448" y="1739"/>
                </a:lnTo>
                <a:lnTo>
                  <a:pt x="2458" y="1718"/>
                </a:lnTo>
                <a:lnTo>
                  <a:pt x="2470" y="1696"/>
                </a:lnTo>
                <a:lnTo>
                  <a:pt x="2482" y="1675"/>
                </a:lnTo>
                <a:lnTo>
                  <a:pt x="2495" y="1654"/>
                </a:lnTo>
                <a:lnTo>
                  <a:pt x="2509" y="1635"/>
                </a:lnTo>
                <a:lnTo>
                  <a:pt x="2524" y="1616"/>
                </a:lnTo>
                <a:lnTo>
                  <a:pt x="2540" y="1597"/>
                </a:lnTo>
                <a:lnTo>
                  <a:pt x="2557" y="1579"/>
                </a:lnTo>
                <a:lnTo>
                  <a:pt x="2574" y="1562"/>
                </a:lnTo>
                <a:lnTo>
                  <a:pt x="2593" y="1547"/>
                </a:lnTo>
                <a:lnTo>
                  <a:pt x="2614" y="1531"/>
                </a:lnTo>
                <a:lnTo>
                  <a:pt x="2635" y="1517"/>
                </a:lnTo>
                <a:lnTo>
                  <a:pt x="2656" y="1504"/>
                </a:lnTo>
                <a:lnTo>
                  <a:pt x="2679" y="1491"/>
                </a:lnTo>
                <a:lnTo>
                  <a:pt x="2701" y="1480"/>
                </a:lnTo>
                <a:lnTo>
                  <a:pt x="2724" y="1471"/>
                </a:lnTo>
                <a:lnTo>
                  <a:pt x="2748" y="1462"/>
                </a:lnTo>
                <a:lnTo>
                  <a:pt x="2772" y="1455"/>
                </a:lnTo>
                <a:lnTo>
                  <a:pt x="2796" y="1449"/>
                </a:lnTo>
                <a:lnTo>
                  <a:pt x="2819" y="1444"/>
                </a:lnTo>
                <a:lnTo>
                  <a:pt x="2843" y="1441"/>
                </a:lnTo>
                <a:lnTo>
                  <a:pt x="2867" y="1439"/>
                </a:lnTo>
                <a:lnTo>
                  <a:pt x="2891" y="1437"/>
                </a:lnTo>
                <a:lnTo>
                  <a:pt x="2916" y="1437"/>
                </a:lnTo>
                <a:lnTo>
                  <a:pt x="2940" y="1438"/>
                </a:lnTo>
                <a:lnTo>
                  <a:pt x="2964" y="1441"/>
                </a:lnTo>
                <a:lnTo>
                  <a:pt x="2987" y="1444"/>
                </a:lnTo>
                <a:lnTo>
                  <a:pt x="3010" y="1449"/>
                </a:lnTo>
                <a:lnTo>
                  <a:pt x="3034" y="1454"/>
                </a:lnTo>
                <a:lnTo>
                  <a:pt x="3057" y="1461"/>
                </a:lnTo>
                <a:lnTo>
                  <a:pt x="3080" y="1469"/>
                </a:lnTo>
                <a:lnTo>
                  <a:pt x="3102" y="1478"/>
                </a:lnTo>
                <a:lnTo>
                  <a:pt x="3124" y="1487"/>
                </a:lnTo>
                <a:lnTo>
                  <a:pt x="3145" y="1498"/>
                </a:lnTo>
                <a:lnTo>
                  <a:pt x="3166" y="1511"/>
                </a:lnTo>
                <a:lnTo>
                  <a:pt x="3186" y="1524"/>
                </a:lnTo>
                <a:lnTo>
                  <a:pt x="3206" y="1538"/>
                </a:lnTo>
                <a:lnTo>
                  <a:pt x="3225" y="1553"/>
                </a:lnTo>
                <a:lnTo>
                  <a:pt x="3243" y="1569"/>
                </a:lnTo>
                <a:lnTo>
                  <a:pt x="3261" y="1586"/>
                </a:lnTo>
                <a:lnTo>
                  <a:pt x="3278" y="1605"/>
                </a:lnTo>
                <a:lnTo>
                  <a:pt x="3294" y="1624"/>
                </a:lnTo>
                <a:lnTo>
                  <a:pt x="3309" y="1644"/>
                </a:lnTo>
                <a:lnTo>
                  <a:pt x="3323" y="1664"/>
                </a:lnTo>
                <a:lnTo>
                  <a:pt x="3336" y="1686"/>
                </a:lnTo>
                <a:lnTo>
                  <a:pt x="4177" y="3148"/>
                </a:lnTo>
                <a:close/>
                <a:moveTo>
                  <a:pt x="3602" y="4262"/>
                </a:moveTo>
                <a:lnTo>
                  <a:pt x="2452" y="4262"/>
                </a:lnTo>
                <a:lnTo>
                  <a:pt x="641" y="1114"/>
                </a:lnTo>
                <a:lnTo>
                  <a:pt x="629" y="1090"/>
                </a:lnTo>
                <a:lnTo>
                  <a:pt x="618" y="1068"/>
                </a:lnTo>
                <a:lnTo>
                  <a:pt x="608" y="1045"/>
                </a:lnTo>
                <a:lnTo>
                  <a:pt x="600" y="1022"/>
                </a:lnTo>
                <a:lnTo>
                  <a:pt x="593" y="997"/>
                </a:lnTo>
                <a:lnTo>
                  <a:pt x="587" y="973"/>
                </a:lnTo>
                <a:lnTo>
                  <a:pt x="582" y="950"/>
                </a:lnTo>
                <a:lnTo>
                  <a:pt x="579" y="926"/>
                </a:lnTo>
                <a:lnTo>
                  <a:pt x="576" y="901"/>
                </a:lnTo>
                <a:lnTo>
                  <a:pt x="575" y="877"/>
                </a:lnTo>
                <a:lnTo>
                  <a:pt x="575" y="853"/>
                </a:lnTo>
                <a:lnTo>
                  <a:pt x="576" y="829"/>
                </a:lnTo>
                <a:lnTo>
                  <a:pt x="579" y="804"/>
                </a:lnTo>
                <a:lnTo>
                  <a:pt x="582" y="781"/>
                </a:lnTo>
                <a:lnTo>
                  <a:pt x="586" y="758"/>
                </a:lnTo>
                <a:lnTo>
                  <a:pt x="592" y="734"/>
                </a:lnTo>
                <a:lnTo>
                  <a:pt x="599" y="711"/>
                </a:lnTo>
                <a:lnTo>
                  <a:pt x="607" y="688"/>
                </a:lnTo>
                <a:lnTo>
                  <a:pt x="615" y="666"/>
                </a:lnTo>
                <a:lnTo>
                  <a:pt x="625" y="644"/>
                </a:lnTo>
                <a:lnTo>
                  <a:pt x="636" y="622"/>
                </a:lnTo>
                <a:lnTo>
                  <a:pt x="648" y="602"/>
                </a:lnTo>
                <a:lnTo>
                  <a:pt x="661" y="581"/>
                </a:lnTo>
                <a:lnTo>
                  <a:pt x="675" y="562"/>
                </a:lnTo>
                <a:lnTo>
                  <a:pt x="690" y="543"/>
                </a:lnTo>
                <a:lnTo>
                  <a:pt x="707" y="524"/>
                </a:lnTo>
                <a:lnTo>
                  <a:pt x="724" y="506"/>
                </a:lnTo>
                <a:lnTo>
                  <a:pt x="742" y="489"/>
                </a:lnTo>
                <a:lnTo>
                  <a:pt x="761" y="474"/>
                </a:lnTo>
                <a:lnTo>
                  <a:pt x="781" y="458"/>
                </a:lnTo>
                <a:lnTo>
                  <a:pt x="801" y="444"/>
                </a:lnTo>
                <a:lnTo>
                  <a:pt x="823" y="430"/>
                </a:lnTo>
                <a:lnTo>
                  <a:pt x="845" y="418"/>
                </a:lnTo>
                <a:lnTo>
                  <a:pt x="869" y="407"/>
                </a:lnTo>
                <a:lnTo>
                  <a:pt x="892" y="397"/>
                </a:lnTo>
                <a:lnTo>
                  <a:pt x="915" y="389"/>
                </a:lnTo>
                <a:lnTo>
                  <a:pt x="938" y="382"/>
                </a:lnTo>
                <a:lnTo>
                  <a:pt x="962" y="376"/>
                </a:lnTo>
                <a:lnTo>
                  <a:pt x="986" y="371"/>
                </a:lnTo>
                <a:lnTo>
                  <a:pt x="1011" y="368"/>
                </a:lnTo>
                <a:lnTo>
                  <a:pt x="1035" y="365"/>
                </a:lnTo>
                <a:lnTo>
                  <a:pt x="1059" y="364"/>
                </a:lnTo>
                <a:lnTo>
                  <a:pt x="1083" y="364"/>
                </a:lnTo>
                <a:lnTo>
                  <a:pt x="1106" y="365"/>
                </a:lnTo>
                <a:lnTo>
                  <a:pt x="1130" y="368"/>
                </a:lnTo>
                <a:lnTo>
                  <a:pt x="1155" y="371"/>
                </a:lnTo>
                <a:lnTo>
                  <a:pt x="1178" y="376"/>
                </a:lnTo>
                <a:lnTo>
                  <a:pt x="1201" y="381"/>
                </a:lnTo>
                <a:lnTo>
                  <a:pt x="1224" y="388"/>
                </a:lnTo>
                <a:lnTo>
                  <a:pt x="1246" y="396"/>
                </a:lnTo>
                <a:lnTo>
                  <a:pt x="1268" y="404"/>
                </a:lnTo>
                <a:lnTo>
                  <a:pt x="1291" y="414"/>
                </a:lnTo>
                <a:lnTo>
                  <a:pt x="1312" y="425"/>
                </a:lnTo>
                <a:lnTo>
                  <a:pt x="1333" y="438"/>
                </a:lnTo>
                <a:lnTo>
                  <a:pt x="1353" y="451"/>
                </a:lnTo>
                <a:lnTo>
                  <a:pt x="1373" y="465"/>
                </a:lnTo>
                <a:lnTo>
                  <a:pt x="1392" y="480"/>
                </a:lnTo>
                <a:lnTo>
                  <a:pt x="1410" y="496"/>
                </a:lnTo>
                <a:lnTo>
                  <a:pt x="1427" y="513"/>
                </a:lnTo>
                <a:lnTo>
                  <a:pt x="1445" y="532"/>
                </a:lnTo>
                <a:lnTo>
                  <a:pt x="1461" y="551"/>
                </a:lnTo>
                <a:lnTo>
                  <a:pt x="1476" y="571"/>
                </a:lnTo>
                <a:lnTo>
                  <a:pt x="1490" y="591"/>
                </a:lnTo>
                <a:lnTo>
                  <a:pt x="1504" y="613"/>
                </a:lnTo>
                <a:lnTo>
                  <a:pt x="3602" y="4262"/>
                </a:lnTo>
                <a:close/>
                <a:moveTo>
                  <a:pt x="2387" y="4262"/>
                </a:moveTo>
                <a:lnTo>
                  <a:pt x="1237" y="4262"/>
                </a:lnTo>
                <a:lnTo>
                  <a:pt x="65" y="2226"/>
                </a:lnTo>
                <a:lnTo>
                  <a:pt x="53" y="2203"/>
                </a:lnTo>
                <a:lnTo>
                  <a:pt x="42" y="2181"/>
                </a:lnTo>
                <a:lnTo>
                  <a:pt x="33" y="2157"/>
                </a:lnTo>
                <a:lnTo>
                  <a:pt x="24" y="2134"/>
                </a:lnTo>
                <a:lnTo>
                  <a:pt x="17" y="2110"/>
                </a:lnTo>
                <a:lnTo>
                  <a:pt x="11" y="2086"/>
                </a:lnTo>
                <a:lnTo>
                  <a:pt x="7" y="2062"/>
                </a:lnTo>
                <a:lnTo>
                  <a:pt x="3" y="2038"/>
                </a:lnTo>
                <a:lnTo>
                  <a:pt x="1" y="2014"/>
                </a:lnTo>
                <a:lnTo>
                  <a:pt x="0" y="1990"/>
                </a:lnTo>
                <a:lnTo>
                  <a:pt x="0" y="1965"/>
                </a:lnTo>
                <a:lnTo>
                  <a:pt x="1" y="1941"/>
                </a:lnTo>
                <a:lnTo>
                  <a:pt x="3" y="1917"/>
                </a:lnTo>
                <a:lnTo>
                  <a:pt x="6" y="1894"/>
                </a:lnTo>
                <a:lnTo>
                  <a:pt x="11" y="1870"/>
                </a:lnTo>
                <a:lnTo>
                  <a:pt x="16" y="1846"/>
                </a:lnTo>
                <a:lnTo>
                  <a:pt x="23" y="1824"/>
                </a:lnTo>
                <a:lnTo>
                  <a:pt x="31" y="1801"/>
                </a:lnTo>
                <a:lnTo>
                  <a:pt x="40" y="1778"/>
                </a:lnTo>
                <a:lnTo>
                  <a:pt x="50" y="1756"/>
                </a:lnTo>
                <a:lnTo>
                  <a:pt x="61" y="1735"/>
                </a:lnTo>
                <a:lnTo>
                  <a:pt x="73" y="1715"/>
                </a:lnTo>
                <a:lnTo>
                  <a:pt x="86" y="1693"/>
                </a:lnTo>
                <a:lnTo>
                  <a:pt x="100" y="1674"/>
                </a:lnTo>
                <a:lnTo>
                  <a:pt x="115" y="1655"/>
                </a:lnTo>
                <a:lnTo>
                  <a:pt x="132" y="1637"/>
                </a:lnTo>
                <a:lnTo>
                  <a:pt x="148" y="1619"/>
                </a:lnTo>
                <a:lnTo>
                  <a:pt x="166" y="1602"/>
                </a:lnTo>
                <a:lnTo>
                  <a:pt x="185" y="1585"/>
                </a:lnTo>
                <a:lnTo>
                  <a:pt x="205" y="1570"/>
                </a:lnTo>
                <a:lnTo>
                  <a:pt x="226" y="1556"/>
                </a:lnTo>
                <a:lnTo>
                  <a:pt x="247" y="1543"/>
                </a:lnTo>
                <a:lnTo>
                  <a:pt x="271" y="1531"/>
                </a:lnTo>
                <a:lnTo>
                  <a:pt x="293" y="1520"/>
                </a:lnTo>
                <a:lnTo>
                  <a:pt x="316" y="1510"/>
                </a:lnTo>
                <a:lnTo>
                  <a:pt x="339" y="1502"/>
                </a:lnTo>
                <a:lnTo>
                  <a:pt x="363" y="1494"/>
                </a:lnTo>
                <a:lnTo>
                  <a:pt x="387" y="1488"/>
                </a:lnTo>
                <a:lnTo>
                  <a:pt x="411" y="1483"/>
                </a:lnTo>
                <a:lnTo>
                  <a:pt x="435" y="1480"/>
                </a:lnTo>
                <a:lnTo>
                  <a:pt x="459" y="1477"/>
                </a:lnTo>
                <a:lnTo>
                  <a:pt x="483" y="1476"/>
                </a:lnTo>
                <a:lnTo>
                  <a:pt x="507" y="1476"/>
                </a:lnTo>
                <a:lnTo>
                  <a:pt x="531" y="1477"/>
                </a:lnTo>
                <a:lnTo>
                  <a:pt x="555" y="1480"/>
                </a:lnTo>
                <a:lnTo>
                  <a:pt x="579" y="1483"/>
                </a:lnTo>
                <a:lnTo>
                  <a:pt x="602" y="1488"/>
                </a:lnTo>
                <a:lnTo>
                  <a:pt x="626" y="1493"/>
                </a:lnTo>
                <a:lnTo>
                  <a:pt x="648" y="1500"/>
                </a:lnTo>
                <a:lnTo>
                  <a:pt x="671" y="1509"/>
                </a:lnTo>
                <a:lnTo>
                  <a:pt x="693" y="1517"/>
                </a:lnTo>
                <a:lnTo>
                  <a:pt x="716" y="1527"/>
                </a:lnTo>
                <a:lnTo>
                  <a:pt x="737" y="1538"/>
                </a:lnTo>
                <a:lnTo>
                  <a:pt x="757" y="1550"/>
                </a:lnTo>
                <a:lnTo>
                  <a:pt x="778" y="1563"/>
                </a:lnTo>
                <a:lnTo>
                  <a:pt x="797" y="1577"/>
                </a:lnTo>
                <a:lnTo>
                  <a:pt x="816" y="1592"/>
                </a:lnTo>
                <a:lnTo>
                  <a:pt x="834" y="1609"/>
                </a:lnTo>
                <a:lnTo>
                  <a:pt x="853" y="1626"/>
                </a:lnTo>
                <a:lnTo>
                  <a:pt x="870" y="1644"/>
                </a:lnTo>
                <a:lnTo>
                  <a:pt x="885" y="1663"/>
                </a:lnTo>
                <a:lnTo>
                  <a:pt x="901" y="1683"/>
                </a:lnTo>
                <a:lnTo>
                  <a:pt x="915" y="1704"/>
                </a:lnTo>
                <a:lnTo>
                  <a:pt x="928" y="1726"/>
                </a:lnTo>
                <a:lnTo>
                  <a:pt x="2387" y="426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Tree>
    <p:extLst>
      <p:ext uri="{BB962C8B-B14F-4D97-AF65-F5344CB8AC3E}">
        <p14:creationId xmlns:p14="http://schemas.microsoft.com/office/powerpoint/2010/main" val="19758722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7">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9570720" y="1700378"/>
            <a:ext cx="8717279" cy="8588210"/>
          </a:xfrm>
          <a:custGeom>
            <a:avLst/>
            <a:gdLst>
              <a:gd name="T0" fmla="*/ 1001 w 4390"/>
              <a:gd name="T1" fmla="*/ 4326 h 4326"/>
              <a:gd name="T2" fmla="*/ 1648 w 4390"/>
              <a:gd name="T3" fmla="*/ 4326 h 4326"/>
              <a:gd name="T4" fmla="*/ 485 w 4390"/>
              <a:gd name="T5" fmla="*/ 2305 h 4326"/>
              <a:gd name="T6" fmla="*/ 0 w 4390"/>
              <a:gd name="T7" fmla="*/ 2586 h 4326"/>
              <a:gd name="T8" fmla="*/ 1001 w 4390"/>
              <a:gd name="T9" fmla="*/ 4326 h 4326"/>
              <a:gd name="T10" fmla="*/ 1714 w 4390"/>
              <a:gd name="T11" fmla="*/ 4326 h 4326"/>
              <a:gd name="T12" fmla="*/ 2360 w 4390"/>
              <a:gd name="T13" fmla="*/ 4326 h 4326"/>
              <a:gd name="T14" fmla="*/ 646 w 4390"/>
              <a:gd name="T15" fmla="*/ 1346 h 4326"/>
              <a:gd name="T16" fmla="*/ 161 w 4390"/>
              <a:gd name="T17" fmla="*/ 1628 h 4326"/>
              <a:gd name="T18" fmla="*/ 1714 w 4390"/>
              <a:gd name="T19" fmla="*/ 4326 h 4326"/>
              <a:gd name="T20" fmla="*/ 2426 w 4390"/>
              <a:gd name="T21" fmla="*/ 4326 h 4326"/>
              <a:gd name="T22" fmla="*/ 3073 w 4390"/>
              <a:gd name="T23" fmla="*/ 4326 h 4326"/>
              <a:gd name="T24" fmla="*/ 1405 w 4390"/>
              <a:gd name="T25" fmla="*/ 1426 h 4326"/>
              <a:gd name="T26" fmla="*/ 919 w 4390"/>
              <a:gd name="T27" fmla="*/ 1708 h 4326"/>
              <a:gd name="T28" fmla="*/ 2426 w 4390"/>
              <a:gd name="T29" fmla="*/ 4326 h 4326"/>
              <a:gd name="T30" fmla="*/ 3138 w 4390"/>
              <a:gd name="T31" fmla="*/ 4326 h 4326"/>
              <a:gd name="T32" fmla="*/ 3785 w 4390"/>
              <a:gd name="T33" fmla="*/ 4326 h 4326"/>
              <a:gd name="T34" fmla="*/ 1391 w 4390"/>
              <a:gd name="T35" fmla="*/ 165 h 4326"/>
              <a:gd name="T36" fmla="*/ 906 w 4390"/>
              <a:gd name="T37" fmla="*/ 446 h 4326"/>
              <a:gd name="T38" fmla="*/ 3138 w 4390"/>
              <a:gd name="T39" fmla="*/ 4326 h 4326"/>
              <a:gd name="T40" fmla="*/ 3850 w 4390"/>
              <a:gd name="T41" fmla="*/ 4326 h 4326"/>
              <a:gd name="T42" fmla="*/ 4390 w 4390"/>
              <a:gd name="T43" fmla="*/ 4326 h 4326"/>
              <a:gd name="T44" fmla="*/ 4390 w 4390"/>
              <a:gd name="T45" fmla="*/ 4138 h 4326"/>
              <a:gd name="T46" fmla="*/ 2430 w 4390"/>
              <a:gd name="T47" fmla="*/ 732 h 4326"/>
              <a:gd name="T48" fmla="*/ 1944 w 4390"/>
              <a:gd name="T49" fmla="*/ 1013 h 4326"/>
              <a:gd name="T50" fmla="*/ 3850 w 4390"/>
              <a:gd name="T51" fmla="*/ 4326 h 4326"/>
              <a:gd name="T52" fmla="*/ 4390 w 4390"/>
              <a:gd name="T53" fmla="*/ 4024 h 4326"/>
              <a:gd name="T54" fmla="*/ 4390 w 4390"/>
              <a:gd name="T55" fmla="*/ 2900 h 4326"/>
              <a:gd name="T56" fmla="*/ 2722 w 4390"/>
              <a:gd name="T57" fmla="*/ 0 h 4326"/>
              <a:gd name="T58" fmla="*/ 2236 w 4390"/>
              <a:gd name="T59" fmla="*/ 281 h 4326"/>
              <a:gd name="T60" fmla="*/ 4390 w 4390"/>
              <a:gd name="T61" fmla="*/ 4024 h 4326"/>
              <a:gd name="T62" fmla="*/ 4390 w 4390"/>
              <a:gd name="T63" fmla="*/ 2786 h 4326"/>
              <a:gd name="T64" fmla="*/ 4390 w 4390"/>
              <a:gd name="T65" fmla="*/ 1661 h 4326"/>
              <a:gd name="T66" fmla="*/ 3785 w 4390"/>
              <a:gd name="T67" fmla="*/ 611 h 4326"/>
              <a:gd name="T68" fmla="*/ 3300 w 4390"/>
              <a:gd name="T69" fmla="*/ 892 h 4326"/>
              <a:gd name="T70" fmla="*/ 4390 w 4390"/>
              <a:gd name="T71" fmla="*/ 2786 h 4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390" h="4326">
                <a:moveTo>
                  <a:pt x="1001" y="4326"/>
                </a:moveTo>
                <a:lnTo>
                  <a:pt x="1648" y="4326"/>
                </a:lnTo>
                <a:lnTo>
                  <a:pt x="485" y="2305"/>
                </a:lnTo>
                <a:lnTo>
                  <a:pt x="0" y="2586"/>
                </a:lnTo>
                <a:lnTo>
                  <a:pt x="1001" y="4326"/>
                </a:lnTo>
                <a:close/>
                <a:moveTo>
                  <a:pt x="1714" y="4326"/>
                </a:moveTo>
                <a:lnTo>
                  <a:pt x="2360" y="4326"/>
                </a:lnTo>
                <a:lnTo>
                  <a:pt x="646" y="1346"/>
                </a:lnTo>
                <a:lnTo>
                  <a:pt x="161" y="1628"/>
                </a:lnTo>
                <a:lnTo>
                  <a:pt x="1714" y="4326"/>
                </a:lnTo>
                <a:close/>
                <a:moveTo>
                  <a:pt x="2426" y="4326"/>
                </a:moveTo>
                <a:lnTo>
                  <a:pt x="3073" y="4326"/>
                </a:lnTo>
                <a:lnTo>
                  <a:pt x="1405" y="1426"/>
                </a:lnTo>
                <a:lnTo>
                  <a:pt x="919" y="1708"/>
                </a:lnTo>
                <a:lnTo>
                  <a:pt x="2426" y="4326"/>
                </a:lnTo>
                <a:close/>
                <a:moveTo>
                  <a:pt x="3138" y="4326"/>
                </a:moveTo>
                <a:lnTo>
                  <a:pt x="3785" y="4326"/>
                </a:lnTo>
                <a:lnTo>
                  <a:pt x="1391" y="165"/>
                </a:lnTo>
                <a:lnTo>
                  <a:pt x="906" y="446"/>
                </a:lnTo>
                <a:lnTo>
                  <a:pt x="3138" y="4326"/>
                </a:lnTo>
                <a:close/>
                <a:moveTo>
                  <a:pt x="3850" y="4326"/>
                </a:moveTo>
                <a:lnTo>
                  <a:pt x="4390" y="4326"/>
                </a:lnTo>
                <a:lnTo>
                  <a:pt x="4390" y="4138"/>
                </a:lnTo>
                <a:lnTo>
                  <a:pt x="2430" y="732"/>
                </a:lnTo>
                <a:lnTo>
                  <a:pt x="1944" y="1013"/>
                </a:lnTo>
                <a:lnTo>
                  <a:pt x="3850" y="4326"/>
                </a:lnTo>
                <a:close/>
                <a:moveTo>
                  <a:pt x="4390" y="4024"/>
                </a:moveTo>
                <a:lnTo>
                  <a:pt x="4390" y="2900"/>
                </a:lnTo>
                <a:lnTo>
                  <a:pt x="2722" y="0"/>
                </a:lnTo>
                <a:lnTo>
                  <a:pt x="2236" y="281"/>
                </a:lnTo>
                <a:lnTo>
                  <a:pt x="4390" y="4024"/>
                </a:lnTo>
                <a:close/>
                <a:moveTo>
                  <a:pt x="4390" y="2786"/>
                </a:moveTo>
                <a:lnTo>
                  <a:pt x="4390" y="1661"/>
                </a:lnTo>
                <a:lnTo>
                  <a:pt x="3785" y="611"/>
                </a:lnTo>
                <a:lnTo>
                  <a:pt x="3300" y="892"/>
                </a:lnTo>
                <a:lnTo>
                  <a:pt x="4390" y="2786"/>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Tree>
    <p:extLst>
      <p:ext uri="{BB962C8B-B14F-4D97-AF65-F5344CB8AC3E}">
        <p14:creationId xmlns:p14="http://schemas.microsoft.com/office/powerpoint/2010/main" val="2802977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8">
    <p:spTree>
      <p:nvGrpSpPr>
        <p:cNvPr id="1" name=""/>
        <p:cNvGrpSpPr/>
        <p:nvPr/>
      </p:nvGrpSpPr>
      <p:grpSpPr>
        <a:xfrm>
          <a:off x="0" y="0"/>
          <a:ext cx="0" cy="0"/>
          <a:chOff x="0" y="0"/>
          <a:chExt cx="0" cy="0"/>
        </a:xfrm>
      </p:grpSpPr>
      <p:sp>
        <p:nvSpPr>
          <p:cNvPr id="6" name="Freeform 9"/>
          <p:cNvSpPr>
            <a:spLocks noGrp="1"/>
          </p:cNvSpPr>
          <p:nvPr>
            <p:ph type="pic" sz="quarter" idx="11"/>
          </p:nvPr>
        </p:nvSpPr>
        <p:spPr bwMode="auto">
          <a:xfrm>
            <a:off x="8655168" y="3482292"/>
            <a:ext cx="5777441" cy="5788744"/>
          </a:xfrm>
          <a:custGeom>
            <a:avLst/>
            <a:gdLst>
              <a:gd name="T0" fmla="*/ 1408 w 2554"/>
              <a:gd name="T1" fmla="*/ 6 h 2560"/>
              <a:gd name="T2" fmla="*/ 1596 w 2554"/>
              <a:gd name="T3" fmla="*/ 39 h 2560"/>
              <a:gd name="T4" fmla="*/ 1774 w 2554"/>
              <a:gd name="T5" fmla="*/ 100 h 2560"/>
              <a:gd name="T6" fmla="*/ 1939 w 2554"/>
              <a:gd name="T7" fmla="*/ 185 h 2560"/>
              <a:gd name="T8" fmla="*/ 2089 w 2554"/>
              <a:gd name="T9" fmla="*/ 292 h 2560"/>
              <a:gd name="T10" fmla="*/ 2222 w 2554"/>
              <a:gd name="T11" fmla="*/ 419 h 2560"/>
              <a:gd name="T12" fmla="*/ 2335 w 2554"/>
              <a:gd name="T13" fmla="*/ 564 h 2560"/>
              <a:gd name="T14" fmla="*/ 2428 w 2554"/>
              <a:gd name="T15" fmla="*/ 725 h 2560"/>
              <a:gd name="T16" fmla="*/ 2497 w 2554"/>
              <a:gd name="T17" fmla="*/ 899 h 2560"/>
              <a:gd name="T18" fmla="*/ 2539 w 2554"/>
              <a:gd name="T19" fmla="*/ 1085 h 2560"/>
              <a:gd name="T20" fmla="*/ 2554 w 2554"/>
              <a:gd name="T21" fmla="*/ 1280 h 2560"/>
              <a:gd name="T22" fmla="*/ 2539 w 2554"/>
              <a:gd name="T23" fmla="*/ 1475 h 2560"/>
              <a:gd name="T24" fmla="*/ 2497 w 2554"/>
              <a:gd name="T25" fmla="*/ 1661 h 2560"/>
              <a:gd name="T26" fmla="*/ 2428 w 2554"/>
              <a:gd name="T27" fmla="*/ 1835 h 2560"/>
              <a:gd name="T28" fmla="*/ 2335 w 2554"/>
              <a:gd name="T29" fmla="*/ 1996 h 2560"/>
              <a:gd name="T30" fmla="*/ 2222 w 2554"/>
              <a:gd name="T31" fmla="*/ 2141 h 2560"/>
              <a:gd name="T32" fmla="*/ 2089 w 2554"/>
              <a:gd name="T33" fmla="*/ 2268 h 2560"/>
              <a:gd name="T34" fmla="*/ 1939 w 2554"/>
              <a:gd name="T35" fmla="*/ 2375 h 2560"/>
              <a:gd name="T36" fmla="*/ 1774 w 2554"/>
              <a:gd name="T37" fmla="*/ 2460 h 2560"/>
              <a:gd name="T38" fmla="*/ 1596 w 2554"/>
              <a:gd name="T39" fmla="*/ 2520 h 2560"/>
              <a:gd name="T40" fmla="*/ 1408 w 2554"/>
              <a:gd name="T41" fmla="*/ 2554 h 2560"/>
              <a:gd name="T42" fmla="*/ 1211 w 2554"/>
              <a:gd name="T43" fmla="*/ 2559 h 2560"/>
              <a:gd name="T44" fmla="*/ 1019 w 2554"/>
              <a:gd name="T45" fmla="*/ 2535 h 2560"/>
              <a:gd name="T46" fmla="*/ 838 w 2554"/>
              <a:gd name="T47" fmla="*/ 2482 h 2560"/>
              <a:gd name="T48" fmla="*/ 668 w 2554"/>
              <a:gd name="T49" fmla="*/ 2406 h 2560"/>
              <a:gd name="T50" fmla="*/ 513 w 2554"/>
              <a:gd name="T51" fmla="*/ 2306 h 2560"/>
              <a:gd name="T52" fmla="*/ 374 w 2554"/>
              <a:gd name="T53" fmla="*/ 2185 h 2560"/>
              <a:gd name="T54" fmla="*/ 254 w 2554"/>
              <a:gd name="T55" fmla="*/ 2046 h 2560"/>
              <a:gd name="T56" fmla="*/ 154 w 2554"/>
              <a:gd name="T57" fmla="*/ 1891 h 2560"/>
              <a:gd name="T58" fmla="*/ 78 w 2554"/>
              <a:gd name="T59" fmla="*/ 1720 h 2560"/>
              <a:gd name="T60" fmla="*/ 26 w 2554"/>
              <a:gd name="T61" fmla="*/ 1538 h 2560"/>
              <a:gd name="T62" fmla="*/ 1 w 2554"/>
              <a:gd name="T63" fmla="*/ 1346 h 2560"/>
              <a:gd name="T64" fmla="*/ 6 w 2554"/>
              <a:gd name="T65" fmla="*/ 1150 h 2560"/>
              <a:gd name="T66" fmla="*/ 40 w 2554"/>
              <a:gd name="T67" fmla="*/ 960 h 2560"/>
              <a:gd name="T68" fmla="*/ 100 w 2554"/>
              <a:gd name="T69" fmla="*/ 782 h 2560"/>
              <a:gd name="T70" fmla="*/ 185 w 2554"/>
              <a:gd name="T71" fmla="*/ 616 h 2560"/>
              <a:gd name="T72" fmla="*/ 292 w 2554"/>
              <a:gd name="T73" fmla="*/ 466 h 2560"/>
              <a:gd name="T74" fmla="*/ 418 w 2554"/>
              <a:gd name="T75" fmla="*/ 332 h 2560"/>
              <a:gd name="T76" fmla="*/ 563 w 2554"/>
              <a:gd name="T77" fmla="*/ 218 h 2560"/>
              <a:gd name="T78" fmla="*/ 723 w 2554"/>
              <a:gd name="T79" fmla="*/ 125 h 2560"/>
              <a:gd name="T80" fmla="*/ 897 w 2554"/>
              <a:gd name="T81" fmla="*/ 57 h 2560"/>
              <a:gd name="T82" fmla="*/ 1083 w 2554"/>
              <a:gd name="T83" fmla="*/ 14 h 2560"/>
              <a:gd name="T84" fmla="*/ 1276 w 2554"/>
              <a:gd name="T85" fmla="*/ 0 h 2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54" h="2560">
                <a:moveTo>
                  <a:pt x="1276" y="0"/>
                </a:moveTo>
                <a:lnTo>
                  <a:pt x="1343" y="1"/>
                </a:lnTo>
                <a:lnTo>
                  <a:pt x="1408" y="6"/>
                </a:lnTo>
                <a:lnTo>
                  <a:pt x="1471" y="14"/>
                </a:lnTo>
                <a:lnTo>
                  <a:pt x="1534" y="25"/>
                </a:lnTo>
                <a:lnTo>
                  <a:pt x="1596" y="39"/>
                </a:lnTo>
                <a:lnTo>
                  <a:pt x="1657" y="57"/>
                </a:lnTo>
                <a:lnTo>
                  <a:pt x="1716" y="77"/>
                </a:lnTo>
                <a:lnTo>
                  <a:pt x="1774" y="100"/>
                </a:lnTo>
                <a:lnTo>
                  <a:pt x="1831" y="125"/>
                </a:lnTo>
                <a:lnTo>
                  <a:pt x="1886" y="154"/>
                </a:lnTo>
                <a:lnTo>
                  <a:pt x="1939" y="185"/>
                </a:lnTo>
                <a:lnTo>
                  <a:pt x="1991" y="218"/>
                </a:lnTo>
                <a:lnTo>
                  <a:pt x="2041" y="254"/>
                </a:lnTo>
                <a:lnTo>
                  <a:pt x="2089" y="292"/>
                </a:lnTo>
                <a:lnTo>
                  <a:pt x="2136" y="332"/>
                </a:lnTo>
                <a:lnTo>
                  <a:pt x="2180" y="375"/>
                </a:lnTo>
                <a:lnTo>
                  <a:pt x="2222" y="419"/>
                </a:lnTo>
                <a:lnTo>
                  <a:pt x="2262" y="466"/>
                </a:lnTo>
                <a:lnTo>
                  <a:pt x="2300" y="514"/>
                </a:lnTo>
                <a:lnTo>
                  <a:pt x="2335" y="564"/>
                </a:lnTo>
                <a:lnTo>
                  <a:pt x="2369" y="616"/>
                </a:lnTo>
                <a:lnTo>
                  <a:pt x="2400" y="670"/>
                </a:lnTo>
                <a:lnTo>
                  <a:pt x="2428" y="725"/>
                </a:lnTo>
                <a:lnTo>
                  <a:pt x="2454" y="782"/>
                </a:lnTo>
                <a:lnTo>
                  <a:pt x="2476" y="840"/>
                </a:lnTo>
                <a:lnTo>
                  <a:pt x="2497" y="899"/>
                </a:lnTo>
                <a:lnTo>
                  <a:pt x="2514" y="960"/>
                </a:lnTo>
                <a:lnTo>
                  <a:pt x="2528" y="1022"/>
                </a:lnTo>
                <a:lnTo>
                  <a:pt x="2539" y="1085"/>
                </a:lnTo>
                <a:lnTo>
                  <a:pt x="2547" y="1150"/>
                </a:lnTo>
                <a:lnTo>
                  <a:pt x="2553" y="1214"/>
                </a:lnTo>
                <a:lnTo>
                  <a:pt x="2554" y="1280"/>
                </a:lnTo>
                <a:lnTo>
                  <a:pt x="2553" y="1346"/>
                </a:lnTo>
                <a:lnTo>
                  <a:pt x="2547" y="1411"/>
                </a:lnTo>
                <a:lnTo>
                  <a:pt x="2539" y="1475"/>
                </a:lnTo>
                <a:lnTo>
                  <a:pt x="2528" y="1538"/>
                </a:lnTo>
                <a:lnTo>
                  <a:pt x="2514" y="1600"/>
                </a:lnTo>
                <a:lnTo>
                  <a:pt x="2497" y="1661"/>
                </a:lnTo>
                <a:lnTo>
                  <a:pt x="2476" y="1720"/>
                </a:lnTo>
                <a:lnTo>
                  <a:pt x="2454" y="1778"/>
                </a:lnTo>
                <a:lnTo>
                  <a:pt x="2428" y="1835"/>
                </a:lnTo>
                <a:lnTo>
                  <a:pt x="2400" y="1891"/>
                </a:lnTo>
                <a:lnTo>
                  <a:pt x="2369" y="1944"/>
                </a:lnTo>
                <a:lnTo>
                  <a:pt x="2335" y="1996"/>
                </a:lnTo>
                <a:lnTo>
                  <a:pt x="2300" y="2046"/>
                </a:lnTo>
                <a:lnTo>
                  <a:pt x="2262" y="2094"/>
                </a:lnTo>
                <a:lnTo>
                  <a:pt x="2222" y="2141"/>
                </a:lnTo>
                <a:lnTo>
                  <a:pt x="2180" y="2185"/>
                </a:lnTo>
                <a:lnTo>
                  <a:pt x="2136" y="2228"/>
                </a:lnTo>
                <a:lnTo>
                  <a:pt x="2089" y="2268"/>
                </a:lnTo>
                <a:lnTo>
                  <a:pt x="2041" y="2306"/>
                </a:lnTo>
                <a:lnTo>
                  <a:pt x="1991" y="2341"/>
                </a:lnTo>
                <a:lnTo>
                  <a:pt x="1939" y="2375"/>
                </a:lnTo>
                <a:lnTo>
                  <a:pt x="1886" y="2406"/>
                </a:lnTo>
                <a:lnTo>
                  <a:pt x="1831" y="2434"/>
                </a:lnTo>
                <a:lnTo>
                  <a:pt x="1774" y="2460"/>
                </a:lnTo>
                <a:lnTo>
                  <a:pt x="1716" y="2482"/>
                </a:lnTo>
                <a:lnTo>
                  <a:pt x="1657" y="2503"/>
                </a:lnTo>
                <a:lnTo>
                  <a:pt x="1596" y="2520"/>
                </a:lnTo>
                <a:lnTo>
                  <a:pt x="1534" y="2535"/>
                </a:lnTo>
                <a:lnTo>
                  <a:pt x="1471" y="2546"/>
                </a:lnTo>
                <a:lnTo>
                  <a:pt x="1408" y="2554"/>
                </a:lnTo>
                <a:lnTo>
                  <a:pt x="1343" y="2559"/>
                </a:lnTo>
                <a:lnTo>
                  <a:pt x="1276" y="2560"/>
                </a:lnTo>
                <a:lnTo>
                  <a:pt x="1211" y="2559"/>
                </a:lnTo>
                <a:lnTo>
                  <a:pt x="1146" y="2554"/>
                </a:lnTo>
                <a:lnTo>
                  <a:pt x="1083" y="2546"/>
                </a:lnTo>
                <a:lnTo>
                  <a:pt x="1019" y="2535"/>
                </a:lnTo>
                <a:lnTo>
                  <a:pt x="957" y="2520"/>
                </a:lnTo>
                <a:lnTo>
                  <a:pt x="897" y="2503"/>
                </a:lnTo>
                <a:lnTo>
                  <a:pt x="838" y="2482"/>
                </a:lnTo>
                <a:lnTo>
                  <a:pt x="780" y="2460"/>
                </a:lnTo>
                <a:lnTo>
                  <a:pt x="723" y="2434"/>
                </a:lnTo>
                <a:lnTo>
                  <a:pt x="668" y="2406"/>
                </a:lnTo>
                <a:lnTo>
                  <a:pt x="615" y="2375"/>
                </a:lnTo>
                <a:lnTo>
                  <a:pt x="563" y="2341"/>
                </a:lnTo>
                <a:lnTo>
                  <a:pt x="513" y="2306"/>
                </a:lnTo>
                <a:lnTo>
                  <a:pt x="465" y="2268"/>
                </a:lnTo>
                <a:lnTo>
                  <a:pt x="418" y="2228"/>
                </a:lnTo>
                <a:lnTo>
                  <a:pt x="374" y="2185"/>
                </a:lnTo>
                <a:lnTo>
                  <a:pt x="331" y="2141"/>
                </a:lnTo>
                <a:lnTo>
                  <a:pt x="292" y="2094"/>
                </a:lnTo>
                <a:lnTo>
                  <a:pt x="254" y="2046"/>
                </a:lnTo>
                <a:lnTo>
                  <a:pt x="218" y="1996"/>
                </a:lnTo>
                <a:lnTo>
                  <a:pt x="185" y="1944"/>
                </a:lnTo>
                <a:lnTo>
                  <a:pt x="154" y="1891"/>
                </a:lnTo>
                <a:lnTo>
                  <a:pt x="125" y="1835"/>
                </a:lnTo>
                <a:lnTo>
                  <a:pt x="100" y="1778"/>
                </a:lnTo>
                <a:lnTo>
                  <a:pt x="78" y="1720"/>
                </a:lnTo>
                <a:lnTo>
                  <a:pt x="57" y="1661"/>
                </a:lnTo>
                <a:lnTo>
                  <a:pt x="40" y="1600"/>
                </a:lnTo>
                <a:lnTo>
                  <a:pt x="26" y="1538"/>
                </a:lnTo>
                <a:lnTo>
                  <a:pt x="14" y="1475"/>
                </a:lnTo>
                <a:lnTo>
                  <a:pt x="6" y="1411"/>
                </a:lnTo>
                <a:lnTo>
                  <a:pt x="1" y="1346"/>
                </a:lnTo>
                <a:lnTo>
                  <a:pt x="0" y="1280"/>
                </a:lnTo>
                <a:lnTo>
                  <a:pt x="1" y="1214"/>
                </a:lnTo>
                <a:lnTo>
                  <a:pt x="6" y="1150"/>
                </a:lnTo>
                <a:lnTo>
                  <a:pt x="14" y="1085"/>
                </a:lnTo>
                <a:lnTo>
                  <a:pt x="26" y="1022"/>
                </a:lnTo>
                <a:lnTo>
                  <a:pt x="40" y="960"/>
                </a:lnTo>
                <a:lnTo>
                  <a:pt x="57" y="899"/>
                </a:lnTo>
                <a:lnTo>
                  <a:pt x="78" y="840"/>
                </a:lnTo>
                <a:lnTo>
                  <a:pt x="100" y="782"/>
                </a:lnTo>
                <a:lnTo>
                  <a:pt x="125" y="725"/>
                </a:lnTo>
                <a:lnTo>
                  <a:pt x="154" y="670"/>
                </a:lnTo>
                <a:lnTo>
                  <a:pt x="185" y="616"/>
                </a:lnTo>
                <a:lnTo>
                  <a:pt x="218" y="564"/>
                </a:lnTo>
                <a:lnTo>
                  <a:pt x="254" y="514"/>
                </a:lnTo>
                <a:lnTo>
                  <a:pt x="292" y="466"/>
                </a:lnTo>
                <a:lnTo>
                  <a:pt x="331" y="419"/>
                </a:lnTo>
                <a:lnTo>
                  <a:pt x="374" y="375"/>
                </a:lnTo>
                <a:lnTo>
                  <a:pt x="418" y="332"/>
                </a:lnTo>
                <a:lnTo>
                  <a:pt x="465" y="292"/>
                </a:lnTo>
                <a:lnTo>
                  <a:pt x="513" y="254"/>
                </a:lnTo>
                <a:lnTo>
                  <a:pt x="563" y="218"/>
                </a:lnTo>
                <a:lnTo>
                  <a:pt x="615" y="185"/>
                </a:lnTo>
                <a:lnTo>
                  <a:pt x="668" y="154"/>
                </a:lnTo>
                <a:lnTo>
                  <a:pt x="723" y="125"/>
                </a:lnTo>
                <a:lnTo>
                  <a:pt x="780" y="100"/>
                </a:lnTo>
                <a:lnTo>
                  <a:pt x="838" y="77"/>
                </a:lnTo>
                <a:lnTo>
                  <a:pt x="897" y="57"/>
                </a:lnTo>
                <a:lnTo>
                  <a:pt x="957" y="39"/>
                </a:lnTo>
                <a:lnTo>
                  <a:pt x="1019" y="25"/>
                </a:lnTo>
                <a:lnTo>
                  <a:pt x="1083" y="14"/>
                </a:lnTo>
                <a:lnTo>
                  <a:pt x="1146" y="6"/>
                </a:lnTo>
                <a:lnTo>
                  <a:pt x="1211" y="1"/>
                </a:lnTo>
                <a:lnTo>
                  <a:pt x="1276"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
        <p:nvSpPr>
          <p:cNvPr id="3" name="Freeform 6"/>
          <p:cNvSpPr>
            <a:spLocks noGrp="1"/>
          </p:cNvSpPr>
          <p:nvPr>
            <p:ph type="pic" sz="quarter" idx="10"/>
          </p:nvPr>
        </p:nvSpPr>
        <p:spPr bwMode="auto">
          <a:xfrm>
            <a:off x="11334720" y="0"/>
            <a:ext cx="6953280" cy="10288588"/>
          </a:xfrm>
          <a:custGeom>
            <a:avLst/>
            <a:gdLst>
              <a:gd name="T0" fmla="*/ 1411 w 3076"/>
              <a:gd name="T1" fmla="*/ 4552 h 4552"/>
              <a:gd name="T2" fmla="*/ 1167 w 3076"/>
              <a:gd name="T3" fmla="*/ 3681 h 4552"/>
              <a:gd name="T4" fmla="*/ 1201 w 3076"/>
              <a:gd name="T5" fmla="*/ 3635 h 4552"/>
              <a:gd name="T6" fmla="*/ 1235 w 3076"/>
              <a:gd name="T7" fmla="*/ 3587 h 4552"/>
              <a:gd name="T8" fmla="*/ 1267 w 3076"/>
              <a:gd name="T9" fmla="*/ 3538 h 4552"/>
              <a:gd name="T10" fmla="*/ 1296 w 3076"/>
              <a:gd name="T11" fmla="*/ 3487 h 4552"/>
              <a:gd name="T12" fmla="*/ 1323 w 3076"/>
              <a:gd name="T13" fmla="*/ 3435 h 4552"/>
              <a:gd name="T14" fmla="*/ 1348 w 3076"/>
              <a:gd name="T15" fmla="*/ 3382 h 4552"/>
              <a:gd name="T16" fmla="*/ 1371 w 3076"/>
              <a:gd name="T17" fmla="*/ 3327 h 4552"/>
              <a:gd name="T18" fmla="*/ 1391 w 3076"/>
              <a:gd name="T19" fmla="*/ 3271 h 4552"/>
              <a:gd name="T20" fmla="*/ 1409 w 3076"/>
              <a:gd name="T21" fmla="*/ 3215 h 4552"/>
              <a:gd name="T22" fmla="*/ 1425 w 3076"/>
              <a:gd name="T23" fmla="*/ 3157 h 4552"/>
              <a:gd name="T24" fmla="*/ 1438 w 3076"/>
              <a:gd name="T25" fmla="*/ 3098 h 4552"/>
              <a:gd name="T26" fmla="*/ 1449 w 3076"/>
              <a:gd name="T27" fmla="*/ 3038 h 4552"/>
              <a:gd name="T28" fmla="*/ 1457 w 3076"/>
              <a:gd name="T29" fmla="*/ 2978 h 4552"/>
              <a:gd name="T30" fmla="*/ 1462 w 3076"/>
              <a:gd name="T31" fmla="*/ 2916 h 4552"/>
              <a:gd name="T32" fmla="*/ 1465 w 3076"/>
              <a:gd name="T33" fmla="*/ 2854 h 4552"/>
              <a:gd name="T34" fmla="*/ 1464 w 3076"/>
              <a:gd name="T35" fmla="*/ 2764 h 4552"/>
              <a:gd name="T36" fmla="*/ 1455 w 3076"/>
              <a:gd name="T37" fmla="*/ 2649 h 4552"/>
              <a:gd name="T38" fmla="*/ 1436 w 3076"/>
              <a:gd name="T39" fmla="*/ 2535 h 4552"/>
              <a:gd name="T40" fmla="*/ 1407 w 3076"/>
              <a:gd name="T41" fmla="*/ 2426 h 4552"/>
              <a:gd name="T42" fmla="*/ 1372 w 3076"/>
              <a:gd name="T43" fmla="*/ 2319 h 4552"/>
              <a:gd name="T44" fmla="*/ 1327 w 3076"/>
              <a:gd name="T45" fmla="*/ 2218 h 4552"/>
              <a:gd name="T46" fmla="*/ 1274 w 3076"/>
              <a:gd name="T47" fmla="*/ 2121 h 4552"/>
              <a:gd name="T48" fmla="*/ 1214 w 3076"/>
              <a:gd name="T49" fmla="*/ 2028 h 4552"/>
              <a:gd name="T50" fmla="*/ 1147 w 3076"/>
              <a:gd name="T51" fmla="*/ 1941 h 4552"/>
              <a:gd name="T52" fmla="*/ 1074 w 3076"/>
              <a:gd name="T53" fmla="*/ 1859 h 4552"/>
              <a:gd name="T54" fmla="*/ 994 w 3076"/>
              <a:gd name="T55" fmla="*/ 1785 h 4552"/>
              <a:gd name="T56" fmla="*/ 909 w 3076"/>
              <a:gd name="T57" fmla="*/ 1715 h 4552"/>
              <a:gd name="T58" fmla="*/ 818 w 3076"/>
              <a:gd name="T59" fmla="*/ 1654 h 4552"/>
              <a:gd name="T60" fmla="*/ 722 w 3076"/>
              <a:gd name="T61" fmla="*/ 1599 h 4552"/>
              <a:gd name="T62" fmla="*/ 622 w 3076"/>
              <a:gd name="T63" fmla="*/ 1552 h 4552"/>
              <a:gd name="T64" fmla="*/ 517 w 3076"/>
              <a:gd name="T65" fmla="*/ 1513 h 4552"/>
              <a:gd name="T66" fmla="*/ 0 w 3076"/>
              <a:gd name="T67" fmla="*/ 0 h 4552"/>
              <a:gd name="T68" fmla="*/ 3076 w 3076"/>
              <a:gd name="T69" fmla="*/ 2488 h 4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76" h="4552">
                <a:moveTo>
                  <a:pt x="3076" y="4552"/>
                </a:moveTo>
                <a:lnTo>
                  <a:pt x="1411" y="4552"/>
                </a:lnTo>
                <a:lnTo>
                  <a:pt x="1148" y="3703"/>
                </a:lnTo>
                <a:lnTo>
                  <a:pt x="1167" y="3681"/>
                </a:lnTo>
                <a:lnTo>
                  <a:pt x="1184" y="3657"/>
                </a:lnTo>
                <a:lnTo>
                  <a:pt x="1201" y="3635"/>
                </a:lnTo>
                <a:lnTo>
                  <a:pt x="1219" y="3610"/>
                </a:lnTo>
                <a:lnTo>
                  <a:pt x="1235" y="3587"/>
                </a:lnTo>
                <a:lnTo>
                  <a:pt x="1251" y="3562"/>
                </a:lnTo>
                <a:lnTo>
                  <a:pt x="1267" y="3538"/>
                </a:lnTo>
                <a:lnTo>
                  <a:pt x="1281" y="3512"/>
                </a:lnTo>
                <a:lnTo>
                  <a:pt x="1296" y="3487"/>
                </a:lnTo>
                <a:lnTo>
                  <a:pt x="1309" y="3461"/>
                </a:lnTo>
                <a:lnTo>
                  <a:pt x="1323" y="3435"/>
                </a:lnTo>
                <a:lnTo>
                  <a:pt x="1336" y="3408"/>
                </a:lnTo>
                <a:lnTo>
                  <a:pt x="1348" y="3382"/>
                </a:lnTo>
                <a:lnTo>
                  <a:pt x="1359" y="3354"/>
                </a:lnTo>
                <a:lnTo>
                  <a:pt x="1371" y="3327"/>
                </a:lnTo>
                <a:lnTo>
                  <a:pt x="1382" y="3300"/>
                </a:lnTo>
                <a:lnTo>
                  <a:pt x="1391" y="3271"/>
                </a:lnTo>
                <a:lnTo>
                  <a:pt x="1400" y="3244"/>
                </a:lnTo>
                <a:lnTo>
                  <a:pt x="1409" y="3215"/>
                </a:lnTo>
                <a:lnTo>
                  <a:pt x="1418" y="3186"/>
                </a:lnTo>
                <a:lnTo>
                  <a:pt x="1425" y="3157"/>
                </a:lnTo>
                <a:lnTo>
                  <a:pt x="1432" y="3128"/>
                </a:lnTo>
                <a:lnTo>
                  <a:pt x="1438" y="3098"/>
                </a:lnTo>
                <a:lnTo>
                  <a:pt x="1444" y="3069"/>
                </a:lnTo>
                <a:lnTo>
                  <a:pt x="1449" y="3038"/>
                </a:lnTo>
                <a:lnTo>
                  <a:pt x="1453" y="3008"/>
                </a:lnTo>
                <a:lnTo>
                  <a:pt x="1457" y="2978"/>
                </a:lnTo>
                <a:lnTo>
                  <a:pt x="1460" y="2947"/>
                </a:lnTo>
                <a:lnTo>
                  <a:pt x="1462" y="2916"/>
                </a:lnTo>
                <a:lnTo>
                  <a:pt x="1464" y="2886"/>
                </a:lnTo>
                <a:lnTo>
                  <a:pt x="1465" y="2854"/>
                </a:lnTo>
                <a:lnTo>
                  <a:pt x="1465" y="2823"/>
                </a:lnTo>
                <a:lnTo>
                  <a:pt x="1464" y="2764"/>
                </a:lnTo>
                <a:lnTo>
                  <a:pt x="1461" y="2706"/>
                </a:lnTo>
                <a:lnTo>
                  <a:pt x="1455" y="2649"/>
                </a:lnTo>
                <a:lnTo>
                  <a:pt x="1446" y="2591"/>
                </a:lnTo>
                <a:lnTo>
                  <a:pt x="1436" y="2535"/>
                </a:lnTo>
                <a:lnTo>
                  <a:pt x="1423" y="2480"/>
                </a:lnTo>
                <a:lnTo>
                  <a:pt x="1407" y="2426"/>
                </a:lnTo>
                <a:lnTo>
                  <a:pt x="1391" y="2373"/>
                </a:lnTo>
                <a:lnTo>
                  <a:pt x="1372" y="2319"/>
                </a:lnTo>
                <a:lnTo>
                  <a:pt x="1350" y="2268"/>
                </a:lnTo>
                <a:lnTo>
                  <a:pt x="1327" y="2218"/>
                </a:lnTo>
                <a:lnTo>
                  <a:pt x="1301" y="2169"/>
                </a:lnTo>
                <a:lnTo>
                  <a:pt x="1274" y="2121"/>
                </a:lnTo>
                <a:lnTo>
                  <a:pt x="1245" y="2074"/>
                </a:lnTo>
                <a:lnTo>
                  <a:pt x="1214" y="2028"/>
                </a:lnTo>
                <a:lnTo>
                  <a:pt x="1181" y="1984"/>
                </a:lnTo>
                <a:lnTo>
                  <a:pt x="1147" y="1941"/>
                </a:lnTo>
                <a:lnTo>
                  <a:pt x="1112" y="1899"/>
                </a:lnTo>
                <a:lnTo>
                  <a:pt x="1074" y="1859"/>
                </a:lnTo>
                <a:lnTo>
                  <a:pt x="1035" y="1822"/>
                </a:lnTo>
                <a:lnTo>
                  <a:pt x="994" y="1785"/>
                </a:lnTo>
                <a:lnTo>
                  <a:pt x="953" y="1749"/>
                </a:lnTo>
                <a:lnTo>
                  <a:pt x="909" y="1715"/>
                </a:lnTo>
                <a:lnTo>
                  <a:pt x="864" y="1684"/>
                </a:lnTo>
                <a:lnTo>
                  <a:pt x="818" y="1654"/>
                </a:lnTo>
                <a:lnTo>
                  <a:pt x="771" y="1625"/>
                </a:lnTo>
                <a:lnTo>
                  <a:pt x="722" y="1599"/>
                </a:lnTo>
                <a:lnTo>
                  <a:pt x="672" y="1574"/>
                </a:lnTo>
                <a:lnTo>
                  <a:pt x="622" y="1552"/>
                </a:lnTo>
                <a:lnTo>
                  <a:pt x="570" y="1531"/>
                </a:lnTo>
                <a:lnTo>
                  <a:pt x="517" y="1513"/>
                </a:lnTo>
                <a:lnTo>
                  <a:pt x="463" y="1497"/>
                </a:lnTo>
                <a:lnTo>
                  <a:pt x="0" y="0"/>
                </a:lnTo>
                <a:lnTo>
                  <a:pt x="2304" y="0"/>
                </a:lnTo>
                <a:lnTo>
                  <a:pt x="3076" y="2488"/>
                </a:lnTo>
                <a:lnTo>
                  <a:pt x="3076" y="455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Tree>
    <p:extLst>
      <p:ext uri="{BB962C8B-B14F-4D97-AF65-F5344CB8AC3E}">
        <p14:creationId xmlns:p14="http://schemas.microsoft.com/office/powerpoint/2010/main" val="25579268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0">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0" y="0"/>
            <a:ext cx="13279983" cy="10288588"/>
          </a:xfrm>
          <a:custGeom>
            <a:avLst/>
            <a:gdLst>
              <a:gd name="T0" fmla="*/ 0 w 5859"/>
              <a:gd name="T1" fmla="*/ 0 h 4539"/>
              <a:gd name="T2" fmla="*/ 1319 w 5859"/>
              <a:gd name="T3" fmla="*/ 0 h 4539"/>
              <a:gd name="T4" fmla="*/ 5859 w 5859"/>
              <a:gd name="T5" fmla="*/ 4539 h 4539"/>
              <a:gd name="T6" fmla="*/ 4150 w 5859"/>
              <a:gd name="T7" fmla="*/ 4539 h 4539"/>
              <a:gd name="T8" fmla="*/ 0 w 5859"/>
              <a:gd name="T9" fmla="*/ 391 h 4539"/>
              <a:gd name="T10" fmla="*/ 0 w 5859"/>
              <a:gd name="T11" fmla="*/ 0 h 4539"/>
              <a:gd name="T12" fmla="*/ 4070 w 5859"/>
              <a:gd name="T13" fmla="*/ 4539 h 4539"/>
              <a:gd name="T14" fmla="*/ 2360 w 5859"/>
              <a:gd name="T15" fmla="*/ 4539 h 4539"/>
              <a:gd name="T16" fmla="*/ 0 w 5859"/>
              <a:gd name="T17" fmla="*/ 2180 h 4539"/>
              <a:gd name="T18" fmla="*/ 0 w 5859"/>
              <a:gd name="T19" fmla="*/ 471 h 4539"/>
              <a:gd name="T20" fmla="*/ 4070 w 5859"/>
              <a:gd name="T21" fmla="*/ 4539 h 4539"/>
              <a:gd name="T22" fmla="*/ 2279 w 5859"/>
              <a:gd name="T23" fmla="*/ 4539 h 4539"/>
              <a:gd name="T24" fmla="*/ 569 w 5859"/>
              <a:gd name="T25" fmla="*/ 4539 h 4539"/>
              <a:gd name="T26" fmla="*/ 0 w 5859"/>
              <a:gd name="T27" fmla="*/ 3970 h 4539"/>
              <a:gd name="T28" fmla="*/ 0 w 5859"/>
              <a:gd name="T29" fmla="*/ 2262 h 4539"/>
              <a:gd name="T30" fmla="*/ 2279 w 5859"/>
              <a:gd name="T31" fmla="*/ 4539 h 4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59" h="4539">
                <a:moveTo>
                  <a:pt x="0" y="0"/>
                </a:moveTo>
                <a:lnTo>
                  <a:pt x="1319" y="0"/>
                </a:lnTo>
                <a:lnTo>
                  <a:pt x="5859" y="4539"/>
                </a:lnTo>
                <a:lnTo>
                  <a:pt x="4150" y="4539"/>
                </a:lnTo>
                <a:lnTo>
                  <a:pt x="0" y="391"/>
                </a:lnTo>
                <a:lnTo>
                  <a:pt x="0" y="0"/>
                </a:lnTo>
                <a:close/>
                <a:moveTo>
                  <a:pt x="4070" y="4539"/>
                </a:moveTo>
                <a:lnTo>
                  <a:pt x="2360" y="4539"/>
                </a:lnTo>
                <a:lnTo>
                  <a:pt x="0" y="2180"/>
                </a:lnTo>
                <a:lnTo>
                  <a:pt x="0" y="471"/>
                </a:lnTo>
                <a:lnTo>
                  <a:pt x="4070" y="4539"/>
                </a:lnTo>
                <a:close/>
                <a:moveTo>
                  <a:pt x="2279" y="4539"/>
                </a:moveTo>
                <a:lnTo>
                  <a:pt x="569" y="4539"/>
                </a:lnTo>
                <a:lnTo>
                  <a:pt x="0" y="3970"/>
                </a:lnTo>
                <a:lnTo>
                  <a:pt x="0" y="2262"/>
                </a:lnTo>
                <a:lnTo>
                  <a:pt x="2279" y="4539"/>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Tree>
    <p:extLst>
      <p:ext uri="{BB962C8B-B14F-4D97-AF65-F5344CB8AC3E}">
        <p14:creationId xmlns:p14="http://schemas.microsoft.com/office/powerpoint/2010/main" val="154132629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1">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5008008" y="0"/>
            <a:ext cx="13279991" cy="10288588"/>
          </a:xfrm>
          <a:custGeom>
            <a:avLst/>
            <a:gdLst>
              <a:gd name="T0" fmla="*/ 5859 w 5859"/>
              <a:gd name="T1" fmla="*/ 4538 h 4538"/>
              <a:gd name="T2" fmla="*/ 4541 w 5859"/>
              <a:gd name="T3" fmla="*/ 4538 h 4538"/>
              <a:gd name="T4" fmla="*/ 0 w 5859"/>
              <a:gd name="T5" fmla="*/ 0 h 4538"/>
              <a:gd name="T6" fmla="*/ 1709 w 5859"/>
              <a:gd name="T7" fmla="*/ 0 h 4538"/>
              <a:gd name="T8" fmla="*/ 5859 w 5859"/>
              <a:gd name="T9" fmla="*/ 4147 h 4538"/>
              <a:gd name="T10" fmla="*/ 5859 w 5859"/>
              <a:gd name="T11" fmla="*/ 4538 h 4538"/>
              <a:gd name="T12" fmla="*/ 1791 w 5859"/>
              <a:gd name="T13" fmla="*/ 0 h 4538"/>
              <a:gd name="T14" fmla="*/ 3500 w 5859"/>
              <a:gd name="T15" fmla="*/ 0 h 4538"/>
              <a:gd name="T16" fmla="*/ 5859 w 5859"/>
              <a:gd name="T17" fmla="*/ 2358 h 4538"/>
              <a:gd name="T18" fmla="*/ 5859 w 5859"/>
              <a:gd name="T19" fmla="*/ 4067 h 4538"/>
              <a:gd name="T20" fmla="*/ 1791 w 5859"/>
              <a:gd name="T21" fmla="*/ 0 h 4538"/>
              <a:gd name="T22" fmla="*/ 3580 w 5859"/>
              <a:gd name="T23" fmla="*/ 0 h 4538"/>
              <a:gd name="T24" fmla="*/ 5290 w 5859"/>
              <a:gd name="T25" fmla="*/ 0 h 4538"/>
              <a:gd name="T26" fmla="*/ 5859 w 5859"/>
              <a:gd name="T27" fmla="*/ 568 h 4538"/>
              <a:gd name="T28" fmla="*/ 5859 w 5859"/>
              <a:gd name="T29" fmla="*/ 2277 h 4538"/>
              <a:gd name="T30" fmla="*/ 3580 w 5859"/>
              <a:gd name="T31" fmla="*/ 0 h 4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59" h="4538">
                <a:moveTo>
                  <a:pt x="5859" y="4538"/>
                </a:moveTo>
                <a:lnTo>
                  <a:pt x="4541" y="4538"/>
                </a:lnTo>
                <a:lnTo>
                  <a:pt x="0" y="0"/>
                </a:lnTo>
                <a:lnTo>
                  <a:pt x="1709" y="0"/>
                </a:lnTo>
                <a:lnTo>
                  <a:pt x="5859" y="4147"/>
                </a:lnTo>
                <a:lnTo>
                  <a:pt x="5859" y="4538"/>
                </a:lnTo>
                <a:close/>
                <a:moveTo>
                  <a:pt x="1791" y="0"/>
                </a:moveTo>
                <a:lnTo>
                  <a:pt x="3500" y="0"/>
                </a:lnTo>
                <a:lnTo>
                  <a:pt x="5859" y="2358"/>
                </a:lnTo>
                <a:lnTo>
                  <a:pt x="5859" y="4067"/>
                </a:lnTo>
                <a:lnTo>
                  <a:pt x="1791" y="0"/>
                </a:lnTo>
                <a:close/>
                <a:moveTo>
                  <a:pt x="3580" y="0"/>
                </a:moveTo>
                <a:lnTo>
                  <a:pt x="5290" y="0"/>
                </a:lnTo>
                <a:lnTo>
                  <a:pt x="5859" y="568"/>
                </a:lnTo>
                <a:lnTo>
                  <a:pt x="5859" y="2277"/>
                </a:lnTo>
                <a:lnTo>
                  <a:pt x="3580"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Tree>
    <p:extLst>
      <p:ext uri="{BB962C8B-B14F-4D97-AF65-F5344CB8AC3E}">
        <p14:creationId xmlns:p14="http://schemas.microsoft.com/office/powerpoint/2010/main" val="15216589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2">
    <p:spTree>
      <p:nvGrpSpPr>
        <p:cNvPr id="1" name=""/>
        <p:cNvGrpSpPr/>
        <p:nvPr/>
      </p:nvGrpSpPr>
      <p:grpSpPr>
        <a:xfrm>
          <a:off x="0" y="0"/>
          <a:ext cx="0" cy="0"/>
          <a:chOff x="0" y="0"/>
          <a:chExt cx="0" cy="0"/>
        </a:xfrm>
      </p:grpSpPr>
      <p:sp>
        <p:nvSpPr>
          <p:cNvPr id="3" name="Freeform 11"/>
          <p:cNvSpPr>
            <a:spLocks noGrp="1" noEditPoints="1"/>
          </p:cNvSpPr>
          <p:nvPr>
            <p:ph type="pic" sz="quarter" idx="10"/>
          </p:nvPr>
        </p:nvSpPr>
        <p:spPr bwMode="auto">
          <a:xfrm>
            <a:off x="-17244" y="0"/>
            <a:ext cx="16075035" cy="10288588"/>
          </a:xfrm>
          <a:custGeom>
            <a:avLst/>
            <a:gdLst>
              <a:gd name="T0" fmla="*/ 799 w 5695"/>
              <a:gd name="T1" fmla="*/ 3645 h 3645"/>
              <a:gd name="T2" fmla="*/ 1046 w 5695"/>
              <a:gd name="T3" fmla="*/ 3645 h 3645"/>
              <a:gd name="T4" fmla="*/ 1845 w 5695"/>
              <a:gd name="T5" fmla="*/ 2846 h 3645"/>
              <a:gd name="T6" fmla="*/ 923 w 5695"/>
              <a:gd name="T7" fmla="*/ 1924 h 3645"/>
              <a:gd name="T8" fmla="*/ 0 w 5695"/>
              <a:gd name="T9" fmla="*/ 2846 h 3645"/>
              <a:gd name="T10" fmla="*/ 799 w 5695"/>
              <a:gd name="T11" fmla="*/ 3645 h 3645"/>
              <a:gd name="T12" fmla="*/ 1126 w 5695"/>
              <a:gd name="T13" fmla="*/ 3645 h 3645"/>
              <a:gd name="T14" fmla="*/ 2645 w 5695"/>
              <a:gd name="T15" fmla="*/ 3645 h 3645"/>
              <a:gd name="T16" fmla="*/ 1886 w 5695"/>
              <a:gd name="T17" fmla="*/ 2886 h 3645"/>
              <a:gd name="T18" fmla="*/ 1126 w 5695"/>
              <a:gd name="T19" fmla="*/ 3645 h 3645"/>
              <a:gd name="T20" fmla="*/ 2725 w 5695"/>
              <a:gd name="T21" fmla="*/ 3645 h 3645"/>
              <a:gd name="T22" fmla="*/ 2971 w 5695"/>
              <a:gd name="T23" fmla="*/ 3645 h 3645"/>
              <a:gd name="T24" fmla="*/ 3770 w 5695"/>
              <a:gd name="T25" fmla="*/ 2846 h 3645"/>
              <a:gd name="T26" fmla="*/ 2848 w 5695"/>
              <a:gd name="T27" fmla="*/ 1924 h 3645"/>
              <a:gd name="T28" fmla="*/ 1926 w 5695"/>
              <a:gd name="T29" fmla="*/ 2846 h 3645"/>
              <a:gd name="T30" fmla="*/ 2725 w 5695"/>
              <a:gd name="T31" fmla="*/ 3645 h 3645"/>
              <a:gd name="T32" fmla="*/ 3051 w 5695"/>
              <a:gd name="T33" fmla="*/ 3645 h 3645"/>
              <a:gd name="T34" fmla="*/ 4569 w 5695"/>
              <a:gd name="T35" fmla="*/ 3645 h 3645"/>
              <a:gd name="T36" fmla="*/ 3810 w 5695"/>
              <a:gd name="T37" fmla="*/ 2886 h 3645"/>
              <a:gd name="T38" fmla="*/ 3051 w 5695"/>
              <a:gd name="T39" fmla="*/ 3645 h 3645"/>
              <a:gd name="T40" fmla="*/ 4650 w 5695"/>
              <a:gd name="T41" fmla="*/ 3645 h 3645"/>
              <a:gd name="T42" fmla="*/ 4897 w 5695"/>
              <a:gd name="T43" fmla="*/ 3645 h 3645"/>
              <a:gd name="T44" fmla="*/ 5695 w 5695"/>
              <a:gd name="T45" fmla="*/ 2846 h 3645"/>
              <a:gd name="T46" fmla="*/ 4773 w 5695"/>
              <a:gd name="T47" fmla="*/ 1924 h 3645"/>
              <a:gd name="T48" fmla="*/ 3850 w 5695"/>
              <a:gd name="T49" fmla="*/ 2846 h 3645"/>
              <a:gd name="T50" fmla="*/ 4650 w 5695"/>
              <a:gd name="T51" fmla="*/ 3645 h 3645"/>
              <a:gd name="T52" fmla="*/ 2888 w 5695"/>
              <a:gd name="T53" fmla="*/ 1884 h 3645"/>
              <a:gd name="T54" fmla="*/ 3810 w 5695"/>
              <a:gd name="T55" fmla="*/ 962 h 3645"/>
              <a:gd name="T56" fmla="*/ 4732 w 5695"/>
              <a:gd name="T57" fmla="*/ 1884 h 3645"/>
              <a:gd name="T58" fmla="*/ 3810 w 5695"/>
              <a:gd name="T59" fmla="*/ 2806 h 3645"/>
              <a:gd name="T60" fmla="*/ 2888 w 5695"/>
              <a:gd name="T61" fmla="*/ 1884 h 3645"/>
              <a:gd name="T62" fmla="*/ 1926 w 5695"/>
              <a:gd name="T63" fmla="*/ 922 h 3645"/>
              <a:gd name="T64" fmla="*/ 2848 w 5695"/>
              <a:gd name="T65" fmla="*/ 0 h 3645"/>
              <a:gd name="T66" fmla="*/ 3770 w 5695"/>
              <a:gd name="T67" fmla="*/ 922 h 3645"/>
              <a:gd name="T68" fmla="*/ 2848 w 5695"/>
              <a:gd name="T69" fmla="*/ 1843 h 3645"/>
              <a:gd name="T70" fmla="*/ 1926 w 5695"/>
              <a:gd name="T71" fmla="*/ 922 h 3645"/>
              <a:gd name="T72" fmla="*/ 963 w 5695"/>
              <a:gd name="T73" fmla="*/ 1884 h 3645"/>
              <a:gd name="T74" fmla="*/ 1886 w 5695"/>
              <a:gd name="T75" fmla="*/ 962 h 3645"/>
              <a:gd name="T76" fmla="*/ 2808 w 5695"/>
              <a:gd name="T77" fmla="*/ 1884 h 3645"/>
              <a:gd name="T78" fmla="*/ 1886 w 5695"/>
              <a:gd name="T79" fmla="*/ 2806 h 3645"/>
              <a:gd name="T80" fmla="*/ 963 w 5695"/>
              <a:gd name="T81" fmla="*/ 1884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95" h="3645">
                <a:moveTo>
                  <a:pt x="799" y="3645"/>
                </a:moveTo>
                <a:lnTo>
                  <a:pt x="1046" y="3645"/>
                </a:lnTo>
                <a:lnTo>
                  <a:pt x="1845" y="2846"/>
                </a:lnTo>
                <a:lnTo>
                  <a:pt x="923" y="1924"/>
                </a:lnTo>
                <a:lnTo>
                  <a:pt x="0" y="2846"/>
                </a:lnTo>
                <a:lnTo>
                  <a:pt x="799" y="3645"/>
                </a:lnTo>
                <a:close/>
                <a:moveTo>
                  <a:pt x="1126" y="3645"/>
                </a:moveTo>
                <a:lnTo>
                  <a:pt x="2645" y="3645"/>
                </a:lnTo>
                <a:lnTo>
                  <a:pt x="1886" y="2886"/>
                </a:lnTo>
                <a:lnTo>
                  <a:pt x="1126" y="3645"/>
                </a:lnTo>
                <a:close/>
                <a:moveTo>
                  <a:pt x="2725" y="3645"/>
                </a:moveTo>
                <a:lnTo>
                  <a:pt x="2971" y="3645"/>
                </a:lnTo>
                <a:lnTo>
                  <a:pt x="3770" y="2846"/>
                </a:lnTo>
                <a:lnTo>
                  <a:pt x="2848" y="1924"/>
                </a:lnTo>
                <a:lnTo>
                  <a:pt x="1926" y="2846"/>
                </a:lnTo>
                <a:lnTo>
                  <a:pt x="2725" y="3645"/>
                </a:lnTo>
                <a:close/>
                <a:moveTo>
                  <a:pt x="3051" y="3645"/>
                </a:moveTo>
                <a:lnTo>
                  <a:pt x="4569" y="3645"/>
                </a:lnTo>
                <a:lnTo>
                  <a:pt x="3810" y="2886"/>
                </a:lnTo>
                <a:lnTo>
                  <a:pt x="3051" y="3645"/>
                </a:lnTo>
                <a:close/>
                <a:moveTo>
                  <a:pt x="4650" y="3645"/>
                </a:moveTo>
                <a:lnTo>
                  <a:pt x="4897" y="3645"/>
                </a:lnTo>
                <a:lnTo>
                  <a:pt x="5695" y="2846"/>
                </a:lnTo>
                <a:lnTo>
                  <a:pt x="4773" y="1924"/>
                </a:lnTo>
                <a:lnTo>
                  <a:pt x="3850" y="2846"/>
                </a:lnTo>
                <a:lnTo>
                  <a:pt x="4650" y="3645"/>
                </a:lnTo>
                <a:close/>
                <a:moveTo>
                  <a:pt x="2888" y="1884"/>
                </a:moveTo>
                <a:lnTo>
                  <a:pt x="3810" y="962"/>
                </a:lnTo>
                <a:lnTo>
                  <a:pt x="4732" y="1884"/>
                </a:lnTo>
                <a:lnTo>
                  <a:pt x="3810" y="2806"/>
                </a:lnTo>
                <a:lnTo>
                  <a:pt x="2888" y="1884"/>
                </a:lnTo>
                <a:close/>
                <a:moveTo>
                  <a:pt x="1926" y="922"/>
                </a:moveTo>
                <a:lnTo>
                  <a:pt x="2848" y="0"/>
                </a:lnTo>
                <a:lnTo>
                  <a:pt x="3770" y="922"/>
                </a:lnTo>
                <a:lnTo>
                  <a:pt x="2848" y="1843"/>
                </a:lnTo>
                <a:lnTo>
                  <a:pt x="1926" y="922"/>
                </a:lnTo>
                <a:close/>
                <a:moveTo>
                  <a:pt x="963" y="1884"/>
                </a:moveTo>
                <a:lnTo>
                  <a:pt x="1886" y="962"/>
                </a:lnTo>
                <a:lnTo>
                  <a:pt x="2808" y="1884"/>
                </a:lnTo>
                <a:lnTo>
                  <a:pt x="1886" y="2806"/>
                </a:lnTo>
                <a:lnTo>
                  <a:pt x="963" y="1884"/>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pic>
        <p:nvPicPr>
          <p:cNvPr id="7" name="Picture 6" descr="A picture containing drawing&#10;&#10;Description automatically generated">
            <a:extLst>
              <a:ext uri="{FF2B5EF4-FFF2-40B4-BE49-F238E27FC236}">
                <a16:creationId xmlns:a16="http://schemas.microsoft.com/office/drawing/2014/main" id="{5B773574-66C1-444E-A7F1-DDBE8ED7021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4" name="Picture 3">
            <a:extLst>
              <a:ext uri="{FF2B5EF4-FFF2-40B4-BE49-F238E27FC236}">
                <a16:creationId xmlns:a16="http://schemas.microsoft.com/office/drawing/2014/main" id="{EDD0156B-9BE0-415E-9C67-19EA536DFF95}"/>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238851220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3">
    <p:spTree>
      <p:nvGrpSpPr>
        <p:cNvPr id="1" name=""/>
        <p:cNvGrpSpPr/>
        <p:nvPr/>
      </p:nvGrpSpPr>
      <p:grpSpPr>
        <a:xfrm>
          <a:off x="0" y="0"/>
          <a:ext cx="0" cy="0"/>
          <a:chOff x="0" y="0"/>
          <a:chExt cx="0" cy="0"/>
        </a:xfrm>
      </p:grpSpPr>
      <p:sp>
        <p:nvSpPr>
          <p:cNvPr id="3" name="Freeform 12"/>
          <p:cNvSpPr>
            <a:spLocks noGrp="1" noEditPoints="1"/>
          </p:cNvSpPr>
          <p:nvPr>
            <p:ph type="pic" sz="quarter" idx="10"/>
          </p:nvPr>
        </p:nvSpPr>
        <p:spPr bwMode="auto">
          <a:xfrm>
            <a:off x="4797506" y="0"/>
            <a:ext cx="16075035" cy="10288588"/>
          </a:xfrm>
          <a:custGeom>
            <a:avLst/>
            <a:gdLst>
              <a:gd name="T0" fmla="*/ 799 w 5695"/>
              <a:gd name="T1" fmla="*/ 0 h 3645"/>
              <a:gd name="T2" fmla="*/ 1046 w 5695"/>
              <a:gd name="T3" fmla="*/ 0 h 3645"/>
              <a:gd name="T4" fmla="*/ 1845 w 5695"/>
              <a:gd name="T5" fmla="*/ 799 h 3645"/>
              <a:gd name="T6" fmla="*/ 923 w 5695"/>
              <a:gd name="T7" fmla="*/ 1721 h 3645"/>
              <a:gd name="T8" fmla="*/ 0 w 5695"/>
              <a:gd name="T9" fmla="*/ 799 h 3645"/>
              <a:gd name="T10" fmla="*/ 799 w 5695"/>
              <a:gd name="T11" fmla="*/ 0 h 3645"/>
              <a:gd name="T12" fmla="*/ 1126 w 5695"/>
              <a:gd name="T13" fmla="*/ 0 h 3645"/>
              <a:gd name="T14" fmla="*/ 2645 w 5695"/>
              <a:gd name="T15" fmla="*/ 0 h 3645"/>
              <a:gd name="T16" fmla="*/ 1886 w 5695"/>
              <a:gd name="T17" fmla="*/ 758 h 3645"/>
              <a:gd name="T18" fmla="*/ 1126 w 5695"/>
              <a:gd name="T19" fmla="*/ 0 h 3645"/>
              <a:gd name="T20" fmla="*/ 2725 w 5695"/>
              <a:gd name="T21" fmla="*/ 0 h 3645"/>
              <a:gd name="T22" fmla="*/ 2971 w 5695"/>
              <a:gd name="T23" fmla="*/ 0 h 3645"/>
              <a:gd name="T24" fmla="*/ 3770 w 5695"/>
              <a:gd name="T25" fmla="*/ 799 h 3645"/>
              <a:gd name="T26" fmla="*/ 2848 w 5695"/>
              <a:gd name="T27" fmla="*/ 1721 h 3645"/>
              <a:gd name="T28" fmla="*/ 1926 w 5695"/>
              <a:gd name="T29" fmla="*/ 799 h 3645"/>
              <a:gd name="T30" fmla="*/ 2725 w 5695"/>
              <a:gd name="T31" fmla="*/ 0 h 3645"/>
              <a:gd name="T32" fmla="*/ 3051 w 5695"/>
              <a:gd name="T33" fmla="*/ 0 h 3645"/>
              <a:gd name="T34" fmla="*/ 4569 w 5695"/>
              <a:gd name="T35" fmla="*/ 0 h 3645"/>
              <a:gd name="T36" fmla="*/ 3810 w 5695"/>
              <a:gd name="T37" fmla="*/ 758 h 3645"/>
              <a:gd name="T38" fmla="*/ 3051 w 5695"/>
              <a:gd name="T39" fmla="*/ 0 h 3645"/>
              <a:gd name="T40" fmla="*/ 4650 w 5695"/>
              <a:gd name="T41" fmla="*/ 0 h 3645"/>
              <a:gd name="T42" fmla="*/ 4897 w 5695"/>
              <a:gd name="T43" fmla="*/ 0 h 3645"/>
              <a:gd name="T44" fmla="*/ 5695 w 5695"/>
              <a:gd name="T45" fmla="*/ 798 h 3645"/>
              <a:gd name="T46" fmla="*/ 4773 w 5695"/>
              <a:gd name="T47" fmla="*/ 1721 h 3645"/>
              <a:gd name="T48" fmla="*/ 3850 w 5695"/>
              <a:gd name="T49" fmla="*/ 799 h 3645"/>
              <a:gd name="T50" fmla="*/ 4650 w 5695"/>
              <a:gd name="T51" fmla="*/ 0 h 3645"/>
              <a:gd name="T52" fmla="*/ 2888 w 5695"/>
              <a:gd name="T53" fmla="*/ 1761 h 3645"/>
              <a:gd name="T54" fmla="*/ 3810 w 5695"/>
              <a:gd name="T55" fmla="*/ 2683 h 3645"/>
              <a:gd name="T56" fmla="*/ 4732 w 5695"/>
              <a:gd name="T57" fmla="*/ 1761 h 3645"/>
              <a:gd name="T58" fmla="*/ 3810 w 5695"/>
              <a:gd name="T59" fmla="*/ 839 h 3645"/>
              <a:gd name="T60" fmla="*/ 2888 w 5695"/>
              <a:gd name="T61" fmla="*/ 1761 h 3645"/>
              <a:gd name="T62" fmla="*/ 1926 w 5695"/>
              <a:gd name="T63" fmla="*/ 2723 h 3645"/>
              <a:gd name="T64" fmla="*/ 2848 w 5695"/>
              <a:gd name="T65" fmla="*/ 3645 h 3645"/>
              <a:gd name="T66" fmla="*/ 3770 w 5695"/>
              <a:gd name="T67" fmla="*/ 2723 h 3645"/>
              <a:gd name="T68" fmla="*/ 2848 w 5695"/>
              <a:gd name="T69" fmla="*/ 1801 h 3645"/>
              <a:gd name="T70" fmla="*/ 1926 w 5695"/>
              <a:gd name="T71" fmla="*/ 2723 h 3645"/>
              <a:gd name="T72" fmla="*/ 963 w 5695"/>
              <a:gd name="T73" fmla="*/ 1761 h 3645"/>
              <a:gd name="T74" fmla="*/ 1886 w 5695"/>
              <a:gd name="T75" fmla="*/ 2683 h 3645"/>
              <a:gd name="T76" fmla="*/ 2808 w 5695"/>
              <a:gd name="T77" fmla="*/ 1761 h 3645"/>
              <a:gd name="T78" fmla="*/ 1886 w 5695"/>
              <a:gd name="T79" fmla="*/ 839 h 3645"/>
              <a:gd name="T80" fmla="*/ 963 w 5695"/>
              <a:gd name="T81" fmla="*/ 1761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95" h="3645">
                <a:moveTo>
                  <a:pt x="799" y="0"/>
                </a:moveTo>
                <a:lnTo>
                  <a:pt x="1046" y="0"/>
                </a:lnTo>
                <a:lnTo>
                  <a:pt x="1845" y="799"/>
                </a:lnTo>
                <a:lnTo>
                  <a:pt x="923" y="1721"/>
                </a:lnTo>
                <a:lnTo>
                  <a:pt x="0" y="799"/>
                </a:lnTo>
                <a:lnTo>
                  <a:pt x="799" y="0"/>
                </a:lnTo>
                <a:close/>
                <a:moveTo>
                  <a:pt x="1126" y="0"/>
                </a:moveTo>
                <a:lnTo>
                  <a:pt x="2645" y="0"/>
                </a:lnTo>
                <a:lnTo>
                  <a:pt x="1886" y="758"/>
                </a:lnTo>
                <a:lnTo>
                  <a:pt x="1126" y="0"/>
                </a:lnTo>
                <a:close/>
                <a:moveTo>
                  <a:pt x="2725" y="0"/>
                </a:moveTo>
                <a:lnTo>
                  <a:pt x="2971" y="0"/>
                </a:lnTo>
                <a:lnTo>
                  <a:pt x="3770" y="799"/>
                </a:lnTo>
                <a:lnTo>
                  <a:pt x="2848" y="1721"/>
                </a:lnTo>
                <a:lnTo>
                  <a:pt x="1926" y="799"/>
                </a:lnTo>
                <a:lnTo>
                  <a:pt x="2725" y="0"/>
                </a:lnTo>
                <a:close/>
                <a:moveTo>
                  <a:pt x="3051" y="0"/>
                </a:moveTo>
                <a:lnTo>
                  <a:pt x="4569" y="0"/>
                </a:lnTo>
                <a:lnTo>
                  <a:pt x="3810" y="758"/>
                </a:lnTo>
                <a:lnTo>
                  <a:pt x="3051" y="0"/>
                </a:lnTo>
                <a:close/>
                <a:moveTo>
                  <a:pt x="4650" y="0"/>
                </a:moveTo>
                <a:lnTo>
                  <a:pt x="4897" y="0"/>
                </a:lnTo>
                <a:lnTo>
                  <a:pt x="5695" y="798"/>
                </a:lnTo>
                <a:lnTo>
                  <a:pt x="4773" y="1721"/>
                </a:lnTo>
                <a:lnTo>
                  <a:pt x="3850" y="799"/>
                </a:lnTo>
                <a:lnTo>
                  <a:pt x="4650" y="0"/>
                </a:lnTo>
                <a:close/>
                <a:moveTo>
                  <a:pt x="2888" y="1761"/>
                </a:moveTo>
                <a:lnTo>
                  <a:pt x="3810" y="2683"/>
                </a:lnTo>
                <a:lnTo>
                  <a:pt x="4732" y="1761"/>
                </a:lnTo>
                <a:lnTo>
                  <a:pt x="3810" y="839"/>
                </a:lnTo>
                <a:lnTo>
                  <a:pt x="2888" y="1761"/>
                </a:lnTo>
                <a:close/>
                <a:moveTo>
                  <a:pt x="1926" y="2723"/>
                </a:moveTo>
                <a:lnTo>
                  <a:pt x="2848" y="3645"/>
                </a:lnTo>
                <a:lnTo>
                  <a:pt x="3770" y="2723"/>
                </a:lnTo>
                <a:lnTo>
                  <a:pt x="2848" y="1801"/>
                </a:lnTo>
                <a:lnTo>
                  <a:pt x="1926" y="2723"/>
                </a:lnTo>
                <a:close/>
                <a:moveTo>
                  <a:pt x="963" y="1761"/>
                </a:moveTo>
                <a:lnTo>
                  <a:pt x="1886" y="2683"/>
                </a:lnTo>
                <a:lnTo>
                  <a:pt x="2808" y="1761"/>
                </a:lnTo>
                <a:lnTo>
                  <a:pt x="1886" y="839"/>
                </a:lnTo>
                <a:lnTo>
                  <a:pt x="963" y="1761"/>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Tree>
    <p:extLst>
      <p:ext uri="{BB962C8B-B14F-4D97-AF65-F5344CB8AC3E}">
        <p14:creationId xmlns:p14="http://schemas.microsoft.com/office/powerpoint/2010/main" val="10799991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4">
    <p:spTree>
      <p:nvGrpSpPr>
        <p:cNvPr id="1" name=""/>
        <p:cNvGrpSpPr/>
        <p:nvPr/>
      </p:nvGrpSpPr>
      <p:grpSpPr>
        <a:xfrm>
          <a:off x="0" y="0"/>
          <a:ext cx="0" cy="0"/>
          <a:chOff x="0" y="0"/>
          <a:chExt cx="0" cy="0"/>
        </a:xfrm>
      </p:grpSpPr>
      <p:sp>
        <p:nvSpPr>
          <p:cNvPr id="3" name="Рисунок 2"/>
          <p:cNvSpPr>
            <a:spLocks noGrp="1" noChangeArrowheads="1"/>
          </p:cNvSpPr>
          <p:nvPr>
            <p:ph type="pic" sz="quarter" idx="10"/>
          </p:nvPr>
        </p:nvSpPr>
        <p:spPr bwMode="auto">
          <a:xfrm>
            <a:off x="1818975" y="0"/>
            <a:ext cx="6662002" cy="10288588"/>
          </a:xfrm>
          <a:custGeom>
            <a:avLst/>
            <a:gdLst>
              <a:gd name="connsiteX0" fmla="*/ 4581543 w 6662001"/>
              <a:gd name="connsiteY0" fmla="*/ 6400518 h 10288580"/>
              <a:gd name="connsiteX1" fmla="*/ 6662001 w 6662001"/>
              <a:gd name="connsiteY1" fmla="*/ 6400518 h 10288580"/>
              <a:gd name="connsiteX2" fmla="*/ 6662001 w 6662001"/>
              <a:gd name="connsiteY2" fmla="*/ 8469603 h 10288580"/>
              <a:gd name="connsiteX3" fmla="*/ 4581543 w 6662001"/>
              <a:gd name="connsiteY3" fmla="*/ 8469603 h 10288580"/>
              <a:gd name="connsiteX4" fmla="*/ 2296458 w 6662001"/>
              <a:gd name="connsiteY4" fmla="*/ 6400518 h 10288580"/>
              <a:gd name="connsiteX5" fmla="*/ 4365543 w 6662001"/>
              <a:gd name="connsiteY5" fmla="*/ 6400518 h 10288580"/>
              <a:gd name="connsiteX6" fmla="*/ 4365543 w 6662001"/>
              <a:gd name="connsiteY6" fmla="*/ 8469603 h 10288580"/>
              <a:gd name="connsiteX7" fmla="*/ 2296458 w 6662001"/>
              <a:gd name="connsiteY7" fmla="*/ 8469603 h 10288580"/>
              <a:gd name="connsiteX8" fmla="*/ 0 w 6662001"/>
              <a:gd name="connsiteY8" fmla="*/ 6400518 h 10288580"/>
              <a:gd name="connsiteX9" fmla="*/ 2069085 w 6662001"/>
              <a:gd name="connsiteY9" fmla="*/ 6400518 h 10288580"/>
              <a:gd name="connsiteX10" fmla="*/ 2069085 w 6662001"/>
              <a:gd name="connsiteY10" fmla="*/ 10288580 h 10288580"/>
              <a:gd name="connsiteX11" fmla="*/ 0 w 6662001"/>
              <a:gd name="connsiteY11" fmla="*/ 10288580 h 10288580"/>
              <a:gd name="connsiteX12" fmla="*/ 4581543 w 6662001"/>
              <a:gd name="connsiteY12" fmla="*/ 4115434 h 10288580"/>
              <a:gd name="connsiteX13" fmla="*/ 6662001 w 6662001"/>
              <a:gd name="connsiteY13" fmla="*/ 4115434 h 10288580"/>
              <a:gd name="connsiteX14" fmla="*/ 6662001 w 6662001"/>
              <a:gd name="connsiteY14" fmla="*/ 6184518 h 10288580"/>
              <a:gd name="connsiteX15" fmla="*/ 4581543 w 6662001"/>
              <a:gd name="connsiteY15" fmla="*/ 6184518 h 10288580"/>
              <a:gd name="connsiteX16" fmla="*/ 0 w 6662001"/>
              <a:gd name="connsiteY16" fmla="*/ 4115434 h 10288580"/>
              <a:gd name="connsiteX17" fmla="*/ 2069085 w 6662001"/>
              <a:gd name="connsiteY17" fmla="*/ 4115434 h 10288580"/>
              <a:gd name="connsiteX18" fmla="*/ 2069085 w 6662001"/>
              <a:gd name="connsiteY18" fmla="*/ 6184518 h 10288580"/>
              <a:gd name="connsiteX19" fmla="*/ 0 w 6662001"/>
              <a:gd name="connsiteY19" fmla="*/ 6184518 h 10288580"/>
              <a:gd name="connsiteX20" fmla="*/ 2296458 w 6662001"/>
              <a:gd name="connsiteY20" fmla="*/ 4115434 h 10288580"/>
              <a:gd name="connsiteX21" fmla="*/ 4365543 w 6662001"/>
              <a:gd name="connsiteY21" fmla="*/ 4115434 h 10288580"/>
              <a:gd name="connsiteX22" fmla="*/ 4365543 w 6662001"/>
              <a:gd name="connsiteY22" fmla="*/ 6184518 h 10288580"/>
              <a:gd name="connsiteX23" fmla="*/ 2296458 w 6662001"/>
              <a:gd name="connsiteY23" fmla="*/ 6184518 h 10288580"/>
              <a:gd name="connsiteX24" fmla="*/ 0 w 6662001"/>
              <a:gd name="connsiteY24" fmla="*/ 1818976 h 10288580"/>
              <a:gd name="connsiteX25" fmla="*/ 2069085 w 6662001"/>
              <a:gd name="connsiteY25" fmla="*/ 1818976 h 10288580"/>
              <a:gd name="connsiteX26" fmla="*/ 2069085 w 6662001"/>
              <a:gd name="connsiteY26" fmla="*/ 3899434 h 10288580"/>
              <a:gd name="connsiteX27" fmla="*/ 0 w 6662001"/>
              <a:gd name="connsiteY27" fmla="*/ 3899434 h 10288580"/>
              <a:gd name="connsiteX28" fmla="*/ 4581543 w 6662001"/>
              <a:gd name="connsiteY28" fmla="*/ 1818975 h 10288580"/>
              <a:gd name="connsiteX29" fmla="*/ 6662001 w 6662001"/>
              <a:gd name="connsiteY29" fmla="*/ 1818975 h 10288580"/>
              <a:gd name="connsiteX30" fmla="*/ 6662001 w 6662001"/>
              <a:gd name="connsiteY30" fmla="*/ 3899433 h 10288580"/>
              <a:gd name="connsiteX31" fmla="*/ 4581543 w 6662001"/>
              <a:gd name="connsiteY31" fmla="*/ 3899433 h 10288580"/>
              <a:gd name="connsiteX32" fmla="*/ 2296458 w 6662001"/>
              <a:gd name="connsiteY32" fmla="*/ 0 h 10288580"/>
              <a:gd name="connsiteX33" fmla="*/ 4365543 w 6662001"/>
              <a:gd name="connsiteY33" fmla="*/ 0 h 10288580"/>
              <a:gd name="connsiteX34" fmla="*/ 4365543 w 6662001"/>
              <a:gd name="connsiteY34" fmla="*/ 3899434 h 10288580"/>
              <a:gd name="connsiteX35" fmla="*/ 2296458 w 6662001"/>
              <a:gd name="connsiteY35" fmla="*/ 3899434 h 10288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662001" h="10288580">
                <a:moveTo>
                  <a:pt x="4581543" y="6400518"/>
                </a:moveTo>
                <a:lnTo>
                  <a:pt x="6662001" y="6400518"/>
                </a:lnTo>
                <a:lnTo>
                  <a:pt x="6662001" y="8469603"/>
                </a:lnTo>
                <a:lnTo>
                  <a:pt x="4581543" y="8469603"/>
                </a:lnTo>
                <a:close/>
                <a:moveTo>
                  <a:pt x="2296458" y="6400518"/>
                </a:moveTo>
                <a:lnTo>
                  <a:pt x="4365543" y="6400518"/>
                </a:lnTo>
                <a:lnTo>
                  <a:pt x="4365543" y="8469603"/>
                </a:lnTo>
                <a:lnTo>
                  <a:pt x="2296458" y="8469603"/>
                </a:lnTo>
                <a:close/>
                <a:moveTo>
                  <a:pt x="0" y="6400518"/>
                </a:moveTo>
                <a:lnTo>
                  <a:pt x="2069085" y="6400518"/>
                </a:lnTo>
                <a:lnTo>
                  <a:pt x="2069085" y="10288580"/>
                </a:lnTo>
                <a:lnTo>
                  <a:pt x="0" y="10288580"/>
                </a:lnTo>
                <a:close/>
                <a:moveTo>
                  <a:pt x="4581543" y="4115434"/>
                </a:moveTo>
                <a:lnTo>
                  <a:pt x="6662001" y="4115434"/>
                </a:lnTo>
                <a:lnTo>
                  <a:pt x="6662001" y="6184518"/>
                </a:lnTo>
                <a:lnTo>
                  <a:pt x="4581543" y="6184518"/>
                </a:lnTo>
                <a:close/>
                <a:moveTo>
                  <a:pt x="0" y="4115434"/>
                </a:moveTo>
                <a:lnTo>
                  <a:pt x="2069085" y="4115434"/>
                </a:lnTo>
                <a:lnTo>
                  <a:pt x="2069085" y="6184518"/>
                </a:lnTo>
                <a:lnTo>
                  <a:pt x="0" y="6184518"/>
                </a:lnTo>
                <a:close/>
                <a:moveTo>
                  <a:pt x="2296458" y="4115434"/>
                </a:moveTo>
                <a:lnTo>
                  <a:pt x="4365543" y="4115434"/>
                </a:lnTo>
                <a:lnTo>
                  <a:pt x="4365543" y="6184518"/>
                </a:lnTo>
                <a:lnTo>
                  <a:pt x="2296458" y="6184518"/>
                </a:lnTo>
                <a:close/>
                <a:moveTo>
                  <a:pt x="0" y="1818976"/>
                </a:moveTo>
                <a:lnTo>
                  <a:pt x="2069085" y="1818976"/>
                </a:lnTo>
                <a:lnTo>
                  <a:pt x="2069085" y="3899434"/>
                </a:lnTo>
                <a:lnTo>
                  <a:pt x="0" y="3899434"/>
                </a:lnTo>
                <a:close/>
                <a:moveTo>
                  <a:pt x="4581543" y="1818975"/>
                </a:moveTo>
                <a:lnTo>
                  <a:pt x="6662001" y="1818975"/>
                </a:lnTo>
                <a:lnTo>
                  <a:pt x="6662001" y="3899433"/>
                </a:lnTo>
                <a:lnTo>
                  <a:pt x="4581543" y="3899433"/>
                </a:lnTo>
                <a:close/>
                <a:moveTo>
                  <a:pt x="2296458" y="0"/>
                </a:moveTo>
                <a:lnTo>
                  <a:pt x="4365543" y="0"/>
                </a:lnTo>
                <a:lnTo>
                  <a:pt x="4365543" y="3899434"/>
                </a:lnTo>
                <a:lnTo>
                  <a:pt x="2296458" y="3899434"/>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Tree>
    <p:extLst>
      <p:ext uri="{BB962C8B-B14F-4D97-AF65-F5344CB8AC3E}">
        <p14:creationId xmlns:p14="http://schemas.microsoft.com/office/powerpoint/2010/main" val="32049015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5">
    <p:spTree>
      <p:nvGrpSpPr>
        <p:cNvPr id="1" name=""/>
        <p:cNvGrpSpPr/>
        <p:nvPr/>
      </p:nvGrpSpPr>
      <p:grpSpPr>
        <a:xfrm>
          <a:off x="0" y="0"/>
          <a:ext cx="0" cy="0"/>
          <a:chOff x="0" y="0"/>
          <a:chExt cx="0" cy="0"/>
        </a:xfrm>
      </p:grpSpPr>
      <p:sp>
        <p:nvSpPr>
          <p:cNvPr id="6" name="Рисунок 2"/>
          <p:cNvSpPr>
            <a:spLocks noGrp="1" noChangeArrowheads="1"/>
          </p:cNvSpPr>
          <p:nvPr>
            <p:ph type="pic" sz="quarter" idx="10"/>
          </p:nvPr>
        </p:nvSpPr>
        <p:spPr bwMode="auto">
          <a:xfrm>
            <a:off x="1237024" y="1307392"/>
            <a:ext cx="7696540" cy="7673803"/>
          </a:xfrm>
          <a:custGeom>
            <a:avLst/>
            <a:gdLst>
              <a:gd name="connsiteX0" fmla="*/ 6696103 w 7696540"/>
              <a:gd name="connsiteY0" fmla="*/ 6673365 h 7673802"/>
              <a:gd name="connsiteX1" fmla="*/ 7696540 w 7696540"/>
              <a:gd name="connsiteY1" fmla="*/ 6673365 h 7673802"/>
              <a:gd name="connsiteX2" fmla="*/ 7696540 w 7696540"/>
              <a:gd name="connsiteY2" fmla="*/ 7673802 h 7673802"/>
              <a:gd name="connsiteX3" fmla="*/ 6696103 w 7696540"/>
              <a:gd name="connsiteY3" fmla="*/ 7673802 h 7673802"/>
              <a:gd name="connsiteX4" fmla="*/ 5581980 w 7696540"/>
              <a:gd name="connsiteY4" fmla="*/ 6673365 h 7673802"/>
              <a:gd name="connsiteX5" fmla="*/ 6582417 w 7696540"/>
              <a:gd name="connsiteY5" fmla="*/ 6673365 h 7673802"/>
              <a:gd name="connsiteX6" fmla="*/ 6582417 w 7696540"/>
              <a:gd name="connsiteY6" fmla="*/ 7673802 h 7673802"/>
              <a:gd name="connsiteX7" fmla="*/ 5581980 w 7696540"/>
              <a:gd name="connsiteY7" fmla="*/ 7673802 h 7673802"/>
              <a:gd name="connsiteX8" fmla="*/ 4467857 w 7696540"/>
              <a:gd name="connsiteY8" fmla="*/ 6673365 h 7673802"/>
              <a:gd name="connsiteX9" fmla="*/ 5456929 w 7696540"/>
              <a:gd name="connsiteY9" fmla="*/ 6673365 h 7673802"/>
              <a:gd name="connsiteX10" fmla="*/ 5456929 w 7696540"/>
              <a:gd name="connsiteY10" fmla="*/ 7673802 h 7673802"/>
              <a:gd name="connsiteX11" fmla="*/ 4467857 w 7696540"/>
              <a:gd name="connsiteY11" fmla="*/ 7673802 h 7673802"/>
              <a:gd name="connsiteX12" fmla="*/ 2228246 w 7696540"/>
              <a:gd name="connsiteY12" fmla="*/ 6673365 h 7673802"/>
              <a:gd name="connsiteX13" fmla="*/ 3228683 w 7696540"/>
              <a:gd name="connsiteY13" fmla="*/ 6673365 h 7673802"/>
              <a:gd name="connsiteX14" fmla="*/ 3228683 w 7696540"/>
              <a:gd name="connsiteY14" fmla="*/ 7673802 h 7673802"/>
              <a:gd name="connsiteX15" fmla="*/ 2228246 w 7696540"/>
              <a:gd name="connsiteY15" fmla="*/ 7673802 h 7673802"/>
              <a:gd name="connsiteX16" fmla="*/ 1114123 w 7696540"/>
              <a:gd name="connsiteY16" fmla="*/ 6673365 h 7673802"/>
              <a:gd name="connsiteX17" fmla="*/ 2114560 w 7696540"/>
              <a:gd name="connsiteY17" fmla="*/ 6673365 h 7673802"/>
              <a:gd name="connsiteX18" fmla="*/ 2114560 w 7696540"/>
              <a:gd name="connsiteY18" fmla="*/ 7673802 h 7673802"/>
              <a:gd name="connsiteX19" fmla="*/ 1114123 w 7696540"/>
              <a:gd name="connsiteY19" fmla="*/ 7673802 h 7673802"/>
              <a:gd name="connsiteX20" fmla="*/ 6696103 w 7696540"/>
              <a:gd name="connsiteY20" fmla="*/ 5570615 h 7673802"/>
              <a:gd name="connsiteX21" fmla="*/ 7696540 w 7696540"/>
              <a:gd name="connsiteY21" fmla="*/ 5570615 h 7673802"/>
              <a:gd name="connsiteX22" fmla="*/ 7696540 w 7696540"/>
              <a:gd name="connsiteY22" fmla="*/ 6559687 h 7673802"/>
              <a:gd name="connsiteX23" fmla="*/ 6696103 w 7696540"/>
              <a:gd name="connsiteY23" fmla="*/ 6559687 h 7673802"/>
              <a:gd name="connsiteX24" fmla="*/ 4467857 w 7696540"/>
              <a:gd name="connsiteY24" fmla="*/ 5570615 h 7673802"/>
              <a:gd name="connsiteX25" fmla="*/ 5456929 w 7696540"/>
              <a:gd name="connsiteY25" fmla="*/ 5570615 h 7673802"/>
              <a:gd name="connsiteX26" fmla="*/ 5456929 w 7696540"/>
              <a:gd name="connsiteY26" fmla="*/ 6559687 h 7673802"/>
              <a:gd name="connsiteX27" fmla="*/ 4467857 w 7696540"/>
              <a:gd name="connsiteY27" fmla="*/ 6559687 h 7673802"/>
              <a:gd name="connsiteX28" fmla="*/ 3342369 w 7696540"/>
              <a:gd name="connsiteY28" fmla="*/ 5570615 h 7673802"/>
              <a:gd name="connsiteX29" fmla="*/ 4342806 w 7696540"/>
              <a:gd name="connsiteY29" fmla="*/ 5570615 h 7673802"/>
              <a:gd name="connsiteX30" fmla="*/ 4342806 w 7696540"/>
              <a:gd name="connsiteY30" fmla="*/ 6559687 h 7673802"/>
              <a:gd name="connsiteX31" fmla="*/ 3342369 w 7696540"/>
              <a:gd name="connsiteY31" fmla="*/ 6559687 h 7673802"/>
              <a:gd name="connsiteX32" fmla="*/ 2228246 w 7696540"/>
              <a:gd name="connsiteY32" fmla="*/ 5570615 h 7673802"/>
              <a:gd name="connsiteX33" fmla="*/ 3228683 w 7696540"/>
              <a:gd name="connsiteY33" fmla="*/ 5570615 h 7673802"/>
              <a:gd name="connsiteX34" fmla="*/ 3228683 w 7696540"/>
              <a:gd name="connsiteY34" fmla="*/ 6559687 h 7673802"/>
              <a:gd name="connsiteX35" fmla="*/ 2228246 w 7696540"/>
              <a:gd name="connsiteY35" fmla="*/ 6559687 h 7673802"/>
              <a:gd name="connsiteX36" fmla="*/ 1114123 w 7696540"/>
              <a:gd name="connsiteY36" fmla="*/ 5570615 h 7673802"/>
              <a:gd name="connsiteX37" fmla="*/ 2114560 w 7696540"/>
              <a:gd name="connsiteY37" fmla="*/ 5570615 h 7673802"/>
              <a:gd name="connsiteX38" fmla="*/ 2114560 w 7696540"/>
              <a:gd name="connsiteY38" fmla="*/ 6559687 h 7673802"/>
              <a:gd name="connsiteX39" fmla="*/ 1114123 w 7696540"/>
              <a:gd name="connsiteY39" fmla="*/ 6559687 h 7673802"/>
              <a:gd name="connsiteX40" fmla="*/ 0 w 7696540"/>
              <a:gd name="connsiteY40" fmla="*/ 5570615 h 7673802"/>
              <a:gd name="connsiteX41" fmla="*/ 989072 w 7696540"/>
              <a:gd name="connsiteY41" fmla="*/ 5570615 h 7673802"/>
              <a:gd name="connsiteX42" fmla="*/ 989072 w 7696540"/>
              <a:gd name="connsiteY42" fmla="*/ 6559687 h 7673802"/>
              <a:gd name="connsiteX43" fmla="*/ 0 w 7696540"/>
              <a:gd name="connsiteY43" fmla="*/ 6559687 h 7673802"/>
              <a:gd name="connsiteX44" fmla="*/ 6696103 w 7696540"/>
              <a:gd name="connsiteY44" fmla="*/ 4456492 h 7673802"/>
              <a:gd name="connsiteX45" fmla="*/ 7696540 w 7696540"/>
              <a:gd name="connsiteY45" fmla="*/ 4456492 h 7673802"/>
              <a:gd name="connsiteX46" fmla="*/ 7696540 w 7696540"/>
              <a:gd name="connsiteY46" fmla="*/ 5445564 h 7673802"/>
              <a:gd name="connsiteX47" fmla="*/ 6696103 w 7696540"/>
              <a:gd name="connsiteY47" fmla="*/ 5445564 h 7673802"/>
              <a:gd name="connsiteX48" fmla="*/ 5581980 w 7696540"/>
              <a:gd name="connsiteY48" fmla="*/ 4456492 h 7673802"/>
              <a:gd name="connsiteX49" fmla="*/ 6582417 w 7696540"/>
              <a:gd name="connsiteY49" fmla="*/ 4456492 h 7673802"/>
              <a:gd name="connsiteX50" fmla="*/ 6582417 w 7696540"/>
              <a:gd name="connsiteY50" fmla="*/ 5445564 h 7673802"/>
              <a:gd name="connsiteX51" fmla="*/ 5581980 w 7696540"/>
              <a:gd name="connsiteY51" fmla="*/ 5445564 h 7673802"/>
              <a:gd name="connsiteX52" fmla="*/ 4467857 w 7696540"/>
              <a:gd name="connsiteY52" fmla="*/ 4456492 h 7673802"/>
              <a:gd name="connsiteX53" fmla="*/ 5456929 w 7696540"/>
              <a:gd name="connsiteY53" fmla="*/ 4456492 h 7673802"/>
              <a:gd name="connsiteX54" fmla="*/ 5456929 w 7696540"/>
              <a:gd name="connsiteY54" fmla="*/ 5445564 h 7673802"/>
              <a:gd name="connsiteX55" fmla="*/ 4467857 w 7696540"/>
              <a:gd name="connsiteY55" fmla="*/ 5445564 h 7673802"/>
              <a:gd name="connsiteX56" fmla="*/ 3342369 w 7696540"/>
              <a:gd name="connsiteY56" fmla="*/ 4456492 h 7673802"/>
              <a:gd name="connsiteX57" fmla="*/ 4342806 w 7696540"/>
              <a:gd name="connsiteY57" fmla="*/ 4456492 h 7673802"/>
              <a:gd name="connsiteX58" fmla="*/ 4342806 w 7696540"/>
              <a:gd name="connsiteY58" fmla="*/ 5445564 h 7673802"/>
              <a:gd name="connsiteX59" fmla="*/ 3342369 w 7696540"/>
              <a:gd name="connsiteY59" fmla="*/ 5445564 h 7673802"/>
              <a:gd name="connsiteX60" fmla="*/ 1114124 w 7696540"/>
              <a:gd name="connsiteY60" fmla="*/ 4456492 h 7673802"/>
              <a:gd name="connsiteX61" fmla="*/ 2114561 w 7696540"/>
              <a:gd name="connsiteY61" fmla="*/ 4456492 h 7673802"/>
              <a:gd name="connsiteX62" fmla="*/ 2114561 w 7696540"/>
              <a:gd name="connsiteY62" fmla="*/ 5445564 h 7673802"/>
              <a:gd name="connsiteX63" fmla="*/ 1114124 w 7696540"/>
              <a:gd name="connsiteY63" fmla="*/ 5445564 h 7673802"/>
              <a:gd name="connsiteX64" fmla="*/ 6696103 w 7696540"/>
              <a:gd name="connsiteY64" fmla="*/ 3342369 h 7673802"/>
              <a:gd name="connsiteX65" fmla="*/ 7696540 w 7696540"/>
              <a:gd name="connsiteY65" fmla="*/ 3342369 h 7673802"/>
              <a:gd name="connsiteX66" fmla="*/ 7696540 w 7696540"/>
              <a:gd name="connsiteY66" fmla="*/ 4331441 h 7673802"/>
              <a:gd name="connsiteX67" fmla="*/ 6696103 w 7696540"/>
              <a:gd name="connsiteY67" fmla="*/ 4331441 h 7673802"/>
              <a:gd name="connsiteX68" fmla="*/ 5581980 w 7696540"/>
              <a:gd name="connsiteY68" fmla="*/ 3342369 h 7673802"/>
              <a:gd name="connsiteX69" fmla="*/ 6582417 w 7696540"/>
              <a:gd name="connsiteY69" fmla="*/ 3342369 h 7673802"/>
              <a:gd name="connsiteX70" fmla="*/ 6582417 w 7696540"/>
              <a:gd name="connsiteY70" fmla="*/ 4331441 h 7673802"/>
              <a:gd name="connsiteX71" fmla="*/ 5581980 w 7696540"/>
              <a:gd name="connsiteY71" fmla="*/ 4331441 h 7673802"/>
              <a:gd name="connsiteX72" fmla="*/ 3342369 w 7696540"/>
              <a:gd name="connsiteY72" fmla="*/ 3342369 h 7673802"/>
              <a:gd name="connsiteX73" fmla="*/ 4342806 w 7696540"/>
              <a:gd name="connsiteY73" fmla="*/ 3342369 h 7673802"/>
              <a:gd name="connsiteX74" fmla="*/ 4342806 w 7696540"/>
              <a:gd name="connsiteY74" fmla="*/ 4331441 h 7673802"/>
              <a:gd name="connsiteX75" fmla="*/ 3342369 w 7696540"/>
              <a:gd name="connsiteY75" fmla="*/ 4331441 h 7673802"/>
              <a:gd name="connsiteX76" fmla="*/ 2228246 w 7696540"/>
              <a:gd name="connsiteY76" fmla="*/ 3342369 h 7673802"/>
              <a:gd name="connsiteX77" fmla="*/ 3228683 w 7696540"/>
              <a:gd name="connsiteY77" fmla="*/ 3342369 h 7673802"/>
              <a:gd name="connsiteX78" fmla="*/ 3228683 w 7696540"/>
              <a:gd name="connsiteY78" fmla="*/ 4331441 h 7673802"/>
              <a:gd name="connsiteX79" fmla="*/ 2228246 w 7696540"/>
              <a:gd name="connsiteY79" fmla="*/ 4331441 h 7673802"/>
              <a:gd name="connsiteX80" fmla="*/ 1 w 7696540"/>
              <a:gd name="connsiteY80" fmla="*/ 3342369 h 7673802"/>
              <a:gd name="connsiteX81" fmla="*/ 989072 w 7696540"/>
              <a:gd name="connsiteY81" fmla="*/ 3342369 h 7673802"/>
              <a:gd name="connsiteX82" fmla="*/ 989072 w 7696540"/>
              <a:gd name="connsiteY82" fmla="*/ 4331441 h 7673802"/>
              <a:gd name="connsiteX83" fmla="*/ 1 w 7696540"/>
              <a:gd name="connsiteY83" fmla="*/ 4331441 h 7673802"/>
              <a:gd name="connsiteX84" fmla="*/ 6696103 w 7696540"/>
              <a:gd name="connsiteY84" fmla="*/ 2228246 h 7673802"/>
              <a:gd name="connsiteX85" fmla="*/ 7696540 w 7696540"/>
              <a:gd name="connsiteY85" fmla="*/ 2228246 h 7673802"/>
              <a:gd name="connsiteX86" fmla="*/ 7696540 w 7696540"/>
              <a:gd name="connsiteY86" fmla="*/ 3217318 h 7673802"/>
              <a:gd name="connsiteX87" fmla="*/ 6696103 w 7696540"/>
              <a:gd name="connsiteY87" fmla="*/ 3217318 h 7673802"/>
              <a:gd name="connsiteX88" fmla="*/ 5581980 w 7696540"/>
              <a:gd name="connsiteY88" fmla="*/ 2228246 h 7673802"/>
              <a:gd name="connsiteX89" fmla="*/ 6582417 w 7696540"/>
              <a:gd name="connsiteY89" fmla="*/ 2228246 h 7673802"/>
              <a:gd name="connsiteX90" fmla="*/ 6582417 w 7696540"/>
              <a:gd name="connsiteY90" fmla="*/ 3217318 h 7673802"/>
              <a:gd name="connsiteX91" fmla="*/ 5581980 w 7696540"/>
              <a:gd name="connsiteY91" fmla="*/ 3217318 h 7673802"/>
              <a:gd name="connsiteX92" fmla="*/ 4467857 w 7696540"/>
              <a:gd name="connsiteY92" fmla="*/ 2228246 h 7673802"/>
              <a:gd name="connsiteX93" fmla="*/ 5456929 w 7696540"/>
              <a:gd name="connsiteY93" fmla="*/ 2228246 h 7673802"/>
              <a:gd name="connsiteX94" fmla="*/ 5456929 w 7696540"/>
              <a:gd name="connsiteY94" fmla="*/ 3217318 h 7673802"/>
              <a:gd name="connsiteX95" fmla="*/ 4467857 w 7696540"/>
              <a:gd name="connsiteY95" fmla="*/ 3217318 h 7673802"/>
              <a:gd name="connsiteX96" fmla="*/ 3342369 w 7696540"/>
              <a:gd name="connsiteY96" fmla="*/ 2228246 h 7673802"/>
              <a:gd name="connsiteX97" fmla="*/ 4342806 w 7696540"/>
              <a:gd name="connsiteY97" fmla="*/ 2228246 h 7673802"/>
              <a:gd name="connsiteX98" fmla="*/ 4342806 w 7696540"/>
              <a:gd name="connsiteY98" fmla="*/ 3217318 h 7673802"/>
              <a:gd name="connsiteX99" fmla="*/ 3342369 w 7696540"/>
              <a:gd name="connsiteY99" fmla="*/ 3217318 h 7673802"/>
              <a:gd name="connsiteX100" fmla="*/ 2228249 w 7696540"/>
              <a:gd name="connsiteY100" fmla="*/ 2228246 h 7673802"/>
              <a:gd name="connsiteX101" fmla="*/ 3228683 w 7696540"/>
              <a:gd name="connsiteY101" fmla="*/ 2228246 h 7673802"/>
              <a:gd name="connsiteX102" fmla="*/ 3228683 w 7696540"/>
              <a:gd name="connsiteY102" fmla="*/ 3217318 h 7673802"/>
              <a:gd name="connsiteX103" fmla="*/ 2228249 w 7696540"/>
              <a:gd name="connsiteY103" fmla="*/ 3217318 h 7673802"/>
              <a:gd name="connsiteX104" fmla="*/ 1114124 w 7696540"/>
              <a:gd name="connsiteY104" fmla="*/ 2228246 h 7673802"/>
              <a:gd name="connsiteX105" fmla="*/ 2114561 w 7696540"/>
              <a:gd name="connsiteY105" fmla="*/ 2228246 h 7673802"/>
              <a:gd name="connsiteX106" fmla="*/ 2114561 w 7696540"/>
              <a:gd name="connsiteY106" fmla="*/ 3217318 h 7673802"/>
              <a:gd name="connsiteX107" fmla="*/ 1114124 w 7696540"/>
              <a:gd name="connsiteY107" fmla="*/ 3217318 h 7673802"/>
              <a:gd name="connsiteX108" fmla="*/ 2 w 7696540"/>
              <a:gd name="connsiteY108" fmla="*/ 2228246 h 7673802"/>
              <a:gd name="connsiteX109" fmla="*/ 989074 w 7696540"/>
              <a:gd name="connsiteY109" fmla="*/ 2228246 h 7673802"/>
              <a:gd name="connsiteX110" fmla="*/ 989074 w 7696540"/>
              <a:gd name="connsiteY110" fmla="*/ 3217318 h 7673802"/>
              <a:gd name="connsiteX111" fmla="*/ 2 w 7696540"/>
              <a:gd name="connsiteY111" fmla="*/ 3217318 h 7673802"/>
              <a:gd name="connsiteX112" fmla="*/ 6696103 w 7696540"/>
              <a:gd name="connsiteY112" fmla="*/ 1114124 h 7673802"/>
              <a:gd name="connsiteX113" fmla="*/ 7696540 w 7696540"/>
              <a:gd name="connsiteY113" fmla="*/ 1114124 h 7673802"/>
              <a:gd name="connsiteX114" fmla="*/ 7696540 w 7696540"/>
              <a:gd name="connsiteY114" fmla="*/ 2103196 h 7673802"/>
              <a:gd name="connsiteX115" fmla="*/ 6696103 w 7696540"/>
              <a:gd name="connsiteY115" fmla="*/ 2103196 h 7673802"/>
              <a:gd name="connsiteX116" fmla="*/ 5581980 w 7696540"/>
              <a:gd name="connsiteY116" fmla="*/ 1114124 h 7673802"/>
              <a:gd name="connsiteX117" fmla="*/ 6582417 w 7696540"/>
              <a:gd name="connsiteY117" fmla="*/ 1114124 h 7673802"/>
              <a:gd name="connsiteX118" fmla="*/ 6582417 w 7696540"/>
              <a:gd name="connsiteY118" fmla="*/ 2103196 h 7673802"/>
              <a:gd name="connsiteX119" fmla="*/ 5581980 w 7696540"/>
              <a:gd name="connsiteY119" fmla="*/ 2103196 h 7673802"/>
              <a:gd name="connsiteX120" fmla="*/ 3342369 w 7696540"/>
              <a:gd name="connsiteY120" fmla="*/ 1114124 h 7673802"/>
              <a:gd name="connsiteX121" fmla="*/ 4342806 w 7696540"/>
              <a:gd name="connsiteY121" fmla="*/ 1114124 h 7673802"/>
              <a:gd name="connsiteX122" fmla="*/ 4342806 w 7696540"/>
              <a:gd name="connsiteY122" fmla="*/ 2103196 h 7673802"/>
              <a:gd name="connsiteX123" fmla="*/ 3342369 w 7696540"/>
              <a:gd name="connsiteY123" fmla="*/ 2103196 h 7673802"/>
              <a:gd name="connsiteX124" fmla="*/ 1114125 w 7696540"/>
              <a:gd name="connsiteY124" fmla="*/ 1114124 h 7673802"/>
              <a:gd name="connsiteX125" fmla="*/ 2114562 w 7696540"/>
              <a:gd name="connsiteY125" fmla="*/ 1114124 h 7673802"/>
              <a:gd name="connsiteX126" fmla="*/ 2114562 w 7696540"/>
              <a:gd name="connsiteY126" fmla="*/ 2103196 h 7673802"/>
              <a:gd name="connsiteX127" fmla="*/ 1114125 w 7696540"/>
              <a:gd name="connsiteY127" fmla="*/ 2103196 h 7673802"/>
              <a:gd name="connsiteX128" fmla="*/ 2228246 w 7696540"/>
              <a:gd name="connsiteY128" fmla="*/ 1114123 h 7673802"/>
              <a:gd name="connsiteX129" fmla="*/ 3228683 w 7696540"/>
              <a:gd name="connsiteY129" fmla="*/ 1114123 h 7673802"/>
              <a:gd name="connsiteX130" fmla="*/ 3228683 w 7696540"/>
              <a:gd name="connsiteY130" fmla="*/ 2103196 h 7673802"/>
              <a:gd name="connsiteX131" fmla="*/ 2228246 w 7696540"/>
              <a:gd name="connsiteY131" fmla="*/ 2103196 h 7673802"/>
              <a:gd name="connsiteX132" fmla="*/ 5581980 w 7696540"/>
              <a:gd name="connsiteY132" fmla="*/ 1 h 7673802"/>
              <a:gd name="connsiteX133" fmla="*/ 6582417 w 7696540"/>
              <a:gd name="connsiteY133" fmla="*/ 1 h 7673802"/>
              <a:gd name="connsiteX134" fmla="*/ 6582417 w 7696540"/>
              <a:gd name="connsiteY134" fmla="*/ 989073 h 7673802"/>
              <a:gd name="connsiteX135" fmla="*/ 5581980 w 7696540"/>
              <a:gd name="connsiteY135" fmla="*/ 989073 h 7673802"/>
              <a:gd name="connsiteX136" fmla="*/ 4467857 w 7696540"/>
              <a:gd name="connsiteY136" fmla="*/ 1 h 7673802"/>
              <a:gd name="connsiteX137" fmla="*/ 5456929 w 7696540"/>
              <a:gd name="connsiteY137" fmla="*/ 1 h 7673802"/>
              <a:gd name="connsiteX138" fmla="*/ 5456929 w 7696540"/>
              <a:gd name="connsiteY138" fmla="*/ 989073 h 7673802"/>
              <a:gd name="connsiteX139" fmla="*/ 4467857 w 7696540"/>
              <a:gd name="connsiteY139" fmla="*/ 989073 h 7673802"/>
              <a:gd name="connsiteX140" fmla="*/ 3342369 w 7696540"/>
              <a:gd name="connsiteY140" fmla="*/ 1 h 7673802"/>
              <a:gd name="connsiteX141" fmla="*/ 4342806 w 7696540"/>
              <a:gd name="connsiteY141" fmla="*/ 1 h 7673802"/>
              <a:gd name="connsiteX142" fmla="*/ 4342806 w 7696540"/>
              <a:gd name="connsiteY142" fmla="*/ 989073 h 7673802"/>
              <a:gd name="connsiteX143" fmla="*/ 3342369 w 7696540"/>
              <a:gd name="connsiteY143" fmla="*/ 989073 h 7673802"/>
              <a:gd name="connsiteX144" fmla="*/ 2228246 w 7696540"/>
              <a:gd name="connsiteY144" fmla="*/ 0 h 7673802"/>
              <a:gd name="connsiteX145" fmla="*/ 3228683 w 7696540"/>
              <a:gd name="connsiteY145" fmla="*/ 0 h 7673802"/>
              <a:gd name="connsiteX146" fmla="*/ 3228683 w 7696540"/>
              <a:gd name="connsiteY146" fmla="*/ 989072 h 7673802"/>
              <a:gd name="connsiteX147" fmla="*/ 2228246 w 7696540"/>
              <a:gd name="connsiteY147" fmla="*/ 989072 h 7673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7696540" h="7673802">
                <a:moveTo>
                  <a:pt x="6696103" y="6673365"/>
                </a:moveTo>
                <a:lnTo>
                  <a:pt x="7696540" y="6673365"/>
                </a:lnTo>
                <a:lnTo>
                  <a:pt x="7696540" y="7673802"/>
                </a:lnTo>
                <a:lnTo>
                  <a:pt x="6696103" y="7673802"/>
                </a:lnTo>
                <a:close/>
                <a:moveTo>
                  <a:pt x="5581980" y="6673365"/>
                </a:moveTo>
                <a:lnTo>
                  <a:pt x="6582417" y="6673365"/>
                </a:lnTo>
                <a:lnTo>
                  <a:pt x="6582417" y="7673802"/>
                </a:lnTo>
                <a:lnTo>
                  <a:pt x="5581980" y="7673802"/>
                </a:lnTo>
                <a:close/>
                <a:moveTo>
                  <a:pt x="4467857" y="6673365"/>
                </a:moveTo>
                <a:lnTo>
                  <a:pt x="5456929" y="6673365"/>
                </a:lnTo>
                <a:lnTo>
                  <a:pt x="5456929" y="7673802"/>
                </a:lnTo>
                <a:lnTo>
                  <a:pt x="4467857" y="7673802"/>
                </a:lnTo>
                <a:close/>
                <a:moveTo>
                  <a:pt x="2228246" y="6673365"/>
                </a:moveTo>
                <a:lnTo>
                  <a:pt x="3228683" y="6673365"/>
                </a:lnTo>
                <a:lnTo>
                  <a:pt x="3228683" y="7673802"/>
                </a:lnTo>
                <a:lnTo>
                  <a:pt x="2228246" y="7673802"/>
                </a:lnTo>
                <a:close/>
                <a:moveTo>
                  <a:pt x="1114123" y="6673365"/>
                </a:moveTo>
                <a:lnTo>
                  <a:pt x="2114560" y="6673365"/>
                </a:lnTo>
                <a:lnTo>
                  <a:pt x="2114560" y="7673802"/>
                </a:lnTo>
                <a:lnTo>
                  <a:pt x="1114123" y="7673802"/>
                </a:lnTo>
                <a:close/>
                <a:moveTo>
                  <a:pt x="6696103" y="5570615"/>
                </a:moveTo>
                <a:lnTo>
                  <a:pt x="7696540" y="5570615"/>
                </a:lnTo>
                <a:lnTo>
                  <a:pt x="7696540" y="6559687"/>
                </a:lnTo>
                <a:lnTo>
                  <a:pt x="6696103" y="6559687"/>
                </a:lnTo>
                <a:close/>
                <a:moveTo>
                  <a:pt x="4467857" y="5570615"/>
                </a:moveTo>
                <a:lnTo>
                  <a:pt x="5456929" y="5570615"/>
                </a:lnTo>
                <a:lnTo>
                  <a:pt x="5456929" y="6559687"/>
                </a:lnTo>
                <a:lnTo>
                  <a:pt x="4467857" y="6559687"/>
                </a:lnTo>
                <a:close/>
                <a:moveTo>
                  <a:pt x="3342369" y="5570615"/>
                </a:moveTo>
                <a:lnTo>
                  <a:pt x="4342806" y="5570615"/>
                </a:lnTo>
                <a:lnTo>
                  <a:pt x="4342806" y="6559687"/>
                </a:lnTo>
                <a:lnTo>
                  <a:pt x="3342369" y="6559687"/>
                </a:lnTo>
                <a:close/>
                <a:moveTo>
                  <a:pt x="2228246" y="5570615"/>
                </a:moveTo>
                <a:lnTo>
                  <a:pt x="3228683" y="5570615"/>
                </a:lnTo>
                <a:lnTo>
                  <a:pt x="3228683" y="6559687"/>
                </a:lnTo>
                <a:lnTo>
                  <a:pt x="2228246" y="6559687"/>
                </a:lnTo>
                <a:close/>
                <a:moveTo>
                  <a:pt x="1114123" y="5570615"/>
                </a:moveTo>
                <a:lnTo>
                  <a:pt x="2114560" y="5570615"/>
                </a:lnTo>
                <a:lnTo>
                  <a:pt x="2114560" y="6559687"/>
                </a:lnTo>
                <a:lnTo>
                  <a:pt x="1114123" y="6559687"/>
                </a:lnTo>
                <a:close/>
                <a:moveTo>
                  <a:pt x="0" y="5570615"/>
                </a:moveTo>
                <a:lnTo>
                  <a:pt x="989072" y="5570615"/>
                </a:lnTo>
                <a:lnTo>
                  <a:pt x="989072" y="6559687"/>
                </a:lnTo>
                <a:lnTo>
                  <a:pt x="0" y="6559687"/>
                </a:lnTo>
                <a:close/>
                <a:moveTo>
                  <a:pt x="6696103" y="4456492"/>
                </a:moveTo>
                <a:lnTo>
                  <a:pt x="7696540" y="4456492"/>
                </a:lnTo>
                <a:lnTo>
                  <a:pt x="7696540" y="5445564"/>
                </a:lnTo>
                <a:lnTo>
                  <a:pt x="6696103" y="5445564"/>
                </a:lnTo>
                <a:close/>
                <a:moveTo>
                  <a:pt x="5581980" y="4456492"/>
                </a:moveTo>
                <a:lnTo>
                  <a:pt x="6582417" y="4456492"/>
                </a:lnTo>
                <a:lnTo>
                  <a:pt x="6582417" y="5445564"/>
                </a:lnTo>
                <a:lnTo>
                  <a:pt x="5581980" y="5445564"/>
                </a:lnTo>
                <a:close/>
                <a:moveTo>
                  <a:pt x="4467857" y="4456492"/>
                </a:moveTo>
                <a:lnTo>
                  <a:pt x="5456929" y="4456492"/>
                </a:lnTo>
                <a:lnTo>
                  <a:pt x="5456929" y="5445564"/>
                </a:lnTo>
                <a:lnTo>
                  <a:pt x="4467857" y="5445564"/>
                </a:lnTo>
                <a:close/>
                <a:moveTo>
                  <a:pt x="3342369" y="4456492"/>
                </a:moveTo>
                <a:lnTo>
                  <a:pt x="4342806" y="4456492"/>
                </a:lnTo>
                <a:lnTo>
                  <a:pt x="4342806" y="5445564"/>
                </a:lnTo>
                <a:lnTo>
                  <a:pt x="3342369" y="5445564"/>
                </a:lnTo>
                <a:close/>
                <a:moveTo>
                  <a:pt x="1114124" y="4456492"/>
                </a:moveTo>
                <a:lnTo>
                  <a:pt x="2114561" y="4456492"/>
                </a:lnTo>
                <a:lnTo>
                  <a:pt x="2114561" y="5445564"/>
                </a:lnTo>
                <a:lnTo>
                  <a:pt x="1114124" y="5445564"/>
                </a:lnTo>
                <a:close/>
                <a:moveTo>
                  <a:pt x="6696103" y="3342369"/>
                </a:moveTo>
                <a:lnTo>
                  <a:pt x="7696540" y="3342369"/>
                </a:lnTo>
                <a:lnTo>
                  <a:pt x="7696540" y="4331441"/>
                </a:lnTo>
                <a:lnTo>
                  <a:pt x="6696103" y="4331441"/>
                </a:lnTo>
                <a:close/>
                <a:moveTo>
                  <a:pt x="5581980" y="3342369"/>
                </a:moveTo>
                <a:lnTo>
                  <a:pt x="6582417" y="3342369"/>
                </a:lnTo>
                <a:lnTo>
                  <a:pt x="6582417" y="4331441"/>
                </a:lnTo>
                <a:lnTo>
                  <a:pt x="5581980" y="4331441"/>
                </a:lnTo>
                <a:close/>
                <a:moveTo>
                  <a:pt x="3342369" y="3342369"/>
                </a:moveTo>
                <a:lnTo>
                  <a:pt x="4342806" y="3342369"/>
                </a:lnTo>
                <a:lnTo>
                  <a:pt x="4342806" y="4331441"/>
                </a:lnTo>
                <a:lnTo>
                  <a:pt x="3342369" y="4331441"/>
                </a:lnTo>
                <a:close/>
                <a:moveTo>
                  <a:pt x="2228246" y="3342369"/>
                </a:moveTo>
                <a:lnTo>
                  <a:pt x="3228683" y="3342369"/>
                </a:lnTo>
                <a:lnTo>
                  <a:pt x="3228683" y="4331441"/>
                </a:lnTo>
                <a:lnTo>
                  <a:pt x="2228246" y="4331441"/>
                </a:lnTo>
                <a:close/>
                <a:moveTo>
                  <a:pt x="1" y="3342369"/>
                </a:moveTo>
                <a:lnTo>
                  <a:pt x="989072" y="3342369"/>
                </a:lnTo>
                <a:lnTo>
                  <a:pt x="989072" y="4331441"/>
                </a:lnTo>
                <a:lnTo>
                  <a:pt x="1" y="4331441"/>
                </a:lnTo>
                <a:close/>
                <a:moveTo>
                  <a:pt x="6696103" y="2228246"/>
                </a:moveTo>
                <a:lnTo>
                  <a:pt x="7696540" y="2228246"/>
                </a:lnTo>
                <a:lnTo>
                  <a:pt x="7696540" y="3217318"/>
                </a:lnTo>
                <a:lnTo>
                  <a:pt x="6696103" y="3217318"/>
                </a:lnTo>
                <a:close/>
                <a:moveTo>
                  <a:pt x="5581980" y="2228246"/>
                </a:moveTo>
                <a:lnTo>
                  <a:pt x="6582417" y="2228246"/>
                </a:lnTo>
                <a:lnTo>
                  <a:pt x="6582417" y="3217318"/>
                </a:lnTo>
                <a:lnTo>
                  <a:pt x="5581980" y="3217318"/>
                </a:lnTo>
                <a:close/>
                <a:moveTo>
                  <a:pt x="4467857" y="2228246"/>
                </a:moveTo>
                <a:lnTo>
                  <a:pt x="5456929" y="2228246"/>
                </a:lnTo>
                <a:lnTo>
                  <a:pt x="5456929" y="3217318"/>
                </a:lnTo>
                <a:lnTo>
                  <a:pt x="4467857" y="3217318"/>
                </a:lnTo>
                <a:close/>
                <a:moveTo>
                  <a:pt x="3342369" y="2228246"/>
                </a:moveTo>
                <a:lnTo>
                  <a:pt x="4342806" y="2228246"/>
                </a:lnTo>
                <a:lnTo>
                  <a:pt x="4342806" y="3217318"/>
                </a:lnTo>
                <a:lnTo>
                  <a:pt x="3342369" y="3217318"/>
                </a:lnTo>
                <a:close/>
                <a:moveTo>
                  <a:pt x="2228249" y="2228246"/>
                </a:moveTo>
                <a:lnTo>
                  <a:pt x="3228683" y="2228246"/>
                </a:lnTo>
                <a:lnTo>
                  <a:pt x="3228683" y="3217318"/>
                </a:lnTo>
                <a:lnTo>
                  <a:pt x="2228249" y="3217318"/>
                </a:lnTo>
                <a:close/>
                <a:moveTo>
                  <a:pt x="1114124" y="2228246"/>
                </a:moveTo>
                <a:lnTo>
                  <a:pt x="2114561" y="2228246"/>
                </a:lnTo>
                <a:lnTo>
                  <a:pt x="2114561" y="3217318"/>
                </a:lnTo>
                <a:lnTo>
                  <a:pt x="1114124" y="3217318"/>
                </a:lnTo>
                <a:close/>
                <a:moveTo>
                  <a:pt x="2" y="2228246"/>
                </a:moveTo>
                <a:lnTo>
                  <a:pt x="989074" y="2228246"/>
                </a:lnTo>
                <a:lnTo>
                  <a:pt x="989074" y="3217318"/>
                </a:lnTo>
                <a:lnTo>
                  <a:pt x="2" y="3217318"/>
                </a:lnTo>
                <a:close/>
                <a:moveTo>
                  <a:pt x="6696103" y="1114124"/>
                </a:moveTo>
                <a:lnTo>
                  <a:pt x="7696540" y="1114124"/>
                </a:lnTo>
                <a:lnTo>
                  <a:pt x="7696540" y="2103196"/>
                </a:lnTo>
                <a:lnTo>
                  <a:pt x="6696103" y="2103196"/>
                </a:lnTo>
                <a:close/>
                <a:moveTo>
                  <a:pt x="5581980" y="1114124"/>
                </a:moveTo>
                <a:lnTo>
                  <a:pt x="6582417" y="1114124"/>
                </a:lnTo>
                <a:lnTo>
                  <a:pt x="6582417" y="2103196"/>
                </a:lnTo>
                <a:lnTo>
                  <a:pt x="5581980" y="2103196"/>
                </a:lnTo>
                <a:close/>
                <a:moveTo>
                  <a:pt x="3342369" y="1114124"/>
                </a:moveTo>
                <a:lnTo>
                  <a:pt x="4342806" y="1114124"/>
                </a:lnTo>
                <a:lnTo>
                  <a:pt x="4342806" y="2103196"/>
                </a:lnTo>
                <a:lnTo>
                  <a:pt x="3342369" y="2103196"/>
                </a:lnTo>
                <a:close/>
                <a:moveTo>
                  <a:pt x="1114125" y="1114124"/>
                </a:moveTo>
                <a:lnTo>
                  <a:pt x="2114562" y="1114124"/>
                </a:lnTo>
                <a:lnTo>
                  <a:pt x="2114562" y="2103196"/>
                </a:lnTo>
                <a:lnTo>
                  <a:pt x="1114125" y="2103196"/>
                </a:lnTo>
                <a:close/>
                <a:moveTo>
                  <a:pt x="2228246" y="1114123"/>
                </a:moveTo>
                <a:lnTo>
                  <a:pt x="3228683" y="1114123"/>
                </a:lnTo>
                <a:lnTo>
                  <a:pt x="3228683" y="2103196"/>
                </a:lnTo>
                <a:lnTo>
                  <a:pt x="2228246" y="2103196"/>
                </a:lnTo>
                <a:close/>
                <a:moveTo>
                  <a:pt x="5581980" y="1"/>
                </a:moveTo>
                <a:lnTo>
                  <a:pt x="6582417" y="1"/>
                </a:lnTo>
                <a:lnTo>
                  <a:pt x="6582417" y="989073"/>
                </a:lnTo>
                <a:lnTo>
                  <a:pt x="5581980" y="989073"/>
                </a:lnTo>
                <a:close/>
                <a:moveTo>
                  <a:pt x="4467857" y="1"/>
                </a:moveTo>
                <a:lnTo>
                  <a:pt x="5456929" y="1"/>
                </a:lnTo>
                <a:lnTo>
                  <a:pt x="5456929" y="989073"/>
                </a:lnTo>
                <a:lnTo>
                  <a:pt x="4467857" y="989073"/>
                </a:lnTo>
                <a:close/>
                <a:moveTo>
                  <a:pt x="3342369" y="1"/>
                </a:moveTo>
                <a:lnTo>
                  <a:pt x="4342806" y="1"/>
                </a:lnTo>
                <a:lnTo>
                  <a:pt x="4342806" y="989073"/>
                </a:lnTo>
                <a:lnTo>
                  <a:pt x="3342369" y="989073"/>
                </a:lnTo>
                <a:close/>
                <a:moveTo>
                  <a:pt x="2228246" y="0"/>
                </a:moveTo>
                <a:lnTo>
                  <a:pt x="3228683" y="0"/>
                </a:lnTo>
                <a:lnTo>
                  <a:pt x="3228683" y="989072"/>
                </a:lnTo>
                <a:lnTo>
                  <a:pt x="2228246" y="98907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pic>
        <p:nvPicPr>
          <p:cNvPr id="8" name="Picture 7" descr="A picture containing drawing&#10;&#10;Description automatically generated">
            <a:extLst>
              <a:ext uri="{FF2B5EF4-FFF2-40B4-BE49-F238E27FC236}">
                <a16:creationId xmlns:a16="http://schemas.microsoft.com/office/drawing/2014/main" id="{F09CDF7D-8997-3D45-8131-7DCA49177BB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4" name="Picture 3">
            <a:extLst>
              <a:ext uri="{FF2B5EF4-FFF2-40B4-BE49-F238E27FC236}">
                <a16:creationId xmlns:a16="http://schemas.microsoft.com/office/drawing/2014/main" id="{1C576CCD-0E9A-4849-B48A-24581516BB93}"/>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1768612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03">
    <p:spTree>
      <p:nvGrpSpPr>
        <p:cNvPr id="1" name=""/>
        <p:cNvGrpSpPr/>
        <p:nvPr/>
      </p:nvGrpSpPr>
      <p:grpSpPr>
        <a:xfrm>
          <a:off x="0" y="0"/>
          <a:ext cx="0" cy="0"/>
          <a:chOff x="0" y="0"/>
          <a:chExt cx="0" cy="0"/>
        </a:xfrm>
      </p:grpSpPr>
      <p:pic>
        <p:nvPicPr>
          <p:cNvPr id="4" name="Picture 3" descr="A picture containing drawing&#10;&#10;Description automatically generated">
            <a:extLst>
              <a:ext uri="{FF2B5EF4-FFF2-40B4-BE49-F238E27FC236}">
                <a16:creationId xmlns:a16="http://schemas.microsoft.com/office/drawing/2014/main" id="{4D579AA2-A847-8B43-8967-13D0226F14B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29980"/>
            <a:ext cx="3847684" cy="1736484"/>
          </a:xfrm>
          <a:prstGeom prst="rect">
            <a:avLst/>
          </a:prstGeom>
        </p:spPr>
      </p:pic>
      <p:pic>
        <p:nvPicPr>
          <p:cNvPr id="5" name="Picture 4">
            <a:extLst>
              <a:ext uri="{FF2B5EF4-FFF2-40B4-BE49-F238E27FC236}">
                <a16:creationId xmlns:a16="http://schemas.microsoft.com/office/drawing/2014/main" id="{6657C654-D050-4580-BBEC-058A74346B4D}"/>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3721100" y="364322"/>
            <a:ext cx="789949" cy="1067799"/>
          </a:xfrm>
          <a:prstGeom prst="rect">
            <a:avLst/>
          </a:prstGeom>
        </p:spPr>
      </p:pic>
    </p:spTree>
    <p:extLst>
      <p:ext uri="{BB962C8B-B14F-4D97-AF65-F5344CB8AC3E}">
        <p14:creationId xmlns:p14="http://schemas.microsoft.com/office/powerpoint/2010/main" val="396877169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6">
    <p:spTree>
      <p:nvGrpSpPr>
        <p:cNvPr id="1" name=""/>
        <p:cNvGrpSpPr/>
        <p:nvPr/>
      </p:nvGrpSpPr>
      <p:grpSpPr>
        <a:xfrm>
          <a:off x="0" y="0"/>
          <a:ext cx="0" cy="0"/>
          <a:chOff x="0" y="0"/>
          <a:chExt cx="0" cy="0"/>
        </a:xfrm>
      </p:grpSpPr>
      <p:sp>
        <p:nvSpPr>
          <p:cNvPr id="3" name="Freeform 7"/>
          <p:cNvSpPr>
            <a:spLocks noGrp="1" noEditPoints="1"/>
          </p:cNvSpPr>
          <p:nvPr>
            <p:ph type="pic" sz="quarter" idx="10"/>
          </p:nvPr>
        </p:nvSpPr>
        <p:spPr bwMode="auto">
          <a:xfrm>
            <a:off x="9401366" y="1401961"/>
            <a:ext cx="7507277" cy="7518587"/>
          </a:xfrm>
          <a:custGeom>
            <a:avLst/>
            <a:gdLst>
              <a:gd name="T0" fmla="*/ 0 w 3317"/>
              <a:gd name="T1" fmla="*/ 0 h 3329"/>
              <a:gd name="T2" fmla="*/ 3257 w 3317"/>
              <a:gd name="T3" fmla="*/ 0 h 3329"/>
              <a:gd name="T4" fmla="*/ 2050 w 3317"/>
              <a:gd name="T5" fmla="*/ 1211 h 3329"/>
              <a:gd name="T6" fmla="*/ 1207 w 3317"/>
              <a:gd name="T7" fmla="*/ 1211 h 3329"/>
              <a:gd name="T8" fmla="*/ 1207 w 3317"/>
              <a:gd name="T9" fmla="*/ 2057 h 3329"/>
              <a:gd name="T10" fmla="*/ 0 w 3317"/>
              <a:gd name="T11" fmla="*/ 3269 h 3329"/>
              <a:gd name="T12" fmla="*/ 0 w 3317"/>
              <a:gd name="T13" fmla="*/ 0 h 3329"/>
              <a:gd name="T14" fmla="*/ 3317 w 3317"/>
              <a:gd name="T15" fmla="*/ 62 h 3329"/>
              <a:gd name="T16" fmla="*/ 3317 w 3317"/>
              <a:gd name="T17" fmla="*/ 3329 h 3329"/>
              <a:gd name="T18" fmla="*/ 62 w 3317"/>
              <a:gd name="T19" fmla="*/ 3329 h 3329"/>
              <a:gd name="T20" fmla="*/ 1268 w 3317"/>
              <a:gd name="T21" fmla="*/ 2119 h 3329"/>
              <a:gd name="T22" fmla="*/ 2112 w 3317"/>
              <a:gd name="T23" fmla="*/ 2119 h 3329"/>
              <a:gd name="T24" fmla="*/ 2112 w 3317"/>
              <a:gd name="T25" fmla="*/ 1272 h 3329"/>
              <a:gd name="T26" fmla="*/ 3317 w 3317"/>
              <a:gd name="T27" fmla="*/ 62 h 3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17" h="3329">
                <a:moveTo>
                  <a:pt x="0" y="0"/>
                </a:moveTo>
                <a:lnTo>
                  <a:pt x="3257" y="0"/>
                </a:lnTo>
                <a:lnTo>
                  <a:pt x="2050" y="1211"/>
                </a:lnTo>
                <a:lnTo>
                  <a:pt x="1207" y="1211"/>
                </a:lnTo>
                <a:lnTo>
                  <a:pt x="1207" y="2057"/>
                </a:lnTo>
                <a:lnTo>
                  <a:pt x="0" y="3269"/>
                </a:lnTo>
                <a:lnTo>
                  <a:pt x="0" y="0"/>
                </a:lnTo>
                <a:close/>
                <a:moveTo>
                  <a:pt x="3317" y="62"/>
                </a:moveTo>
                <a:lnTo>
                  <a:pt x="3317" y="3329"/>
                </a:lnTo>
                <a:lnTo>
                  <a:pt x="62" y="3329"/>
                </a:lnTo>
                <a:lnTo>
                  <a:pt x="1268" y="2119"/>
                </a:lnTo>
                <a:lnTo>
                  <a:pt x="2112" y="2119"/>
                </a:lnTo>
                <a:lnTo>
                  <a:pt x="2112" y="1272"/>
                </a:lnTo>
                <a:lnTo>
                  <a:pt x="3317" y="62"/>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pic>
        <p:nvPicPr>
          <p:cNvPr id="6" name="Picture 5" descr="A picture containing drawing&#10;&#10;Description automatically generated">
            <a:extLst>
              <a:ext uri="{FF2B5EF4-FFF2-40B4-BE49-F238E27FC236}">
                <a16:creationId xmlns:a16="http://schemas.microsoft.com/office/drawing/2014/main" id="{095CB13D-643E-A941-A991-313318088C1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29980"/>
            <a:ext cx="3847684" cy="1736484"/>
          </a:xfrm>
          <a:prstGeom prst="rect">
            <a:avLst/>
          </a:prstGeom>
        </p:spPr>
      </p:pic>
      <p:pic>
        <p:nvPicPr>
          <p:cNvPr id="4" name="Picture 3">
            <a:extLst>
              <a:ext uri="{FF2B5EF4-FFF2-40B4-BE49-F238E27FC236}">
                <a16:creationId xmlns:a16="http://schemas.microsoft.com/office/drawing/2014/main" id="{2F37DA1C-E1E5-45AB-AA60-7C902EC3B053}"/>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3657600" y="364322"/>
            <a:ext cx="789949" cy="1067799"/>
          </a:xfrm>
          <a:prstGeom prst="rect">
            <a:avLst/>
          </a:prstGeom>
        </p:spPr>
      </p:pic>
    </p:spTree>
    <p:extLst>
      <p:ext uri="{BB962C8B-B14F-4D97-AF65-F5344CB8AC3E}">
        <p14:creationId xmlns:p14="http://schemas.microsoft.com/office/powerpoint/2010/main" val="26007451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7">
    <p:spTree>
      <p:nvGrpSpPr>
        <p:cNvPr id="1" name=""/>
        <p:cNvGrpSpPr/>
        <p:nvPr/>
      </p:nvGrpSpPr>
      <p:grpSpPr>
        <a:xfrm>
          <a:off x="0" y="0"/>
          <a:ext cx="0" cy="0"/>
          <a:chOff x="0" y="0"/>
          <a:chExt cx="0" cy="0"/>
        </a:xfrm>
      </p:grpSpPr>
      <p:sp>
        <p:nvSpPr>
          <p:cNvPr id="3" name="Freeform 8"/>
          <p:cNvSpPr>
            <a:spLocks noGrp="1" noEditPoints="1"/>
          </p:cNvSpPr>
          <p:nvPr>
            <p:ph type="pic" sz="quarter" idx="10"/>
          </p:nvPr>
        </p:nvSpPr>
        <p:spPr bwMode="auto">
          <a:xfrm>
            <a:off x="9311054" y="1311513"/>
            <a:ext cx="7687902" cy="7699484"/>
          </a:xfrm>
          <a:custGeom>
            <a:avLst/>
            <a:gdLst>
              <a:gd name="T0" fmla="*/ 1908 w 3398"/>
              <a:gd name="T1" fmla="*/ 12 h 3410"/>
              <a:gd name="T2" fmla="*/ 2148 w 3398"/>
              <a:gd name="T3" fmla="*/ 61 h 3410"/>
              <a:gd name="T4" fmla="*/ 2375 w 3398"/>
              <a:gd name="T5" fmla="*/ 142 h 3410"/>
              <a:gd name="T6" fmla="*/ 2586 w 3398"/>
              <a:gd name="T7" fmla="*/ 253 h 3410"/>
              <a:gd name="T8" fmla="*/ 2779 w 3398"/>
              <a:gd name="T9" fmla="*/ 391 h 3410"/>
              <a:gd name="T10" fmla="*/ 1962 w 3398"/>
              <a:gd name="T11" fmla="*/ 1323 h 3410"/>
              <a:gd name="T12" fmla="*/ 1858 w 3398"/>
              <a:gd name="T13" fmla="*/ 1269 h 3410"/>
              <a:gd name="T14" fmla="*/ 1740 w 3398"/>
              <a:gd name="T15" fmla="*/ 1242 h 3410"/>
              <a:gd name="T16" fmla="*/ 1606 w 3398"/>
              <a:gd name="T17" fmla="*/ 1249 h 3410"/>
              <a:gd name="T18" fmla="*/ 1479 w 3398"/>
              <a:gd name="T19" fmla="*/ 1297 h 3410"/>
              <a:gd name="T20" fmla="*/ 1372 w 3398"/>
              <a:gd name="T21" fmla="*/ 1377 h 3410"/>
              <a:gd name="T22" fmla="*/ 1292 w 3398"/>
              <a:gd name="T23" fmla="*/ 1484 h 3410"/>
              <a:gd name="T24" fmla="*/ 1245 w 3398"/>
              <a:gd name="T25" fmla="*/ 1612 h 3410"/>
              <a:gd name="T26" fmla="*/ 1238 w 3398"/>
              <a:gd name="T27" fmla="*/ 1747 h 3410"/>
              <a:gd name="T28" fmla="*/ 1264 w 3398"/>
              <a:gd name="T29" fmla="*/ 1865 h 3410"/>
              <a:gd name="T30" fmla="*/ 1319 w 3398"/>
              <a:gd name="T31" fmla="*/ 1970 h 3410"/>
              <a:gd name="T32" fmla="*/ 390 w 3398"/>
              <a:gd name="T33" fmla="*/ 2788 h 3410"/>
              <a:gd name="T34" fmla="*/ 251 w 3398"/>
              <a:gd name="T35" fmla="*/ 2595 h 3410"/>
              <a:gd name="T36" fmla="*/ 141 w 3398"/>
              <a:gd name="T37" fmla="*/ 2383 h 3410"/>
              <a:gd name="T38" fmla="*/ 61 w 3398"/>
              <a:gd name="T39" fmla="*/ 2156 h 3410"/>
              <a:gd name="T40" fmla="*/ 13 w 3398"/>
              <a:gd name="T41" fmla="*/ 1914 h 3410"/>
              <a:gd name="T42" fmla="*/ 3 w 3398"/>
              <a:gd name="T43" fmla="*/ 1617 h 3410"/>
              <a:gd name="T44" fmla="*/ 104 w 3398"/>
              <a:gd name="T45" fmla="*/ 1121 h 3410"/>
              <a:gd name="T46" fmla="*/ 339 w 3398"/>
              <a:gd name="T47" fmla="*/ 687 h 3410"/>
              <a:gd name="T48" fmla="*/ 684 w 3398"/>
              <a:gd name="T49" fmla="*/ 340 h 3410"/>
              <a:gd name="T50" fmla="*/ 1116 w 3398"/>
              <a:gd name="T51" fmla="*/ 104 h 3410"/>
              <a:gd name="T52" fmla="*/ 1612 w 3398"/>
              <a:gd name="T53" fmla="*/ 2 h 3410"/>
              <a:gd name="T54" fmla="*/ 3033 w 3398"/>
              <a:gd name="T55" fmla="*/ 652 h 3410"/>
              <a:gd name="T56" fmla="*/ 3167 w 3398"/>
              <a:gd name="T57" fmla="*/ 849 h 3410"/>
              <a:gd name="T58" fmla="*/ 3272 w 3398"/>
              <a:gd name="T59" fmla="*/ 1064 h 3410"/>
              <a:gd name="T60" fmla="*/ 3348 w 3398"/>
              <a:gd name="T61" fmla="*/ 1294 h 3410"/>
              <a:gd name="T62" fmla="*/ 3390 w 3398"/>
              <a:gd name="T63" fmla="*/ 1537 h 3410"/>
              <a:gd name="T64" fmla="*/ 3389 w 3398"/>
              <a:gd name="T65" fmla="*/ 1878 h 3410"/>
              <a:gd name="T66" fmla="*/ 3264 w 3398"/>
              <a:gd name="T67" fmla="*/ 2367 h 3410"/>
              <a:gd name="T68" fmla="*/ 3009 w 3398"/>
              <a:gd name="T69" fmla="*/ 2788 h 3410"/>
              <a:gd name="T70" fmla="*/ 2647 w 3398"/>
              <a:gd name="T71" fmla="*/ 3118 h 3410"/>
              <a:gd name="T72" fmla="*/ 2203 w 3398"/>
              <a:gd name="T73" fmla="*/ 3333 h 3410"/>
              <a:gd name="T74" fmla="*/ 1699 w 3398"/>
              <a:gd name="T75" fmla="*/ 3410 h 3410"/>
              <a:gd name="T76" fmla="*/ 1450 w 3398"/>
              <a:gd name="T77" fmla="*/ 3392 h 3410"/>
              <a:gd name="T78" fmla="*/ 1211 w 3398"/>
              <a:gd name="T79" fmla="*/ 3338 h 3410"/>
              <a:gd name="T80" fmla="*/ 987 w 3398"/>
              <a:gd name="T81" fmla="*/ 3252 h 3410"/>
              <a:gd name="T82" fmla="*/ 778 w 3398"/>
              <a:gd name="T83" fmla="*/ 3136 h 3410"/>
              <a:gd name="T84" fmla="*/ 590 w 3398"/>
              <a:gd name="T85" fmla="*/ 2993 h 3410"/>
              <a:gd name="T86" fmla="*/ 1452 w 3398"/>
              <a:gd name="T87" fmla="*/ 2097 h 3410"/>
              <a:gd name="T88" fmla="*/ 1559 w 3398"/>
              <a:gd name="T89" fmla="*/ 2148 h 3410"/>
              <a:gd name="T90" fmla="*/ 1678 w 3398"/>
              <a:gd name="T91" fmla="*/ 2169 h 3410"/>
              <a:gd name="T92" fmla="*/ 1815 w 3398"/>
              <a:gd name="T93" fmla="*/ 2155 h 3410"/>
              <a:gd name="T94" fmla="*/ 1939 w 3398"/>
              <a:gd name="T95" fmla="*/ 2103 h 3410"/>
              <a:gd name="T96" fmla="*/ 2041 w 3398"/>
              <a:gd name="T97" fmla="*/ 2017 h 3410"/>
              <a:gd name="T98" fmla="*/ 2117 w 3398"/>
              <a:gd name="T99" fmla="*/ 1906 h 3410"/>
              <a:gd name="T100" fmla="*/ 2157 w 3398"/>
              <a:gd name="T101" fmla="*/ 1776 h 3410"/>
              <a:gd name="T102" fmla="*/ 2158 w 3398"/>
              <a:gd name="T103" fmla="*/ 1643 h 3410"/>
              <a:gd name="T104" fmla="*/ 2127 w 3398"/>
              <a:gd name="T105" fmla="*/ 1527 h 3410"/>
              <a:gd name="T106" fmla="*/ 2068 w 3398"/>
              <a:gd name="T107" fmla="*/ 1425 h 3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98" h="3410">
                <a:moveTo>
                  <a:pt x="1699" y="0"/>
                </a:moveTo>
                <a:lnTo>
                  <a:pt x="1741" y="0"/>
                </a:lnTo>
                <a:lnTo>
                  <a:pt x="1783" y="2"/>
                </a:lnTo>
                <a:lnTo>
                  <a:pt x="1825" y="4"/>
                </a:lnTo>
                <a:lnTo>
                  <a:pt x="1866" y="8"/>
                </a:lnTo>
                <a:lnTo>
                  <a:pt x="1908" y="12"/>
                </a:lnTo>
                <a:lnTo>
                  <a:pt x="1948" y="18"/>
                </a:lnTo>
                <a:lnTo>
                  <a:pt x="1989" y="25"/>
                </a:lnTo>
                <a:lnTo>
                  <a:pt x="2029" y="33"/>
                </a:lnTo>
                <a:lnTo>
                  <a:pt x="2069" y="41"/>
                </a:lnTo>
                <a:lnTo>
                  <a:pt x="2109" y="50"/>
                </a:lnTo>
                <a:lnTo>
                  <a:pt x="2148" y="61"/>
                </a:lnTo>
                <a:lnTo>
                  <a:pt x="2187" y="72"/>
                </a:lnTo>
                <a:lnTo>
                  <a:pt x="2225" y="84"/>
                </a:lnTo>
                <a:lnTo>
                  <a:pt x="2263" y="98"/>
                </a:lnTo>
                <a:lnTo>
                  <a:pt x="2301" y="111"/>
                </a:lnTo>
                <a:lnTo>
                  <a:pt x="2338" y="125"/>
                </a:lnTo>
                <a:lnTo>
                  <a:pt x="2375" y="142"/>
                </a:lnTo>
                <a:lnTo>
                  <a:pt x="2411" y="158"/>
                </a:lnTo>
                <a:lnTo>
                  <a:pt x="2447" y="176"/>
                </a:lnTo>
                <a:lnTo>
                  <a:pt x="2483" y="193"/>
                </a:lnTo>
                <a:lnTo>
                  <a:pt x="2517" y="213"/>
                </a:lnTo>
                <a:lnTo>
                  <a:pt x="2552" y="232"/>
                </a:lnTo>
                <a:lnTo>
                  <a:pt x="2586" y="253"/>
                </a:lnTo>
                <a:lnTo>
                  <a:pt x="2620" y="273"/>
                </a:lnTo>
                <a:lnTo>
                  <a:pt x="2653" y="296"/>
                </a:lnTo>
                <a:lnTo>
                  <a:pt x="2684" y="319"/>
                </a:lnTo>
                <a:lnTo>
                  <a:pt x="2717" y="342"/>
                </a:lnTo>
                <a:lnTo>
                  <a:pt x="2748" y="366"/>
                </a:lnTo>
                <a:lnTo>
                  <a:pt x="2779" y="391"/>
                </a:lnTo>
                <a:lnTo>
                  <a:pt x="2809" y="416"/>
                </a:lnTo>
                <a:lnTo>
                  <a:pt x="2838" y="443"/>
                </a:lnTo>
                <a:lnTo>
                  <a:pt x="2868" y="470"/>
                </a:lnTo>
                <a:lnTo>
                  <a:pt x="1994" y="1347"/>
                </a:lnTo>
                <a:lnTo>
                  <a:pt x="1979" y="1335"/>
                </a:lnTo>
                <a:lnTo>
                  <a:pt x="1962" y="1323"/>
                </a:lnTo>
                <a:lnTo>
                  <a:pt x="1946" y="1312"/>
                </a:lnTo>
                <a:lnTo>
                  <a:pt x="1929" y="1302"/>
                </a:lnTo>
                <a:lnTo>
                  <a:pt x="1912" y="1292"/>
                </a:lnTo>
                <a:lnTo>
                  <a:pt x="1895" y="1284"/>
                </a:lnTo>
                <a:lnTo>
                  <a:pt x="1876" y="1276"/>
                </a:lnTo>
                <a:lnTo>
                  <a:pt x="1858" y="1269"/>
                </a:lnTo>
                <a:lnTo>
                  <a:pt x="1839" y="1262"/>
                </a:lnTo>
                <a:lnTo>
                  <a:pt x="1820" y="1256"/>
                </a:lnTo>
                <a:lnTo>
                  <a:pt x="1800" y="1251"/>
                </a:lnTo>
                <a:lnTo>
                  <a:pt x="1781" y="1247"/>
                </a:lnTo>
                <a:lnTo>
                  <a:pt x="1760" y="1244"/>
                </a:lnTo>
                <a:lnTo>
                  <a:pt x="1740" y="1242"/>
                </a:lnTo>
                <a:lnTo>
                  <a:pt x="1719" y="1241"/>
                </a:lnTo>
                <a:lnTo>
                  <a:pt x="1699" y="1240"/>
                </a:lnTo>
                <a:lnTo>
                  <a:pt x="1675" y="1241"/>
                </a:lnTo>
                <a:lnTo>
                  <a:pt x="1652" y="1242"/>
                </a:lnTo>
                <a:lnTo>
                  <a:pt x="1628" y="1245"/>
                </a:lnTo>
                <a:lnTo>
                  <a:pt x="1606" y="1249"/>
                </a:lnTo>
                <a:lnTo>
                  <a:pt x="1583" y="1254"/>
                </a:lnTo>
                <a:lnTo>
                  <a:pt x="1562" y="1262"/>
                </a:lnTo>
                <a:lnTo>
                  <a:pt x="1540" y="1269"/>
                </a:lnTo>
                <a:lnTo>
                  <a:pt x="1519" y="1277"/>
                </a:lnTo>
                <a:lnTo>
                  <a:pt x="1498" y="1286"/>
                </a:lnTo>
                <a:lnTo>
                  <a:pt x="1479" y="1297"/>
                </a:lnTo>
                <a:lnTo>
                  <a:pt x="1459" y="1308"/>
                </a:lnTo>
                <a:lnTo>
                  <a:pt x="1441" y="1320"/>
                </a:lnTo>
                <a:lnTo>
                  <a:pt x="1422" y="1333"/>
                </a:lnTo>
                <a:lnTo>
                  <a:pt x="1405" y="1347"/>
                </a:lnTo>
                <a:lnTo>
                  <a:pt x="1388" y="1361"/>
                </a:lnTo>
                <a:lnTo>
                  <a:pt x="1372" y="1377"/>
                </a:lnTo>
                <a:lnTo>
                  <a:pt x="1357" y="1393"/>
                </a:lnTo>
                <a:lnTo>
                  <a:pt x="1341" y="1410"/>
                </a:lnTo>
                <a:lnTo>
                  <a:pt x="1328" y="1427"/>
                </a:lnTo>
                <a:lnTo>
                  <a:pt x="1315" y="1446"/>
                </a:lnTo>
                <a:lnTo>
                  <a:pt x="1302" y="1464"/>
                </a:lnTo>
                <a:lnTo>
                  <a:pt x="1292" y="1484"/>
                </a:lnTo>
                <a:lnTo>
                  <a:pt x="1282" y="1504"/>
                </a:lnTo>
                <a:lnTo>
                  <a:pt x="1272" y="1525"/>
                </a:lnTo>
                <a:lnTo>
                  <a:pt x="1264" y="1545"/>
                </a:lnTo>
                <a:lnTo>
                  <a:pt x="1256" y="1567"/>
                </a:lnTo>
                <a:lnTo>
                  <a:pt x="1250" y="1590"/>
                </a:lnTo>
                <a:lnTo>
                  <a:pt x="1245" y="1612"/>
                </a:lnTo>
                <a:lnTo>
                  <a:pt x="1241" y="1635"/>
                </a:lnTo>
                <a:lnTo>
                  <a:pt x="1238" y="1657"/>
                </a:lnTo>
                <a:lnTo>
                  <a:pt x="1236" y="1681"/>
                </a:lnTo>
                <a:lnTo>
                  <a:pt x="1236" y="1705"/>
                </a:lnTo>
                <a:lnTo>
                  <a:pt x="1236" y="1726"/>
                </a:lnTo>
                <a:lnTo>
                  <a:pt x="1238" y="1747"/>
                </a:lnTo>
                <a:lnTo>
                  <a:pt x="1240" y="1767"/>
                </a:lnTo>
                <a:lnTo>
                  <a:pt x="1243" y="1787"/>
                </a:lnTo>
                <a:lnTo>
                  <a:pt x="1247" y="1808"/>
                </a:lnTo>
                <a:lnTo>
                  <a:pt x="1252" y="1827"/>
                </a:lnTo>
                <a:lnTo>
                  <a:pt x="1257" y="1846"/>
                </a:lnTo>
                <a:lnTo>
                  <a:pt x="1264" y="1865"/>
                </a:lnTo>
                <a:lnTo>
                  <a:pt x="1271" y="1884"/>
                </a:lnTo>
                <a:lnTo>
                  <a:pt x="1279" y="1901"/>
                </a:lnTo>
                <a:lnTo>
                  <a:pt x="1288" y="1920"/>
                </a:lnTo>
                <a:lnTo>
                  <a:pt x="1297" y="1936"/>
                </a:lnTo>
                <a:lnTo>
                  <a:pt x="1308" y="1954"/>
                </a:lnTo>
                <a:lnTo>
                  <a:pt x="1319" y="1970"/>
                </a:lnTo>
                <a:lnTo>
                  <a:pt x="1330" y="1985"/>
                </a:lnTo>
                <a:lnTo>
                  <a:pt x="1342" y="2001"/>
                </a:lnTo>
                <a:lnTo>
                  <a:pt x="469" y="2878"/>
                </a:lnTo>
                <a:lnTo>
                  <a:pt x="442" y="2849"/>
                </a:lnTo>
                <a:lnTo>
                  <a:pt x="415" y="2819"/>
                </a:lnTo>
                <a:lnTo>
                  <a:pt x="390" y="2788"/>
                </a:lnTo>
                <a:lnTo>
                  <a:pt x="365" y="2758"/>
                </a:lnTo>
                <a:lnTo>
                  <a:pt x="341" y="2727"/>
                </a:lnTo>
                <a:lnTo>
                  <a:pt x="317" y="2695"/>
                </a:lnTo>
                <a:lnTo>
                  <a:pt x="294" y="2662"/>
                </a:lnTo>
                <a:lnTo>
                  <a:pt x="273" y="2629"/>
                </a:lnTo>
                <a:lnTo>
                  <a:pt x="251" y="2595"/>
                </a:lnTo>
                <a:lnTo>
                  <a:pt x="231" y="2561"/>
                </a:lnTo>
                <a:lnTo>
                  <a:pt x="212" y="2527"/>
                </a:lnTo>
                <a:lnTo>
                  <a:pt x="193" y="2491"/>
                </a:lnTo>
                <a:lnTo>
                  <a:pt x="175" y="2456"/>
                </a:lnTo>
                <a:lnTo>
                  <a:pt x="157" y="2420"/>
                </a:lnTo>
                <a:lnTo>
                  <a:pt x="141" y="2383"/>
                </a:lnTo>
                <a:lnTo>
                  <a:pt x="125" y="2346"/>
                </a:lnTo>
                <a:lnTo>
                  <a:pt x="111" y="2309"/>
                </a:lnTo>
                <a:lnTo>
                  <a:pt x="97" y="2271"/>
                </a:lnTo>
                <a:lnTo>
                  <a:pt x="83" y="2233"/>
                </a:lnTo>
                <a:lnTo>
                  <a:pt x="72" y="2194"/>
                </a:lnTo>
                <a:lnTo>
                  <a:pt x="61" y="2156"/>
                </a:lnTo>
                <a:lnTo>
                  <a:pt x="51" y="2116"/>
                </a:lnTo>
                <a:lnTo>
                  <a:pt x="40" y="2077"/>
                </a:lnTo>
                <a:lnTo>
                  <a:pt x="32" y="2037"/>
                </a:lnTo>
                <a:lnTo>
                  <a:pt x="25" y="1996"/>
                </a:lnTo>
                <a:lnTo>
                  <a:pt x="18" y="1956"/>
                </a:lnTo>
                <a:lnTo>
                  <a:pt x="13" y="1914"/>
                </a:lnTo>
                <a:lnTo>
                  <a:pt x="9" y="1873"/>
                </a:lnTo>
                <a:lnTo>
                  <a:pt x="5" y="1831"/>
                </a:lnTo>
                <a:lnTo>
                  <a:pt x="3" y="1790"/>
                </a:lnTo>
                <a:lnTo>
                  <a:pt x="0" y="1748"/>
                </a:lnTo>
                <a:lnTo>
                  <a:pt x="0" y="1705"/>
                </a:lnTo>
                <a:lnTo>
                  <a:pt x="3" y="1617"/>
                </a:lnTo>
                <a:lnTo>
                  <a:pt x="9" y="1531"/>
                </a:lnTo>
                <a:lnTo>
                  <a:pt x="20" y="1447"/>
                </a:lnTo>
                <a:lnTo>
                  <a:pt x="34" y="1362"/>
                </a:lnTo>
                <a:lnTo>
                  <a:pt x="54" y="1280"/>
                </a:lnTo>
                <a:lnTo>
                  <a:pt x="76" y="1200"/>
                </a:lnTo>
                <a:lnTo>
                  <a:pt x="104" y="1121"/>
                </a:lnTo>
                <a:lnTo>
                  <a:pt x="134" y="1043"/>
                </a:lnTo>
                <a:lnTo>
                  <a:pt x="168" y="968"/>
                </a:lnTo>
                <a:lnTo>
                  <a:pt x="205" y="895"/>
                </a:lnTo>
                <a:lnTo>
                  <a:pt x="246" y="823"/>
                </a:lnTo>
                <a:lnTo>
                  <a:pt x="291" y="754"/>
                </a:lnTo>
                <a:lnTo>
                  <a:pt x="339" y="687"/>
                </a:lnTo>
                <a:lnTo>
                  <a:pt x="389" y="622"/>
                </a:lnTo>
                <a:lnTo>
                  <a:pt x="443" y="560"/>
                </a:lnTo>
                <a:lnTo>
                  <a:pt x="499" y="501"/>
                </a:lnTo>
                <a:lnTo>
                  <a:pt x="558" y="444"/>
                </a:lnTo>
                <a:lnTo>
                  <a:pt x="620" y="391"/>
                </a:lnTo>
                <a:lnTo>
                  <a:pt x="684" y="340"/>
                </a:lnTo>
                <a:lnTo>
                  <a:pt x="750" y="292"/>
                </a:lnTo>
                <a:lnTo>
                  <a:pt x="820" y="248"/>
                </a:lnTo>
                <a:lnTo>
                  <a:pt x="891" y="207"/>
                </a:lnTo>
                <a:lnTo>
                  <a:pt x="964" y="169"/>
                </a:lnTo>
                <a:lnTo>
                  <a:pt x="1039" y="135"/>
                </a:lnTo>
                <a:lnTo>
                  <a:pt x="1116" y="104"/>
                </a:lnTo>
                <a:lnTo>
                  <a:pt x="1195" y="77"/>
                </a:lnTo>
                <a:lnTo>
                  <a:pt x="1276" y="53"/>
                </a:lnTo>
                <a:lnTo>
                  <a:pt x="1358" y="35"/>
                </a:lnTo>
                <a:lnTo>
                  <a:pt x="1441" y="20"/>
                </a:lnTo>
                <a:lnTo>
                  <a:pt x="1526" y="9"/>
                </a:lnTo>
                <a:lnTo>
                  <a:pt x="1612" y="2"/>
                </a:lnTo>
                <a:lnTo>
                  <a:pt x="1699" y="0"/>
                </a:lnTo>
                <a:close/>
                <a:moveTo>
                  <a:pt x="2929" y="533"/>
                </a:moveTo>
                <a:lnTo>
                  <a:pt x="2957" y="561"/>
                </a:lnTo>
                <a:lnTo>
                  <a:pt x="2982" y="591"/>
                </a:lnTo>
                <a:lnTo>
                  <a:pt x="3008" y="621"/>
                </a:lnTo>
                <a:lnTo>
                  <a:pt x="3033" y="652"/>
                </a:lnTo>
                <a:lnTo>
                  <a:pt x="3057" y="684"/>
                </a:lnTo>
                <a:lnTo>
                  <a:pt x="3081" y="716"/>
                </a:lnTo>
                <a:lnTo>
                  <a:pt x="3103" y="748"/>
                </a:lnTo>
                <a:lnTo>
                  <a:pt x="3125" y="781"/>
                </a:lnTo>
                <a:lnTo>
                  <a:pt x="3146" y="814"/>
                </a:lnTo>
                <a:lnTo>
                  <a:pt x="3167" y="849"/>
                </a:lnTo>
                <a:lnTo>
                  <a:pt x="3186" y="883"/>
                </a:lnTo>
                <a:lnTo>
                  <a:pt x="3205" y="918"/>
                </a:lnTo>
                <a:lnTo>
                  <a:pt x="3223" y="954"/>
                </a:lnTo>
                <a:lnTo>
                  <a:pt x="3241" y="990"/>
                </a:lnTo>
                <a:lnTo>
                  <a:pt x="3257" y="1027"/>
                </a:lnTo>
                <a:lnTo>
                  <a:pt x="3272" y="1064"/>
                </a:lnTo>
                <a:lnTo>
                  <a:pt x="3287" y="1101"/>
                </a:lnTo>
                <a:lnTo>
                  <a:pt x="3301" y="1139"/>
                </a:lnTo>
                <a:lnTo>
                  <a:pt x="3314" y="1177"/>
                </a:lnTo>
                <a:lnTo>
                  <a:pt x="3326" y="1215"/>
                </a:lnTo>
                <a:lnTo>
                  <a:pt x="3337" y="1254"/>
                </a:lnTo>
                <a:lnTo>
                  <a:pt x="3348" y="1294"/>
                </a:lnTo>
                <a:lnTo>
                  <a:pt x="3357" y="1334"/>
                </a:lnTo>
                <a:lnTo>
                  <a:pt x="3366" y="1374"/>
                </a:lnTo>
                <a:lnTo>
                  <a:pt x="3373" y="1414"/>
                </a:lnTo>
                <a:lnTo>
                  <a:pt x="3380" y="1455"/>
                </a:lnTo>
                <a:lnTo>
                  <a:pt x="3385" y="1496"/>
                </a:lnTo>
                <a:lnTo>
                  <a:pt x="3390" y="1537"/>
                </a:lnTo>
                <a:lnTo>
                  <a:pt x="3393" y="1579"/>
                </a:lnTo>
                <a:lnTo>
                  <a:pt x="3396" y="1620"/>
                </a:lnTo>
                <a:lnTo>
                  <a:pt x="3397" y="1663"/>
                </a:lnTo>
                <a:lnTo>
                  <a:pt x="3398" y="1705"/>
                </a:lnTo>
                <a:lnTo>
                  <a:pt x="3395" y="1792"/>
                </a:lnTo>
                <a:lnTo>
                  <a:pt x="3389" y="1878"/>
                </a:lnTo>
                <a:lnTo>
                  <a:pt x="3378" y="1964"/>
                </a:lnTo>
                <a:lnTo>
                  <a:pt x="3364" y="2048"/>
                </a:lnTo>
                <a:lnTo>
                  <a:pt x="3344" y="2130"/>
                </a:lnTo>
                <a:lnTo>
                  <a:pt x="3322" y="2211"/>
                </a:lnTo>
                <a:lnTo>
                  <a:pt x="3294" y="2290"/>
                </a:lnTo>
                <a:lnTo>
                  <a:pt x="3264" y="2367"/>
                </a:lnTo>
                <a:lnTo>
                  <a:pt x="3229" y="2443"/>
                </a:lnTo>
                <a:lnTo>
                  <a:pt x="3192" y="2516"/>
                </a:lnTo>
                <a:lnTo>
                  <a:pt x="3151" y="2588"/>
                </a:lnTo>
                <a:lnTo>
                  <a:pt x="3106" y="2657"/>
                </a:lnTo>
                <a:lnTo>
                  <a:pt x="3059" y="2724"/>
                </a:lnTo>
                <a:lnTo>
                  <a:pt x="3009" y="2788"/>
                </a:lnTo>
                <a:lnTo>
                  <a:pt x="2955" y="2850"/>
                </a:lnTo>
                <a:lnTo>
                  <a:pt x="2898" y="2910"/>
                </a:lnTo>
                <a:lnTo>
                  <a:pt x="2840" y="2966"/>
                </a:lnTo>
                <a:lnTo>
                  <a:pt x="2778" y="3020"/>
                </a:lnTo>
                <a:lnTo>
                  <a:pt x="2714" y="3070"/>
                </a:lnTo>
                <a:lnTo>
                  <a:pt x="2647" y="3118"/>
                </a:lnTo>
                <a:lnTo>
                  <a:pt x="2578" y="3163"/>
                </a:lnTo>
                <a:lnTo>
                  <a:pt x="2507" y="3204"/>
                </a:lnTo>
                <a:lnTo>
                  <a:pt x="2433" y="3242"/>
                </a:lnTo>
                <a:lnTo>
                  <a:pt x="2359" y="3276"/>
                </a:lnTo>
                <a:lnTo>
                  <a:pt x="2282" y="3307"/>
                </a:lnTo>
                <a:lnTo>
                  <a:pt x="2203" y="3333"/>
                </a:lnTo>
                <a:lnTo>
                  <a:pt x="2122" y="3356"/>
                </a:lnTo>
                <a:lnTo>
                  <a:pt x="2040" y="3376"/>
                </a:lnTo>
                <a:lnTo>
                  <a:pt x="1957" y="3391"/>
                </a:lnTo>
                <a:lnTo>
                  <a:pt x="1872" y="3401"/>
                </a:lnTo>
                <a:lnTo>
                  <a:pt x="1786" y="3408"/>
                </a:lnTo>
                <a:lnTo>
                  <a:pt x="1699" y="3410"/>
                </a:lnTo>
                <a:lnTo>
                  <a:pt x="1657" y="3409"/>
                </a:lnTo>
                <a:lnTo>
                  <a:pt x="1615" y="3408"/>
                </a:lnTo>
                <a:lnTo>
                  <a:pt x="1573" y="3405"/>
                </a:lnTo>
                <a:lnTo>
                  <a:pt x="1532" y="3402"/>
                </a:lnTo>
                <a:lnTo>
                  <a:pt x="1491" y="3397"/>
                </a:lnTo>
                <a:lnTo>
                  <a:pt x="1450" y="3392"/>
                </a:lnTo>
                <a:lnTo>
                  <a:pt x="1409" y="3386"/>
                </a:lnTo>
                <a:lnTo>
                  <a:pt x="1369" y="3378"/>
                </a:lnTo>
                <a:lnTo>
                  <a:pt x="1329" y="3369"/>
                </a:lnTo>
                <a:lnTo>
                  <a:pt x="1289" y="3360"/>
                </a:lnTo>
                <a:lnTo>
                  <a:pt x="1250" y="3350"/>
                </a:lnTo>
                <a:lnTo>
                  <a:pt x="1211" y="3338"/>
                </a:lnTo>
                <a:lnTo>
                  <a:pt x="1172" y="3326"/>
                </a:lnTo>
                <a:lnTo>
                  <a:pt x="1134" y="3313"/>
                </a:lnTo>
                <a:lnTo>
                  <a:pt x="1098" y="3299"/>
                </a:lnTo>
                <a:lnTo>
                  <a:pt x="1060" y="3284"/>
                </a:lnTo>
                <a:lnTo>
                  <a:pt x="1023" y="3269"/>
                </a:lnTo>
                <a:lnTo>
                  <a:pt x="987" y="3252"/>
                </a:lnTo>
                <a:lnTo>
                  <a:pt x="951" y="3235"/>
                </a:lnTo>
                <a:lnTo>
                  <a:pt x="915" y="3217"/>
                </a:lnTo>
                <a:lnTo>
                  <a:pt x="880" y="3198"/>
                </a:lnTo>
                <a:lnTo>
                  <a:pt x="846" y="3178"/>
                </a:lnTo>
                <a:lnTo>
                  <a:pt x="812" y="3158"/>
                </a:lnTo>
                <a:lnTo>
                  <a:pt x="778" y="3136"/>
                </a:lnTo>
                <a:lnTo>
                  <a:pt x="745" y="3114"/>
                </a:lnTo>
                <a:lnTo>
                  <a:pt x="713" y="3092"/>
                </a:lnTo>
                <a:lnTo>
                  <a:pt x="682" y="3068"/>
                </a:lnTo>
                <a:lnTo>
                  <a:pt x="650" y="3044"/>
                </a:lnTo>
                <a:lnTo>
                  <a:pt x="619" y="3019"/>
                </a:lnTo>
                <a:lnTo>
                  <a:pt x="590" y="2993"/>
                </a:lnTo>
                <a:lnTo>
                  <a:pt x="560" y="2967"/>
                </a:lnTo>
                <a:lnTo>
                  <a:pt x="531" y="2941"/>
                </a:lnTo>
                <a:lnTo>
                  <a:pt x="1404" y="2064"/>
                </a:lnTo>
                <a:lnTo>
                  <a:pt x="1419" y="2076"/>
                </a:lnTo>
                <a:lnTo>
                  <a:pt x="1436" y="2087"/>
                </a:lnTo>
                <a:lnTo>
                  <a:pt x="1452" y="2097"/>
                </a:lnTo>
                <a:lnTo>
                  <a:pt x="1468" y="2108"/>
                </a:lnTo>
                <a:lnTo>
                  <a:pt x="1486" y="2118"/>
                </a:lnTo>
                <a:lnTo>
                  <a:pt x="1503" y="2126"/>
                </a:lnTo>
                <a:lnTo>
                  <a:pt x="1522" y="2134"/>
                </a:lnTo>
                <a:lnTo>
                  <a:pt x="1540" y="2142"/>
                </a:lnTo>
                <a:lnTo>
                  <a:pt x="1559" y="2148"/>
                </a:lnTo>
                <a:lnTo>
                  <a:pt x="1578" y="2154"/>
                </a:lnTo>
                <a:lnTo>
                  <a:pt x="1597" y="2159"/>
                </a:lnTo>
                <a:lnTo>
                  <a:pt x="1617" y="2163"/>
                </a:lnTo>
                <a:lnTo>
                  <a:pt x="1637" y="2166"/>
                </a:lnTo>
                <a:lnTo>
                  <a:pt x="1658" y="2168"/>
                </a:lnTo>
                <a:lnTo>
                  <a:pt x="1678" y="2169"/>
                </a:lnTo>
                <a:lnTo>
                  <a:pt x="1699" y="2170"/>
                </a:lnTo>
                <a:lnTo>
                  <a:pt x="1722" y="2169"/>
                </a:lnTo>
                <a:lnTo>
                  <a:pt x="1746" y="2167"/>
                </a:lnTo>
                <a:lnTo>
                  <a:pt x="1770" y="2164"/>
                </a:lnTo>
                <a:lnTo>
                  <a:pt x="1792" y="2160"/>
                </a:lnTo>
                <a:lnTo>
                  <a:pt x="1815" y="2155"/>
                </a:lnTo>
                <a:lnTo>
                  <a:pt x="1836" y="2149"/>
                </a:lnTo>
                <a:lnTo>
                  <a:pt x="1858" y="2142"/>
                </a:lnTo>
                <a:lnTo>
                  <a:pt x="1879" y="2133"/>
                </a:lnTo>
                <a:lnTo>
                  <a:pt x="1900" y="2124"/>
                </a:lnTo>
                <a:lnTo>
                  <a:pt x="1919" y="2114"/>
                </a:lnTo>
                <a:lnTo>
                  <a:pt x="1939" y="2103"/>
                </a:lnTo>
                <a:lnTo>
                  <a:pt x="1957" y="2090"/>
                </a:lnTo>
                <a:lnTo>
                  <a:pt x="1975" y="2078"/>
                </a:lnTo>
                <a:lnTo>
                  <a:pt x="1993" y="2064"/>
                </a:lnTo>
                <a:lnTo>
                  <a:pt x="2010" y="2049"/>
                </a:lnTo>
                <a:lnTo>
                  <a:pt x="2026" y="2034"/>
                </a:lnTo>
                <a:lnTo>
                  <a:pt x="2041" y="2017"/>
                </a:lnTo>
                <a:lnTo>
                  <a:pt x="2056" y="2001"/>
                </a:lnTo>
                <a:lnTo>
                  <a:pt x="2070" y="1983"/>
                </a:lnTo>
                <a:lnTo>
                  <a:pt x="2083" y="1965"/>
                </a:lnTo>
                <a:lnTo>
                  <a:pt x="2095" y="1946"/>
                </a:lnTo>
                <a:lnTo>
                  <a:pt x="2107" y="1927"/>
                </a:lnTo>
                <a:lnTo>
                  <a:pt x="2117" y="1906"/>
                </a:lnTo>
                <a:lnTo>
                  <a:pt x="2126" y="1886"/>
                </a:lnTo>
                <a:lnTo>
                  <a:pt x="2134" y="1865"/>
                </a:lnTo>
                <a:lnTo>
                  <a:pt x="2141" y="1844"/>
                </a:lnTo>
                <a:lnTo>
                  <a:pt x="2148" y="1821"/>
                </a:lnTo>
                <a:lnTo>
                  <a:pt x="2153" y="1798"/>
                </a:lnTo>
                <a:lnTo>
                  <a:pt x="2157" y="1776"/>
                </a:lnTo>
                <a:lnTo>
                  <a:pt x="2160" y="1752"/>
                </a:lnTo>
                <a:lnTo>
                  <a:pt x="2162" y="1729"/>
                </a:lnTo>
                <a:lnTo>
                  <a:pt x="2162" y="1705"/>
                </a:lnTo>
                <a:lnTo>
                  <a:pt x="2162" y="1684"/>
                </a:lnTo>
                <a:lnTo>
                  <a:pt x="2161" y="1664"/>
                </a:lnTo>
                <a:lnTo>
                  <a:pt x="2158" y="1643"/>
                </a:lnTo>
                <a:lnTo>
                  <a:pt x="2155" y="1623"/>
                </a:lnTo>
                <a:lnTo>
                  <a:pt x="2151" y="1603"/>
                </a:lnTo>
                <a:lnTo>
                  <a:pt x="2147" y="1583"/>
                </a:lnTo>
                <a:lnTo>
                  <a:pt x="2140" y="1565"/>
                </a:lnTo>
                <a:lnTo>
                  <a:pt x="2134" y="1545"/>
                </a:lnTo>
                <a:lnTo>
                  <a:pt x="2127" y="1527"/>
                </a:lnTo>
                <a:lnTo>
                  <a:pt x="2119" y="1509"/>
                </a:lnTo>
                <a:lnTo>
                  <a:pt x="2110" y="1491"/>
                </a:lnTo>
                <a:lnTo>
                  <a:pt x="2100" y="1473"/>
                </a:lnTo>
                <a:lnTo>
                  <a:pt x="2090" y="1457"/>
                </a:lnTo>
                <a:lnTo>
                  <a:pt x="2080" y="1440"/>
                </a:lnTo>
                <a:lnTo>
                  <a:pt x="2068" y="1425"/>
                </a:lnTo>
                <a:lnTo>
                  <a:pt x="2055" y="1410"/>
                </a:lnTo>
                <a:lnTo>
                  <a:pt x="2929" y="533"/>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Tree>
    <p:extLst>
      <p:ext uri="{BB962C8B-B14F-4D97-AF65-F5344CB8AC3E}">
        <p14:creationId xmlns:p14="http://schemas.microsoft.com/office/powerpoint/2010/main" val="14543453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8">
    <p:spTree>
      <p:nvGrpSpPr>
        <p:cNvPr id="1" name=""/>
        <p:cNvGrpSpPr/>
        <p:nvPr/>
      </p:nvGrpSpPr>
      <p:grpSpPr>
        <a:xfrm>
          <a:off x="0" y="0"/>
          <a:ext cx="0" cy="0"/>
          <a:chOff x="0" y="0"/>
          <a:chExt cx="0" cy="0"/>
        </a:xfrm>
      </p:grpSpPr>
      <p:sp>
        <p:nvSpPr>
          <p:cNvPr id="3" name="Рисунок 2"/>
          <p:cNvSpPr>
            <a:spLocks noGrp="1" noChangeArrowheads="1"/>
          </p:cNvSpPr>
          <p:nvPr>
            <p:ph type="pic" sz="quarter" idx="10"/>
          </p:nvPr>
        </p:nvSpPr>
        <p:spPr bwMode="auto">
          <a:xfrm>
            <a:off x="2188966" y="2589863"/>
            <a:ext cx="5107185" cy="5108862"/>
          </a:xfrm>
          <a:custGeom>
            <a:avLst/>
            <a:gdLst>
              <a:gd name="connsiteX0" fmla="*/ 2226853 w 5107185"/>
              <a:gd name="connsiteY0" fmla="*/ 4448679 h 5108860"/>
              <a:gd name="connsiteX1" fmla="*/ 2887034 w 5107185"/>
              <a:gd name="connsiteY1" fmla="*/ 4448679 h 5108860"/>
              <a:gd name="connsiteX2" fmla="*/ 2887034 w 5107185"/>
              <a:gd name="connsiteY2" fmla="*/ 5108860 h 5108860"/>
              <a:gd name="connsiteX3" fmla="*/ 2226853 w 5107185"/>
              <a:gd name="connsiteY3" fmla="*/ 5108860 h 5108860"/>
              <a:gd name="connsiteX4" fmla="*/ 11729 w 5107185"/>
              <a:gd name="connsiteY4" fmla="*/ 4448679 h 5108860"/>
              <a:gd name="connsiteX5" fmla="*/ 671910 w 5107185"/>
              <a:gd name="connsiteY5" fmla="*/ 4448679 h 5108860"/>
              <a:gd name="connsiteX6" fmla="*/ 671910 w 5107185"/>
              <a:gd name="connsiteY6" fmla="*/ 5108860 h 5108860"/>
              <a:gd name="connsiteX7" fmla="*/ 11729 w 5107185"/>
              <a:gd name="connsiteY7" fmla="*/ 5108860 h 5108860"/>
              <a:gd name="connsiteX8" fmla="*/ 4441977 w 5107185"/>
              <a:gd name="connsiteY8" fmla="*/ 4441977 h 5108860"/>
              <a:gd name="connsiteX9" fmla="*/ 5100483 w 5107185"/>
              <a:gd name="connsiteY9" fmla="*/ 4441977 h 5108860"/>
              <a:gd name="connsiteX10" fmla="*/ 5100483 w 5107185"/>
              <a:gd name="connsiteY10" fmla="*/ 5102158 h 5108860"/>
              <a:gd name="connsiteX11" fmla="*/ 4441977 w 5107185"/>
              <a:gd name="connsiteY11" fmla="*/ 5102158 h 5108860"/>
              <a:gd name="connsiteX12" fmla="*/ 3703043 w 5107185"/>
              <a:gd name="connsiteY12" fmla="*/ 4441977 h 5108860"/>
              <a:gd name="connsiteX13" fmla="*/ 4363224 w 5107185"/>
              <a:gd name="connsiteY13" fmla="*/ 4441977 h 5108860"/>
              <a:gd name="connsiteX14" fmla="*/ 4363224 w 5107185"/>
              <a:gd name="connsiteY14" fmla="*/ 5102158 h 5108860"/>
              <a:gd name="connsiteX15" fmla="*/ 3703043 w 5107185"/>
              <a:gd name="connsiteY15" fmla="*/ 5102158 h 5108860"/>
              <a:gd name="connsiteX16" fmla="*/ 2965786 w 5107185"/>
              <a:gd name="connsiteY16" fmla="*/ 4441977 h 5108860"/>
              <a:gd name="connsiteX17" fmla="*/ 3624292 w 5107185"/>
              <a:gd name="connsiteY17" fmla="*/ 4441977 h 5108860"/>
              <a:gd name="connsiteX18" fmla="*/ 3624292 w 5107185"/>
              <a:gd name="connsiteY18" fmla="*/ 5102158 h 5108860"/>
              <a:gd name="connsiteX19" fmla="*/ 2965786 w 5107185"/>
              <a:gd name="connsiteY19" fmla="*/ 5102158 h 5108860"/>
              <a:gd name="connsiteX20" fmla="*/ 1489595 w 5107185"/>
              <a:gd name="connsiteY20" fmla="*/ 4441977 h 5108860"/>
              <a:gd name="connsiteX21" fmla="*/ 2148101 w 5107185"/>
              <a:gd name="connsiteY21" fmla="*/ 4441977 h 5108860"/>
              <a:gd name="connsiteX22" fmla="*/ 2148101 w 5107185"/>
              <a:gd name="connsiteY22" fmla="*/ 5102158 h 5108860"/>
              <a:gd name="connsiteX23" fmla="*/ 1489595 w 5107185"/>
              <a:gd name="connsiteY23" fmla="*/ 5102158 h 5108860"/>
              <a:gd name="connsiteX24" fmla="*/ 750661 w 5107185"/>
              <a:gd name="connsiteY24" fmla="*/ 4441977 h 5108860"/>
              <a:gd name="connsiteX25" fmla="*/ 1409167 w 5107185"/>
              <a:gd name="connsiteY25" fmla="*/ 4441977 h 5108860"/>
              <a:gd name="connsiteX26" fmla="*/ 1409167 w 5107185"/>
              <a:gd name="connsiteY26" fmla="*/ 5102158 h 5108860"/>
              <a:gd name="connsiteX27" fmla="*/ 750661 w 5107185"/>
              <a:gd name="connsiteY27" fmla="*/ 5102158 h 5108860"/>
              <a:gd name="connsiteX28" fmla="*/ 3703043 w 5107185"/>
              <a:gd name="connsiteY28" fmla="*/ 3708071 h 5108860"/>
              <a:gd name="connsiteX29" fmla="*/ 4363224 w 5107185"/>
              <a:gd name="connsiteY29" fmla="*/ 3708071 h 5108860"/>
              <a:gd name="connsiteX30" fmla="*/ 4363224 w 5107185"/>
              <a:gd name="connsiteY30" fmla="*/ 4368252 h 5108860"/>
              <a:gd name="connsiteX31" fmla="*/ 3703043 w 5107185"/>
              <a:gd name="connsiteY31" fmla="*/ 4368252 h 5108860"/>
              <a:gd name="connsiteX32" fmla="*/ 4441977 w 5107185"/>
              <a:gd name="connsiteY32" fmla="*/ 3701368 h 5108860"/>
              <a:gd name="connsiteX33" fmla="*/ 5100483 w 5107185"/>
              <a:gd name="connsiteY33" fmla="*/ 3701368 h 5108860"/>
              <a:gd name="connsiteX34" fmla="*/ 5100483 w 5107185"/>
              <a:gd name="connsiteY34" fmla="*/ 4363225 h 5108860"/>
              <a:gd name="connsiteX35" fmla="*/ 4441977 w 5107185"/>
              <a:gd name="connsiteY35" fmla="*/ 4363225 h 5108860"/>
              <a:gd name="connsiteX36" fmla="*/ 2965786 w 5107185"/>
              <a:gd name="connsiteY36" fmla="*/ 3701368 h 5108860"/>
              <a:gd name="connsiteX37" fmla="*/ 3624292 w 5107185"/>
              <a:gd name="connsiteY37" fmla="*/ 3701368 h 5108860"/>
              <a:gd name="connsiteX38" fmla="*/ 3624292 w 5107185"/>
              <a:gd name="connsiteY38" fmla="*/ 4363225 h 5108860"/>
              <a:gd name="connsiteX39" fmla="*/ 2965786 w 5107185"/>
              <a:gd name="connsiteY39" fmla="*/ 4363225 h 5108860"/>
              <a:gd name="connsiteX40" fmla="*/ 2226853 w 5107185"/>
              <a:gd name="connsiteY40" fmla="*/ 3701368 h 5108860"/>
              <a:gd name="connsiteX41" fmla="*/ 2887034 w 5107185"/>
              <a:gd name="connsiteY41" fmla="*/ 3701368 h 5108860"/>
              <a:gd name="connsiteX42" fmla="*/ 2887034 w 5107185"/>
              <a:gd name="connsiteY42" fmla="*/ 4363225 h 5108860"/>
              <a:gd name="connsiteX43" fmla="*/ 2226853 w 5107185"/>
              <a:gd name="connsiteY43" fmla="*/ 4363225 h 5108860"/>
              <a:gd name="connsiteX44" fmla="*/ 1489595 w 5107185"/>
              <a:gd name="connsiteY44" fmla="*/ 3701368 h 5108860"/>
              <a:gd name="connsiteX45" fmla="*/ 2148101 w 5107185"/>
              <a:gd name="connsiteY45" fmla="*/ 3701368 h 5108860"/>
              <a:gd name="connsiteX46" fmla="*/ 2148101 w 5107185"/>
              <a:gd name="connsiteY46" fmla="*/ 4363225 h 5108860"/>
              <a:gd name="connsiteX47" fmla="*/ 1489595 w 5107185"/>
              <a:gd name="connsiteY47" fmla="*/ 4363225 h 5108860"/>
              <a:gd name="connsiteX48" fmla="*/ 750661 w 5107185"/>
              <a:gd name="connsiteY48" fmla="*/ 3701368 h 5108860"/>
              <a:gd name="connsiteX49" fmla="*/ 1409167 w 5107185"/>
              <a:gd name="connsiteY49" fmla="*/ 3701368 h 5108860"/>
              <a:gd name="connsiteX50" fmla="*/ 1409167 w 5107185"/>
              <a:gd name="connsiteY50" fmla="*/ 4363225 h 5108860"/>
              <a:gd name="connsiteX51" fmla="*/ 750661 w 5107185"/>
              <a:gd name="connsiteY51" fmla="*/ 4363225 h 5108860"/>
              <a:gd name="connsiteX52" fmla="*/ 11729 w 5107185"/>
              <a:gd name="connsiteY52" fmla="*/ 3701368 h 5108860"/>
              <a:gd name="connsiteX53" fmla="*/ 671910 w 5107185"/>
              <a:gd name="connsiteY53" fmla="*/ 3701368 h 5108860"/>
              <a:gd name="connsiteX54" fmla="*/ 671910 w 5107185"/>
              <a:gd name="connsiteY54" fmla="*/ 4363225 h 5108860"/>
              <a:gd name="connsiteX55" fmla="*/ 11729 w 5107185"/>
              <a:gd name="connsiteY55" fmla="*/ 4363225 h 5108860"/>
              <a:gd name="connsiteX56" fmla="*/ 1489595 w 5107185"/>
              <a:gd name="connsiteY56" fmla="*/ 2967462 h 5108860"/>
              <a:gd name="connsiteX57" fmla="*/ 2148101 w 5107185"/>
              <a:gd name="connsiteY57" fmla="*/ 2967462 h 5108860"/>
              <a:gd name="connsiteX58" fmla="*/ 2148101 w 5107185"/>
              <a:gd name="connsiteY58" fmla="*/ 3627643 h 5108860"/>
              <a:gd name="connsiteX59" fmla="*/ 1489595 w 5107185"/>
              <a:gd name="connsiteY59" fmla="*/ 3627643 h 5108860"/>
              <a:gd name="connsiteX60" fmla="*/ 11730 w 5107185"/>
              <a:gd name="connsiteY60" fmla="*/ 2967462 h 5108860"/>
              <a:gd name="connsiteX61" fmla="*/ 671910 w 5107185"/>
              <a:gd name="connsiteY61" fmla="*/ 2967462 h 5108860"/>
              <a:gd name="connsiteX62" fmla="*/ 671910 w 5107185"/>
              <a:gd name="connsiteY62" fmla="*/ 3627643 h 5108860"/>
              <a:gd name="connsiteX63" fmla="*/ 11730 w 5107185"/>
              <a:gd name="connsiteY63" fmla="*/ 3627643 h 5108860"/>
              <a:gd name="connsiteX64" fmla="*/ 4441977 w 5107185"/>
              <a:gd name="connsiteY64" fmla="*/ 2960760 h 5108860"/>
              <a:gd name="connsiteX65" fmla="*/ 5100483 w 5107185"/>
              <a:gd name="connsiteY65" fmla="*/ 2960760 h 5108860"/>
              <a:gd name="connsiteX66" fmla="*/ 5100483 w 5107185"/>
              <a:gd name="connsiteY66" fmla="*/ 3622617 h 5108860"/>
              <a:gd name="connsiteX67" fmla="*/ 4441977 w 5107185"/>
              <a:gd name="connsiteY67" fmla="*/ 3622617 h 5108860"/>
              <a:gd name="connsiteX68" fmla="*/ 3703043 w 5107185"/>
              <a:gd name="connsiteY68" fmla="*/ 2960760 h 5108860"/>
              <a:gd name="connsiteX69" fmla="*/ 4363224 w 5107185"/>
              <a:gd name="connsiteY69" fmla="*/ 2960760 h 5108860"/>
              <a:gd name="connsiteX70" fmla="*/ 4363224 w 5107185"/>
              <a:gd name="connsiteY70" fmla="*/ 3622617 h 5108860"/>
              <a:gd name="connsiteX71" fmla="*/ 3703043 w 5107185"/>
              <a:gd name="connsiteY71" fmla="*/ 3622617 h 5108860"/>
              <a:gd name="connsiteX72" fmla="*/ 2965786 w 5107185"/>
              <a:gd name="connsiteY72" fmla="*/ 2960760 h 5108860"/>
              <a:gd name="connsiteX73" fmla="*/ 3624292 w 5107185"/>
              <a:gd name="connsiteY73" fmla="*/ 2960760 h 5108860"/>
              <a:gd name="connsiteX74" fmla="*/ 3624292 w 5107185"/>
              <a:gd name="connsiteY74" fmla="*/ 3622617 h 5108860"/>
              <a:gd name="connsiteX75" fmla="*/ 2965786 w 5107185"/>
              <a:gd name="connsiteY75" fmla="*/ 3622617 h 5108860"/>
              <a:gd name="connsiteX76" fmla="*/ 2226853 w 5107185"/>
              <a:gd name="connsiteY76" fmla="*/ 2960760 h 5108860"/>
              <a:gd name="connsiteX77" fmla="*/ 2887034 w 5107185"/>
              <a:gd name="connsiteY77" fmla="*/ 2960760 h 5108860"/>
              <a:gd name="connsiteX78" fmla="*/ 2887034 w 5107185"/>
              <a:gd name="connsiteY78" fmla="*/ 3622617 h 5108860"/>
              <a:gd name="connsiteX79" fmla="*/ 2226853 w 5107185"/>
              <a:gd name="connsiteY79" fmla="*/ 3622617 h 5108860"/>
              <a:gd name="connsiteX80" fmla="*/ 750661 w 5107185"/>
              <a:gd name="connsiteY80" fmla="*/ 2960760 h 5108860"/>
              <a:gd name="connsiteX81" fmla="*/ 1409167 w 5107185"/>
              <a:gd name="connsiteY81" fmla="*/ 2960760 h 5108860"/>
              <a:gd name="connsiteX82" fmla="*/ 1409167 w 5107185"/>
              <a:gd name="connsiteY82" fmla="*/ 3622617 h 5108860"/>
              <a:gd name="connsiteX83" fmla="*/ 750661 w 5107185"/>
              <a:gd name="connsiteY83" fmla="*/ 3622617 h 5108860"/>
              <a:gd name="connsiteX84" fmla="*/ 2965786 w 5107185"/>
              <a:gd name="connsiteY84" fmla="*/ 2226853 h 5108860"/>
              <a:gd name="connsiteX85" fmla="*/ 3624292 w 5107185"/>
              <a:gd name="connsiteY85" fmla="*/ 2226853 h 5108860"/>
              <a:gd name="connsiteX86" fmla="*/ 3624292 w 5107185"/>
              <a:gd name="connsiteY86" fmla="*/ 2888710 h 5108860"/>
              <a:gd name="connsiteX87" fmla="*/ 2965786 w 5107185"/>
              <a:gd name="connsiteY87" fmla="*/ 2888710 h 5108860"/>
              <a:gd name="connsiteX88" fmla="*/ 750661 w 5107185"/>
              <a:gd name="connsiteY88" fmla="*/ 2226853 h 5108860"/>
              <a:gd name="connsiteX89" fmla="*/ 1409167 w 5107185"/>
              <a:gd name="connsiteY89" fmla="*/ 2226853 h 5108860"/>
              <a:gd name="connsiteX90" fmla="*/ 1409167 w 5107185"/>
              <a:gd name="connsiteY90" fmla="*/ 2888710 h 5108860"/>
              <a:gd name="connsiteX91" fmla="*/ 750661 w 5107185"/>
              <a:gd name="connsiteY91" fmla="*/ 2888710 h 5108860"/>
              <a:gd name="connsiteX92" fmla="*/ 4441977 w 5107185"/>
              <a:gd name="connsiteY92" fmla="*/ 2220151 h 5108860"/>
              <a:gd name="connsiteX93" fmla="*/ 5100483 w 5107185"/>
              <a:gd name="connsiteY93" fmla="*/ 2220151 h 5108860"/>
              <a:gd name="connsiteX94" fmla="*/ 5100483 w 5107185"/>
              <a:gd name="connsiteY94" fmla="*/ 2882008 h 5108860"/>
              <a:gd name="connsiteX95" fmla="*/ 4441977 w 5107185"/>
              <a:gd name="connsiteY95" fmla="*/ 2882008 h 5108860"/>
              <a:gd name="connsiteX96" fmla="*/ 3703043 w 5107185"/>
              <a:gd name="connsiteY96" fmla="*/ 2220151 h 5108860"/>
              <a:gd name="connsiteX97" fmla="*/ 4363224 w 5107185"/>
              <a:gd name="connsiteY97" fmla="*/ 2220151 h 5108860"/>
              <a:gd name="connsiteX98" fmla="*/ 4363224 w 5107185"/>
              <a:gd name="connsiteY98" fmla="*/ 2882008 h 5108860"/>
              <a:gd name="connsiteX99" fmla="*/ 3703043 w 5107185"/>
              <a:gd name="connsiteY99" fmla="*/ 2882008 h 5108860"/>
              <a:gd name="connsiteX100" fmla="*/ 2226853 w 5107185"/>
              <a:gd name="connsiteY100" fmla="*/ 2220151 h 5108860"/>
              <a:gd name="connsiteX101" fmla="*/ 2887034 w 5107185"/>
              <a:gd name="connsiteY101" fmla="*/ 2220151 h 5108860"/>
              <a:gd name="connsiteX102" fmla="*/ 2887034 w 5107185"/>
              <a:gd name="connsiteY102" fmla="*/ 2882008 h 5108860"/>
              <a:gd name="connsiteX103" fmla="*/ 2226853 w 5107185"/>
              <a:gd name="connsiteY103" fmla="*/ 2882008 h 5108860"/>
              <a:gd name="connsiteX104" fmla="*/ 1489595 w 5107185"/>
              <a:gd name="connsiteY104" fmla="*/ 2220151 h 5108860"/>
              <a:gd name="connsiteX105" fmla="*/ 2148101 w 5107185"/>
              <a:gd name="connsiteY105" fmla="*/ 2220151 h 5108860"/>
              <a:gd name="connsiteX106" fmla="*/ 2148101 w 5107185"/>
              <a:gd name="connsiteY106" fmla="*/ 2882008 h 5108860"/>
              <a:gd name="connsiteX107" fmla="*/ 1489595 w 5107185"/>
              <a:gd name="connsiteY107" fmla="*/ 2882008 h 5108860"/>
              <a:gd name="connsiteX108" fmla="*/ 11730 w 5107185"/>
              <a:gd name="connsiteY108" fmla="*/ 2220151 h 5108860"/>
              <a:gd name="connsiteX109" fmla="*/ 671910 w 5107185"/>
              <a:gd name="connsiteY109" fmla="*/ 2220151 h 5108860"/>
              <a:gd name="connsiteX110" fmla="*/ 671910 w 5107185"/>
              <a:gd name="connsiteY110" fmla="*/ 2882008 h 5108860"/>
              <a:gd name="connsiteX111" fmla="*/ 11730 w 5107185"/>
              <a:gd name="connsiteY111" fmla="*/ 2882008 h 5108860"/>
              <a:gd name="connsiteX112" fmla="*/ 4441977 w 5107185"/>
              <a:gd name="connsiteY112" fmla="*/ 1481217 h 5108860"/>
              <a:gd name="connsiteX113" fmla="*/ 5100483 w 5107185"/>
              <a:gd name="connsiteY113" fmla="*/ 1481217 h 5108860"/>
              <a:gd name="connsiteX114" fmla="*/ 5100483 w 5107185"/>
              <a:gd name="connsiteY114" fmla="*/ 2141398 h 5108860"/>
              <a:gd name="connsiteX115" fmla="*/ 4441977 w 5107185"/>
              <a:gd name="connsiteY115" fmla="*/ 2141398 h 5108860"/>
              <a:gd name="connsiteX116" fmla="*/ 3703043 w 5107185"/>
              <a:gd name="connsiteY116" fmla="*/ 1481217 h 5108860"/>
              <a:gd name="connsiteX117" fmla="*/ 4363224 w 5107185"/>
              <a:gd name="connsiteY117" fmla="*/ 1481217 h 5108860"/>
              <a:gd name="connsiteX118" fmla="*/ 4363224 w 5107185"/>
              <a:gd name="connsiteY118" fmla="*/ 2141398 h 5108860"/>
              <a:gd name="connsiteX119" fmla="*/ 3703043 w 5107185"/>
              <a:gd name="connsiteY119" fmla="*/ 2141398 h 5108860"/>
              <a:gd name="connsiteX120" fmla="*/ 2965786 w 5107185"/>
              <a:gd name="connsiteY120" fmla="*/ 1481217 h 5108860"/>
              <a:gd name="connsiteX121" fmla="*/ 3624292 w 5107185"/>
              <a:gd name="connsiteY121" fmla="*/ 1481217 h 5108860"/>
              <a:gd name="connsiteX122" fmla="*/ 3624292 w 5107185"/>
              <a:gd name="connsiteY122" fmla="*/ 2141398 h 5108860"/>
              <a:gd name="connsiteX123" fmla="*/ 2965786 w 5107185"/>
              <a:gd name="connsiteY123" fmla="*/ 2141398 h 5108860"/>
              <a:gd name="connsiteX124" fmla="*/ 2226853 w 5107185"/>
              <a:gd name="connsiteY124" fmla="*/ 1481217 h 5108860"/>
              <a:gd name="connsiteX125" fmla="*/ 2887034 w 5107185"/>
              <a:gd name="connsiteY125" fmla="*/ 1481217 h 5108860"/>
              <a:gd name="connsiteX126" fmla="*/ 2887034 w 5107185"/>
              <a:gd name="connsiteY126" fmla="*/ 2141398 h 5108860"/>
              <a:gd name="connsiteX127" fmla="*/ 2226853 w 5107185"/>
              <a:gd name="connsiteY127" fmla="*/ 2141398 h 5108860"/>
              <a:gd name="connsiteX128" fmla="*/ 1489595 w 5107185"/>
              <a:gd name="connsiteY128" fmla="*/ 1481217 h 5108860"/>
              <a:gd name="connsiteX129" fmla="*/ 2148101 w 5107185"/>
              <a:gd name="connsiteY129" fmla="*/ 1481217 h 5108860"/>
              <a:gd name="connsiteX130" fmla="*/ 2148101 w 5107185"/>
              <a:gd name="connsiteY130" fmla="*/ 2141398 h 5108860"/>
              <a:gd name="connsiteX131" fmla="*/ 1489595 w 5107185"/>
              <a:gd name="connsiteY131" fmla="*/ 2141398 h 5108860"/>
              <a:gd name="connsiteX132" fmla="*/ 750661 w 5107185"/>
              <a:gd name="connsiteY132" fmla="*/ 1481217 h 5108860"/>
              <a:gd name="connsiteX133" fmla="*/ 1409167 w 5107185"/>
              <a:gd name="connsiteY133" fmla="*/ 1481217 h 5108860"/>
              <a:gd name="connsiteX134" fmla="*/ 1409167 w 5107185"/>
              <a:gd name="connsiteY134" fmla="*/ 2141398 h 5108860"/>
              <a:gd name="connsiteX135" fmla="*/ 750661 w 5107185"/>
              <a:gd name="connsiteY135" fmla="*/ 2141398 h 5108860"/>
              <a:gd name="connsiteX136" fmla="*/ 11730 w 5107185"/>
              <a:gd name="connsiteY136" fmla="*/ 1481217 h 5108860"/>
              <a:gd name="connsiteX137" fmla="*/ 671910 w 5107185"/>
              <a:gd name="connsiteY137" fmla="*/ 1481217 h 5108860"/>
              <a:gd name="connsiteX138" fmla="*/ 671910 w 5107185"/>
              <a:gd name="connsiteY138" fmla="*/ 2141398 h 5108860"/>
              <a:gd name="connsiteX139" fmla="*/ 11730 w 5107185"/>
              <a:gd name="connsiteY139" fmla="*/ 2141398 h 5108860"/>
              <a:gd name="connsiteX140" fmla="*/ 4441977 w 5107185"/>
              <a:gd name="connsiteY140" fmla="*/ 740609 h 5108860"/>
              <a:gd name="connsiteX141" fmla="*/ 5100483 w 5107185"/>
              <a:gd name="connsiteY141" fmla="*/ 740609 h 5108860"/>
              <a:gd name="connsiteX142" fmla="*/ 5100483 w 5107185"/>
              <a:gd name="connsiteY142" fmla="*/ 1400790 h 5108860"/>
              <a:gd name="connsiteX143" fmla="*/ 4441977 w 5107185"/>
              <a:gd name="connsiteY143" fmla="*/ 1400790 h 5108860"/>
              <a:gd name="connsiteX144" fmla="*/ 3703043 w 5107185"/>
              <a:gd name="connsiteY144" fmla="*/ 740609 h 5108860"/>
              <a:gd name="connsiteX145" fmla="*/ 4363224 w 5107185"/>
              <a:gd name="connsiteY145" fmla="*/ 740609 h 5108860"/>
              <a:gd name="connsiteX146" fmla="*/ 4363224 w 5107185"/>
              <a:gd name="connsiteY146" fmla="*/ 1400790 h 5108860"/>
              <a:gd name="connsiteX147" fmla="*/ 3703043 w 5107185"/>
              <a:gd name="connsiteY147" fmla="*/ 1400790 h 5108860"/>
              <a:gd name="connsiteX148" fmla="*/ 2972488 w 5107185"/>
              <a:gd name="connsiteY148" fmla="*/ 740609 h 5108860"/>
              <a:gd name="connsiteX149" fmla="*/ 3630994 w 5107185"/>
              <a:gd name="connsiteY149" fmla="*/ 740609 h 5108860"/>
              <a:gd name="connsiteX150" fmla="*/ 3630994 w 5107185"/>
              <a:gd name="connsiteY150" fmla="*/ 1400790 h 5108860"/>
              <a:gd name="connsiteX151" fmla="*/ 2972488 w 5107185"/>
              <a:gd name="connsiteY151" fmla="*/ 1400790 h 5108860"/>
              <a:gd name="connsiteX152" fmla="*/ 2226853 w 5107185"/>
              <a:gd name="connsiteY152" fmla="*/ 740609 h 5108860"/>
              <a:gd name="connsiteX153" fmla="*/ 2887034 w 5107185"/>
              <a:gd name="connsiteY153" fmla="*/ 740609 h 5108860"/>
              <a:gd name="connsiteX154" fmla="*/ 2887034 w 5107185"/>
              <a:gd name="connsiteY154" fmla="*/ 1400790 h 5108860"/>
              <a:gd name="connsiteX155" fmla="*/ 2226853 w 5107185"/>
              <a:gd name="connsiteY155" fmla="*/ 1400790 h 5108860"/>
              <a:gd name="connsiteX156" fmla="*/ 1489595 w 5107185"/>
              <a:gd name="connsiteY156" fmla="*/ 740609 h 5108860"/>
              <a:gd name="connsiteX157" fmla="*/ 2148101 w 5107185"/>
              <a:gd name="connsiteY157" fmla="*/ 740609 h 5108860"/>
              <a:gd name="connsiteX158" fmla="*/ 2148101 w 5107185"/>
              <a:gd name="connsiteY158" fmla="*/ 1400790 h 5108860"/>
              <a:gd name="connsiteX159" fmla="*/ 1489595 w 5107185"/>
              <a:gd name="connsiteY159" fmla="*/ 1400790 h 5108860"/>
              <a:gd name="connsiteX160" fmla="*/ 750661 w 5107185"/>
              <a:gd name="connsiteY160" fmla="*/ 740609 h 5108860"/>
              <a:gd name="connsiteX161" fmla="*/ 1409167 w 5107185"/>
              <a:gd name="connsiteY161" fmla="*/ 740609 h 5108860"/>
              <a:gd name="connsiteX162" fmla="*/ 1409167 w 5107185"/>
              <a:gd name="connsiteY162" fmla="*/ 1400790 h 5108860"/>
              <a:gd name="connsiteX163" fmla="*/ 750661 w 5107185"/>
              <a:gd name="connsiteY163" fmla="*/ 1400790 h 5108860"/>
              <a:gd name="connsiteX164" fmla="*/ 11730 w 5107185"/>
              <a:gd name="connsiteY164" fmla="*/ 733906 h 5108860"/>
              <a:gd name="connsiteX165" fmla="*/ 671910 w 5107185"/>
              <a:gd name="connsiteY165" fmla="*/ 733906 h 5108860"/>
              <a:gd name="connsiteX166" fmla="*/ 671910 w 5107185"/>
              <a:gd name="connsiteY166" fmla="*/ 1395763 h 5108860"/>
              <a:gd name="connsiteX167" fmla="*/ 11730 w 5107185"/>
              <a:gd name="connsiteY167" fmla="*/ 1395763 h 5108860"/>
              <a:gd name="connsiteX168" fmla="*/ 4448679 w 5107185"/>
              <a:gd name="connsiteY168" fmla="*/ 0 h 5108860"/>
              <a:gd name="connsiteX169" fmla="*/ 5107185 w 5107185"/>
              <a:gd name="connsiteY169" fmla="*/ 0 h 5108860"/>
              <a:gd name="connsiteX170" fmla="*/ 5107185 w 5107185"/>
              <a:gd name="connsiteY170" fmla="*/ 660181 h 5108860"/>
              <a:gd name="connsiteX171" fmla="*/ 4448679 w 5107185"/>
              <a:gd name="connsiteY171" fmla="*/ 660181 h 5108860"/>
              <a:gd name="connsiteX172" fmla="*/ 3703043 w 5107185"/>
              <a:gd name="connsiteY172" fmla="*/ 0 h 5108860"/>
              <a:gd name="connsiteX173" fmla="*/ 4363224 w 5107185"/>
              <a:gd name="connsiteY173" fmla="*/ 0 h 5108860"/>
              <a:gd name="connsiteX174" fmla="*/ 4363224 w 5107185"/>
              <a:gd name="connsiteY174" fmla="*/ 660181 h 5108860"/>
              <a:gd name="connsiteX175" fmla="*/ 3703043 w 5107185"/>
              <a:gd name="connsiteY175" fmla="*/ 660181 h 5108860"/>
              <a:gd name="connsiteX176" fmla="*/ 2965786 w 5107185"/>
              <a:gd name="connsiteY176" fmla="*/ 0 h 5108860"/>
              <a:gd name="connsiteX177" fmla="*/ 3624292 w 5107185"/>
              <a:gd name="connsiteY177" fmla="*/ 0 h 5108860"/>
              <a:gd name="connsiteX178" fmla="*/ 3624292 w 5107185"/>
              <a:gd name="connsiteY178" fmla="*/ 660181 h 5108860"/>
              <a:gd name="connsiteX179" fmla="*/ 2965786 w 5107185"/>
              <a:gd name="connsiteY179" fmla="*/ 660181 h 5108860"/>
              <a:gd name="connsiteX180" fmla="*/ 2226853 w 5107185"/>
              <a:gd name="connsiteY180" fmla="*/ 0 h 5108860"/>
              <a:gd name="connsiteX181" fmla="*/ 2887034 w 5107185"/>
              <a:gd name="connsiteY181" fmla="*/ 0 h 5108860"/>
              <a:gd name="connsiteX182" fmla="*/ 2887034 w 5107185"/>
              <a:gd name="connsiteY182" fmla="*/ 660181 h 5108860"/>
              <a:gd name="connsiteX183" fmla="*/ 2226853 w 5107185"/>
              <a:gd name="connsiteY183" fmla="*/ 660181 h 5108860"/>
              <a:gd name="connsiteX184" fmla="*/ 1489595 w 5107185"/>
              <a:gd name="connsiteY184" fmla="*/ 0 h 5108860"/>
              <a:gd name="connsiteX185" fmla="*/ 2148101 w 5107185"/>
              <a:gd name="connsiteY185" fmla="*/ 0 h 5108860"/>
              <a:gd name="connsiteX186" fmla="*/ 2148101 w 5107185"/>
              <a:gd name="connsiteY186" fmla="*/ 660181 h 5108860"/>
              <a:gd name="connsiteX187" fmla="*/ 1489595 w 5107185"/>
              <a:gd name="connsiteY187" fmla="*/ 660181 h 5108860"/>
              <a:gd name="connsiteX188" fmla="*/ 743959 w 5107185"/>
              <a:gd name="connsiteY188" fmla="*/ 0 h 5108860"/>
              <a:gd name="connsiteX189" fmla="*/ 1404140 w 5107185"/>
              <a:gd name="connsiteY189" fmla="*/ 0 h 5108860"/>
              <a:gd name="connsiteX190" fmla="*/ 1404140 w 5107185"/>
              <a:gd name="connsiteY190" fmla="*/ 660181 h 5108860"/>
              <a:gd name="connsiteX191" fmla="*/ 743959 w 5107185"/>
              <a:gd name="connsiteY191" fmla="*/ 660181 h 5108860"/>
              <a:gd name="connsiteX192" fmla="*/ 0 w 5107185"/>
              <a:gd name="connsiteY192" fmla="*/ 0 h 5108860"/>
              <a:gd name="connsiteX193" fmla="*/ 658505 w 5107185"/>
              <a:gd name="connsiteY193" fmla="*/ 0 h 5108860"/>
              <a:gd name="connsiteX194" fmla="*/ 658505 w 5107185"/>
              <a:gd name="connsiteY194" fmla="*/ 660181 h 5108860"/>
              <a:gd name="connsiteX195" fmla="*/ 0 w 5107185"/>
              <a:gd name="connsiteY195" fmla="*/ 660181 h 5108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Lst>
            <a:rect l="l" t="t" r="r" b="b"/>
            <a:pathLst>
              <a:path w="5107185" h="5108860">
                <a:moveTo>
                  <a:pt x="2226853" y="4448679"/>
                </a:moveTo>
                <a:lnTo>
                  <a:pt x="2887034" y="4448679"/>
                </a:lnTo>
                <a:lnTo>
                  <a:pt x="2887034" y="5108860"/>
                </a:lnTo>
                <a:lnTo>
                  <a:pt x="2226853" y="5108860"/>
                </a:lnTo>
                <a:close/>
                <a:moveTo>
                  <a:pt x="11729" y="4448679"/>
                </a:moveTo>
                <a:lnTo>
                  <a:pt x="671910" y="4448679"/>
                </a:lnTo>
                <a:lnTo>
                  <a:pt x="671910" y="5108860"/>
                </a:lnTo>
                <a:lnTo>
                  <a:pt x="11729" y="5108860"/>
                </a:lnTo>
                <a:close/>
                <a:moveTo>
                  <a:pt x="4441977" y="4441977"/>
                </a:moveTo>
                <a:lnTo>
                  <a:pt x="5100483" y="4441977"/>
                </a:lnTo>
                <a:lnTo>
                  <a:pt x="5100483" y="5102158"/>
                </a:lnTo>
                <a:lnTo>
                  <a:pt x="4441977" y="5102158"/>
                </a:lnTo>
                <a:close/>
                <a:moveTo>
                  <a:pt x="3703043" y="4441977"/>
                </a:moveTo>
                <a:lnTo>
                  <a:pt x="4363224" y="4441977"/>
                </a:lnTo>
                <a:lnTo>
                  <a:pt x="4363224" y="5102158"/>
                </a:lnTo>
                <a:lnTo>
                  <a:pt x="3703043" y="5102158"/>
                </a:lnTo>
                <a:close/>
                <a:moveTo>
                  <a:pt x="2965786" y="4441977"/>
                </a:moveTo>
                <a:lnTo>
                  <a:pt x="3624292" y="4441977"/>
                </a:lnTo>
                <a:lnTo>
                  <a:pt x="3624292" y="5102158"/>
                </a:lnTo>
                <a:lnTo>
                  <a:pt x="2965786" y="5102158"/>
                </a:lnTo>
                <a:close/>
                <a:moveTo>
                  <a:pt x="1489595" y="4441977"/>
                </a:moveTo>
                <a:lnTo>
                  <a:pt x="2148101" y="4441977"/>
                </a:lnTo>
                <a:lnTo>
                  <a:pt x="2148101" y="5102158"/>
                </a:lnTo>
                <a:lnTo>
                  <a:pt x="1489595" y="5102158"/>
                </a:lnTo>
                <a:close/>
                <a:moveTo>
                  <a:pt x="750661" y="4441977"/>
                </a:moveTo>
                <a:lnTo>
                  <a:pt x="1409167" y="4441977"/>
                </a:lnTo>
                <a:lnTo>
                  <a:pt x="1409167" y="5102158"/>
                </a:lnTo>
                <a:lnTo>
                  <a:pt x="750661" y="5102158"/>
                </a:lnTo>
                <a:close/>
                <a:moveTo>
                  <a:pt x="3703043" y="3708071"/>
                </a:moveTo>
                <a:lnTo>
                  <a:pt x="4363224" y="3708071"/>
                </a:lnTo>
                <a:lnTo>
                  <a:pt x="4363224" y="4368252"/>
                </a:lnTo>
                <a:lnTo>
                  <a:pt x="3703043" y="4368252"/>
                </a:lnTo>
                <a:close/>
                <a:moveTo>
                  <a:pt x="4441977" y="3701368"/>
                </a:moveTo>
                <a:lnTo>
                  <a:pt x="5100483" y="3701368"/>
                </a:lnTo>
                <a:lnTo>
                  <a:pt x="5100483" y="4363225"/>
                </a:lnTo>
                <a:lnTo>
                  <a:pt x="4441977" y="4363225"/>
                </a:lnTo>
                <a:close/>
                <a:moveTo>
                  <a:pt x="2965786" y="3701368"/>
                </a:moveTo>
                <a:lnTo>
                  <a:pt x="3624292" y="3701368"/>
                </a:lnTo>
                <a:lnTo>
                  <a:pt x="3624292" y="4363225"/>
                </a:lnTo>
                <a:lnTo>
                  <a:pt x="2965786" y="4363225"/>
                </a:lnTo>
                <a:close/>
                <a:moveTo>
                  <a:pt x="2226853" y="3701368"/>
                </a:moveTo>
                <a:lnTo>
                  <a:pt x="2887034" y="3701368"/>
                </a:lnTo>
                <a:lnTo>
                  <a:pt x="2887034" y="4363225"/>
                </a:lnTo>
                <a:lnTo>
                  <a:pt x="2226853" y="4363225"/>
                </a:lnTo>
                <a:close/>
                <a:moveTo>
                  <a:pt x="1489595" y="3701368"/>
                </a:moveTo>
                <a:lnTo>
                  <a:pt x="2148101" y="3701368"/>
                </a:lnTo>
                <a:lnTo>
                  <a:pt x="2148101" y="4363225"/>
                </a:lnTo>
                <a:lnTo>
                  <a:pt x="1489595" y="4363225"/>
                </a:lnTo>
                <a:close/>
                <a:moveTo>
                  <a:pt x="750661" y="3701368"/>
                </a:moveTo>
                <a:lnTo>
                  <a:pt x="1409167" y="3701368"/>
                </a:lnTo>
                <a:lnTo>
                  <a:pt x="1409167" y="4363225"/>
                </a:lnTo>
                <a:lnTo>
                  <a:pt x="750661" y="4363225"/>
                </a:lnTo>
                <a:close/>
                <a:moveTo>
                  <a:pt x="11729" y="3701368"/>
                </a:moveTo>
                <a:lnTo>
                  <a:pt x="671910" y="3701368"/>
                </a:lnTo>
                <a:lnTo>
                  <a:pt x="671910" y="4363225"/>
                </a:lnTo>
                <a:lnTo>
                  <a:pt x="11729" y="4363225"/>
                </a:lnTo>
                <a:close/>
                <a:moveTo>
                  <a:pt x="1489595" y="2967462"/>
                </a:moveTo>
                <a:lnTo>
                  <a:pt x="2148101" y="2967462"/>
                </a:lnTo>
                <a:lnTo>
                  <a:pt x="2148101" y="3627643"/>
                </a:lnTo>
                <a:lnTo>
                  <a:pt x="1489595" y="3627643"/>
                </a:lnTo>
                <a:close/>
                <a:moveTo>
                  <a:pt x="11730" y="2967462"/>
                </a:moveTo>
                <a:lnTo>
                  <a:pt x="671910" y="2967462"/>
                </a:lnTo>
                <a:lnTo>
                  <a:pt x="671910" y="3627643"/>
                </a:lnTo>
                <a:lnTo>
                  <a:pt x="11730" y="3627643"/>
                </a:lnTo>
                <a:close/>
                <a:moveTo>
                  <a:pt x="4441977" y="2960760"/>
                </a:moveTo>
                <a:lnTo>
                  <a:pt x="5100483" y="2960760"/>
                </a:lnTo>
                <a:lnTo>
                  <a:pt x="5100483" y="3622617"/>
                </a:lnTo>
                <a:lnTo>
                  <a:pt x="4441977" y="3622617"/>
                </a:lnTo>
                <a:close/>
                <a:moveTo>
                  <a:pt x="3703043" y="2960760"/>
                </a:moveTo>
                <a:lnTo>
                  <a:pt x="4363224" y="2960760"/>
                </a:lnTo>
                <a:lnTo>
                  <a:pt x="4363224" y="3622617"/>
                </a:lnTo>
                <a:lnTo>
                  <a:pt x="3703043" y="3622617"/>
                </a:lnTo>
                <a:close/>
                <a:moveTo>
                  <a:pt x="2965786" y="2960760"/>
                </a:moveTo>
                <a:lnTo>
                  <a:pt x="3624292" y="2960760"/>
                </a:lnTo>
                <a:lnTo>
                  <a:pt x="3624292" y="3622617"/>
                </a:lnTo>
                <a:lnTo>
                  <a:pt x="2965786" y="3622617"/>
                </a:lnTo>
                <a:close/>
                <a:moveTo>
                  <a:pt x="2226853" y="2960760"/>
                </a:moveTo>
                <a:lnTo>
                  <a:pt x="2887034" y="2960760"/>
                </a:lnTo>
                <a:lnTo>
                  <a:pt x="2887034" y="3622617"/>
                </a:lnTo>
                <a:lnTo>
                  <a:pt x="2226853" y="3622617"/>
                </a:lnTo>
                <a:close/>
                <a:moveTo>
                  <a:pt x="750661" y="2960760"/>
                </a:moveTo>
                <a:lnTo>
                  <a:pt x="1409167" y="2960760"/>
                </a:lnTo>
                <a:lnTo>
                  <a:pt x="1409167" y="3622617"/>
                </a:lnTo>
                <a:lnTo>
                  <a:pt x="750661" y="3622617"/>
                </a:lnTo>
                <a:close/>
                <a:moveTo>
                  <a:pt x="2965786" y="2226853"/>
                </a:moveTo>
                <a:lnTo>
                  <a:pt x="3624292" y="2226853"/>
                </a:lnTo>
                <a:lnTo>
                  <a:pt x="3624292" y="2888710"/>
                </a:lnTo>
                <a:lnTo>
                  <a:pt x="2965786" y="2888710"/>
                </a:lnTo>
                <a:close/>
                <a:moveTo>
                  <a:pt x="750661" y="2226853"/>
                </a:moveTo>
                <a:lnTo>
                  <a:pt x="1409167" y="2226853"/>
                </a:lnTo>
                <a:lnTo>
                  <a:pt x="1409167" y="2888710"/>
                </a:lnTo>
                <a:lnTo>
                  <a:pt x="750661" y="2888710"/>
                </a:lnTo>
                <a:close/>
                <a:moveTo>
                  <a:pt x="4441977" y="2220151"/>
                </a:moveTo>
                <a:lnTo>
                  <a:pt x="5100483" y="2220151"/>
                </a:lnTo>
                <a:lnTo>
                  <a:pt x="5100483" y="2882008"/>
                </a:lnTo>
                <a:lnTo>
                  <a:pt x="4441977" y="2882008"/>
                </a:lnTo>
                <a:close/>
                <a:moveTo>
                  <a:pt x="3703043" y="2220151"/>
                </a:moveTo>
                <a:lnTo>
                  <a:pt x="4363224" y="2220151"/>
                </a:lnTo>
                <a:lnTo>
                  <a:pt x="4363224" y="2882008"/>
                </a:lnTo>
                <a:lnTo>
                  <a:pt x="3703043" y="2882008"/>
                </a:lnTo>
                <a:close/>
                <a:moveTo>
                  <a:pt x="2226853" y="2220151"/>
                </a:moveTo>
                <a:lnTo>
                  <a:pt x="2887034" y="2220151"/>
                </a:lnTo>
                <a:lnTo>
                  <a:pt x="2887034" y="2882008"/>
                </a:lnTo>
                <a:lnTo>
                  <a:pt x="2226853" y="2882008"/>
                </a:lnTo>
                <a:close/>
                <a:moveTo>
                  <a:pt x="1489595" y="2220151"/>
                </a:moveTo>
                <a:lnTo>
                  <a:pt x="2148101" y="2220151"/>
                </a:lnTo>
                <a:lnTo>
                  <a:pt x="2148101" y="2882008"/>
                </a:lnTo>
                <a:lnTo>
                  <a:pt x="1489595" y="2882008"/>
                </a:lnTo>
                <a:close/>
                <a:moveTo>
                  <a:pt x="11730" y="2220151"/>
                </a:moveTo>
                <a:lnTo>
                  <a:pt x="671910" y="2220151"/>
                </a:lnTo>
                <a:lnTo>
                  <a:pt x="671910" y="2882008"/>
                </a:lnTo>
                <a:lnTo>
                  <a:pt x="11730" y="2882008"/>
                </a:lnTo>
                <a:close/>
                <a:moveTo>
                  <a:pt x="4441977" y="1481217"/>
                </a:moveTo>
                <a:lnTo>
                  <a:pt x="5100483" y="1481217"/>
                </a:lnTo>
                <a:lnTo>
                  <a:pt x="5100483" y="2141398"/>
                </a:lnTo>
                <a:lnTo>
                  <a:pt x="4441977" y="2141398"/>
                </a:lnTo>
                <a:close/>
                <a:moveTo>
                  <a:pt x="3703043" y="1481217"/>
                </a:moveTo>
                <a:lnTo>
                  <a:pt x="4363224" y="1481217"/>
                </a:lnTo>
                <a:lnTo>
                  <a:pt x="4363224" y="2141398"/>
                </a:lnTo>
                <a:lnTo>
                  <a:pt x="3703043" y="2141398"/>
                </a:lnTo>
                <a:close/>
                <a:moveTo>
                  <a:pt x="2965786" y="1481217"/>
                </a:moveTo>
                <a:lnTo>
                  <a:pt x="3624292" y="1481217"/>
                </a:lnTo>
                <a:lnTo>
                  <a:pt x="3624292" y="2141398"/>
                </a:lnTo>
                <a:lnTo>
                  <a:pt x="2965786" y="2141398"/>
                </a:lnTo>
                <a:close/>
                <a:moveTo>
                  <a:pt x="2226853" y="1481217"/>
                </a:moveTo>
                <a:lnTo>
                  <a:pt x="2887034" y="1481217"/>
                </a:lnTo>
                <a:lnTo>
                  <a:pt x="2887034" y="2141398"/>
                </a:lnTo>
                <a:lnTo>
                  <a:pt x="2226853" y="2141398"/>
                </a:lnTo>
                <a:close/>
                <a:moveTo>
                  <a:pt x="1489595" y="1481217"/>
                </a:moveTo>
                <a:lnTo>
                  <a:pt x="2148101" y="1481217"/>
                </a:lnTo>
                <a:lnTo>
                  <a:pt x="2148101" y="2141398"/>
                </a:lnTo>
                <a:lnTo>
                  <a:pt x="1489595" y="2141398"/>
                </a:lnTo>
                <a:close/>
                <a:moveTo>
                  <a:pt x="750661" y="1481217"/>
                </a:moveTo>
                <a:lnTo>
                  <a:pt x="1409167" y="1481217"/>
                </a:lnTo>
                <a:lnTo>
                  <a:pt x="1409167" y="2141398"/>
                </a:lnTo>
                <a:lnTo>
                  <a:pt x="750661" y="2141398"/>
                </a:lnTo>
                <a:close/>
                <a:moveTo>
                  <a:pt x="11730" y="1481217"/>
                </a:moveTo>
                <a:lnTo>
                  <a:pt x="671910" y="1481217"/>
                </a:lnTo>
                <a:lnTo>
                  <a:pt x="671910" y="2141398"/>
                </a:lnTo>
                <a:lnTo>
                  <a:pt x="11730" y="2141398"/>
                </a:lnTo>
                <a:close/>
                <a:moveTo>
                  <a:pt x="4441977" y="740609"/>
                </a:moveTo>
                <a:lnTo>
                  <a:pt x="5100483" y="740609"/>
                </a:lnTo>
                <a:lnTo>
                  <a:pt x="5100483" y="1400790"/>
                </a:lnTo>
                <a:lnTo>
                  <a:pt x="4441977" y="1400790"/>
                </a:lnTo>
                <a:close/>
                <a:moveTo>
                  <a:pt x="3703043" y="740609"/>
                </a:moveTo>
                <a:lnTo>
                  <a:pt x="4363224" y="740609"/>
                </a:lnTo>
                <a:lnTo>
                  <a:pt x="4363224" y="1400790"/>
                </a:lnTo>
                <a:lnTo>
                  <a:pt x="3703043" y="1400790"/>
                </a:lnTo>
                <a:close/>
                <a:moveTo>
                  <a:pt x="2972488" y="740609"/>
                </a:moveTo>
                <a:lnTo>
                  <a:pt x="3630994" y="740609"/>
                </a:lnTo>
                <a:lnTo>
                  <a:pt x="3630994" y="1400790"/>
                </a:lnTo>
                <a:lnTo>
                  <a:pt x="2972488" y="1400790"/>
                </a:lnTo>
                <a:close/>
                <a:moveTo>
                  <a:pt x="2226853" y="740609"/>
                </a:moveTo>
                <a:lnTo>
                  <a:pt x="2887034" y="740609"/>
                </a:lnTo>
                <a:lnTo>
                  <a:pt x="2887034" y="1400790"/>
                </a:lnTo>
                <a:lnTo>
                  <a:pt x="2226853" y="1400790"/>
                </a:lnTo>
                <a:close/>
                <a:moveTo>
                  <a:pt x="1489595" y="740609"/>
                </a:moveTo>
                <a:lnTo>
                  <a:pt x="2148101" y="740609"/>
                </a:lnTo>
                <a:lnTo>
                  <a:pt x="2148101" y="1400790"/>
                </a:lnTo>
                <a:lnTo>
                  <a:pt x="1489595" y="1400790"/>
                </a:lnTo>
                <a:close/>
                <a:moveTo>
                  <a:pt x="750661" y="740609"/>
                </a:moveTo>
                <a:lnTo>
                  <a:pt x="1409167" y="740609"/>
                </a:lnTo>
                <a:lnTo>
                  <a:pt x="1409167" y="1400790"/>
                </a:lnTo>
                <a:lnTo>
                  <a:pt x="750661" y="1400790"/>
                </a:lnTo>
                <a:close/>
                <a:moveTo>
                  <a:pt x="11730" y="733906"/>
                </a:moveTo>
                <a:lnTo>
                  <a:pt x="671910" y="733906"/>
                </a:lnTo>
                <a:lnTo>
                  <a:pt x="671910" y="1395763"/>
                </a:lnTo>
                <a:lnTo>
                  <a:pt x="11730" y="1395763"/>
                </a:lnTo>
                <a:close/>
                <a:moveTo>
                  <a:pt x="4448679" y="0"/>
                </a:moveTo>
                <a:lnTo>
                  <a:pt x="5107185" y="0"/>
                </a:lnTo>
                <a:lnTo>
                  <a:pt x="5107185" y="660181"/>
                </a:lnTo>
                <a:lnTo>
                  <a:pt x="4448679" y="660181"/>
                </a:lnTo>
                <a:close/>
                <a:moveTo>
                  <a:pt x="3703043" y="0"/>
                </a:moveTo>
                <a:lnTo>
                  <a:pt x="4363224" y="0"/>
                </a:lnTo>
                <a:lnTo>
                  <a:pt x="4363224" y="660181"/>
                </a:lnTo>
                <a:lnTo>
                  <a:pt x="3703043" y="660181"/>
                </a:lnTo>
                <a:close/>
                <a:moveTo>
                  <a:pt x="2965786" y="0"/>
                </a:moveTo>
                <a:lnTo>
                  <a:pt x="3624292" y="0"/>
                </a:lnTo>
                <a:lnTo>
                  <a:pt x="3624292" y="660181"/>
                </a:lnTo>
                <a:lnTo>
                  <a:pt x="2965786" y="660181"/>
                </a:lnTo>
                <a:close/>
                <a:moveTo>
                  <a:pt x="2226853" y="0"/>
                </a:moveTo>
                <a:lnTo>
                  <a:pt x="2887034" y="0"/>
                </a:lnTo>
                <a:lnTo>
                  <a:pt x="2887034" y="660181"/>
                </a:lnTo>
                <a:lnTo>
                  <a:pt x="2226853" y="660181"/>
                </a:lnTo>
                <a:close/>
                <a:moveTo>
                  <a:pt x="1489595" y="0"/>
                </a:moveTo>
                <a:lnTo>
                  <a:pt x="2148101" y="0"/>
                </a:lnTo>
                <a:lnTo>
                  <a:pt x="2148101" y="660181"/>
                </a:lnTo>
                <a:lnTo>
                  <a:pt x="1489595" y="660181"/>
                </a:lnTo>
                <a:close/>
                <a:moveTo>
                  <a:pt x="743959" y="0"/>
                </a:moveTo>
                <a:lnTo>
                  <a:pt x="1404140" y="0"/>
                </a:lnTo>
                <a:lnTo>
                  <a:pt x="1404140" y="660181"/>
                </a:lnTo>
                <a:lnTo>
                  <a:pt x="743959" y="660181"/>
                </a:lnTo>
                <a:close/>
                <a:moveTo>
                  <a:pt x="0" y="0"/>
                </a:moveTo>
                <a:lnTo>
                  <a:pt x="658505" y="0"/>
                </a:lnTo>
                <a:lnTo>
                  <a:pt x="658505" y="660181"/>
                </a:lnTo>
                <a:lnTo>
                  <a:pt x="0" y="660181"/>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pic>
        <p:nvPicPr>
          <p:cNvPr id="7" name="Picture 6" descr="A picture containing drawing&#10;&#10;Description automatically generated">
            <a:extLst>
              <a:ext uri="{FF2B5EF4-FFF2-40B4-BE49-F238E27FC236}">
                <a16:creationId xmlns:a16="http://schemas.microsoft.com/office/drawing/2014/main" id="{904C5B87-7E35-F54F-8980-F56247E889C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4" name="Picture 3">
            <a:extLst>
              <a:ext uri="{FF2B5EF4-FFF2-40B4-BE49-F238E27FC236}">
                <a16:creationId xmlns:a16="http://schemas.microsoft.com/office/drawing/2014/main" id="{4B6970E5-9D60-4A37-AB53-FE47B04DC4CC}"/>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410023604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0">
    <p:spTree>
      <p:nvGrpSpPr>
        <p:cNvPr id="1" name=""/>
        <p:cNvGrpSpPr/>
        <p:nvPr/>
      </p:nvGrpSpPr>
      <p:grpSpPr>
        <a:xfrm>
          <a:off x="0" y="0"/>
          <a:ext cx="0" cy="0"/>
          <a:chOff x="0" y="0"/>
          <a:chExt cx="0" cy="0"/>
        </a:xfrm>
      </p:grpSpPr>
      <p:sp>
        <p:nvSpPr>
          <p:cNvPr id="5" name="Picture Placeholder 2"/>
          <p:cNvSpPr>
            <a:spLocks noGrp="1"/>
          </p:cNvSpPr>
          <p:nvPr>
            <p:ph type="pic" sz="quarter" idx="12"/>
          </p:nvPr>
        </p:nvSpPr>
        <p:spPr>
          <a:xfrm>
            <a:off x="702734" y="2263699"/>
            <a:ext cx="8156496" cy="556186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
        <p:nvSpPr>
          <p:cNvPr id="10" name="Picture Placeholder 2">
            <a:extLst>
              <a:ext uri="{FF2B5EF4-FFF2-40B4-BE49-F238E27FC236}">
                <a16:creationId xmlns:a16="http://schemas.microsoft.com/office/drawing/2014/main" id="{541D08C9-F904-A340-8390-216BCDF0CFE1}"/>
              </a:ext>
            </a:extLst>
          </p:cNvPr>
          <p:cNvSpPr>
            <a:spLocks noGrp="1"/>
          </p:cNvSpPr>
          <p:nvPr>
            <p:ph type="pic" sz="quarter" idx="13"/>
          </p:nvPr>
        </p:nvSpPr>
        <p:spPr>
          <a:xfrm>
            <a:off x="9411837" y="2263699"/>
            <a:ext cx="8156496" cy="556186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pic>
        <p:nvPicPr>
          <p:cNvPr id="9" name="Picture 8" descr="A picture containing drawing&#10;&#10;Description automatically generated">
            <a:extLst>
              <a:ext uri="{FF2B5EF4-FFF2-40B4-BE49-F238E27FC236}">
                <a16:creationId xmlns:a16="http://schemas.microsoft.com/office/drawing/2014/main" id="{62335CAB-516C-4742-A7E7-80AFC36A455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33607" y="14992"/>
            <a:ext cx="3847684" cy="1736484"/>
          </a:xfrm>
          <a:prstGeom prst="rect">
            <a:avLst/>
          </a:prstGeom>
        </p:spPr>
      </p:pic>
      <p:pic>
        <p:nvPicPr>
          <p:cNvPr id="6" name="Picture 5">
            <a:extLst>
              <a:ext uri="{FF2B5EF4-FFF2-40B4-BE49-F238E27FC236}">
                <a16:creationId xmlns:a16="http://schemas.microsoft.com/office/drawing/2014/main" id="{C6E51F86-443F-4FAA-A93F-D21443CAA3BB}"/>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3868400" y="349334"/>
            <a:ext cx="789949" cy="1067799"/>
          </a:xfrm>
          <a:prstGeom prst="rect">
            <a:avLst/>
          </a:prstGeom>
        </p:spPr>
      </p:pic>
    </p:spTree>
    <p:extLst>
      <p:ext uri="{BB962C8B-B14F-4D97-AF65-F5344CB8AC3E}">
        <p14:creationId xmlns:p14="http://schemas.microsoft.com/office/powerpoint/2010/main" val="242639809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55">
    <p:spTree>
      <p:nvGrpSpPr>
        <p:cNvPr id="1" name=""/>
        <p:cNvGrpSpPr/>
        <p:nvPr/>
      </p:nvGrpSpPr>
      <p:grpSpPr>
        <a:xfrm>
          <a:off x="0" y="0"/>
          <a:ext cx="0" cy="0"/>
          <a:chOff x="0" y="0"/>
          <a:chExt cx="0" cy="0"/>
        </a:xfrm>
      </p:grpSpPr>
      <p:sp>
        <p:nvSpPr>
          <p:cNvPr id="6" name="Рисунок 4"/>
          <p:cNvSpPr>
            <a:spLocks noGrp="1"/>
          </p:cNvSpPr>
          <p:nvPr>
            <p:ph type="pic" sz="quarter" idx="11"/>
          </p:nvPr>
        </p:nvSpPr>
        <p:spPr>
          <a:xfrm>
            <a:off x="9523978" y="3282109"/>
            <a:ext cx="3449405" cy="3449403"/>
          </a:xfrm>
          <a:custGeom>
            <a:avLst/>
            <a:gdLst>
              <a:gd name="connsiteX0" fmla="*/ 1724705 w 3449405"/>
              <a:gd name="connsiteY0" fmla="*/ 934788 h 3449403"/>
              <a:gd name="connsiteX1" fmla="*/ 1605245 w 3449405"/>
              <a:gd name="connsiteY1" fmla="*/ 984069 h 3449403"/>
              <a:gd name="connsiteX2" fmla="*/ 984064 w 3449405"/>
              <a:gd name="connsiteY2" fmla="*/ 1605250 h 3449403"/>
              <a:gd name="connsiteX3" fmla="*/ 934790 w 3449405"/>
              <a:gd name="connsiteY3" fmla="*/ 1724703 h 3449403"/>
              <a:gd name="connsiteX4" fmla="*/ 984064 w 3449405"/>
              <a:gd name="connsiteY4" fmla="*/ 1844166 h 3449403"/>
              <a:gd name="connsiteX5" fmla="*/ 1605244 w 3449405"/>
              <a:gd name="connsiteY5" fmla="*/ 2465346 h 3449403"/>
              <a:gd name="connsiteX6" fmla="*/ 1724705 w 3449405"/>
              <a:gd name="connsiteY6" fmla="*/ 2514617 h 3449403"/>
              <a:gd name="connsiteX7" fmla="*/ 1844162 w 3449405"/>
              <a:gd name="connsiteY7" fmla="*/ 2465347 h 3449403"/>
              <a:gd name="connsiteX8" fmla="*/ 2465343 w 3449405"/>
              <a:gd name="connsiteY8" fmla="*/ 1844166 h 3449403"/>
              <a:gd name="connsiteX9" fmla="*/ 2514616 w 3449405"/>
              <a:gd name="connsiteY9" fmla="*/ 1724703 h 3449403"/>
              <a:gd name="connsiteX10" fmla="*/ 2465348 w 3449405"/>
              <a:gd name="connsiteY10" fmla="*/ 1605244 h 3449403"/>
              <a:gd name="connsiteX11" fmla="*/ 1844168 w 3449405"/>
              <a:gd name="connsiteY11" fmla="*/ 984063 h 3449403"/>
              <a:gd name="connsiteX12" fmla="*/ 1724705 w 3449405"/>
              <a:gd name="connsiteY12" fmla="*/ 934788 h 3449403"/>
              <a:gd name="connsiteX13" fmla="*/ 1724705 w 3449405"/>
              <a:gd name="connsiteY13" fmla="*/ 0 h 3449403"/>
              <a:gd name="connsiteX14" fmla="*/ 1868439 w 3449405"/>
              <a:gd name="connsiteY14" fmla="*/ 18432 h 3449403"/>
              <a:gd name="connsiteX15" fmla="*/ 2125378 w 3449405"/>
              <a:gd name="connsiteY15" fmla="*/ 165989 h 3449403"/>
              <a:gd name="connsiteX16" fmla="*/ 3283426 w 3449405"/>
              <a:gd name="connsiteY16" fmla="*/ 1324037 h 3449403"/>
              <a:gd name="connsiteX17" fmla="*/ 3430970 w 3449405"/>
              <a:gd name="connsiteY17" fmla="*/ 1580964 h 3449403"/>
              <a:gd name="connsiteX18" fmla="*/ 3430970 w 3449405"/>
              <a:gd name="connsiteY18" fmla="*/ 1868437 h 3449403"/>
              <a:gd name="connsiteX19" fmla="*/ 3283416 w 3449405"/>
              <a:gd name="connsiteY19" fmla="*/ 2125376 h 3449403"/>
              <a:gd name="connsiteX20" fmla="*/ 2125368 w 3449405"/>
              <a:gd name="connsiteY20" fmla="*/ 3283425 h 3449403"/>
              <a:gd name="connsiteX21" fmla="*/ 1868439 w 3449405"/>
              <a:gd name="connsiteY21" fmla="*/ 3430969 h 3449403"/>
              <a:gd name="connsiteX22" fmla="*/ 1580965 w 3449405"/>
              <a:gd name="connsiteY22" fmla="*/ 3430969 h 3449403"/>
              <a:gd name="connsiteX23" fmla="*/ 1324038 w 3449405"/>
              <a:gd name="connsiteY23" fmla="*/ 3283424 h 3449403"/>
              <a:gd name="connsiteX24" fmla="*/ 165990 w 3449405"/>
              <a:gd name="connsiteY24" fmla="*/ 2125376 h 3449403"/>
              <a:gd name="connsiteX25" fmla="*/ 18434 w 3449405"/>
              <a:gd name="connsiteY25" fmla="*/ 1868438 h 3449403"/>
              <a:gd name="connsiteX26" fmla="*/ 18445 w 3449405"/>
              <a:gd name="connsiteY26" fmla="*/ 1580974 h 3449403"/>
              <a:gd name="connsiteX27" fmla="*/ 165979 w 3449405"/>
              <a:gd name="connsiteY27" fmla="*/ 1324037 h 3449403"/>
              <a:gd name="connsiteX28" fmla="*/ 1324027 w 3449405"/>
              <a:gd name="connsiteY28" fmla="*/ 165987 h 3449403"/>
              <a:gd name="connsiteX29" fmla="*/ 1580975 w 3449405"/>
              <a:gd name="connsiteY29" fmla="*/ 18442 h 3449403"/>
              <a:gd name="connsiteX30" fmla="*/ 1724705 w 3449405"/>
              <a:gd name="connsiteY30" fmla="*/ 0 h 3449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449405" h="3449403">
                <a:moveTo>
                  <a:pt x="1724705" y="934788"/>
                </a:moveTo>
                <a:cubicBezTo>
                  <a:pt x="1679655" y="934788"/>
                  <a:pt x="1639835" y="951209"/>
                  <a:pt x="1605245" y="984069"/>
                </a:cubicBezTo>
                <a:lnTo>
                  <a:pt x="984064" y="1605250"/>
                </a:lnTo>
                <a:cubicBezTo>
                  <a:pt x="951211" y="1639836"/>
                  <a:pt x="934785" y="1679659"/>
                  <a:pt x="934790" y="1724703"/>
                </a:cubicBezTo>
                <a:cubicBezTo>
                  <a:pt x="934790" y="1769752"/>
                  <a:pt x="951210" y="1809570"/>
                  <a:pt x="984064" y="1844166"/>
                </a:cubicBezTo>
                <a:lnTo>
                  <a:pt x="1605244" y="2465346"/>
                </a:lnTo>
                <a:cubicBezTo>
                  <a:pt x="1639836" y="2498195"/>
                  <a:pt x="1679661" y="2514621"/>
                  <a:pt x="1724705" y="2514617"/>
                </a:cubicBezTo>
                <a:cubicBezTo>
                  <a:pt x="1769748" y="2514620"/>
                  <a:pt x="1809572" y="2498195"/>
                  <a:pt x="1844162" y="2465347"/>
                </a:cubicBezTo>
                <a:lnTo>
                  <a:pt x="2465343" y="1844166"/>
                </a:lnTo>
                <a:cubicBezTo>
                  <a:pt x="2498195" y="1809569"/>
                  <a:pt x="2514617" y="1769751"/>
                  <a:pt x="2514616" y="1724703"/>
                </a:cubicBezTo>
                <a:cubicBezTo>
                  <a:pt x="2514623" y="1679659"/>
                  <a:pt x="2498198" y="1639835"/>
                  <a:pt x="2465348" y="1605244"/>
                </a:cubicBezTo>
                <a:lnTo>
                  <a:pt x="1844168" y="984063"/>
                </a:lnTo>
                <a:cubicBezTo>
                  <a:pt x="1809571" y="951209"/>
                  <a:pt x="1769753" y="934788"/>
                  <a:pt x="1724705" y="934788"/>
                </a:cubicBezTo>
                <a:close/>
                <a:moveTo>
                  <a:pt x="1724705" y="0"/>
                </a:moveTo>
                <a:cubicBezTo>
                  <a:pt x="1772615" y="-3"/>
                  <a:pt x="1820530" y="6142"/>
                  <a:pt x="1868439" y="18432"/>
                </a:cubicBezTo>
                <a:cubicBezTo>
                  <a:pt x="1964261" y="43034"/>
                  <a:pt x="2049903" y="92215"/>
                  <a:pt x="2125378" y="165989"/>
                </a:cubicBezTo>
                <a:lnTo>
                  <a:pt x="3283426" y="1324037"/>
                </a:lnTo>
                <a:cubicBezTo>
                  <a:pt x="3357187" y="1399500"/>
                  <a:pt x="3406369" y="1485143"/>
                  <a:pt x="3430970" y="1580964"/>
                </a:cubicBezTo>
                <a:cubicBezTo>
                  <a:pt x="3455552" y="1676785"/>
                  <a:pt x="3455550" y="1772617"/>
                  <a:pt x="3430970" y="1868437"/>
                </a:cubicBezTo>
                <a:cubicBezTo>
                  <a:pt x="3406369" y="1964259"/>
                  <a:pt x="3357197" y="2049913"/>
                  <a:pt x="3283416" y="2125376"/>
                </a:cubicBezTo>
                <a:lnTo>
                  <a:pt x="2125368" y="3283425"/>
                </a:lnTo>
                <a:cubicBezTo>
                  <a:pt x="2049915" y="3357197"/>
                  <a:pt x="1964261" y="3406367"/>
                  <a:pt x="1868439" y="3430969"/>
                </a:cubicBezTo>
                <a:cubicBezTo>
                  <a:pt x="1772618" y="3455548"/>
                  <a:pt x="1676786" y="3455549"/>
                  <a:pt x="1580965" y="3430969"/>
                </a:cubicBezTo>
                <a:cubicBezTo>
                  <a:pt x="1485143" y="3406367"/>
                  <a:pt x="1399501" y="3357186"/>
                  <a:pt x="1324038" y="3283424"/>
                </a:cubicBezTo>
                <a:lnTo>
                  <a:pt x="165990" y="2125376"/>
                </a:lnTo>
                <a:cubicBezTo>
                  <a:pt x="92217" y="2049902"/>
                  <a:pt x="43035" y="1964259"/>
                  <a:pt x="18434" y="1868438"/>
                </a:cubicBezTo>
                <a:cubicBezTo>
                  <a:pt x="-6148" y="1772618"/>
                  <a:pt x="-6145" y="1676786"/>
                  <a:pt x="18445" y="1580974"/>
                </a:cubicBezTo>
                <a:cubicBezTo>
                  <a:pt x="43035" y="1485142"/>
                  <a:pt x="92217" y="1399500"/>
                  <a:pt x="165979" y="1324037"/>
                </a:cubicBezTo>
                <a:lnTo>
                  <a:pt x="1324027" y="165987"/>
                </a:lnTo>
                <a:cubicBezTo>
                  <a:pt x="1399501" y="92215"/>
                  <a:pt x="1485143" y="43033"/>
                  <a:pt x="1580975" y="18442"/>
                </a:cubicBezTo>
                <a:cubicBezTo>
                  <a:pt x="1628881" y="6148"/>
                  <a:pt x="1676793" y="-1"/>
                  <a:pt x="1724705" y="0"/>
                </a:cubicBez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solidFill>
                  <a:schemeClr val="tx1"/>
                </a:solidFill>
              </a:defRPr>
            </a:lvl1pPr>
          </a:lstStyle>
          <a:p>
            <a:pPr lvl="0"/>
            <a:endParaRPr lang="en-US" dirty="0"/>
          </a:p>
        </p:txBody>
      </p:sp>
      <p:sp>
        <p:nvSpPr>
          <p:cNvPr id="3" name="Рисунок 4"/>
          <p:cNvSpPr>
            <a:spLocks noGrp="1"/>
          </p:cNvSpPr>
          <p:nvPr>
            <p:ph type="pic" sz="quarter" idx="10"/>
          </p:nvPr>
        </p:nvSpPr>
        <p:spPr>
          <a:xfrm>
            <a:off x="5314618" y="3282109"/>
            <a:ext cx="3449405" cy="3449403"/>
          </a:xfrm>
          <a:custGeom>
            <a:avLst/>
            <a:gdLst>
              <a:gd name="connsiteX0" fmla="*/ 1724705 w 3449405"/>
              <a:gd name="connsiteY0" fmla="*/ 934788 h 3449403"/>
              <a:gd name="connsiteX1" fmla="*/ 1605245 w 3449405"/>
              <a:gd name="connsiteY1" fmla="*/ 984069 h 3449403"/>
              <a:gd name="connsiteX2" fmla="*/ 984064 w 3449405"/>
              <a:gd name="connsiteY2" fmla="*/ 1605250 h 3449403"/>
              <a:gd name="connsiteX3" fmla="*/ 934790 w 3449405"/>
              <a:gd name="connsiteY3" fmla="*/ 1724703 h 3449403"/>
              <a:gd name="connsiteX4" fmla="*/ 984064 w 3449405"/>
              <a:gd name="connsiteY4" fmla="*/ 1844166 h 3449403"/>
              <a:gd name="connsiteX5" fmla="*/ 1605244 w 3449405"/>
              <a:gd name="connsiteY5" fmla="*/ 2465346 h 3449403"/>
              <a:gd name="connsiteX6" fmla="*/ 1724705 w 3449405"/>
              <a:gd name="connsiteY6" fmla="*/ 2514617 h 3449403"/>
              <a:gd name="connsiteX7" fmla="*/ 1844162 w 3449405"/>
              <a:gd name="connsiteY7" fmla="*/ 2465347 h 3449403"/>
              <a:gd name="connsiteX8" fmla="*/ 2465343 w 3449405"/>
              <a:gd name="connsiteY8" fmla="*/ 1844166 h 3449403"/>
              <a:gd name="connsiteX9" fmla="*/ 2514616 w 3449405"/>
              <a:gd name="connsiteY9" fmla="*/ 1724703 h 3449403"/>
              <a:gd name="connsiteX10" fmla="*/ 2465348 w 3449405"/>
              <a:gd name="connsiteY10" fmla="*/ 1605244 h 3449403"/>
              <a:gd name="connsiteX11" fmla="*/ 1844168 w 3449405"/>
              <a:gd name="connsiteY11" fmla="*/ 984063 h 3449403"/>
              <a:gd name="connsiteX12" fmla="*/ 1724705 w 3449405"/>
              <a:gd name="connsiteY12" fmla="*/ 934788 h 3449403"/>
              <a:gd name="connsiteX13" fmla="*/ 1724705 w 3449405"/>
              <a:gd name="connsiteY13" fmla="*/ 0 h 3449403"/>
              <a:gd name="connsiteX14" fmla="*/ 1868439 w 3449405"/>
              <a:gd name="connsiteY14" fmla="*/ 18432 h 3449403"/>
              <a:gd name="connsiteX15" fmla="*/ 2125378 w 3449405"/>
              <a:gd name="connsiteY15" fmla="*/ 165989 h 3449403"/>
              <a:gd name="connsiteX16" fmla="*/ 3283426 w 3449405"/>
              <a:gd name="connsiteY16" fmla="*/ 1324037 h 3449403"/>
              <a:gd name="connsiteX17" fmla="*/ 3430970 w 3449405"/>
              <a:gd name="connsiteY17" fmla="*/ 1580964 h 3449403"/>
              <a:gd name="connsiteX18" fmla="*/ 3430970 w 3449405"/>
              <a:gd name="connsiteY18" fmla="*/ 1868437 h 3449403"/>
              <a:gd name="connsiteX19" fmla="*/ 3283416 w 3449405"/>
              <a:gd name="connsiteY19" fmla="*/ 2125376 h 3449403"/>
              <a:gd name="connsiteX20" fmla="*/ 2125368 w 3449405"/>
              <a:gd name="connsiteY20" fmla="*/ 3283425 h 3449403"/>
              <a:gd name="connsiteX21" fmla="*/ 1868439 w 3449405"/>
              <a:gd name="connsiteY21" fmla="*/ 3430969 h 3449403"/>
              <a:gd name="connsiteX22" fmla="*/ 1580965 w 3449405"/>
              <a:gd name="connsiteY22" fmla="*/ 3430969 h 3449403"/>
              <a:gd name="connsiteX23" fmla="*/ 1324038 w 3449405"/>
              <a:gd name="connsiteY23" fmla="*/ 3283424 h 3449403"/>
              <a:gd name="connsiteX24" fmla="*/ 165990 w 3449405"/>
              <a:gd name="connsiteY24" fmla="*/ 2125376 h 3449403"/>
              <a:gd name="connsiteX25" fmla="*/ 18434 w 3449405"/>
              <a:gd name="connsiteY25" fmla="*/ 1868438 h 3449403"/>
              <a:gd name="connsiteX26" fmla="*/ 18445 w 3449405"/>
              <a:gd name="connsiteY26" fmla="*/ 1580974 h 3449403"/>
              <a:gd name="connsiteX27" fmla="*/ 165979 w 3449405"/>
              <a:gd name="connsiteY27" fmla="*/ 1324037 h 3449403"/>
              <a:gd name="connsiteX28" fmla="*/ 1324027 w 3449405"/>
              <a:gd name="connsiteY28" fmla="*/ 165987 h 3449403"/>
              <a:gd name="connsiteX29" fmla="*/ 1580975 w 3449405"/>
              <a:gd name="connsiteY29" fmla="*/ 18442 h 3449403"/>
              <a:gd name="connsiteX30" fmla="*/ 1724705 w 3449405"/>
              <a:gd name="connsiteY30" fmla="*/ 0 h 3449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449405" h="3449403">
                <a:moveTo>
                  <a:pt x="1724705" y="934788"/>
                </a:moveTo>
                <a:cubicBezTo>
                  <a:pt x="1679655" y="934788"/>
                  <a:pt x="1639835" y="951209"/>
                  <a:pt x="1605245" y="984069"/>
                </a:cubicBezTo>
                <a:lnTo>
                  <a:pt x="984064" y="1605250"/>
                </a:lnTo>
                <a:cubicBezTo>
                  <a:pt x="951211" y="1639836"/>
                  <a:pt x="934785" y="1679659"/>
                  <a:pt x="934790" y="1724703"/>
                </a:cubicBezTo>
                <a:cubicBezTo>
                  <a:pt x="934790" y="1769752"/>
                  <a:pt x="951210" y="1809570"/>
                  <a:pt x="984064" y="1844166"/>
                </a:cubicBezTo>
                <a:lnTo>
                  <a:pt x="1605244" y="2465346"/>
                </a:lnTo>
                <a:cubicBezTo>
                  <a:pt x="1639836" y="2498195"/>
                  <a:pt x="1679661" y="2514621"/>
                  <a:pt x="1724705" y="2514617"/>
                </a:cubicBezTo>
                <a:cubicBezTo>
                  <a:pt x="1769748" y="2514620"/>
                  <a:pt x="1809572" y="2498195"/>
                  <a:pt x="1844162" y="2465347"/>
                </a:cubicBezTo>
                <a:lnTo>
                  <a:pt x="2465343" y="1844166"/>
                </a:lnTo>
                <a:cubicBezTo>
                  <a:pt x="2498195" y="1809569"/>
                  <a:pt x="2514617" y="1769751"/>
                  <a:pt x="2514616" y="1724703"/>
                </a:cubicBezTo>
                <a:cubicBezTo>
                  <a:pt x="2514623" y="1679659"/>
                  <a:pt x="2498198" y="1639835"/>
                  <a:pt x="2465348" y="1605244"/>
                </a:cubicBezTo>
                <a:lnTo>
                  <a:pt x="1844168" y="984063"/>
                </a:lnTo>
                <a:cubicBezTo>
                  <a:pt x="1809571" y="951209"/>
                  <a:pt x="1769753" y="934788"/>
                  <a:pt x="1724705" y="934788"/>
                </a:cubicBezTo>
                <a:close/>
                <a:moveTo>
                  <a:pt x="1724705" y="0"/>
                </a:moveTo>
                <a:cubicBezTo>
                  <a:pt x="1772615" y="-3"/>
                  <a:pt x="1820530" y="6142"/>
                  <a:pt x="1868439" y="18432"/>
                </a:cubicBezTo>
                <a:cubicBezTo>
                  <a:pt x="1964261" y="43034"/>
                  <a:pt x="2049903" y="92215"/>
                  <a:pt x="2125378" y="165989"/>
                </a:cubicBezTo>
                <a:lnTo>
                  <a:pt x="3283426" y="1324037"/>
                </a:lnTo>
                <a:cubicBezTo>
                  <a:pt x="3357187" y="1399500"/>
                  <a:pt x="3406369" y="1485143"/>
                  <a:pt x="3430970" y="1580964"/>
                </a:cubicBezTo>
                <a:cubicBezTo>
                  <a:pt x="3455552" y="1676785"/>
                  <a:pt x="3455550" y="1772617"/>
                  <a:pt x="3430970" y="1868437"/>
                </a:cubicBezTo>
                <a:cubicBezTo>
                  <a:pt x="3406369" y="1964259"/>
                  <a:pt x="3357197" y="2049913"/>
                  <a:pt x="3283416" y="2125376"/>
                </a:cubicBezTo>
                <a:lnTo>
                  <a:pt x="2125368" y="3283425"/>
                </a:lnTo>
                <a:cubicBezTo>
                  <a:pt x="2049915" y="3357197"/>
                  <a:pt x="1964261" y="3406367"/>
                  <a:pt x="1868439" y="3430969"/>
                </a:cubicBezTo>
                <a:cubicBezTo>
                  <a:pt x="1772618" y="3455548"/>
                  <a:pt x="1676786" y="3455549"/>
                  <a:pt x="1580965" y="3430969"/>
                </a:cubicBezTo>
                <a:cubicBezTo>
                  <a:pt x="1485143" y="3406367"/>
                  <a:pt x="1399501" y="3357186"/>
                  <a:pt x="1324038" y="3283424"/>
                </a:cubicBezTo>
                <a:lnTo>
                  <a:pt x="165990" y="2125376"/>
                </a:lnTo>
                <a:cubicBezTo>
                  <a:pt x="92217" y="2049902"/>
                  <a:pt x="43035" y="1964259"/>
                  <a:pt x="18434" y="1868438"/>
                </a:cubicBezTo>
                <a:cubicBezTo>
                  <a:pt x="-6148" y="1772618"/>
                  <a:pt x="-6145" y="1676786"/>
                  <a:pt x="18445" y="1580974"/>
                </a:cubicBezTo>
                <a:cubicBezTo>
                  <a:pt x="43035" y="1485142"/>
                  <a:pt x="92217" y="1399500"/>
                  <a:pt x="165979" y="1324037"/>
                </a:cubicBezTo>
                <a:lnTo>
                  <a:pt x="1324027" y="165987"/>
                </a:lnTo>
                <a:cubicBezTo>
                  <a:pt x="1399501" y="92215"/>
                  <a:pt x="1485143" y="43033"/>
                  <a:pt x="1580975" y="18442"/>
                </a:cubicBezTo>
                <a:cubicBezTo>
                  <a:pt x="1628881" y="6148"/>
                  <a:pt x="1676793" y="-1"/>
                  <a:pt x="1724705" y="0"/>
                </a:cubicBez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solidFill>
                  <a:schemeClr val="tx1"/>
                </a:solidFill>
              </a:defRPr>
            </a:lvl1pPr>
          </a:lstStyle>
          <a:p>
            <a:pPr lvl="0"/>
            <a:endParaRPr lang="en-US" dirty="0"/>
          </a:p>
        </p:txBody>
      </p:sp>
    </p:spTree>
    <p:extLst>
      <p:ext uri="{BB962C8B-B14F-4D97-AF65-F5344CB8AC3E}">
        <p14:creationId xmlns:p14="http://schemas.microsoft.com/office/powerpoint/2010/main" val="90688556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01">
    <p:spTree>
      <p:nvGrpSpPr>
        <p:cNvPr id="1" name=""/>
        <p:cNvGrpSpPr/>
        <p:nvPr/>
      </p:nvGrpSpPr>
      <p:grpSpPr>
        <a:xfrm>
          <a:off x="0" y="0"/>
          <a:ext cx="0" cy="0"/>
          <a:chOff x="0" y="0"/>
          <a:chExt cx="0" cy="0"/>
        </a:xfrm>
      </p:grpSpPr>
      <p:sp>
        <p:nvSpPr>
          <p:cNvPr id="9" name="Picture Placeholder 2"/>
          <p:cNvSpPr>
            <a:spLocks noGrp="1"/>
          </p:cNvSpPr>
          <p:nvPr>
            <p:ph type="pic" sz="quarter" idx="14"/>
          </p:nvPr>
        </p:nvSpPr>
        <p:spPr>
          <a:xfrm>
            <a:off x="0" y="0"/>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
        <p:nvSpPr>
          <p:cNvPr id="10" name="Picture Placeholder 2"/>
          <p:cNvSpPr>
            <a:spLocks noGrp="1"/>
          </p:cNvSpPr>
          <p:nvPr>
            <p:ph type="pic" sz="quarter" idx="15"/>
          </p:nvPr>
        </p:nvSpPr>
        <p:spPr>
          <a:xfrm>
            <a:off x="0" y="5144294"/>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
        <p:nvSpPr>
          <p:cNvPr id="11" name="Picture Placeholder 2"/>
          <p:cNvSpPr>
            <a:spLocks noGrp="1"/>
          </p:cNvSpPr>
          <p:nvPr>
            <p:ph type="pic" sz="quarter" idx="16"/>
          </p:nvPr>
        </p:nvSpPr>
        <p:spPr>
          <a:xfrm>
            <a:off x="5144294" y="0"/>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
        <p:nvSpPr>
          <p:cNvPr id="12" name="Picture Placeholder 2"/>
          <p:cNvSpPr>
            <a:spLocks noGrp="1"/>
          </p:cNvSpPr>
          <p:nvPr>
            <p:ph type="pic" sz="quarter" idx="17"/>
          </p:nvPr>
        </p:nvSpPr>
        <p:spPr>
          <a:xfrm>
            <a:off x="5144294" y="5144294"/>
            <a:ext cx="5144294"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
        <p:nvSpPr>
          <p:cNvPr id="13" name="Picture Placeholder 2"/>
          <p:cNvSpPr>
            <a:spLocks noGrp="1"/>
          </p:cNvSpPr>
          <p:nvPr>
            <p:ph type="pic" sz="quarter" idx="18"/>
          </p:nvPr>
        </p:nvSpPr>
        <p:spPr>
          <a:xfrm>
            <a:off x="10288588" y="0"/>
            <a:ext cx="7999412" cy="5144294"/>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Tree>
    <p:extLst>
      <p:ext uri="{BB962C8B-B14F-4D97-AF65-F5344CB8AC3E}">
        <p14:creationId xmlns:p14="http://schemas.microsoft.com/office/powerpoint/2010/main" val="12321955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A86C2929-57B8-4164-87FB-81A5E9437D89}"/>
              </a:ext>
            </a:extLst>
          </p:cNvPr>
          <p:cNvSpPr>
            <a:spLocks noGrp="1"/>
          </p:cNvSpPr>
          <p:nvPr>
            <p:ph type="title"/>
          </p:nvPr>
        </p:nvSpPr>
        <p:spPr>
          <a:xfrm>
            <a:off x="1458000" y="270042"/>
            <a:ext cx="16293216" cy="1647124"/>
          </a:xfrm>
          <a:prstGeom prst="rect">
            <a:avLst/>
          </a:prstGeom>
        </p:spPr>
        <p:txBody>
          <a:bodyPr>
            <a:normAutofit/>
          </a:bodyPr>
          <a:lstStyle>
            <a:lvl1pPr>
              <a:defRPr sz="6600">
                <a:latin typeface="Oswald" panose="00000500000000000000" pitchFamily="2" charset="0"/>
              </a:defRPr>
            </a:lvl1pPr>
          </a:lstStyle>
          <a:p>
            <a:r>
              <a:rPr lang="en-US"/>
              <a:t>Click to edit Master title style</a:t>
            </a:r>
            <a:endParaRPr lang="en-US" dirty="0"/>
          </a:p>
        </p:txBody>
      </p:sp>
      <p:sp>
        <p:nvSpPr>
          <p:cNvPr id="6" name="Slide Number Placeholder 5">
            <a:extLst>
              <a:ext uri="{FF2B5EF4-FFF2-40B4-BE49-F238E27FC236}">
                <a16:creationId xmlns:a16="http://schemas.microsoft.com/office/drawing/2014/main" id="{11B8DF9E-8393-429C-960F-F01AEB4A6B9B}"/>
              </a:ext>
            </a:extLst>
          </p:cNvPr>
          <p:cNvSpPr>
            <a:spLocks noGrp="1"/>
          </p:cNvSpPr>
          <p:nvPr>
            <p:ph type="sldNum" sz="quarter" idx="4"/>
          </p:nvPr>
        </p:nvSpPr>
        <p:spPr>
          <a:xfrm>
            <a:off x="1" y="9599826"/>
            <a:ext cx="902828" cy="482548"/>
          </a:xfrm>
          <a:prstGeom prst="rect">
            <a:avLst/>
          </a:prstGeom>
        </p:spPr>
        <p:txBody>
          <a:bodyPr vert="horz" lIns="91440" tIns="45720" rIns="91440" bIns="45720" rtlCol="0" anchor="ctr"/>
          <a:lstStyle>
            <a:lvl1pPr algn="r">
              <a:defRPr sz="2700" b="0" i="0">
                <a:solidFill>
                  <a:schemeClr val="bg1"/>
                </a:solidFill>
                <a:latin typeface="Arial Narrow" panose="020B0604020202020204" pitchFamily="34" charset="0"/>
                <a:cs typeface="Arial Narrow" panose="020B0604020202020204" pitchFamily="34" charset="0"/>
              </a:defRPr>
            </a:lvl1pPr>
          </a:lstStyle>
          <a:p>
            <a:fld id="{BF45AAF8-A1EC-40B0-B9A5-D19B53D2BF70}" type="slidenum">
              <a:rPr lang="fr-CH" smtClean="0"/>
              <a:pPr/>
              <a:t>‹#›</a:t>
            </a:fld>
            <a:endParaRPr lang="fr-CH" dirty="0"/>
          </a:p>
        </p:txBody>
      </p:sp>
    </p:spTree>
    <p:extLst>
      <p:ext uri="{BB962C8B-B14F-4D97-AF65-F5344CB8AC3E}">
        <p14:creationId xmlns:p14="http://schemas.microsoft.com/office/powerpoint/2010/main" val="36227965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Title and bullets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35088" y="823149"/>
            <a:ext cx="2612976" cy="1130525"/>
          </a:xfrm>
          <a:prstGeom prst="rect">
            <a:avLst/>
          </a:prstGeom>
        </p:spPr>
        <p:txBody>
          <a:bodyPr/>
          <a:lstStyle>
            <a:lvl1pPr>
              <a:defRPr sz="6401" b="1">
                <a:latin typeface="Arial" panose="020B0604020202020204" pitchFamily="34" charset="0"/>
                <a:cs typeface="Arial" panose="020B0604020202020204" pitchFamily="34" charset="0"/>
              </a:defRPr>
            </a:lvl1pPr>
          </a:lstStyle>
          <a:p>
            <a:r>
              <a:rPr lang="en-US" dirty="0"/>
              <a:t>Title</a:t>
            </a:r>
            <a:endParaRPr lang="en-GB" dirty="0"/>
          </a:p>
        </p:txBody>
      </p:sp>
      <p:sp>
        <p:nvSpPr>
          <p:cNvPr id="3" name="Content Placeholder 3"/>
          <p:cNvSpPr>
            <a:spLocks noGrp="1"/>
          </p:cNvSpPr>
          <p:nvPr>
            <p:ph sz="half" idx="2" hasCustomPrompt="1"/>
          </p:nvPr>
        </p:nvSpPr>
        <p:spPr>
          <a:xfrm>
            <a:off x="914400" y="2551608"/>
            <a:ext cx="15142368" cy="6638262"/>
          </a:xfrm>
          <a:prstGeom prst="rect">
            <a:avLst/>
          </a:prstGeom>
        </p:spPr>
        <p:txBody>
          <a:bodyPr/>
          <a:lstStyle>
            <a:lvl1pPr marL="571485" indent="-571485">
              <a:buClr>
                <a:srgbClr val="EE2A24"/>
              </a:buClr>
              <a:buFont typeface="Arial" panose="020B0604020202020204" pitchFamily="34" charset="0"/>
              <a:buChar char="­"/>
              <a:defRPr sz="3600"/>
            </a:lvl1pPr>
            <a:lvl2pPr>
              <a:defRPr sz="4001"/>
            </a:lvl2pPr>
            <a:lvl3pPr>
              <a:defRPr sz="3600"/>
            </a:lvl3pPr>
            <a:lvl4pPr>
              <a:defRPr sz="3200"/>
            </a:lvl4pPr>
            <a:lvl5pPr>
              <a:defRPr sz="3200"/>
            </a:lvl5pPr>
            <a:lvl6pPr>
              <a:defRPr sz="3200"/>
            </a:lvl6pPr>
            <a:lvl7pPr>
              <a:defRPr sz="3200"/>
            </a:lvl7pPr>
            <a:lvl8pPr>
              <a:defRPr sz="3200"/>
            </a:lvl8pPr>
            <a:lvl9pPr>
              <a:defRPr sz="3200"/>
            </a:lvl9pPr>
          </a:lstStyle>
          <a:p>
            <a:pPr marL="571485" lvl="0" indent="-571485">
              <a:buClr>
                <a:srgbClr val="EE2A24"/>
              </a:buClr>
              <a:buFont typeface="Arial" panose="020B0604020202020204" pitchFamily="34" charset="0"/>
              <a:buChar char="­"/>
            </a:pPr>
            <a:r>
              <a:rPr lang="en-GB" sz="3600" b="0" cap="none" dirty="0">
                <a:latin typeface="Arial" panose="020B0604020202020204" pitchFamily="34" charset="0"/>
                <a:cs typeface="Arial" panose="020B0604020202020204" pitchFamily="34" charset="0"/>
              </a:rPr>
              <a:t>Bullets</a:t>
            </a:r>
          </a:p>
          <a:p>
            <a:pPr marL="571485" lvl="0" indent="-571485">
              <a:buClr>
                <a:srgbClr val="EE2A24"/>
              </a:buClr>
              <a:buFont typeface="Arial" panose="020B0604020202020204" pitchFamily="34" charset="0"/>
              <a:buChar char="­"/>
            </a:pPr>
            <a:r>
              <a:rPr lang="en-GB" sz="3600" b="0" cap="none" dirty="0">
                <a:latin typeface="Arial" panose="020B0604020202020204" pitchFamily="34" charset="0"/>
                <a:cs typeface="Arial" panose="020B0604020202020204" pitchFamily="34" charset="0"/>
              </a:rPr>
              <a:t>Bullet</a:t>
            </a:r>
          </a:p>
          <a:p>
            <a:pPr marL="571485" lvl="0" indent="-571485">
              <a:buClr>
                <a:srgbClr val="EE2A24"/>
              </a:buClr>
              <a:buFont typeface="Arial" panose="020B0604020202020204" pitchFamily="34" charset="0"/>
              <a:buChar char="­"/>
            </a:pPr>
            <a:r>
              <a:rPr lang="en-GB" sz="3600" b="0" cap="none" dirty="0">
                <a:latin typeface="Arial" panose="020B0604020202020204" pitchFamily="34" charset="0"/>
                <a:cs typeface="Arial" panose="020B0604020202020204" pitchFamily="34" charset="0"/>
              </a:rPr>
              <a:t>Bullets</a:t>
            </a:r>
          </a:p>
          <a:p>
            <a:pPr marL="571485" lvl="0" indent="-571485">
              <a:buClr>
                <a:srgbClr val="EE2A24"/>
              </a:buClr>
              <a:buFont typeface="Arial" panose="020B0604020202020204" pitchFamily="34" charset="0"/>
              <a:buChar char="­"/>
            </a:pPr>
            <a:r>
              <a:rPr lang="en-GB" sz="3600" b="0" cap="none" dirty="0">
                <a:latin typeface="Arial" panose="020B0604020202020204" pitchFamily="34" charset="0"/>
                <a:cs typeface="Arial" panose="020B0604020202020204" pitchFamily="34" charset="0"/>
              </a:rPr>
              <a:t>Bullets</a:t>
            </a:r>
            <a:endParaRPr lang="en-US" sz="3600" b="0" cap="none" dirty="0">
              <a:latin typeface="Arial" panose="020B0604020202020204" pitchFamily="34" charset="0"/>
              <a:cs typeface="Arial" panose="020B0604020202020204" pitchFamily="34" charset="0"/>
            </a:endParaRPr>
          </a:p>
          <a:p>
            <a:pPr lvl="0"/>
            <a:endParaRPr lang="en-GB" dirty="0"/>
          </a:p>
        </p:txBody>
      </p:sp>
    </p:spTree>
    <p:extLst>
      <p:ext uri="{BB962C8B-B14F-4D97-AF65-F5344CB8AC3E}">
        <p14:creationId xmlns:p14="http://schemas.microsoft.com/office/powerpoint/2010/main" val="17941207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04">
    <p:spTree>
      <p:nvGrpSpPr>
        <p:cNvPr id="1" name=""/>
        <p:cNvGrpSpPr/>
        <p:nvPr/>
      </p:nvGrpSpPr>
      <p:grpSpPr>
        <a:xfrm>
          <a:off x="0" y="0"/>
          <a:ext cx="0" cy="0"/>
          <a:chOff x="0" y="0"/>
          <a:chExt cx="0" cy="0"/>
        </a:xfrm>
      </p:grpSpPr>
      <p:pic>
        <p:nvPicPr>
          <p:cNvPr id="4" name="Picture 3" descr="A picture containing drawing&#10;&#10;Description automatically generated">
            <a:extLst>
              <a:ext uri="{FF2B5EF4-FFF2-40B4-BE49-F238E27FC236}">
                <a16:creationId xmlns:a16="http://schemas.microsoft.com/office/drawing/2014/main" id="{C0E2ED78-363D-47BF-B6C2-0E47FA98CDE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053338" y="-111493"/>
            <a:ext cx="1993361" cy="1944183"/>
          </a:xfrm>
          <a:prstGeom prst="rect">
            <a:avLst/>
          </a:prstGeom>
        </p:spPr>
      </p:pic>
      <p:pic>
        <p:nvPicPr>
          <p:cNvPr id="5" name="Picture 4">
            <a:extLst>
              <a:ext uri="{FF2B5EF4-FFF2-40B4-BE49-F238E27FC236}">
                <a16:creationId xmlns:a16="http://schemas.microsoft.com/office/drawing/2014/main" id="{9514A3A2-47B4-47E0-8B29-2810135FFE56}"/>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5406535" y="350694"/>
            <a:ext cx="789949" cy="1067799"/>
          </a:xfrm>
          <a:prstGeom prst="rect">
            <a:avLst/>
          </a:prstGeom>
        </p:spPr>
      </p:pic>
    </p:spTree>
    <p:extLst>
      <p:ext uri="{BB962C8B-B14F-4D97-AF65-F5344CB8AC3E}">
        <p14:creationId xmlns:p14="http://schemas.microsoft.com/office/powerpoint/2010/main" val="3124102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05">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182880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Tree>
    <p:extLst>
      <p:ext uri="{BB962C8B-B14F-4D97-AF65-F5344CB8AC3E}">
        <p14:creationId xmlns:p14="http://schemas.microsoft.com/office/powerpoint/2010/main" val="10207753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06">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0" y="0"/>
            <a:ext cx="18288000" cy="10288588"/>
          </a:xfrm>
          <a:prstGeom prst="rect">
            <a:avLst/>
          </a:pr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pic>
        <p:nvPicPr>
          <p:cNvPr id="5" name="Picture 4" descr="A picture containing drawing&#10;&#10;Description automatically generated">
            <a:extLst>
              <a:ext uri="{FF2B5EF4-FFF2-40B4-BE49-F238E27FC236}">
                <a16:creationId xmlns:a16="http://schemas.microsoft.com/office/drawing/2014/main" id="{014AA7ED-D735-48D5-8BBD-6D55042EFC1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78438" y="-124193"/>
            <a:ext cx="1993361" cy="1944183"/>
          </a:xfrm>
          <a:prstGeom prst="rect">
            <a:avLst/>
          </a:prstGeom>
        </p:spPr>
      </p:pic>
      <p:pic>
        <p:nvPicPr>
          <p:cNvPr id="6" name="Picture 5">
            <a:extLst>
              <a:ext uri="{FF2B5EF4-FFF2-40B4-BE49-F238E27FC236}">
                <a16:creationId xmlns:a16="http://schemas.microsoft.com/office/drawing/2014/main" id="{420A8AE5-65FE-4AE9-AA14-F47969611436}"/>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331635" y="337994"/>
            <a:ext cx="789949" cy="1067799"/>
          </a:xfrm>
          <a:prstGeom prst="rect">
            <a:avLst/>
          </a:prstGeom>
        </p:spPr>
      </p:pic>
    </p:spTree>
    <p:extLst>
      <p:ext uri="{BB962C8B-B14F-4D97-AF65-F5344CB8AC3E}">
        <p14:creationId xmlns:p14="http://schemas.microsoft.com/office/powerpoint/2010/main" val="1485689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0">
    <p:spTree>
      <p:nvGrpSpPr>
        <p:cNvPr id="1" name=""/>
        <p:cNvGrpSpPr/>
        <p:nvPr/>
      </p:nvGrpSpPr>
      <p:grpSpPr>
        <a:xfrm>
          <a:off x="0" y="0"/>
          <a:ext cx="0" cy="0"/>
          <a:chOff x="0" y="0"/>
          <a:chExt cx="0" cy="0"/>
        </a:xfrm>
      </p:grpSpPr>
      <p:sp>
        <p:nvSpPr>
          <p:cNvPr id="3" name="Рисунок 2"/>
          <p:cNvSpPr>
            <a:spLocks noGrp="1" noChangeArrowheads="1"/>
          </p:cNvSpPr>
          <p:nvPr>
            <p:ph type="pic" sz="quarter" idx="10"/>
          </p:nvPr>
        </p:nvSpPr>
        <p:spPr bwMode="auto">
          <a:xfrm>
            <a:off x="383056" y="338143"/>
            <a:ext cx="17521895" cy="9625008"/>
          </a:xfrm>
          <a:custGeom>
            <a:avLst/>
            <a:gdLst>
              <a:gd name="connsiteX0" fmla="*/ 11029406 w 17521894"/>
              <a:gd name="connsiteY0" fmla="*/ 8664710 h 9625007"/>
              <a:gd name="connsiteX1" fmla="*/ 12012778 w 17521894"/>
              <a:gd name="connsiteY1" fmla="*/ 8664710 h 9625007"/>
              <a:gd name="connsiteX2" fmla="*/ 12012778 w 17521894"/>
              <a:gd name="connsiteY2" fmla="*/ 9625007 h 9625007"/>
              <a:gd name="connsiteX3" fmla="*/ 11029406 w 17521894"/>
              <a:gd name="connsiteY3" fmla="*/ 9625007 h 9625007"/>
              <a:gd name="connsiteX4" fmla="*/ 7732871 w 17521894"/>
              <a:gd name="connsiteY4" fmla="*/ 8664710 h 9625007"/>
              <a:gd name="connsiteX5" fmla="*/ 8716243 w 17521894"/>
              <a:gd name="connsiteY5" fmla="*/ 8664710 h 9625007"/>
              <a:gd name="connsiteX6" fmla="*/ 8716243 w 17521894"/>
              <a:gd name="connsiteY6" fmla="*/ 9625007 h 9625007"/>
              <a:gd name="connsiteX7" fmla="*/ 7732871 w 17521894"/>
              <a:gd name="connsiteY7" fmla="*/ 9625007 h 9625007"/>
              <a:gd name="connsiteX8" fmla="*/ 3307702 w 17521894"/>
              <a:gd name="connsiteY8" fmla="*/ 8664710 h 9625007"/>
              <a:gd name="connsiteX9" fmla="*/ 4291075 w 17521894"/>
              <a:gd name="connsiteY9" fmla="*/ 8664710 h 9625007"/>
              <a:gd name="connsiteX10" fmla="*/ 4291075 w 17521894"/>
              <a:gd name="connsiteY10" fmla="*/ 9625007 h 9625007"/>
              <a:gd name="connsiteX11" fmla="*/ 3307702 w 17521894"/>
              <a:gd name="connsiteY11" fmla="*/ 9625007 h 9625007"/>
              <a:gd name="connsiteX12" fmla="*/ 22341 w 17521894"/>
              <a:gd name="connsiteY12" fmla="*/ 8664710 h 9625007"/>
              <a:gd name="connsiteX13" fmla="*/ 994541 w 17521894"/>
              <a:gd name="connsiteY13" fmla="*/ 8664710 h 9625007"/>
              <a:gd name="connsiteX14" fmla="*/ 994541 w 17521894"/>
              <a:gd name="connsiteY14" fmla="*/ 9625007 h 9625007"/>
              <a:gd name="connsiteX15" fmla="*/ 22341 w 17521894"/>
              <a:gd name="connsiteY15" fmla="*/ 9625007 h 9625007"/>
              <a:gd name="connsiteX16" fmla="*/ 16538522 w 17521894"/>
              <a:gd name="connsiteY16" fmla="*/ 8653670 h 9625007"/>
              <a:gd name="connsiteX17" fmla="*/ 17510722 w 17521894"/>
              <a:gd name="connsiteY17" fmla="*/ 8653670 h 9625007"/>
              <a:gd name="connsiteX18" fmla="*/ 17510722 w 17521894"/>
              <a:gd name="connsiteY18" fmla="*/ 9613967 h 9625007"/>
              <a:gd name="connsiteX19" fmla="*/ 16538522 w 17521894"/>
              <a:gd name="connsiteY19" fmla="*/ 9613967 h 9625007"/>
              <a:gd name="connsiteX20" fmla="*/ 15432232 w 17521894"/>
              <a:gd name="connsiteY20" fmla="*/ 8653670 h 9625007"/>
              <a:gd name="connsiteX21" fmla="*/ 16415604 w 17521894"/>
              <a:gd name="connsiteY21" fmla="*/ 8653670 h 9625007"/>
              <a:gd name="connsiteX22" fmla="*/ 16415604 w 17521894"/>
              <a:gd name="connsiteY22" fmla="*/ 9613967 h 9625007"/>
              <a:gd name="connsiteX23" fmla="*/ 15432232 w 17521894"/>
              <a:gd name="connsiteY23" fmla="*/ 9613967 h 9625007"/>
              <a:gd name="connsiteX24" fmla="*/ 14314763 w 17521894"/>
              <a:gd name="connsiteY24" fmla="*/ 8653670 h 9625007"/>
              <a:gd name="connsiteX25" fmla="*/ 15298135 w 17521894"/>
              <a:gd name="connsiteY25" fmla="*/ 8653670 h 9625007"/>
              <a:gd name="connsiteX26" fmla="*/ 15298135 w 17521894"/>
              <a:gd name="connsiteY26" fmla="*/ 9613967 h 9625007"/>
              <a:gd name="connsiteX27" fmla="*/ 14314763 w 17521894"/>
              <a:gd name="connsiteY27" fmla="*/ 9613967 h 9625007"/>
              <a:gd name="connsiteX28" fmla="*/ 13219644 w 17521894"/>
              <a:gd name="connsiteY28" fmla="*/ 8653670 h 9625007"/>
              <a:gd name="connsiteX29" fmla="*/ 14203016 w 17521894"/>
              <a:gd name="connsiteY29" fmla="*/ 8653670 h 9625007"/>
              <a:gd name="connsiteX30" fmla="*/ 14203016 w 17521894"/>
              <a:gd name="connsiteY30" fmla="*/ 9613967 h 9625007"/>
              <a:gd name="connsiteX31" fmla="*/ 13219644 w 17521894"/>
              <a:gd name="connsiteY31" fmla="*/ 9613967 h 9625007"/>
              <a:gd name="connsiteX32" fmla="*/ 12124526 w 17521894"/>
              <a:gd name="connsiteY32" fmla="*/ 8653670 h 9625007"/>
              <a:gd name="connsiteX33" fmla="*/ 13107898 w 17521894"/>
              <a:gd name="connsiteY33" fmla="*/ 8653670 h 9625007"/>
              <a:gd name="connsiteX34" fmla="*/ 13107898 w 17521894"/>
              <a:gd name="connsiteY34" fmla="*/ 9613967 h 9625007"/>
              <a:gd name="connsiteX35" fmla="*/ 12124526 w 17521894"/>
              <a:gd name="connsiteY35" fmla="*/ 9613967 h 9625007"/>
              <a:gd name="connsiteX36" fmla="*/ 9934287 w 17521894"/>
              <a:gd name="connsiteY36" fmla="*/ 8653670 h 9625007"/>
              <a:gd name="connsiteX37" fmla="*/ 10906488 w 17521894"/>
              <a:gd name="connsiteY37" fmla="*/ 8653670 h 9625007"/>
              <a:gd name="connsiteX38" fmla="*/ 10906488 w 17521894"/>
              <a:gd name="connsiteY38" fmla="*/ 9613967 h 9625007"/>
              <a:gd name="connsiteX39" fmla="*/ 9934287 w 17521894"/>
              <a:gd name="connsiteY39" fmla="*/ 9613967 h 9625007"/>
              <a:gd name="connsiteX40" fmla="*/ 8827991 w 17521894"/>
              <a:gd name="connsiteY40" fmla="*/ 8653670 h 9625007"/>
              <a:gd name="connsiteX41" fmla="*/ 9811363 w 17521894"/>
              <a:gd name="connsiteY41" fmla="*/ 8653670 h 9625007"/>
              <a:gd name="connsiteX42" fmla="*/ 9811363 w 17521894"/>
              <a:gd name="connsiteY42" fmla="*/ 9613967 h 9625007"/>
              <a:gd name="connsiteX43" fmla="*/ 8827991 w 17521894"/>
              <a:gd name="connsiteY43" fmla="*/ 9613967 h 9625007"/>
              <a:gd name="connsiteX44" fmla="*/ 6604234 w 17521894"/>
              <a:gd name="connsiteY44" fmla="*/ 8653670 h 9625007"/>
              <a:gd name="connsiteX45" fmla="*/ 7576436 w 17521894"/>
              <a:gd name="connsiteY45" fmla="*/ 8653670 h 9625007"/>
              <a:gd name="connsiteX46" fmla="*/ 7576436 w 17521894"/>
              <a:gd name="connsiteY46" fmla="*/ 9613967 h 9625007"/>
              <a:gd name="connsiteX47" fmla="*/ 6604234 w 17521894"/>
              <a:gd name="connsiteY47" fmla="*/ 9613967 h 9625007"/>
              <a:gd name="connsiteX48" fmla="*/ 5509117 w 17521894"/>
              <a:gd name="connsiteY48" fmla="*/ 8653670 h 9625007"/>
              <a:gd name="connsiteX49" fmla="*/ 6481318 w 17521894"/>
              <a:gd name="connsiteY49" fmla="*/ 8653670 h 9625007"/>
              <a:gd name="connsiteX50" fmla="*/ 6481318 w 17521894"/>
              <a:gd name="connsiteY50" fmla="*/ 9613967 h 9625007"/>
              <a:gd name="connsiteX51" fmla="*/ 5509117 w 17521894"/>
              <a:gd name="connsiteY51" fmla="*/ 9613967 h 9625007"/>
              <a:gd name="connsiteX52" fmla="*/ 4402819 w 17521894"/>
              <a:gd name="connsiteY52" fmla="*/ 8653670 h 9625007"/>
              <a:gd name="connsiteX53" fmla="*/ 5386192 w 17521894"/>
              <a:gd name="connsiteY53" fmla="*/ 8653670 h 9625007"/>
              <a:gd name="connsiteX54" fmla="*/ 5386192 w 17521894"/>
              <a:gd name="connsiteY54" fmla="*/ 9613967 h 9625007"/>
              <a:gd name="connsiteX55" fmla="*/ 4402819 w 17521894"/>
              <a:gd name="connsiteY55" fmla="*/ 9613967 h 9625007"/>
              <a:gd name="connsiteX56" fmla="*/ 2212579 w 17521894"/>
              <a:gd name="connsiteY56" fmla="*/ 8653670 h 9625007"/>
              <a:gd name="connsiteX57" fmla="*/ 3195951 w 17521894"/>
              <a:gd name="connsiteY57" fmla="*/ 8653670 h 9625007"/>
              <a:gd name="connsiteX58" fmla="*/ 3195951 w 17521894"/>
              <a:gd name="connsiteY58" fmla="*/ 9613967 h 9625007"/>
              <a:gd name="connsiteX59" fmla="*/ 2212579 w 17521894"/>
              <a:gd name="connsiteY59" fmla="*/ 9613967 h 9625007"/>
              <a:gd name="connsiteX60" fmla="*/ 1117460 w 17521894"/>
              <a:gd name="connsiteY60" fmla="*/ 8653670 h 9625007"/>
              <a:gd name="connsiteX61" fmla="*/ 2100832 w 17521894"/>
              <a:gd name="connsiteY61" fmla="*/ 8653670 h 9625007"/>
              <a:gd name="connsiteX62" fmla="*/ 2100832 w 17521894"/>
              <a:gd name="connsiteY62" fmla="*/ 9613967 h 9625007"/>
              <a:gd name="connsiteX63" fmla="*/ 1117460 w 17521894"/>
              <a:gd name="connsiteY63" fmla="*/ 9613967 h 9625007"/>
              <a:gd name="connsiteX64" fmla="*/ 15432232 w 17521894"/>
              <a:gd name="connsiteY64" fmla="*/ 7583002 h 9625007"/>
              <a:gd name="connsiteX65" fmla="*/ 16415604 w 17521894"/>
              <a:gd name="connsiteY65" fmla="*/ 7583002 h 9625007"/>
              <a:gd name="connsiteX66" fmla="*/ 16415604 w 17521894"/>
              <a:gd name="connsiteY66" fmla="*/ 8543299 h 9625007"/>
              <a:gd name="connsiteX67" fmla="*/ 15432232 w 17521894"/>
              <a:gd name="connsiteY67" fmla="*/ 8543299 h 9625007"/>
              <a:gd name="connsiteX68" fmla="*/ 13219644 w 17521894"/>
              <a:gd name="connsiteY68" fmla="*/ 7583002 h 9625007"/>
              <a:gd name="connsiteX69" fmla="*/ 14203016 w 17521894"/>
              <a:gd name="connsiteY69" fmla="*/ 7583002 h 9625007"/>
              <a:gd name="connsiteX70" fmla="*/ 14203016 w 17521894"/>
              <a:gd name="connsiteY70" fmla="*/ 8543299 h 9625007"/>
              <a:gd name="connsiteX71" fmla="*/ 13219644 w 17521894"/>
              <a:gd name="connsiteY71" fmla="*/ 8543299 h 9625007"/>
              <a:gd name="connsiteX72" fmla="*/ 5509118 w 17521894"/>
              <a:gd name="connsiteY72" fmla="*/ 7583002 h 9625007"/>
              <a:gd name="connsiteX73" fmla="*/ 6481320 w 17521894"/>
              <a:gd name="connsiteY73" fmla="*/ 7583002 h 9625007"/>
              <a:gd name="connsiteX74" fmla="*/ 6481320 w 17521894"/>
              <a:gd name="connsiteY74" fmla="*/ 8543299 h 9625007"/>
              <a:gd name="connsiteX75" fmla="*/ 5509118 w 17521894"/>
              <a:gd name="connsiteY75" fmla="*/ 8543299 h 9625007"/>
              <a:gd name="connsiteX76" fmla="*/ 16538522 w 17521894"/>
              <a:gd name="connsiteY76" fmla="*/ 7571960 h 9625007"/>
              <a:gd name="connsiteX77" fmla="*/ 17510722 w 17521894"/>
              <a:gd name="connsiteY77" fmla="*/ 7571960 h 9625007"/>
              <a:gd name="connsiteX78" fmla="*/ 17510722 w 17521894"/>
              <a:gd name="connsiteY78" fmla="*/ 8532257 h 9625007"/>
              <a:gd name="connsiteX79" fmla="*/ 16538522 w 17521894"/>
              <a:gd name="connsiteY79" fmla="*/ 8532257 h 9625007"/>
              <a:gd name="connsiteX80" fmla="*/ 14314763 w 17521894"/>
              <a:gd name="connsiteY80" fmla="*/ 7571960 h 9625007"/>
              <a:gd name="connsiteX81" fmla="*/ 15298135 w 17521894"/>
              <a:gd name="connsiteY81" fmla="*/ 7571960 h 9625007"/>
              <a:gd name="connsiteX82" fmla="*/ 15298135 w 17521894"/>
              <a:gd name="connsiteY82" fmla="*/ 8532257 h 9625007"/>
              <a:gd name="connsiteX83" fmla="*/ 14314763 w 17521894"/>
              <a:gd name="connsiteY83" fmla="*/ 8532257 h 9625007"/>
              <a:gd name="connsiteX84" fmla="*/ 12124526 w 17521894"/>
              <a:gd name="connsiteY84" fmla="*/ 7571960 h 9625007"/>
              <a:gd name="connsiteX85" fmla="*/ 13107898 w 17521894"/>
              <a:gd name="connsiteY85" fmla="*/ 7571960 h 9625007"/>
              <a:gd name="connsiteX86" fmla="*/ 13107898 w 17521894"/>
              <a:gd name="connsiteY86" fmla="*/ 8532257 h 9625007"/>
              <a:gd name="connsiteX87" fmla="*/ 12124526 w 17521894"/>
              <a:gd name="connsiteY87" fmla="*/ 8532257 h 9625007"/>
              <a:gd name="connsiteX88" fmla="*/ 11029406 w 17521894"/>
              <a:gd name="connsiteY88" fmla="*/ 7571960 h 9625007"/>
              <a:gd name="connsiteX89" fmla="*/ 12012778 w 17521894"/>
              <a:gd name="connsiteY89" fmla="*/ 7571960 h 9625007"/>
              <a:gd name="connsiteX90" fmla="*/ 12012778 w 17521894"/>
              <a:gd name="connsiteY90" fmla="*/ 8532257 h 9625007"/>
              <a:gd name="connsiteX91" fmla="*/ 11029406 w 17521894"/>
              <a:gd name="connsiteY91" fmla="*/ 8532257 h 9625007"/>
              <a:gd name="connsiteX92" fmla="*/ 9934287 w 17521894"/>
              <a:gd name="connsiteY92" fmla="*/ 7571960 h 9625007"/>
              <a:gd name="connsiteX93" fmla="*/ 10906488 w 17521894"/>
              <a:gd name="connsiteY93" fmla="*/ 7571960 h 9625007"/>
              <a:gd name="connsiteX94" fmla="*/ 10906488 w 17521894"/>
              <a:gd name="connsiteY94" fmla="*/ 8532257 h 9625007"/>
              <a:gd name="connsiteX95" fmla="*/ 9934287 w 17521894"/>
              <a:gd name="connsiteY95" fmla="*/ 8532257 h 9625007"/>
              <a:gd name="connsiteX96" fmla="*/ 8827991 w 17521894"/>
              <a:gd name="connsiteY96" fmla="*/ 7571960 h 9625007"/>
              <a:gd name="connsiteX97" fmla="*/ 9811363 w 17521894"/>
              <a:gd name="connsiteY97" fmla="*/ 7571960 h 9625007"/>
              <a:gd name="connsiteX98" fmla="*/ 9811363 w 17521894"/>
              <a:gd name="connsiteY98" fmla="*/ 8532257 h 9625007"/>
              <a:gd name="connsiteX99" fmla="*/ 8827991 w 17521894"/>
              <a:gd name="connsiteY99" fmla="*/ 8532257 h 9625007"/>
              <a:gd name="connsiteX100" fmla="*/ 7732872 w 17521894"/>
              <a:gd name="connsiteY100" fmla="*/ 7571960 h 9625007"/>
              <a:gd name="connsiteX101" fmla="*/ 8716243 w 17521894"/>
              <a:gd name="connsiteY101" fmla="*/ 7571960 h 9625007"/>
              <a:gd name="connsiteX102" fmla="*/ 8716243 w 17521894"/>
              <a:gd name="connsiteY102" fmla="*/ 8532257 h 9625007"/>
              <a:gd name="connsiteX103" fmla="*/ 7732872 w 17521894"/>
              <a:gd name="connsiteY103" fmla="*/ 8532257 h 9625007"/>
              <a:gd name="connsiteX104" fmla="*/ 6604242 w 17521894"/>
              <a:gd name="connsiteY104" fmla="*/ 7571960 h 9625007"/>
              <a:gd name="connsiteX105" fmla="*/ 7576440 w 17521894"/>
              <a:gd name="connsiteY105" fmla="*/ 7571960 h 9625007"/>
              <a:gd name="connsiteX106" fmla="*/ 7576440 w 17521894"/>
              <a:gd name="connsiteY106" fmla="*/ 8532257 h 9625007"/>
              <a:gd name="connsiteX107" fmla="*/ 6604242 w 17521894"/>
              <a:gd name="connsiteY107" fmla="*/ 8532257 h 9625007"/>
              <a:gd name="connsiteX108" fmla="*/ 4402819 w 17521894"/>
              <a:gd name="connsiteY108" fmla="*/ 7571960 h 9625007"/>
              <a:gd name="connsiteX109" fmla="*/ 5386192 w 17521894"/>
              <a:gd name="connsiteY109" fmla="*/ 7571960 h 9625007"/>
              <a:gd name="connsiteX110" fmla="*/ 5386192 w 17521894"/>
              <a:gd name="connsiteY110" fmla="*/ 8532257 h 9625007"/>
              <a:gd name="connsiteX111" fmla="*/ 4402819 w 17521894"/>
              <a:gd name="connsiteY111" fmla="*/ 8532257 h 9625007"/>
              <a:gd name="connsiteX112" fmla="*/ 3307702 w 17521894"/>
              <a:gd name="connsiteY112" fmla="*/ 7571960 h 9625007"/>
              <a:gd name="connsiteX113" fmla="*/ 4291075 w 17521894"/>
              <a:gd name="connsiteY113" fmla="*/ 7571960 h 9625007"/>
              <a:gd name="connsiteX114" fmla="*/ 4291075 w 17521894"/>
              <a:gd name="connsiteY114" fmla="*/ 8532257 h 9625007"/>
              <a:gd name="connsiteX115" fmla="*/ 3307702 w 17521894"/>
              <a:gd name="connsiteY115" fmla="*/ 8532257 h 9625007"/>
              <a:gd name="connsiteX116" fmla="*/ 2212585 w 17521894"/>
              <a:gd name="connsiteY116" fmla="*/ 7571960 h 9625007"/>
              <a:gd name="connsiteX117" fmla="*/ 3195957 w 17521894"/>
              <a:gd name="connsiteY117" fmla="*/ 7571960 h 9625007"/>
              <a:gd name="connsiteX118" fmla="*/ 3195957 w 17521894"/>
              <a:gd name="connsiteY118" fmla="*/ 8532257 h 9625007"/>
              <a:gd name="connsiteX119" fmla="*/ 2212585 w 17521894"/>
              <a:gd name="connsiteY119" fmla="*/ 8532257 h 9625007"/>
              <a:gd name="connsiteX120" fmla="*/ 1117465 w 17521894"/>
              <a:gd name="connsiteY120" fmla="*/ 7571960 h 9625007"/>
              <a:gd name="connsiteX121" fmla="*/ 2100838 w 17521894"/>
              <a:gd name="connsiteY121" fmla="*/ 7571960 h 9625007"/>
              <a:gd name="connsiteX122" fmla="*/ 2100838 w 17521894"/>
              <a:gd name="connsiteY122" fmla="*/ 8532257 h 9625007"/>
              <a:gd name="connsiteX123" fmla="*/ 1117465 w 17521894"/>
              <a:gd name="connsiteY123" fmla="*/ 8532257 h 9625007"/>
              <a:gd name="connsiteX124" fmla="*/ 22341 w 17521894"/>
              <a:gd name="connsiteY124" fmla="*/ 7571960 h 9625007"/>
              <a:gd name="connsiteX125" fmla="*/ 994542 w 17521894"/>
              <a:gd name="connsiteY125" fmla="*/ 7571960 h 9625007"/>
              <a:gd name="connsiteX126" fmla="*/ 994542 w 17521894"/>
              <a:gd name="connsiteY126" fmla="*/ 8532257 h 9625007"/>
              <a:gd name="connsiteX127" fmla="*/ 22341 w 17521894"/>
              <a:gd name="connsiteY127" fmla="*/ 8532257 h 9625007"/>
              <a:gd name="connsiteX128" fmla="*/ 12124526 w 17521894"/>
              <a:gd name="connsiteY128" fmla="*/ 3245137 h 9625007"/>
              <a:gd name="connsiteX129" fmla="*/ 13107898 w 17521894"/>
              <a:gd name="connsiteY129" fmla="*/ 3245137 h 9625007"/>
              <a:gd name="connsiteX130" fmla="*/ 13107898 w 17521894"/>
              <a:gd name="connsiteY130" fmla="*/ 4205420 h 9625007"/>
              <a:gd name="connsiteX131" fmla="*/ 12124526 w 17521894"/>
              <a:gd name="connsiteY131" fmla="*/ 4205420 h 9625007"/>
              <a:gd name="connsiteX132" fmla="*/ 4402839 w 17521894"/>
              <a:gd name="connsiteY132" fmla="*/ 3245137 h 9625007"/>
              <a:gd name="connsiteX133" fmla="*/ 5386215 w 17521894"/>
              <a:gd name="connsiteY133" fmla="*/ 3245137 h 9625007"/>
              <a:gd name="connsiteX134" fmla="*/ 5386215 w 17521894"/>
              <a:gd name="connsiteY134" fmla="*/ 4205420 h 9625007"/>
              <a:gd name="connsiteX135" fmla="*/ 4402839 w 17521894"/>
              <a:gd name="connsiteY135" fmla="*/ 4205420 h 9625007"/>
              <a:gd name="connsiteX136" fmla="*/ 8827991 w 17521894"/>
              <a:gd name="connsiteY136" fmla="*/ 3245132 h 9625007"/>
              <a:gd name="connsiteX137" fmla="*/ 9811363 w 17521894"/>
              <a:gd name="connsiteY137" fmla="*/ 3245132 h 9625007"/>
              <a:gd name="connsiteX138" fmla="*/ 9811363 w 17521894"/>
              <a:gd name="connsiteY138" fmla="*/ 4205420 h 9625007"/>
              <a:gd name="connsiteX139" fmla="*/ 8827991 w 17521894"/>
              <a:gd name="connsiteY139" fmla="*/ 4205420 h 9625007"/>
              <a:gd name="connsiteX140" fmla="*/ 1117470 w 17521894"/>
              <a:gd name="connsiteY140" fmla="*/ 3245132 h 9625007"/>
              <a:gd name="connsiteX141" fmla="*/ 2100843 w 17521894"/>
              <a:gd name="connsiteY141" fmla="*/ 3245132 h 9625007"/>
              <a:gd name="connsiteX142" fmla="*/ 2100843 w 17521894"/>
              <a:gd name="connsiteY142" fmla="*/ 4205420 h 9625007"/>
              <a:gd name="connsiteX143" fmla="*/ 1117470 w 17521894"/>
              <a:gd name="connsiteY143" fmla="*/ 4205420 h 9625007"/>
              <a:gd name="connsiteX144" fmla="*/ 2212592 w 17521894"/>
              <a:gd name="connsiteY144" fmla="*/ 3234100 h 9625007"/>
              <a:gd name="connsiteX145" fmla="*/ 3195965 w 17521894"/>
              <a:gd name="connsiteY145" fmla="*/ 3234100 h 9625007"/>
              <a:gd name="connsiteX146" fmla="*/ 3195965 w 17521894"/>
              <a:gd name="connsiteY146" fmla="*/ 4205420 h 9625007"/>
              <a:gd name="connsiteX147" fmla="*/ 2212592 w 17521894"/>
              <a:gd name="connsiteY147" fmla="*/ 4205420 h 9625007"/>
              <a:gd name="connsiteX148" fmla="*/ 13219644 w 17521894"/>
              <a:gd name="connsiteY148" fmla="*/ 3234099 h 9625007"/>
              <a:gd name="connsiteX149" fmla="*/ 14203016 w 17521894"/>
              <a:gd name="connsiteY149" fmla="*/ 3234099 h 9625007"/>
              <a:gd name="connsiteX150" fmla="*/ 14203016 w 17521894"/>
              <a:gd name="connsiteY150" fmla="*/ 4205420 h 9625007"/>
              <a:gd name="connsiteX151" fmla="*/ 13219644 w 17521894"/>
              <a:gd name="connsiteY151" fmla="*/ 4205420 h 9625007"/>
              <a:gd name="connsiteX152" fmla="*/ 9934287 w 17521894"/>
              <a:gd name="connsiteY152" fmla="*/ 3234099 h 9625007"/>
              <a:gd name="connsiteX153" fmla="*/ 10906488 w 17521894"/>
              <a:gd name="connsiteY153" fmla="*/ 3234099 h 9625007"/>
              <a:gd name="connsiteX154" fmla="*/ 10906488 w 17521894"/>
              <a:gd name="connsiteY154" fmla="*/ 4205420 h 9625007"/>
              <a:gd name="connsiteX155" fmla="*/ 9934287 w 17521894"/>
              <a:gd name="connsiteY155" fmla="*/ 4205420 h 9625007"/>
              <a:gd name="connsiteX156" fmla="*/ 5509130 w 17521894"/>
              <a:gd name="connsiteY156" fmla="*/ 3234099 h 9625007"/>
              <a:gd name="connsiteX157" fmla="*/ 6481328 w 17521894"/>
              <a:gd name="connsiteY157" fmla="*/ 3234099 h 9625007"/>
              <a:gd name="connsiteX158" fmla="*/ 6481328 w 17521894"/>
              <a:gd name="connsiteY158" fmla="*/ 4205420 h 9625007"/>
              <a:gd name="connsiteX159" fmla="*/ 5509130 w 17521894"/>
              <a:gd name="connsiteY159" fmla="*/ 4205420 h 9625007"/>
              <a:gd name="connsiteX160" fmla="*/ 15432232 w 17521894"/>
              <a:gd name="connsiteY160" fmla="*/ 3234098 h 9625007"/>
              <a:gd name="connsiteX161" fmla="*/ 16415604 w 17521894"/>
              <a:gd name="connsiteY161" fmla="*/ 3234098 h 9625007"/>
              <a:gd name="connsiteX162" fmla="*/ 16415604 w 17521894"/>
              <a:gd name="connsiteY162" fmla="*/ 4205420 h 9625007"/>
              <a:gd name="connsiteX163" fmla="*/ 15432232 w 17521894"/>
              <a:gd name="connsiteY163" fmla="*/ 4205420 h 9625007"/>
              <a:gd name="connsiteX164" fmla="*/ 22350 w 17521894"/>
              <a:gd name="connsiteY164" fmla="*/ 3234097 h 9625007"/>
              <a:gd name="connsiteX165" fmla="*/ 994550 w 17521894"/>
              <a:gd name="connsiteY165" fmla="*/ 3234097 h 9625007"/>
              <a:gd name="connsiteX166" fmla="*/ 994550 w 17521894"/>
              <a:gd name="connsiteY166" fmla="*/ 4205420 h 9625007"/>
              <a:gd name="connsiteX167" fmla="*/ 22350 w 17521894"/>
              <a:gd name="connsiteY167" fmla="*/ 4205420 h 9625007"/>
              <a:gd name="connsiteX168" fmla="*/ 11029406 w 17521894"/>
              <a:gd name="connsiteY168" fmla="*/ 3234096 h 9625007"/>
              <a:gd name="connsiteX169" fmla="*/ 12012778 w 17521894"/>
              <a:gd name="connsiteY169" fmla="*/ 3234096 h 9625007"/>
              <a:gd name="connsiteX170" fmla="*/ 12012778 w 17521894"/>
              <a:gd name="connsiteY170" fmla="*/ 4205420 h 9625007"/>
              <a:gd name="connsiteX171" fmla="*/ 11029406 w 17521894"/>
              <a:gd name="connsiteY171" fmla="*/ 4205420 h 9625007"/>
              <a:gd name="connsiteX172" fmla="*/ 7732881 w 17521894"/>
              <a:gd name="connsiteY172" fmla="*/ 3234096 h 9625007"/>
              <a:gd name="connsiteX173" fmla="*/ 8716243 w 17521894"/>
              <a:gd name="connsiteY173" fmla="*/ 3234096 h 9625007"/>
              <a:gd name="connsiteX174" fmla="*/ 8716243 w 17521894"/>
              <a:gd name="connsiteY174" fmla="*/ 4205420 h 9625007"/>
              <a:gd name="connsiteX175" fmla="*/ 7732881 w 17521894"/>
              <a:gd name="connsiteY175" fmla="*/ 4205420 h 9625007"/>
              <a:gd name="connsiteX176" fmla="*/ 3307705 w 17521894"/>
              <a:gd name="connsiteY176" fmla="*/ 3234096 h 9625007"/>
              <a:gd name="connsiteX177" fmla="*/ 4291078 w 17521894"/>
              <a:gd name="connsiteY177" fmla="*/ 3234096 h 9625007"/>
              <a:gd name="connsiteX178" fmla="*/ 4291078 w 17521894"/>
              <a:gd name="connsiteY178" fmla="*/ 4205420 h 9625007"/>
              <a:gd name="connsiteX179" fmla="*/ 3307705 w 17521894"/>
              <a:gd name="connsiteY179" fmla="*/ 4205420 h 9625007"/>
              <a:gd name="connsiteX180" fmla="*/ 16538522 w 17521894"/>
              <a:gd name="connsiteY180" fmla="*/ 3234095 h 9625007"/>
              <a:gd name="connsiteX181" fmla="*/ 17510722 w 17521894"/>
              <a:gd name="connsiteY181" fmla="*/ 3234095 h 9625007"/>
              <a:gd name="connsiteX182" fmla="*/ 17510722 w 17521894"/>
              <a:gd name="connsiteY182" fmla="*/ 4205420 h 9625007"/>
              <a:gd name="connsiteX183" fmla="*/ 16538522 w 17521894"/>
              <a:gd name="connsiteY183" fmla="*/ 4205420 h 9625007"/>
              <a:gd name="connsiteX184" fmla="*/ 14314763 w 17521894"/>
              <a:gd name="connsiteY184" fmla="*/ 3234095 h 9625007"/>
              <a:gd name="connsiteX185" fmla="*/ 15298135 w 17521894"/>
              <a:gd name="connsiteY185" fmla="*/ 3234095 h 9625007"/>
              <a:gd name="connsiteX186" fmla="*/ 15298135 w 17521894"/>
              <a:gd name="connsiteY186" fmla="*/ 4205420 h 9625007"/>
              <a:gd name="connsiteX187" fmla="*/ 14314763 w 17521894"/>
              <a:gd name="connsiteY187" fmla="*/ 4205420 h 9625007"/>
              <a:gd name="connsiteX188" fmla="*/ 6604243 w 17521894"/>
              <a:gd name="connsiteY188" fmla="*/ 3234095 h 9625007"/>
              <a:gd name="connsiteX189" fmla="*/ 7576442 w 17521894"/>
              <a:gd name="connsiteY189" fmla="*/ 3234095 h 9625007"/>
              <a:gd name="connsiteX190" fmla="*/ 7576442 w 17521894"/>
              <a:gd name="connsiteY190" fmla="*/ 4205420 h 9625007"/>
              <a:gd name="connsiteX191" fmla="*/ 6604243 w 17521894"/>
              <a:gd name="connsiteY191" fmla="*/ 4205420 h 9625007"/>
              <a:gd name="connsiteX192" fmla="*/ 7732898 w 17521894"/>
              <a:gd name="connsiteY192" fmla="*/ 2163430 h 9625007"/>
              <a:gd name="connsiteX193" fmla="*/ 8716243 w 17521894"/>
              <a:gd name="connsiteY193" fmla="*/ 2163430 h 9625007"/>
              <a:gd name="connsiteX194" fmla="*/ 8716243 w 17521894"/>
              <a:gd name="connsiteY194" fmla="*/ 3123724 h 9625007"/>
              <a:gd name="connsiteX195" fmla="*/ 7732898 w 17521894"/>
              <a:gd name="connsiteY195" fmla="*/ 3123724 h 9625007"/>
              <a:gd name="connsiteX196" fmla="*/ 22364 w 17521894"/>
              <a:gd name="connsiteY196" fmla="*/ 2163430 h 9625007"/>
              <a:gd name="connsiteX197" fmla="*/ 994564 w 17521894"/>
              <a:gd name="connsiteY197" fmla="*/ 2163430 h 9625007"/>
              <a:gd name="connsiteX198" fmla="*/ 994564 w 17521894"/>
              <a:gd name="connsiteY198" fmla="*/ 3123724 h 9625007"/>
              <a:gd name="connsiteX199" fmla="*/ 22364 w 17521894"/>
              <a:gd name="connsiteY199" fmla="*/ 3123724 h 9625007"/>
              <a:gd name="connsiteX200" fmla="*/ 12124526 w 17521894"/>
              <a:gd name="connsiteY200" fmla="*/ 2163429 h 9625007"/>
              <a:gd name="connsiteX201" fmla="*/ 13107898 w 17521894"/>
              <a:gd name="connsiteY201" fmla="*/ 2163429 h 9625007"/>
              <a:gd name="connsiteX202" fmla="*/ 13107898 w 17521894"/>
              <a:gd name="connsiteY202" fmla="*/ 3123723 h 9625007"/>
              <a:gd name="connsiteX203" fmla="*/ 12124526 w 17521894"/>
              <a:gd name="connsiteY203" fmla="*/ 3123723 h 9625007"/>
              <a:gd name="connsiteX204" fmla="*/ 9934287 w 17521894"/>
              <a:gd name="connsiteY204" fmla="*/ 2163429 h 9625007"/>
              <a:gd name="connsiteX205" fmla="*/ 10906488 w 17521894"/>
              <a:gd name="connsiteY205" fmla="*/ 2163429 h 9625007"/>
              <a:gd name="connsiteX206" fmla="*/ 10906488 w 17521894"/>
              <a:gd name="connsiteY206" fmla="*/ 3123724 h 9625007"/>
              <a:gd name="connsiteX207" fmla="*/ 9934287 w 17521894"/>
              <a:gd name="connsiteY207" fmla="*/ 3123724 h 9625007"/>
              <a:gd name="connsiteX208" fmla="*/ 4402840 w 17521894"/>
              <a:gd name="connsiteY208" fmla="*/ 2163429 h 9625007"/>
              <a:gd name="connsiteX209" fmla="*/ 5386215 w 17521894"/>
              <a:gd name="connsiteY209" fmla="*/ 2163429 h 9625007"/>
              <a:gd name="connsiteX210" fmla="*/ 5386215 w 17521894"/>
              <a:gd name="connsiteY210" fmla="*/ 3123723 h 9625007"/>
              <a:gd name="connsiteX211" fmla="*/ 4402840 w 17521894"/>
              <a:gd name="connsiteY211" fmla="*/ 3123723 h 9625007"/>
              <a:gd name="connsiteX212" fmla="*/ 2212602 w 17521894"/>
              <a:gd name="connsiteY212" fmla="*/ 2163429 h 9625007"/>
              <a:gd name="connsiteX213" fmla="*/ 3195974 w 17521894"/>
              <a:gd name="connsiteY213" fmla="*/ 2163429 h 9625007"/>
              <a:gd name="connsiteX214" fmla="*/ 3195974 w 17521894"/>
              <a:gd name="connsiteY214" fmla="*/ 3123724 h 9625007"/>
              <a:gd name="connsiteX215" fmla="*/ 2212602 w 17521894"/>
              <a:gd name="connsiteY215" fmla="*/ 3123724 h 9625007"/>
              <a:gd name="connsiteX216" fmla="*/ 15432232 w 17521894"/>
              <a:gd name="connsiteY216" fmla="*/ 2163428 h 9625007"/>
              <a:gd name="connsiteX217" fmla="*/ 16415604 w 17521894"/>
              <a:gd name="connsiteY217" fmla="*/ 2163428 h 9625007"/>
              <a:gd name="connsiteX218" fmla="*/ 16415604 w 17521894"/>
              <a:gd name="connsiteY218" fmla="*/ 3123722 h 9625007"/>
              <a:gd name="connsiteX219" fmla="*/ 15432232 w 17521894"/>
              <a:gd name="connsiteY219" fmla="*/ 3123722 h 9625007"/>
              <a:gd name="connsiteX220" fmla="*/ 13219644 w 17521894"/>
              <a:gd name="connsiteY220" fmla="*/ 2163428 h 9625007"/>
              <a:gd name="connsiteX221" fmla="*/ 14203016 w 17521894"/>
              <a:gd name="connsiteY221" fmla="*/ 2163428 h 9625007"/>
              <a:gd name="connsiteX222" fmla="*/ 14203016 w 17521894"/>
              <a:gd name="connsiteY222" fmla="*/ 3123722 h 9625007"/>
              <a:gd name="connsiteX223" fmla="*/ 13219644 w 17521894"/>
              <a:gd name="connsiteY223" fmla="*/ 3123722 h 9625007"/>
              <a:gd name="connsiteX224" fmla="*/ 11029406 w 17521894"/>
              <a:gd name="connsiteY224" fmla="*/ 2163428 h 9625007"/>
              <a:gd name="connsiteX225" fmla="*/ 12012778 w 17521894"/>
              <a:gd name="connsiteY225" fmla="*/ 2163428 h 9625007"/>
              <a:gd name="connsiteX226" fmla="*/ 12012778 w 17521894"/>
              <a:gd name="connsiteY226" fmla="*/ 3123722 h 9625007"/>
              <a:gd name="connsiteX227" fmla="*/ 11029406 w 17521894"/>
              <a:gd name="connsiteY227" fmla="*/ 3123722 h 9625007"/>
              <a:gd name="connsiteX228" fmla="*/ 6604257 w 17521894"/>
              <a:gd name="connsiteY228" fmla="*/ 2163428 h 9625007"/>
              <a:gd name="connsiteX229" fmla="*/ 7576456 w 17521894"/>
              <a:gd name="connsiteY229" fmla="*/ 2163428 h 9625007"/>
              <a:gd name="connsiteX230" fmla="*/ 7576456 w 17521894"/>
              <a:gd name="connsiteY230" fmla="*/ 3123722 h 9625007"/>
              <a:gd name="connsiteX231" fmla="*/ 6604257 w 17521894"/>
              <a:gd name="connsiteY231" fmla="*/ 3123722 h 9625007"/>
              <a:gd name="connsiteX232" fmla="*/ 5509136 w 17521894"/>
              <a:gd name="connsiteY232" fmla="*/ 2163428 h 9625007"/>
              <a:gd name="connsiteX233" fmla="*/ 6481338 w 17521894"/>
              <a:gd name="connsiteY233" fmla="*/ 2163428 h 9625007"/>
              <a:gd name="connsiteX234" fmla="*/ 6481338 w 17521894"/>
              <a:gd name="connsiteY234" fmla="*/ 3123722 h 9625007"/>
              <a:gd name="connsiteX235" fmla="*/ 5509136 w 17521894"/>
              <a:gd name="connsiteY235" fmla="*/ 3123722 h 9625007"/>
              <a:gd name="connsiteX236" fmla="*/ 3307717 w 17521894"/>
              <a:gd name="connsiteY236" fmla="*/ 2163428 h 9625007"/>
              <a:gd name="connsiteX237" fmla="*/ 4291092 w 17521894"/>
              <a:gd name="connsiteY237" fmla="*/ 2163428 h 9625007"/>
              <a:gd name="connsiteX238" fmla="*/ 4291092 w 17521894"/>
              <a:gd name="connsiteY238" fmla="*/ 3123722 h 9625007"/>
              <a:gd name="connsiteX239" fmla="*/ 3307717 w 17521894"/>
              <a:gd name="connsiteY239" fmla="*/ 3123722 h 9625007"/>
              <a:gd name="connsiteX240" fmla="*/ 16538522 w 17521894"/>
              <a:gd name="connsiteY240" fmla="*/ 2163427 h 9625007"/>
              <a:gd name="connsiteX241" fmla="*/ 17510722 w 17521894"/>
              <a:gd name="connsiteY241" fmla="*/ 2163427 h 9625007"/>
              <a:gd name="connsiteX242" fmla="*/ 17510722 w 17521894"/>
              <a:gd name="connsiteY242" fmla="*/ 3123722 h 9625007"/>
              <a:gd name="connsiteX243" fmla="*/ 16538522 w 17521894"/>
              <a:gd name="connsiteY243" fmla="*/ 3123722 h 9625007"/>
              <a:gd name="connsiteX244" fmla="*/ 14314763 w 17521894"/>
              <a:gd name="connsiteY244" fmla="*/ 2163427 h 9625007"/>
              <a:gd name="connsiteX245" fmla="*/ 15298135 w 17521894"/>
              <a:gd name="connsiteY245" fmla="*/ 2163427 h 9625007"/>
              <a:gd name="connsiteX246" fmla="*/ 15298135 w 17521894"/>
              <a:gd name="connsiteY246" fmla="*/ 3123722 h 9625007"/>
              <a:gd name="connsiteX247" fmla="*/ 14314763 w 17521894"/>
              <a:gd name="connsiteY247" fmla="*/ 3123722 h 9625007"/>
              <a:gd name="connsiteX248" fmla="*/ 8827991 w 17521894"/>
              <a:gd name="connsiteY248" fmla="*/ 2163424 h 9625007"/>
              <a:gd name="connsiteX249" fmla="*/ 9811363 w 17521894"/>
              <a:gd name="connsiteY249" fmla="*/ 2163424 h 9625007"/>
              <a:gd name="connsiteX250" fmla="*/ 9811363 w 17521894"/>
              <a:gd name="connsiteY250" fmla="*/ 3123719 h 9625007"/>
              <a:gd name="connsiteX251" fmla="*/ 8827991 w 17521894"/>
              <a:gd name="connsiteY251" fmla="*/ 3123719 h 9625007"/>
              <a:gd name="connsiteX252" fmla="*/ 1117470 w 17521894"/>
              <a:gd name="connsiteY252" fmla="*/ 2163424 h 9625007"/>
              <a:gd name="connsiteX253" fmla="*/ 2100843 w 17521894"/>
              <a:gd name="connsiteY253" fmla="*/ 2163424 h 9625007"/>
              <a:gd name="connsiteX254" fmla="*/ 2100843 w 17521894"/>
              <a:gd name="connsiteY254" fmla="*/ 3123720 h 9625007"/>
              <a:gd name="connsiteX255" fmla="*/ 1117470 w 17521894"/>
              <a:gd name="connsiteY255" fmla="*/ 3123720 h 9625007"/>
              <a:gd name="connsiteX256" fmla="*/ 8827991 w 17521894"/>
              <a:gd name="connsiteY256" fmla="*/ 1081717 h 9625007"/>
              <a:gd name="connsiteX257" fmla="*/ 9811363 w 17521894"/>
              <a:gd name="connsiteY257" fmla="*/ 1081717 h 9625007"/>
              <a:gd name="connsiteX258" fmla="*/ 9811363 w 17521894"/>
              <a:gd name="connsiteY258" fmla="*/ 2042017 h 9625007"/>
              <a:gd name="connsiteX259" fmla="*/ 8827991 w 17521894"/>
              <a:gd name="connsiteY259" fmla="*/ 2042017 h 9625007"/>
              <a:gd name="connsiteX260" fmla="*/ 1117480 w 17521894"/>
              <a:gd name="connsiteY260" fmla="*/ 1081717 h 9625007"/>
              <a:gd name="connsiteX261" fmla="*/ 2100854 w 17521894"/>
              <a:gd name="connsiteY261" fmla="*/ 1081717 h 9625007"/>
              <a:gd name="connsiteX262" fmla="*/ 2100854 w 17521894"/>
              <a:gd name="connsiteY262" fmla="*/ 2042017 h 9625007"/>
              <a:gd name="connsiteX263" fmla="*/ 1117480 w 17521894"/>
              <a:gd name="connsiteY263" fmla="*/ 2042017 h 9625007"/>
              <a:gd name="connsiteX264" fmla="*/ 14314763 w 17521894"/>
              <a:gd name="connsiteY264" fmla="*/ 1081715 h 9625007"/>
              <a:gd name="connsiteX265" fmla="*/ 15298135 w 17521894"/>
              <a:gd name="connsiteY265" fmla="*/ 1081715 h 9625007"/>
              <a:gd name="connsiteX266" fmla="*/ 15298135 w 17521894"/>
              <a:gd name="connsiteY266" fmla="*/ 2042015 h 9625007"/>
              <a:gd name="connsiteX267" fmla="*/ 14314763 w 17521894"/>
              <a:gd name="connsiteY267" fmla="*/ 2042015 h 9625007"/>
              <a:gd name="connsiteX268" fmla="*/ 6604256 w 17521894"/>
              <a:gd name="connsiteY268" fmla="*/ 1081715 h 9625007"/>
              <a:gd name="connsiteX269" fmla="*/ 7576454 w 17521894"/>
              <a:gd name="connsiteY269" fmla="*/ 1081715 h 9625007"/>
              <a:gd name="connsiteX270" fmla="*/ 7576454 w 17521894"/>
              <a:gd name="connsiteY270" fmla="*/ 2042015 h 9625007"/>
              <a:gd name="connsiteX271" fmla="*/ 6604256 w 17521894"/>
              <a:gd name="connsiteY271" fmla="*/ 2042015 h 9625007"/>
              <a:gd name="connsiteX272" fmla="*/ 16538522 w 17521894"/>
              <a:gd name="connsiteY272" fmla="*/ 1081714 h 9625007"/>
              <a:gd name="connsiteX273" fmla="*/ 17510722 w 17521894"/>
              <a:gd name="connsiteY273" fmla="*/ 1081714 h 9625007"/>
              <a:gd name="connsiteX274" fmla="*/ 17510722 w 17521894"/>
              <a:gd name="connsiteY274" fmla="*/ 2042015 h 9625007"/>
              <a:gd name="connsiteX275" fmla="*/ 16538522 w 17521894"/>
              <a:gd name="connsiteY275" fmla="*/ 2042015 h 9625007"/>
              <a:gd name="connsiteX276" fmla="*/ 5509135 w 17521894"/>
              <a:gd name="connsiteY276" fmla="*/ 1081714 h 9625007"/>
              <a:gd name="connsiteX277" fmla="*/ 6481334 w 17521894"/>
              <a:gd name="connsiteY277" fmla="*/ 1081714 h 9625007"/>
              <a:gd name="connsiteX278" fmla="*/ 6481334 w 17521894"/>
              <a:gd name="connsiteY278" fmla="*/ 2042015 h 9625007"/>
              <a:gd name="connsiteX279" fmla="*/ 5509135 w 17521894"/>
              <a:gd name="connsiteY279" fmla="*/ 2042015 h 9625007"/>
              <a:gd name="connsiteX280" fmla="*/ 15432232 w 17521894"/>
              <a:gd name="connsiteY280" fmla="*/ 1081714 h 9625007"/>
              <a:gd name="connsiteX281" fmla="*/ 16415604 w 17521894"/>
              <a:gd name="connsiteY281" fmla="*/ 1081714 h 9625007"/>
              <a:gd name="connsiteX282" fmla="*/ 16415604 w 17521894"/>
              <a:gd name="connsiteY282" fmla="*/ 2042015 h 9625007"/>
              <a:gd name="connsiteX283" fmla="*/ 15432232 w 17521894"/>
              <a:gd name="connsiteY283" fmla="*/ 2042015 h 9625007"/>
              <a:gd name="connsiteX284" fmla="*/ 13219644 w 17521894"/>
              <a:gd name="connsiteY284" fmla="*/ 1081714 h 9625007"/>
              <a:gd name="connsiteX285" fmla="*/ 14203016 w 17521894"/>
              <a:gd name="connsiteY285" fmla="*/ 1081714 h 9625007"/>
              <a:gd name="connsiteX286" fmla="*/ 14203016 w 17521894"/>
              <a:gd name="connsiteY286" fmla="*/ 2042015 h 9625007"/>
              <a:gd name="connsiteX287" fmla="*/ 13219644 w 17521894"/>
              <a:gd name="connsiteY287" fmla="*/ 2042015 h 9625007"/>
              <a:gd name="connsiteX288" fmla="*/ 12135697 w 17521894"/>
              <a:gd name="connsiteY288" fmla="*/ 1081714 h 9625007"/>
              <a:gd name="connsiteX289" fmla="*/ 13119069 w 17521894"/>
              <a:gd name="connsiteY289" fmla="*/ 1081714 h 9625007"/>
              <a:gd name="connsiteX290" fmla="*/ 13119069 w 17521894"/>
              <a:gd name="connsiteY290" fmla="*/ 2042014 h 9625007"/>
              <a:gd name="connsiteX291" fmla="*/ 12135697 w 17521894"/>
              <a:gd name="connsiteY291" fmla="*/ 2042014 h 9625007"/>
              <a:gd name="connsiteX292" fmla="*/ 11029406 w 17521894"/>
              <a:gd name="connsiteY292" fmla="*/ 1081714 h 9625007"/>
              <a:gd name="connsiteX293" fmla="*/ 12012778 w 17521894"/>
              <a:gd name="connsiteY293" fmla="*/ 1081714 h 9625007"/>
              <a:gd name="connsiteX294" fmla="*/ 12012778 w 17521894"/>
              <a:gd name="connsiteY294" fmla="*/ 2042014 h 9625007"/>
              <a:gd name="connsiteX295" fmla="*/ 11029406 w 17521894"/>
              <a:gd name="connsiteY295" fmla="*/ 2042014 h 9625007"/>
              <a:gd name="connsiteX296" fmla="*/ 4414012 w 17521894"/>
              <a:gd name="connsiteY296" fmla="*/ 1081714 h 9625007"/>
              <a:gd name="connsiteX297" fmla="*/ 5397385 w 17521894"/>
              <a:gd name="connsiteY297" fmla="*/ 1081714 h 9625007"/>
              <a:gd name="connsiteX298" fmla="*/ 5397385 w 17521894"/>
              <a:gd name="connsiteY298" fmla="*/ 2042014 h 9625007"/>
              <a:gd name="connsiteX299" fmla="*/ 4414012 w 17521894"/>
              <a:gd name="connsiteY299" fmla="*/ 2042014 h 9625007"/>
              <a:gd name="connsiteX300" fmla="*/ 3307713 w 17521894"/>
              <a:gd name="connsiteY300" fmla="*/ 1081714 h 9625007"/>
              <a:gd name="connsiteX301" fmla="*/ 4291088 w 17521894"/>
              <a:gd name="connsiteY301" fmla="*/ 1081714 h 9625007"/>
              <a:gd name="connsiteX302" fmla="*/ 4291088 w 17521894"/>
              <a:gd name="connsiteY302" fmla="*/ 2042014 h 9625007"/>
              <a:gd name="connsiteX303" fmla="*/ 3307713 w 17521894"/>
              <a:gd name="connsiteY303" fmla="*/ 2042014 h 9625007"/>
              <a:gd name="connsiteX304" fmla="*/ 9934287 w 17521894"/>
              <a:gd name="connsiteY304" fmla="*/ 1081711 h 9625007"/>
              <a:gd name="connsiteX305" fmla="*/ 10906488 w 17521894"/>
              <a:gd name="connsiteY305" fmla="*/ 1081711 h 9625007"/>
              <a:gd name="connsiteX306" fmla="*/ 10906488 w 17521894"/>
              <a:gd name="connsiteY306" fmla="*/ 2042012 h 9625007"/>
              <a:gd name="connsiteX307" fmla="*/ 9934287 w 17521894"/>
              <a:gd name="connsiteY307" fmla="*/ 2042012 h 9625007"/>
              <a:gd name="connsiteX308" fmla="*/ 2212590 w 17521894"/>
              <a:gd name="connsiteY308" fmla="*/ 1081711 h 9625007"/>
              <a:gd name="connsiteX309" fmla="*/ 3195962 w 17521894"/>
              <a:gd name="connsiteY309" fmla="*/ 1081711 h 9625007"/>
              <a:gd name="connsiteX310" fmla="*/ 3195962 w 17521894"/>
              <a:gd name="connsiteY310" fmla="*/ 2042012 h 9625007"/>
              <a:gd name="connsiteX311" fmla="*/ 2212590 w 17521894"/>
              <a:gd name="connsiteY311" fmla="*/ 2042012 h 9625007"/>
              <a:gd name="connsiteX312" fmla="*/ 7732898 w 17521894"/>
              <a:gd name="connsiteY312" fmla="*/ 1070681 h 9625007"/>
              <a:gd name="connsiteX313" fmla="*/ 8716243 w 17521894"/>
              <a:gd name="connsiteY313" fmla="*/ 1070681 h 9625007"/>
              <a:gd name="connsiteX314" fmla="*/ 8716243 w 17521894"/>
              <a:gd name="connsiteY314" fmla="*/ 2030981 h 9625007"/>
              <a:gd name="connsiteX315" fmla="*/ 7732898 w 17521894"/>
              <a:gd name="connsiteY315" fmla="*/ 2030981 h 9625007"/>
              <a:gd name="connsiteX316" fmla="*/ 22364 w 17521894"/>
              <a:gd name="connsiteY316" fmla="*/ 1070681 h 9625007"/>
              <a:gd name="connsiteX317" fmla="*/ 994563 w 17521894"/>
              <a:gd name="connsiteY317" fmla="*/ 1070681 h 9625007"/>
              <a:gd name="connsiteX318" fmla="*/ 994563 w 17521894"/>
              <a:gd name="connsiteY318" fmla="*/ 2030981 h 9625007"/>
              <a:gd name="connsiteX319" fmla="*/ 22364 w 17521894"/>
              <a:gd name="connsiteY319" fmla="*/ 2030981 h 9625007"/>
              <a:gd name="connsiteX320" fmla="*/ 3307713 w 17521894"/>
              <a:gd name="connsiteY320" fmla="*/ 4 h 9625007"/>
              <a:gd name="connsiteX321" fmla="*/ 4291086 w 17521894"/>
              <a:gd name="connsiteY321" fmla="*/ 4 h 9625007"/>
              <a:gd name="connsiteX322" fmla="*/ 4291086 w 17521894"/>
              <a:gd name="connsiteY322" fmla="*/ 960300 h 9625007"/>
              <a:gd name="connsiteX323" fmla="*/ 3307713 w 17521894"/>
              <a:gd name="connsiteY323" fmla="*/ 960300 h 9625007"/>
              <a:gd name="connsiteX324" fmla="*/ 11029406 w 17521894"/>
              <a:gd name="connsiteY324" fmla="*/ 4 h 9625007"/>
              <a:gd name="connsiteX325" fmla="*/ 12012778 w 17521894"/>
              <a:gd name="connsiteY325" fmla="*/ 4 h 9625007"/>
              <a:gd name="connsiteX326" fmla="*/ 12012778 w 17521894"/>
              <a:gd name="connsiteY326" fmla="*/ 960300 h 9625007"/>
              <a:gd name="connsiteX327" fmla="*/ 11029406 w 17521894"/>
              <a:gd name="connsiteY327" fmla="*/ 960300 h 9625007"/>
              <a:gd name="connsiteX328" fmla="*/ 4402834 w 17521894"/>
              <a:gd name="connsiteY328" fmla="*/ 4 h 9625007"/>
              <a:gd name="connsiteX329" fmla="*/ 5386206 w 17521894"/>
              <a:gd name="connsiteY329" fmla="*/ 4 h 9625007"/>
              <a:gd name="connsiteX330" fmla="*/ 5386206 w 17521894"/>
              <a:gd name="connsiteY330" fmla="*/ 960300 h 9625007"/>
              <a:gd name="connsiteX331" fmla="*/ 4402834 w 17521894"/>
              <a:gd name="connsiteY331" fmla="*/ 960300 h 9625007"/>
              <a:gd name="connsiteX332" fmla="*/ 12124526 w 17521894"/>
              <a:gd name="connsiteY332" fmla="*/ 4 h 9625007"/>
              <a:gd name="connsiteX333" fmla="*/ 13107898 w 17521894"/>
              <a:gd name="connsiteY333" fmla="*/ 4 h 9625007"/>
              <a:gd name="connsiteX334" fmla="*/ 13107898 w 17521894"/>
              <a:gd name="connsiteY334" fmla="*/ 960300 h 9625007"/>
              <a:gd name="connsiteX335" fmla="*/ 12124526 w 17521894"/>
              <a:gd name="connsiteY335" fmla="*/ 960300 h 9625007"/>
              <a:gd name="connsiteX336" fmla="*/ 5509132 w 17521894"/>
              <a:gd name="connsiteY336" fmla="*/ 4 h 9625007"/>
              <a:gd name="connsiteX337" fmla="*/ 6481332 w 17521894"/>
              <a:gd name="connsiteY337" fmla="*/ 4 h 9625007"/>
              <a:gd name="connsiteX338" fmla="*/ 6481332 w 17521894"/>
              <a:gd name="connsiteY338" fmla="*/ 960300 h 9625007"/>
              <a:gd name="connsiteX339" fmla="*/ 5509132 w 17521894"/>
              <a:gd name="connsiteY339" fmla="*/ 960300 h 9625007"/>
              <a:gd name="connsiteX340" fmla="*/ 13219644 w 17521894"/>
              <a:gd name="connsiteY340" fmla="*/ 3 h 9625007"/>
              <a:gd name="connsiteX341" fmla="*/ 14203016 w 17521894"/>
              <a:gd name="connsiteY341" fmla="*/ 3 h 9625007"/>
              <a:gd name="connsiteX342" fmla="*/ 14203016 w 17521894"/>
              <a:gd name="connsiteY342" fmla="*/ 960300 h 9625007"/>
              <a:gd name="connsiteX343" fmla="*/ 13219644 w 17521894"/>
              <a:gd name="connsiteY343" fmla="*/ 960300 h 9625007"/>
              <a:gd name="connsiteX344" fmla="*/ 15432232 w 17521894"/>
              <a:gd name="connsiteY344" fmla="*/ 3 h 9625007"/>
              <a:gd name="connsiteX345" fmla="*/ 16415604 w 17521894"/>
              <a:gd name="connsiteY345" fmla="*/ 3 h 9625007"/>
              <a:gd name="connsiteX346" fmla="*/ 16415604 w 17521894"/>
              <a:gd name="connsiteY346" fmla="*/ 960299 h 9625007"/>
              <a:gd name="connsiteX347" fmla="*/ 15432232 w 17521894"/>
              <a:gd name="connsiteY347" fmla="*/ 960299 h 9625007"/>
              <a:gd name="connsiteX348" fmla="*/ 6615422 w 17521894"/>
              <a:gd name="connsiteY348" fmla="*/ 3 h 9625007"/>
              <a:gd name="connsiteX349" fmla="*/ 7587621 w 17521894"/>
              <a:gd name="connsiteY349" fmla="*/ 3 h 9625007"/>
              <a:gd name="connsiteX350" fmla="*/ 7587621 w 17521894"/>
              <a:gd name="connsiteY350" fmla="*/ 960299 h 9625007"/>
              <a:gd name="connsiteX351" fmla="*/ 6615422 w 17521894"/>
              <a:gd name="connsiteY351" fmla="*/ 960299 h 9625007"/>
              <a:gd name="connsiteX352" fmla="*/ 14325934 w 17521894"/>
              <a:gd name="connsiteY352" fmla="*/ 3 h 9625007"/>
              <a:gd name="connsiteX353" fmla="*/ 15309306 w 17521894"/>
              <a:gd name="connsiteY353" fmla="*/ 3 h 9625007"/>
              <a:gd name="connsiteX354" fmla="*/ 15309306 w 17521894"/>
              <a:gd name="connsiteY354" fmla="*/ 960299 h 9625007"/>
              <a:gd name="connsiteX355" fmla="*/ 14325934 w 17521894"/>
              <a:gd name="connsiteY355" fmla="*/ 960299 h 9625007"/>
              <a:gd name="connsiteX356" fmla="*/ 16538522 w 17521894"/>
              <a:gd name="connsiteY356" fmla="*/ 3 h 9625007"/>
              <a:gd name="connsiteX357" fmla="*/ 17521894 w 17521894"/>
              <a:gd name="connsiteY357" fmla="*/ 3 h 9625007"/>
              <a:gd name="connsiteX358" fmla="*/ 17521894 w 17521894"/>
              <a:gd name="connsiteY358" fmla="*/ 960299 h 9625007"/>
              <a:gd name="connsiteX359" fmla="*/ 16538522 w 17521894"/>
              <a:gd name="connsiteY359" fmla="*/ 960299 h 9625007"/>
              <a:gd name="connsiteX360" fmla="*/ 2212590 w 17521894"/>
              <a:gd name="connsiteY360" fmla="*/ 1 h 9625007"/>
              <a:gd name="connsiteX361" fmla="*/ 3195962 w 17521894"/>
              <a:gd name="connsiteY361" fmla="*/ 1 h 9625007"/>
              <a:gd name="connsiteX362" fmla="*/ 3195962 w 17521894"/>
              <a:gd name="connsiteY362" fmla="*/ 960298 h 9625007"/>
              <a:gd name="connsiteX363" fmla="*/ 2212590 w 17521894"/>
              <a:gd name="connsiteY363" fmla="*/ 960298 h 9625007"/>
              <a:gd name="connsiteX364" fmla="*/ 9934287 w 17521894"/>
              <a:gd name="connsiteY364" fmla="*/ 1 h 9625007"/>
              <a:gd name="connsiteX365" fmla="*/ 10906488 w 17521894"/>
              <a:gd name="connsiteY365" fmla="*/ 1 h 9625007"/>
              <a:gd name="connsiteX366" fmla="*/ 10906488 w 17521894"/>
              <a:gd name="connsiteY366" fmla="*/ 960297 h 9625007"/>
              <a:gd name="connsiteX367" fmla="*/ 9934287 w 17521894"/>
              <a:gd name="connsiteY367" fmla="*/ 960297 h 9625007"/>
              <a:gd name="connsiteX368" fmla="*/ 1106297 w 17521894"/>
              <a:gd name="connsiteY368" fmla="*/ 1 h 9625007"/>
              <a:gd name="connsiteX369" fmla="*/ 2089670 w 17521894"/>
              <a:gd name="connsiteY369" fmla="*/ 1 h 9625007"/>
              <a:gd name="connsiteX370" fmla="*/ 2089670 w 17521894"/>
              <a:gd name="connsiteY370" fmla="*/ 960297 h 9625007"/>
              <a:gd name="connsiteX371" fmla="*/ 1106297 w 17521894"/>
              <a:gd name="connsiteY371" fmla="*/ 960297 h 9625007"/>
              <a:gd name="connsiteX372" fmla="*/ 8827991 w 17521894"/>
              <a:gd name="connsiteY372" fmla="*/ 1 h 9625007"/>
              <a:gd name="connsiteX373" fmla="*/ 9800192 w 17521894"/>
              <a:gd name="connsiteY373" fmla="*/ 1 h 9625007"/>
              <a:gd name="connsiteX374" fmla="*/ 9800192 w 17521894"/>
              <a:gd name="connsiteY374" fmla="*/ 960297 h 9625007"/>
              <a:gd name="connsiteX375" fmla="*/ 8827991 w 17521894"/>
              <a:gd name="connsiteY375" fmla="*/ 960297 h 9625007"/>
              <a:gd name="connsiteX376" fmla="*/ 0 w 17521894"/>
              <a:gd name="connsiteY376" fmla="*/ 1 h 9625007"/>
              <a:gd name="connsiteX377" fmla="*/ 983372 w 17521894"/>
              <a:gd name="connsiteY377" fmla="*/ 1 h 9625007"/>
              <a:gd name="connsiteX378" fmla="*/ 983372 w 17521894"/>
              <a:gd name="connsiteY378" fmla="*/ 960297 h 9625007"/>
              <a:gd name="connsiteX379" fmla="*/ 0 w 17521894"/>
              <a:gd name="connsiteY379" fmla="*/ 960297 h 9625007"/>
              <a:gd name="connsiteX380" fmla="*/ 7721711 w 17521894"/>
              <a:gd name="connsiteY380" fmla="*/ 0 h 9625007"/>
              <a:gd name="connsiteX381" fmla="*/ 8693901 w 17521894"/>
              <a:gd name="connsiteY381" fmla="*/ 0 h 9625007"/>
              <a:gd name="connsiteX382" fmla="*/ 8693901 w 17521894"/>
              <a:gd name="connsiteY382" fmla="*/ 960297 h 9625007"/>
              <a:gd name="connsiteX383" fmla="*/ 7721711 w 17521894"/>
              <a:gd name="connsiteY383" fmla="*/ 960297 h 9625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Lst>
            <a:rect l="l" t="t" r="r" b="b"/>
            <a:pathLst>
              <a:path w="17521894" h="9625007">
                <a:moveTo>
                  <a:pt x="11029406" y="8664710"/>
                </a:moveTo>
                <a:lnTo>
                  <a:pt x="12012778" y="8664710"/>
                </a:lnTo>
                <a:lnTo>
                  <a:pt x="12012778" y="9625007"/>
                </a:lnTo>
                <a:lnTo>
                  <a:pt x="11029406" y="9625007"/>
                </a:lnTo>
                <a:close/>
                <a:moveTo>
                  <a:pt x="7732871" y="8664710"/>
                </a:moveTo>
                <a:lnTo>
                  <a:pt x="8716243" y="8664710"/>
                </a:lnTo>
                <a:lnTo>
                  <a:pt x="8716243" y="9625007"/>
                </a:lnTo>
                <a:lnTo>
                  <a:pt x="7732871" y="9625007"/>
                </a:lnTo>
                <a:close/>
                <a:moveTo>
                  <a:pt x="3307702" y="8664710"/>
                </a:moveTo>
                <a:lnTo>
                  <a:pt x="4291075" y="8664710"/>
                </a:lnTo>
                <a:lnTo>
                  <a:pt x="4291075" y="9625007"/>
                </a:lnTo>
                <a:lnTo>
                  <a:pt x="3307702" y="9625007"/>
                </a:lnTo>
                <a:close/>
                <a:moveTo>
                  <a:pt x="22341" y="8664710"/>
                </a:moveTo>
                <a:lnTo>
                  <a:pt x="994541" y="8664710"/>
                </a:lnTo>
                <a:lnTo>
                  <a:pt x="994541" y="9625007"/>
                </a:lnTo>
                <a:lnTo>
                  <a:pt x="22341" y="9625007"/>
                </a:lnTo>
                <a:close/>
                <a:moveTo>
                  <a:pt x="16538522" y="8653670"/>
                </a:moveTo>
                <a:lnTo>
                  <a:pt x="17510722" y="8653670"/>
                </a:lnTo>
                <a:lnTo>
                  <a:pt x="17510722" y="9613967"/>
                </a:lnTo>
                <a:lnTo>
                  <a:pt x="16538522" y="9613967"/>
                </a:lnTo>
                <a:close/>
                <a:moveTo>
                  <a:pt x="15432232" y="8653670"/>
                </a:moveTo>
                <a:lnTo>
                  <a:pt x="16415604" y="8653670"/>
                </a:lnTo>
                <a:lnTo>
                  <a:pt x="16415604" y="9613967"/>
                </a:lnTo>
                <a:lnTo>
                  <a:pt x="15432232" y="9613967"/>
                </a:lnTo>
                <a:close/>
                <a:moveTo>
                  <a:pt x="14314763" y="8653670"/>
                </a:moveTo>
                <a:lnTo>
                  <a:pt x="15298135" y="8653670"/>
                </a:lnTo>
                <a:lnTo>
                  <a:pt x="15298135" y="9613967"/>
                </a:lnTo>
                <a:lnTo>
                  <a:pt x="14314763" y="9613967"/>
                </a:lnTo>
                <a:close/>
                <a:moveTo>
                  <a:pt x="13219644" y="8653670"/>
                </a:moveTo>
                <a:lnTo>
                  <a:pt x="14203016" y="8653670"/>
                </a:lnTo>
                <a:lnTo>
                  <a:pt x="14203016" y="9613967"/>
                </a:lnTo>
                <a:lnTo>
                  <a:pt x="13219644" y="9613967"/>
                </a:lnTo>
                <a:close/>
                <a:moveTo>
                  <a:pt x="12124526" y="8653670"/>
                </a:moveTo>
                <a:lnTo>
                  <a:pt x="13107898" y="8653670"/>
                </a:lnTo>
                <a:lnTo>
                  <a:pt x="13107898" y="9613967"/>
                </a:lnTo>
                <a:lnTo>
                  <a:pt x="12124526" y="9613967"/>
                </a:lnTo>
                <a:close/>
                <a:moveTo>
                  <a:pt x="9934287" y="8653670"/>
                </a:moveTo>
                <a:lnTo>
                  <a:pt x="10906488" y="8653670"/>
                </a:lnTo>
                <a:lnTo>
                  <a:pt x="10906488" y="9613967"/>
                </a:lnTo>
                <a:lnTo>
                  <a:pt x="9934287" y="9613967"/>
                </a:lnTo>
                <a:close/>
                <a:moveTo>
                  <a:pt x="8827991" y="8653670"/>
                </a:moveTo>
                <a:lnTo>
                  <a:pt x="9811363" y="8653670"/>
                </a:lnTo>
                <a:lnTo>
                  <a:pt x="9811363" y="9613967"/>
                </a:lnTo>
                <a:lnTo>
                  <a:pt x="8827991" y="9613967"/>
                </a:lnTo>
                <a:close/>
                <a:moveTo>
                  <a:pt x="6604234" y="8653670"/>
                </a:moveTo>
                <a:lnTo>
                  <a:pt x="7576436" y="8653670"/>
                </a:lnTo>
                <a:lnTo>
                  <a:pt x="7576436" y="9613967"/>
                </a:lnTo>
                <a:lnTo>
                  <a:pt x="6604234" y="9613967"/>
                </a:lnTo>
                <a:close/>
                <a:moveTo>
                  <a:pt x="5509117" y="8653670"/>
                </a:moveTo>
                <a:lnTo>
                  <a:pt x="6481318" y="8653670"/>
                </a:lnTo>
                <a:lnTo>
                  <a:pt x="6481318" y="9613967"/>
                </a:lnTo>
                <a:lnTo>
                  <a:pt x="5509117" y="9613967"/>
                </a:lnTo>
                <a:close/>
                <a:moveTo>
                  <a:pt x="4402819" y="8653670"/>
                </a:moveTo>
                <a:lnTo>
                  <a:pt x="5386192" y="8653670"/>
                </a:lnTo>
                <a:lnTo>
                  <a:pt x="5386192" y="9613967"/>
                </a:lnTo>
                <a:lnTo>
                  <a:pt x="4402819" y="9613967"/>
                </a:lnTo>
                <a:close/>
                <a:moveTo>
                  <a:pt x="2212579" y="8653670"/>
                </a:moveTo>
                <a:lnTo>
                  <a:pt x="3195951" y="8653670"/>
                </a:lnTo>
                <a:lnTo>
                  <a:pt x="3195951" y="9613967"/>
                </a:lnTo>
                <a:lnTo>
                  <a:pt x="2212579" y="9613967"/>
                </a:lnTo>
                <a:close/>
                <a:moveTo>
                  <a:pt x="1117460" y="8653670"/>
                </a:moveTo>
                <a:lnTo>
                  <a:pt x="2100832" y="8653670"/>
                </a:lnTo>
                <a:lnTo>
                  <a:pt x="2100832" y="9613967"/>
                </a:lnTo>
                <a:lnTo>
                  <a:pt x="1117460" y="9613967"/>
                </a:lnTo>
                <a:close/>
                <a:moveTo>
                  <a:pt x="15432232" y="7583002"/>
                </a:moveTo>
                <a:lnTo>
                  <a:pt x="16415604" y="7583002"/>
                </a:lnTo>
                <a:lnTo>
                  <a:pt x="16415604" y="8543299"/>
                </a:lnTo>
                <a:lnTo>
                  <a:pt x="15432232" y="8543299"/>
                </a:lnTo>
                <a:close/>
                <a:moveTo>
                  <a:pt x="13219644" y="7583002"/>
                </a:moveTo>
                <a:lnTo>
                  <a:pt x="14203016" y="7583002"/>
                </a:lnTo>
                <a:lnTo>
                  <a:pt x="14203016" y="8543299"/>
                </a:lnTo>
                <a:lnTo>
                  <a:pt x="13219644" y="8543299"/>
                </a:lnTo>
                <a:close/>
                <a:moveTo>
                  <a:pt x="5509118" y="7583002"/>
                </a:moveTo>
                <a:lnTo>
                  <a:pt x="6481320" y="7583002"/>
                </a:lnTo>
                <a:lnTo>
                  <a:pt x="6481320" y="8543299"/>
                </a:lnTo>
                <a:lnTo>
                  <a:pt x="5509118" y="8543299"/>
                </a:lnTo>
                <a:close/>
                <a:moveTo>
                  <a:pt x="16538522" y="7571960"/>
                </a:moveTo>
                <a:lnTo>
                  <a:pt x="17510722" y="7571960"/>
                </a:lnTo>
                <a:lnTo>
                  <a:pt x="17510722" y="8532257"/>
                </a:lnTo>
                <a:lnTo>
                  <a:pt x="16538522" y="8532257"/>
                </a:lnTo>
                <a:close/>
                <a:moveTo>
                  <a:pt x="14314763" y="7571960"/>
                </a:moveTo>
                <a:lnTo>
                  <a:pt x="15298135" y="7571960"/>
                </a:lnTo>
                <a:lnTo>
                  <a:pt x="15298135" y="8532257"/>
                </a:lnTo>
                <a:lnTo>
                  <a:pt x="14314763" y="8532257"/>
                </a:lnTo>
                <a:close/>
                <a:moveTo>
                  <a:pt x="12124526" y="7571960"/>
                </a:moveTo>
                <a:lnTo>
                  <a:pt x="13107898" y="7571960"/>
                </a:lnTo>
                <a:lnTo>
                  <a:pt x="13107898" y="8532257"/>
                </a:lnTo>
                <a:lnTo>
                  <a:pt x="12124526" y="8532257"/>
                </a:lnTo>
                <a:close/>
                <a:moveTo>
                  <a:pt x="11029406" y="7571960"/>
                </a:moveTo>
                <a:lnTo>
                  <a:pt x="12012778" y="7571960"/>
                </a:lnTo>
                <a:lnTo>
                  <a:pt x="12012778" y="8532257"/>
                </a:lnTo>
                <a:lnTo>
                  <a:pt x="11029406" y="8532257"/>
                </a:lnTo>
                <a:close/>
                <a:moveTo>
                  <a:pt x="9934287" y="7571960"/>
                </a:moveTo>
                <a:lnTo>
                  <a:pt x="10906488" y="7571960"/>
                </a:lnTo>
                <a:lnTo>
                  <a:pt x="10906488" y="8532257"/>
                </a:lnTo>
                <a:lnTo>
                  <a:pt x="9934287" y="8532257"/>
                </a:lnTo>
                <a:close/>
                <a:moveTo>
                  <a:pt x="8827991" y="7571960"/>
                </a:moveTo>
                <a:lnTo>
                  <a:pt x="9811363" y="7571960"/>
                </a:lnTo>
                <a:lnTo>
                  <a:pt x="9811363" y="8532257"/>
                </a:lnTo>
                <a:lnTo>
                  <a:pt x="8827991" y="8532257"/>
                </a:lnTo>
                <a:close/>
                <a:moveTo>
                  <a:pt x="7732872" y="7571960"/>
                </a:moveTo>
                <a:lnTo>
                  <a:pt x="8716243" y="7571960"/>
                </a:lnTo>
                <a:lnTo>
                  <a:pt x="8716243" y="8532257"/>
                </a:lnTo>
                <a:lnTo>
                  <a:pt x="7732872" y="8532257"/>
                </a:lnTo>
                <a:close/>
                <a:moveTo>
                  <a:pt x="6604242" y="7571960"/>
                </a:moveTo>
                <a:lnTo>
                  <a:pt x="7576440" y="7571960"/>
                </a:lnTo>
                <a:lnTo>
                  <a:pt x="7576440" y="8532257"/>
                </a:lnTo>
                <a:lnTo>
                  <a:pt x="6604242" y="8532257"/>
                </a:lnTo>
                <a:close/>
                <a:moveTo>
                  <a:pt x="4402819" y="7571960"/>
                </a:moveTo>
                <a:lnTo>
                  <a:pt x="5386192" y="7571960"/>
                </a:lnTo>
                <a:lnTo>
                  <a:pt x="5386192" y="8532257"/>
                </a:lnTo>
                <a:lnTo>
                  <a:pt x="4402819" y="8532257"/>
                </a:lnTo>
                <a:close/>
                <a:moveTo>
                  <a:pt x="3307702" y="7571960"/>
                </a:moveTo>
                <a:lnTo>
                  <a:pt x="4291075" y="7571960"/>
                </a:lnTo>
                <a:lnTo>
                  <a:pt x="4291075" y="8532257"/>
                </a:lnTo>
                <a:lnTo>
                  <a:pt x="3307702" y="8532257"/>
                </a:lnTo>
                <a:close/>
                <a:moveTo>
                  <a:pt x="2212585" y="7571960"/>
                </a:moveTo>
                <a:lnTo>
                  <a:pt x="3195957" y="7571960"/>
                </a:lnTo>
                <a:lnTo>
                  <a:pt x="3195957" y="8532257"/>
                </a:lnTo>
                <a:lnTo>
                  <a:pt x="2212585" y="8532257"/>
                </a:lnTo>
                <a:close/>
                <a:moveTo>
                  <a:pt x="1117465" y="7571960"/>
                </a:moveTo>
                <a:lnTo>
                  <a:pt x="2100838" y="7571960"/>
                </a:lnTo>
                <a:lnTo>
                  <a:pt x="2100838" y="8532257"/>
                </a:lnTo>
                <a:lnTo>
                  <a:pt x="1117465" y="8532257"/>
                </a:lnTo>
                <a:close/>
                <a:moveTo>
                  <a:pt x="22341" y="7571960"/>
                </a:moveTo>
                <a:lnTo>
                  <a:pt x="994542" y="7571960"/>
                </a:lnTo>
                <a:lnTo>
                  <a:pt x="994542" y="8532257"/>
                </a:lnTo>
                <a:lnTo>
                  <a:pt x="22341" y="8532257"/>
                </a:lnTo>
                <a:close/>
                <a:moveTo>
                  <a:pt x="12124526" y="3245137"/>
                </a:moveTo>
                <a:lnTo>
                  <a:pt x="13107898" y="3245137"/>
                </a:lnTo>
                <a:lnTo>
                  <a:pt x="13107898" y="4205420"/>
                </a:lnTo>
                <a:lnTo>
                  <a:pt x="12124526" y="4205420"/>
                </a:lnTo>
                <a:close/>
                <a:moveTo>
                  <a:pt x="4402839" y="3245137"/>
                </a:moveTo>
                <a:lnTo>
                  <a:pt x="5386215" y="3245137"/>
                </a:lnTo>
                <a:lnTo>
                  <a:pt x="5386215" y="4205420"/>
                </a:lnTo>
                <a:lnTo>
                  <a:pt x="4402839" y="4205420"/>
                </a:lnTo>
                <a:close/>
                <a:moveTo>
                  <a:pt x="8827991" y="3245132"/>
                </a:moveTo>
                <a:lnTo>
                  <a:pt x="9811363" y="3245132"/>
                </a:lnTo>
                <a:lnTo>
                  <a:pt x="9811363" y="4205420"/>
                </a:lnTo>
                <a:lnTo>
                  <a:pt x="8827991" y="4205420"/>
                </a:lnTo>
                <a:close/>
                <a:moveTo>
                  <a:pt x="1117470" y="3245132"/>
                </a:moveTo>
                <a:lnTo>
                  <a:pt x="2100843" y="3245132"/>
                </a:lnTo>
                <a:lnTo>
                  <a:pt x="2100843" y="4205420"/>
                </a:lnTo>
                <a:lnTo>
                  <a:pt x="1117470" y="4205420"/>
                </a:lnTo>
                <a:close/>
                <a:moveTo>
                  <a:pt x="2212592" y="3234100"/>
                </a:moveTo>
                <a:lnTo>
                  <a:pt x="3195965" y="3234100"/>
                </a:lnTo>
                <a:lnTo>
                  <a:pt x="3195965" y="4205420"/>
                </a:lnTo>
                <a:lnTo>
                  <a:pt x="2212592" y="4205420"/>
                </a:lnTo>
                <a:close/>
                <a:moveTo>
                  <a:pt x="13219644" y="3234099"/>
                </a:moveTo>
                <a:lnTo>
                  <a:pt x="14203016" y="3234099"/>
                </a:lnTo>
                <a:lnTo>
                  <a:pt x="14203016" y="4205420"/>
                </a:lnTo>
                <a:lnTo>
                  <a:pt x="13219644" y="4205420"/>
                </a:lnTo>
                <a:close/>
                <a:moveTo>
                  <a:pt x="9934287" y="3234099"/>
                </a:moveTo>
                <a:lnTo>
                  <a:pt x="10906488" y="3234099"/>
                </a:lnTo>
                <a:lnTo>
                  <a:pt x="10906488" y="4205420"/>
                </a:lnTo>
                <a:lnTo>
                  <a:pt x="9934287" y="4205420"/>
                </a:lnTo>
                <a:close/>
                <a:moveTo>
                  <a:pt x="5509130" y="3234099"/>
                </a:moveTo>
                <a:lnTo>
                  <a:pt x="6481328" y="3234099"/>
                </a:lnTo>
                <a:lnTo>
                  <a:pt x="6481328" y="4205420"/>
                </a:lnTo>
                <a:lnTo>
                  <a:pt x="5509130" y="4205420"/>
                </a:lnTo>
                <a:close/>
                <a:moveTo>
                  <a:pt x="15432232" y="3234098"/>
                </a:moveTo>
                <a:lnTo>
                  <a:pt x="16415604" y="3234098"/>
                </a:lnTo>
                <a:lnTo>
                  <a:pt x="16415604" y="4205420"/>
                </a:lnTo>
                <a:lnTo>
                  <a:pt x="15432232" y="4205420"/>
                </a:lnTo>
                <a:close/>
                <a:moveTo>
                  <a:pt x="22350" y="3234097"/>
                </a:moveTo>
                <a:lnTo>
                  <a:pt x="994550" y="3234097"/>
                </a:lnTo>
                <a:lnTo>
                  <a:pt x="994550" y="4205420"/>
                </a:lnTo>
                <a:lnTo>
                  <a:pt x="22350" y="4205420"/>
                </a:lnTo>
                <a:close/>
                <a:moveTo>
                  <a:pt x="11029406" y="3234096"/>
                </a:moveTo>
                <a:lnTo>
                  <a:pt x="12012778" y="3234096"/>
                </a:lnTo>
                <a:lnTo>
                  <a:pt x="12012778" y="4205420"/>
                </a:lnTo>
                <a:lnTo>
                  <a:pt x="11029406" y="4205420"/>
                </a:lnTo>
                <a:close/>
                <a:moveTo>
                  <a:pt x="7732881" y="3234096"/>
                </a:moveTo>
                <a:lnTo>
                  <a:pt x="8716243" y="3234096"/>
                </a:lnTo>
                <a:lnTo>
                  <a:pt x="8716243" y="4205420"/>
                </a:lnTo>
                <a:lnTo>
                  <a:pt x="7732881" y="4205420"/>
                </a:lnTo>
                <a:close/>
                <a:moveTo>
                  <a:pt x="3307705" y="3234096"/>
                </a:moveTo>
                <a:lnTo>
                  <a:pt x="4291078" y="3234096"/>
                </a:lnTo>
                <a:lnTo>
                  <a:pt x="4291078" y="4205420"/>
                </a:lnTo>
                <a:lnTo>
                  <a:pt x="3307705" y="4205420"/>
                </a:lnTo>
                <a:close/>
                <a:moveTo>
                  <a:pt x="16538522" y="3234095"/>
                </a:moveTo>
                <a:lnTo>
                  <a:pt x="17510722" y="3234095"/>
                </a:lnTo>
                <a:lnTo>
                  <a:pt x="17510722" y="4205420"/>
                </a:lnTo>
                <a:lnTo>
                  <a:pt x="16538522" y="4205420"/>
                </a:lnTo>
                <a:close/>
                <a:moveTo>
                  <a:pt x="14314763" y="3234095"/>
                </a:moveTo>
                <a:lnTo>
                  <a:pt x="15298135" y="3234095"/>
                </a:lnTo>
                <a:lnTo>
                  <a:pt x="15298135" y="4205420"/>
                </a:lnTo>
                <a:lnTo>
                  <a:pt x="14314763" y="4205420"/>
                </a:lnTo>
                <a:close/>
                <a:moveTo>
                  <a:pt x="6604243" y="3234095"/>
                </a:moveTo>
                <a:lnTo>
                  <a:pt x="7576442" y="3234095"/>
                </a:lnTo>
                <a:lnTo>
                  <a:pt x="7576442" y="4205420"/>
                </a:lnTo>
                <a:lnTo>
                  <a:pt x="6604243" y="4205420"/>
                </a:lnTo>
                <a:close/>
                <a:moveTo>
                  <a:pt x="7732898" y="2163430"/>
                </a:moveTo>
                <a:lnTo>
                  <a:pt x="8716243" y="2163430"/>
                </a:lnTo>
                <a:lnTo>
                  <a:pt x="8716243" y="3123724"/>
                </a:lnTo>
                <a:lnTo>
                  <a:pt x="7732898" y="3123724"/>
                </a:lnTo>
                <a:close/>
                <a:moveTo>
                  <a:pt x="22364" y="2163430"/>
                </a:moveTo>
                <a:lnTo>
                  <a:pt x="994564" y="2163430"/>
                </a:lnTo>
                <a:lnTo>
                  <a:pt x="994564" y="3123724"/>
                </a:lnTo>
                <a:lnTo>
                  <a:pt x="22364" y="3123724"/>
                </a:lnTo>
                <a:close/>
                <a:moveTo>
                  <a:pt x="12124526" y="2163429"/>
                </a:moveTo>
                <a:lnTo>
                  <a:pt x="13107898" y="2163429"/>
                </a:lnTo>
                <a:lnTo>
                  <a:pt x="13107898" y="3123723"/>
                </a:lnTo>
                <a:lnTo>
                  <a:pt x="12124526" y="3123723"/>
                </a:lnTo>
                <a:close/>
                <a:moveTo>
                  <a:pt x="9934287" y="2163429"/>
                </a:moveTo>
                <a:lnTo>
                  <a:pt x="10906488" y="2163429"/>
                </a:lnTo>
                <a:lnTo>
                  <a:pt x="10906488" y="3123724"/>
                </a:lnTo>
                <a:lnTo>
                  <a:pt x="9934287" y="3123724"/>
                </a:lnTo>
                <a:close/>
                <a:moveTo>
                  <a:pt x="4402840" y="2163429"/>
                </a:moveTo>
                <a:lnTo>
                  <a:pt x="5386215" y="2163429"/>
                </a:lnTo>
                <a:lnTo>
                  <a:pt x="5386215" y="3123723"/>
                </a:lnTo>
                <a:lnTo>
                  <a:pt x="4402840" y="3123723"/>
                </a:lnTo>
                <a:close/>
                <a:moveTo>
                  <a:pt x="2212602" y="2163429"/>
                </a:moveTo>
                <a:lnTo>
                  <a:pt x="3195974" y="2163429"/>
                </a:lnTo>
                <a:lnTo>
                  <a:pt x="3195974" y="3123724"/>
                </a:lnTo>
                <a:lnTo>
                  <a:pt x="2212602" y="3123724"/>
                </a:lnTo>
                <a:close/>
                <a:moveTo>
                  <a:pt x="15432232" y="2163428"/>
                </a:moveTo>
                <a:lnTo>
                  <a:pt x="16415604" y="2163428"/>
                </a:lnTo>
                <a:lnTo>
                  <a:pt x="16415604" y="3123722"/>
                </a:lnTo>
                <a:lnTo>
                  <a:pt x="15432232" y="3123722"/>
                </a:lnTo>
                <a:close/>
                <a:moveTo>
                  <a:pt x="13219644" y="2163428"/>
                </a:moveTo>
                <a:lnTo>
                  <a:pt x="14203016" y="2163428"/>
                </a:lnTo>
                <a:lnTo>
                  <a:pt x="14203016" y="3123722"/>
                </a:lnTo>
                <a:lnTo>
                  <a:pt x="13219644" y="3123722"/>
                </a:lnTo>
                <a:close/>
                <a:moveTo>
                  <a:pt x="11029406" y="2163428"/>
                </a:moveTo>
                <a:lnTo>
                  <a:pt x="12012778" y="2163428"/>
                </a:lnTo>
                <a:lnTo>
                  <a:pt x="12012778" y="3123722"/>
                </a:lnTo>
                <a:lnTo>
                  <a:pt x="11029406" y="3123722"/>
                </a:lnTo>
                <a:close/>
                <a:moveTo>
                  <a:pt x="6604257" y="2163428"/>
                </a:moveTo>
                <a:lnTo>
                  <a:pt x="7576456" y="2163428"/>
                </a:lnTo>
                <a:lnTo>
                  <a:pt x="7576456" y="3123722"/>
                </a:lnTo>
                <a:lnTo>
                  <a:pt x="6604257" y="3123722"/>
                </a:lnTo>
                <a:close/>
                <a:moveTo>
                  <a:pt x="5509136" y="2163428"/>
                </a:moveTo>
                <a:lnTo>
                  <a:pt x="6481338" y="2163428"/>
                </a:lnTo>
                <a:lnTo>
                  <a:pt x="6481338" y="3123722"/>
                </a:lnTo>
                <a:lnTo>
                  <a:pt x="5509136" y="3123722"/>
                </a:lnTo>
                <a:close/>
                <a:moveTo>
                  <a:pt x="3307717" y="2163428"/>
                </a:moveTo>
                <a:lnTo>
                  <a:pt x="4291092" y="2163428"/>
                </a:lnTo>
                <a:lnTo>
                  <a:pt x="4291092" y="3123722"/>
                </a:lnTo>
                <a:lnTo>
                  <a:pt x="3307717" y="3123722"/>
                </a:lnTo>
                <a:close/>
                <a:moveTo>
                  <a:pt x="16538522" y="2163427"/>
                </a:moveTo>
                <a:lnTo>
                  <a:pt x="17510722" y="2163427"/>
                </a:lnTo>
                <a:lnTo>
                  <a:pt x="17510722" y="3123722"/>
                </a:lnTo>
                <a:lnTo>
                  <a:pt x="16538522" y="3123722"/>
                </a:lnTo>
                <a:close/>
                <a:moveTo>
                  <a:pt x="14314763" y="2163427"/>
                </a:moveTo>
                <a:lnTo>
                  <a:pt x="15298135" y="2163427"/>
                </a:lnTo>
                <a:lnTo>
                  <a:pt x="15298135" y="3123722"/>
                </a:lnTo>
                <a:lnTo>
                  <a:pt x="14314763" y="3123722"/>
                </a:lnTo>
                <a:close/>
                <a:moveTo>
                  <a:pt x="8827991" y="2163424"/>
                </a:moveTo>
                <a:lnTo>
                  <a:pt x="9811363" y="2163424"/>
                </a:lnTo>
                <a:lnTo>
                  <a:pt x="9811363" y="3123719"/>
                </a:lnTo>
                <a:lnTo>
                  <a:pt x="8827991" y="3123719"/>
                </a:lnTo>
                <a:close/>
                <a:moveTo>
                  <a:pt x="1117470" y="2163424"/>
                </a:moveTo>
                <a:lnTo>
                  <a:pt x="2100843" y="2163424"/>
                </a:lnTo>
                <a:lnTo>
                  <a:pt x="2100843" y="3123720"/>
                </a:lnTo>
                <a:lnTo>
                  <a:pt x="1117470" y="3123720"/>
                </a:lnTo>
                <a:close/>
                <a:moveTo>
                  <a:pt x="8827991" y="1081717"/>
                </a:moveTo>
                <a:lnTo>
                  <a:pt x="9811363" y="1081717"/>
                </a:lnTo>
                <a:lnTo>
                  <a:pt x="9811363" y="2042017"/>
                </a:lnTo>
                <a:lnTo>
                  <a:pt x="8827991" y="2042017"/>
                </a:lnTo>
                <a:close/>
                <a:moveTo>
                  <a:pt x="1117480" y="1081717"/>
                </a:moveTo>
                <a:lnTo>
                  <a:pt x="2100854" y="1081717"/>
                </a:lnTo>
                <a:lnTo>
                  <a:pt x="2100854" y="2042017"/>
                </a:lnTo>
                <a:lnTo>
                  <a:pt x="1117480" y="2042017"/>
                </a:lnTo>
                <a:close/>
                <a:moveTo>
                  <a:pt x="14314763" y="1081715"/>
                </a:moveTo>
                <a:lnTo>
                  <a:pt x="15298135" y="1081715"/>
                </a:lnTo>
                <a:lnTo>
                  <a:pt x="15298135" y="2042015"/>
                </a:lnTo>
                <a:lnTo>
                  <a:pt x="14314763" y="2042015"/>
                </a:lnTo>
                <a:close/>
                <a:moveTo>
                  <a:pt x="6604256" y="1081715"/>
                </a:moveTo>
                <a:lnTo>
                  <a:pt x="7576454" y="1081715"/>
                </a:lnTo>
                <a:lnTo>
                  <a:pt x="7576454" y="2042015"/>
                </a:lnTo>
                <a:lnTo>
                  <a:pt x="6604256" y="2042015"/>
                </a:lnTo>
                <a:close/>
                <a:moveTo>
                  <a:pt x="16538522" y="1081714"/>
                </a:moveTo>
                <a:lnTo>
                  <a:pt x="17510722" y="1081714"/>
                </a:lnTo>
                <a:lnTo>
                  <a:pt x="17510722" y="2042015"/>
                </a:lnTo>
                <a:lnTo>
                  <a:pt x="16538522" y="2042015"/>
                </a:lnTo>
                <a:close/>
                <a:moveTo>
                  <a:pt x="5509135" y="1081714"/>
                </a:moveTo>
                <a:lnTo>
                  <a:pt x="6481334" y="1081714"/>
                </a:lnTo>
                <a:lnTo>
                  <a:pt x="6481334" y="2042015"/>
                </a:lnTo>
                <a:lnTo>
                  <a:pt x="5509135" y="2042015"/>
                </a:lnTo>
                <a:close/>
                <a:moveTo>
                  <a:pt x="15432232" y="1081714"/>
                </a:moveTo>
                <a:lnTo>
                  <a:pt x="16415604" y="1081714"/>
                </a:lnTo>
                <a:lnTo>
                  <a:pt x="16415604" y="2042015"/>
                </a:lnTo>
                <a:lnTo>
                  <a:pt x="15432232" y="2042015"/>
                </a:lnTo>
                <a:close/>
                <a:moveTo>
                  <a:pt x="13219644" y="1081714"/>
                </a:moveTo>
                <a:lnTo>
                  <a:pt x="14203016" y="1081714"/>
                </a:lnTo>
                <a:lnTo>
                  <a:pt x="14203016" y="2042015"/>
                </a:lnTo>
                <a:lnTo>
                  <a:pt x="13219644" y="2042015"/>
                </a:lnTo>
                <a:close/>
                <a:moveTo>
                  <a:pt x="12135697" y="1081714"/>
                </a:moveTo>
                <a:lnTo>
                  <a:pt x="13119069" y="1081714"/>
                </a:lnTo>
                <a:lnTo>
                  <a:pt x="13119069" y="2042014"/>
                </a:lnTo>
                <a:lnTo>
                  <a:pt x="12135697" y="2042014"/>
                </a:lnTo>
                <a:close/>
                <a:moveTo>
                  <a:pt x="11029406" y="1081714"/>
                </a:moveTo>
                <a:lnTo>
                  <a:pt x="12012778" y="1081714"/>
                </a:lnTo>
                <a:lnTo>
                  <a:pt x="12012778" y="2042014"/>
                </a:lnTo>
                <a:lnTo>
                  <a:pt x="11029406" y="2042014"/>
                </a:lnTo>
                <a:close/>
                <a:moveTo>
                  <a:pt x="4414012" y="1081714"/>
                </a:moveTo>
                <a:lnTo>
                  <a:pt x="5397385" y="1081714"/>
                </a:lnTo>
                <a:lnTo>
                  <a:pt x="5397385" y="2042014"/>
                </a:lnTo>
                <a:lnTo>
                  <a:pt x="4414012" y="2042014"/>
                </a:lnTo>
                <a:close/>
                <a:moveTo>
                  <a:pt x="3307713" y="1081714"/>
                </a:moveTo>
                <a:lnTo>
                  <a:pt x="4291088" y="1081714"/>
                </a:lnTo>
                <a:lnTo>
                  <a:pt x="4291088" y="2042014"/>
                </a:lnTo>
                <a:lnTo>
                  <a:pt x="3307713" y="2042014"/>
                </a:lnTo>
                <a:close/>
                <a:moveTo>
                  <a:pt x="9934287" y="1081711"/>
                </a:moveTo>
                <a:lnTo>
                  <a:pt x="10906488" y="1081711"/>
                </a:lnTo>
                <a:lnTo>
                  <a:pt x="10906488" y="2042012"/>
                </a:lnTo>
                <a:lnTo>
                  <a:pt x="9934287" y="2042012"/>
                </a:lnTo>
                <a:close/>
                <a:moveTo>
                  <a:pt x="2212590" y="1081711"/>
                </a:moveTo>
                <a:lnTo>
                  <a:pt x="3195962" y="1081711"/>
                </a:lnTo>
                <a:lnTo>
                  <a:pt x="3195962" y="2042012"/>
                </a:lnTo>
                <a:lnTo>
                  <a:pt x="2212590" y="2042012"/>
                </a:lnTo>
                <a:close/>
                <a:moveTo>
                  <a:pt x="7732898" y="1070681"/>
                </a:moveTo>
                <a:lnTo>
                  <a:pt x="8716243" y="1070681"/>
                </a:lnTo>
                <a:lnTo>
                  <a:pt x="8716243" y="2030981"/>
                </a:lnTo>
                <a:lnTo>
                  <a:pt x="7732898" y="2030981"/>
                </a:lnTo>
                <a:close/>
                <a:moveTo>
                  <a:pt x="22364" y="1070681"/>
                </a:moveTo>
                <a:lnTo>
                  <a:pt x="994563" y="1070681"/>
                </a:lnTo>
                <a:lnTo>
                  <a:pt x="994563" y="2030981"/>
                </a:lnTo>
                <a:lnTo>
                  <a:pt x="22364" y="2030981"/>
                </a:lnTo>
                <a:close/>
                <a:moveTo>
                  <a:pt x="3307713" y="4"/>
                </a:moveTo>
                <a:lnTo>
                  <a:pt x="4291086" y="4"/>
                </a:lnTo>
                <a:lnTo>
                  <a:pt x="4291086" y="960300"/>
                </a:lnTo>
                <a:lnTo>
                  <a:pt x="3307713" y="960300"/>
                </a:lnTo>
                <a:close/>
                <a:moveTo>
                  <a:pt x="11029406" y="4"/>
                </a:moveTo>
                <a:lnTo>
                  <a:pt x="12012778" y="4"/>
                </a:lnTo>
                <a:lnTo>
                  <a:pt x="12012778" y="960300"/>
                </a:lnTo>
                <a:lnTo>
                  <a:pt x="11029406" y="960300"/>
                </a:lnTo>
                <a:close/>
                <a:moveTo>
                  <a:pt x="4402834" y="4"/>
                </a:moveTo>
                <a:lnTo>
                  <a:pt x="5386206" y="4"/>
                </a:lnTo>
                <a:lnTo>
                  <a:pt x="5386206" y="960300"/>
                </a:lnTo>
                <a:lnTo>
                  <a:pt x="4402834" y="960300"/>
                </a:lnTo>
                <a:close/>
                <a:moveTo>
                  <a:pt x="12124526" y="4"/>
                </a:moveTo>
                <a:lnTo>
                  <a:pt x="13107898" y="4"/>
                </a:lnTo>
                <a:lnTo>
                  <a:pt x="13107898" y="960300"/>
                </a:lnTo>
                <a:lnTo>
                  <a:pt x="12124526" y="960300"/>
                </a:lnTo>
                <a:close/>
                <a:moveTo>
                  <a:pt x="5509132" y="4"/>
                </a:moveTo>
                <a:lnTo>
                  <a:pt x="6481332" y="4"/>
                </a:lnTo>
                <a:lnTo>
                  <a:pt x="6481332" y="960300"/>
                </a:lnTo>
                <a:lnTo>
                  <a:pt x="5509132" y="960300"/>
                </a:lnTo>
                <a:close/>
                <a:moveTo>
                  <a:pt x="13219644" y="3"/>
                </a:moveTo>
                <a:lnTo>
                  <a:pt x="14203016" y="3"/>
                </a:lnTo>
                <a:lnTo>
                  <a:pt x="14203016" y="960300"/>
                </a:lnTo>
                <a:lnTo>
                  <a:pt x="13219644" y="960300"/>
                </a:lnTo>
                <a:close/>
                <a:moveTo>
                  <a:pt x="15432232" y="3"/>
                </a:moveTo>
                <a:lnTo>
                  <a:pt x="16415604" y="3"/>
                </a:lnTo>
                <a:lnTo>
                  <a:pt x="16415604" y="960299"/>
                </a:lnTo>
                <a:lnTo>
                  <a:pt x="15432232" y="960299"/>
                </a:lnTo>
                <a:close/>
                <a:moveTo>
                  <a:pt x="6615422" y="3"/>
                </a:moveTo>
                <a:lnTo>
                  <a:pt x="7587621" y="3"/>
                </a:lnTo>
                <a:lnTo>
                  <a:pt x="7587621" y="960299"/>
                </a:lnTo>
                <a:lnTo>
                  <a:pt x="6615422" y="960299"/>
                </a:lnTo>
                <a:close/>
                <a:moveTo>
                  <a:pt x="14325934" y="3"/>
                </a:moveTo>
                <a:lnTo>
                  <a:pt x="15309306" y="3"/>
                </a:lnTo>
                <a:lnTo>
                  <a:pt x="15309306" y="960299"/>
                </a:lnTo>
                <a:lnTo>
                  <a:pt x="14325934" y="960299"/>
                </a:lnTo>
                <a:close/>
                <a:moveTo>
                  <a:pt x="16538522" y="3"/>
                </a:moveTo>
                <a:lnTo>
                  <a:pt x="17521894" y="3"/>
                </a:lnTo>
                <a:lnTo>
                  <a:pt x="17521894" y="960299"/>
                </a:lnTo>
                <a:lnTo>
                  <a:pt x="16538522" y="960299"/>
                </a:lnTo>
                <a:close/>
                <a:moveTo>
                  <a:pt x="2212590" y="1"/>
                </a:moveTo>
                <a:lnTo>
                  <a:pt x="3195962" y="1"/>
                </a:lnTo>
                <a:lnTo>
                  <a:pt x="3195962" y="960298"/>
                </a:lnTo>
                <a:lnTo>
                  <a:pt x="2212590" y="960298"/>
                </a:lnTo>
                <a:close/>
                <a:moveTo>
                  <a:pt x="9934287" y="1"/>
                </a:moveTo>
                <a:lnTo>
                  <a:pt x="10906488" y="1"/>
                </a:lnTo>
                <a:lnTo>
                  <a:pt x="10906488" y="960297"/>
                </a:lnTo>
                <a:lnTo>
                  <a:pt x="9934287" y="960297"/>
                </a:lnTo>
                <a:close/>
                <a:moveTo>
                  <a:pt x="1106297" y="1"/>
                </a:moveTo>
                <a:lnTo>
                  <a:pt x="2089670" y="1"/>
                </a:lnTo>
                <a:lnTo>
                  <a:pt x="2089670" y="960297"/>
                </a:lnTo>
                <a:lnTo>
                  <a:pt x="1106297" y="960297"/>
                </a:lnTo>
                <a:close/>
                <a:moveTo>
                  <a:pt x="8827991" y="1"/>
                </a:moveTo>
                <a:lnTo>
                  <a:pt x="9800192" y="1"/>
                </a:lnTo>
                <a:lnTo>
                  <a:pt x="9800192" y="960297"/>
                </a:lnTo>
                <a:lnTo>
                  <a:pt x="8827991" y="960297"/>
                </a:lnTo>
                <a:close/>
                <a:moveTo>
                  <a:pt x="0" y="1"/>
                </a:moveTo>
                <a:lnTo>
                  <a:pt x="983372" y="1"/>
                </a:lnTo>
                <a:lnTo>
                  <a:pt x="983372" y="960297"/>
                </a:lnTo>
                <a:lnTo>
                  <a:pt x="0" y="960297"/>
                </a:lnTo>
                <a:close/>
                <a:moveTo>
                  <a:pt x="7721711" y="0"/>
                </a:moveTo>
                <a:lnTo>
                  <a:pt x="8693901" y="0"/>
                </a:lnTo>
                <a:lnTo>
                  <a:pt x="8693901" y="960297"/>
                </a:lnTo>
                <a:lnTo>
                  <a:pt x="7721711" y="960297"/>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spTree>
    <p:extLst>
      <p:ext uri="{BB962C8B-B14F-4D97-AF65-F5344CB8AC3E}">
        <p14:creationId xmlns:p14="http://schemas.microsoft.com/office/powerpoint/2010/main" val="103518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3">
    <p:spTree>
      <p:nvGrpSpPr>
        <p:cNvPr id="1" name=""/>
        <p:cNvGrpSpPr/>
        <p:nvPr/>
      </p:nvGrpSpPr>
      <p:grpSpPr>
        <a:xfrm>
          <a:off x="0" y="0"/>
          <a:ext cx="0" cy="0"/>
          <a:chOff x="0" y="0"/>
          <a:chExt cx="0" cy="0"/>
        </a:xfrm>
      </p:grpSpPr>
      <p:sp>
        <p:nvSpPr>
          <p:cNvPr id="3" name="Freeform 10"/>
          <p:cNvSpPr>
            <a:spLocks noGrp="1" noChangeAspect="1" noEditPoints="1"/>
          </p:cNvSpPr>
          <p:nvPr>
            <p:ph type="pic" sz="quarter" idx="10"/>
          </p:nvPr>
        </p:nvSpPr>
        <p:spPr bwMode="auto">
          <a:xfrm flipH="1">
            <a:off x="-1" y="0"/>
            <a:ext cx="14712019" cy="4511040"/>
          </a:xfrm>
          <a:custGeom>
            <a:avLst/>
            <a:gdLst>
              <a:gd name="T0" fmla="*/ 6457 w 7550"/>
              <a:gd name="T1" fmla="*/ 903 h 2315"/>
              <a:gd name="T2" fmla="*/ 6417 w 7550"/>
              <a:gd name="T3" fmla="*/ 1027 h 2315"/>
              <a:gd name="T4" fmla="*/ 6432 w 7550"/>
              <a:gd name="T5" fmla="*/ 1156 h 2315"/>
              <a:gd name="T6" fmla="*/ 6503 w 7550"/>
              <a:gd name="T7" fmla="*/ 1270 h 2315"/>
              <a:gd name="T8" fmla="*/ 6617 w 7550"/>
              <a:gd name="T9" fmla="*/ 1341 h 2315"/>
              <a:gd name="T10" fmla="*/ 6746 w 7550"/>
              <a:gd name="T11" fmla="*/ 1356 h 2315"/>
              <a:gd name="T12" fmla="*/ 6871 w 7550"/>
              <a:gd name="T13" fmla="*/ 1316 h 2315"/>
              <a:gd name="T14" fmla="*/ 4907 w 7550"/>
              <a:gd name="T15" fmla="*/ 1501 h 2315"/>
              <a:gd name="T16" fmla="*/ 4836 w 7550"/>
              <a:gd name="T17" fmla="*/ 1615 h 2315"/>
              <a:gd name="T18" fmla="*/ 4821 w 7550"/>
              <a:gd name="T19" fmla="*/ 1745 h 2315"/>
              <a:gd name="T20" fmla="*/ 4861 w 7550"/>
              <a:gd name="T21" fmla="*/ 1870 h 2315"/>
              <a:gd name="T22" fmla="*/ 4955 w 7550"/>
              <a:gd name="T23" fmla="*/ 1968 h 2315"/>
              <a:gd name="T24" fmla="*/ 5078 w 7550"/>
              <a:gd name="T25" fmla="*/ 2014 h 2315"/>
              <a:gd name="T26" fmla="*/ 5207 w 7550"/>
              <a:gd name="T27" fmla="*/ 2004 h 2315"/>
              <a:gd name="T28" fmla="*/ 5324 w 7550"/>
              <a:gd name="T29" fmla="*/ 1940 h 2315"/>
              <a:gd name="T30" fmla="*/ 3635 w 7550"/>
              <a:gd name="T31" fmla="*/ 1847 h 2315"/>
              <a:gd name="T32" fmla="*/ 3588 w 7550"/>
              <a:gd name="T33" fmla="*/ 1970 h 2315"/>
              <a:gd name="T34" fmla="*/ 3597 w 7550"/>
              <a:gd name="T35" fmla="*/ 2100 h 2315"/>
              <a:gd name="T36" fmla="*/ 3663 w 7550"/>
              <a:gd name="T37" fmla="*/ 2216 h 2315"/>
              <a:gd name="T38" fmla="*/ 3773 w 7550"/>
              <a:gd name="T39" fmla="*/ 2293 h 2315"/>
              <a:gd name="T40" fmla="*/ 3901 w 7550"/>
              <a:gd name="T41" fmla="*/ 2315 h 2315"/>
              <a:gd name="T42" fmla="*/ 4028 w 7550"/>
              <a:gd name="T43" fmla="*/ 2281 h 2315"/>
              <a:gd name="T44" fmla="*/ 4538 w 7550"/>
              <a:gd name="T45" fmla="*/ 0 h 2315"/>
              <a:gd name="T46" fmla="*/ 3395 w 7550"/>
              <a:gd name="T47" fmla="*/ 1176 h 2315"/>
              <a:gd name="T48" fmla="*/ 3373 w 7550"/>
              <a:gd name="T49" fmla="*/ 1305 h 2315"/>
              <a:gd name="T50" fmla="*/ 3407 w 7550"/>
              <a:gd name="T51" fmla="*/ 1431 h 2315"/>
              <a:gd name="T52" fmla="*/ 3496 w 7550"/>
              <a:gd name="T53" fmla="*/ 1535 h 2315"/>
              <a:gd name="T54" fmla="*/ 3616 w 7550"/>
              <a:gd name="T55" fmla="*/ 1587 h 2315"/>
              <a:gd name="T56" fmla="*/ 3747 w 7550"/>
              <a:gd name="T57" fmla="*/ 1584 h 2315"/>
              <a:gd name="T58" fmla="*/ 3866 w 7550"/>
              <a:gd name="T59" fmla="*/ 1525 h 2315"/>
              <a:gd name="T60" fmla="*/ 2175 w 7550"/>
              <a:gd name="T61" fmla="*/ 1432 h 2315"/>
              <a:gd name="T62" fmla="*/ 2122 w 7550"/>
              <a:gd name="T63" fmla="*/ 1553 h 2315"/>
              <a:gd name="T64" fmla="*/ 2125 w 7550"/>
              <a:gd name="T65" fmla="*/ 1682 h 2315"/>
              <a:gd name="T66" fmla="*/ 2184 w 7550"/>
              <a:gd name="T67" fmla="*/ 1801 h 2315"/>
              <a:gd name="T68" fmla="*/ 2291 w 7550"/>
              <a:gd name="T69" fmla="*/ 1885 h 2315"/>
              <a:gd name="T70" fmla="*/ 2418 w 7550"/>
              <a:gd name="T71" fmla="*/ 1913 h 2315"/>
              <a:gd name="T72" fmla="*/ 2546 w 7550"/>
              <a:gd name="T73" fmla="*/ 1885 h 2315"/>
              <a:gd name="T74" fmla="*/ 3522 w 7550"/>
              <a:gd name="T75" fmla="*/ 0 h 2315"/>
              <a:gd name="T76" fmla="*/ 1012 w 7550"/>
              <a:gd name="T77" fmla="*/ 1680 h 2315"/>
              <a:gd name="T78" fmla="*/ 983 w 7550"/>
              <a:gd name="T79" fmla="*/ 1807 h 2315"/>
              <a:gd name="T80" fmla="*/ 1012 w 7550"/>
              <a:gd name="T81" fmla="*/ 1935 h 2315"/>
              <a:gd name="T82" fmla="*/ 1094 w 7550"/>
              <a:gd name="T83" fmla="*/ 2043 h 2315"/>
              <a:gd name="T84" fmla="*/ 1213 w 7550"/>
              <a:gd name="T85" fmla="*/ 2101 h 2315"/>
              <a:gd name="T86" fmla="*/ 1343 w 7550"/>
              <a:gd name="T87" fmla="*/ 2104 h 2315"/>
              <a:gd name="T88" fmla="*/ 1465 w 7550"/>
              <a:gd name="T89" fmla="*/ 2052 h 2315"/>
              <a:gd name="T90" fmla="*/ 67 w 7550"/>
              <a:gd name="T91" fmla="*/ 1664 h 2315"/>
              <a:gd name="T92" fmla="*/ 9 w 7550"/>
              <a:gd name="T93" fmla="*/ 1783 h 2315"/>
              <a:gd name="T94" fmla="*/ 6 w 7550"/>
              <a:gd name="T95" fmla="*/ 1913 h 2315"/>
              <a:gd name="T96" fmla="*/ 58 w 7550"/>
              <a:gd name="T97" fmla="*/ 2034 h 2315"/>
              <a:gd name="T98" fmla="*/ 161 w 7550"/>
              <a:gd name="T99" fmla="*/ 2122 h 2315"/>
              <a:gd name="T100" fmla="*/ 288 w 7550"/>
              <a:gd name="T101" fmla="*/ 2156 h 2315"/>
              <a:gd name="T102" fmla="*/ 417 w 7550"/>
              <a:gd name="T103" fmla="*/ 2135 h 2315"/>
              <a:gd name="T104" fmla="*/ 2585 w 7550"/>
              <a:gd name="T105" fmla="*/ 0 h 2315"/>
              <a:gd name="T106" fmla="*/ 100 w 7550"/>
              <a:gd name="T107" fmla="*/ 712 h 2315"/>
              <a:gd name="T108" fmla="*/ 66 w 7550"/>
              <a:gd name="T109" fmla="*/ 839 h 2315"/>
              <a:gd name="T110" fmla="*/ 88 w 7550"/>
              <a:gd name="T111" fmla="*/ 968 h 2315"/>
              <a:gd name="T112" fmla="*/ 166 w 7550"/>
              <a:gd name="T113" fmla="*/ 1078 h 2315"/>
              <a:gd name="T114" fmla="*/ 282 w 7550"/>
              <a:gd name="T115" fmla="*/ 1143 h 2315"/>
              <a:gd name="T116" fmla="*/ 412 w 7550"/>
              <a:gd name="T117" fmla="*/ 1152 h 2315"/>
              <a:gd name="T118" fmla="*/ 534 w 7550"/>
              <a:gd name="T119" fmla="*/ 1106 h 2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550" h="2315">
                <a:moveTo>
                  <a:pt x="7550" y="651"/>
                </a:moveTo>
                <a:lnTo>
                  <a:pt x="7550" y="0"/>
                </a:lnTo>
                <a:lnTo>
                  <a:pt x="7346" y="0"/>
                </a:lnTo>
                <a:lnTo>
                  <a:pt x="6503" y="842"/>
                </a:lnTo>
                <a:lnTo>
                  <a:pt x="6492" y="853"/>
                </a:lnTo>
                <a:lnTo>
                  <a:pt x="6482" y="865"/>
                </a:lnTo>
                <a:lnTo>
                  <a:pt x="6473" y="877"/>
                </a:lnTo>
                <a:lnTo>
                  <a:pt x="6465" y="890"/>
                </a:lnTo>
                <a:lnTo>
                  <a:pt x="6457" y="903"/>
                </a:lnTo>
                <a:lnTo>
                  <a:pt x="6450" y="916"/>
                </a:lnTo>
                <a:lnTo>
                  <a:pt x="6443" y="929"/>
                </a:lnTo>
                <a:lnTo>
                  <a:pt x="6437" y="942"/>
                </a:lnTo>
                <a:lnTo>
                  <a:pt x="6432" y="956"/>
                </a:lnTo>
                <a:lnTo>
                  <a:pt x="6428" y="970"/>
                </a:lnTo>
                <a:lnTo>
                  <a:pt x="6424" y="984"/>
                </a:lnTo>
                <a:lnTo>
                  <a:pt x="6421" y="998"/>
                </a:lnTo>
                <a:lnTo>
                  <a:pt x="6418" y="1012"/>
                </a:lnTo>
                <a:lnTo>
                  <a:pt x="6417" y="1027"/>
                </a:lnTo>
                <a:lnTo>
                  <a:pt x="6416" y="1042"/>
                </a:lnTo>
                <a:lnTo>
                  <a:pt x="6415" y="1057"/>
                </a:lnTo>
                <a:lnTo>
                  <a:pt x="6416" y="1071"/>
                </a:lnTo>
                <a:lnTo>
                  <a:pt x="6417" y="1085"/>
                </a:lnTo>
                <a:lnTo>
                  <a:pt x="6418" y="1100"/>
                </a:lnTo>
                <a:lnTo>
                  <a:pt x="6421" y="1114"/>
                </a:lnTo>
                <a:lnTo>
                  <a:pt x="6424" y="1128"/>
                </a:lnTo>
                <a:lnTo>
                  <a:pt x="6428" y="1142"/>
                </a:lnTo>
                <a:lnTo>
                  <a:pt x="6432" y="1156"/>
                </a:lnTo>
                <a:lnTo>
                  <a:pt x="6437" y="1170"/>
                </a:lnTo>
                <a:lnTo>
                  <a:pt x="6443" y="1183"/>
                </a:lnTo>
                <a:lnTo>
                  <a:pt x="6450" y="1196"/>
                </a:lnTo>
                <a:lnTo>
                  <a:pt x="6457" y="1210"/>
                </a:lnTo>
                <a:lnTo>
                  <a:pt x="6465" y="1223"/>
                </a:lnTo>
                <a:lnTo>
                  <a:pt x="6473" y="1235"/>
                </a:lnTo>
                <a:lnTo>
                  <a:pt x="6482" y="1247"/>
                </a:lnTo>
                <a:lnTo>
                  <a:pt x="6492" y="1259"/>
                </a:lnTo>
                <a:lnTo>
                  <a:pt x="6503" y="1270"/>
                </a:lnTo>
                <a:lnTo>
                  <a:pt x="6514" y="1281"/>
                </a:lnTo>
                <a:lnTo>
                  <a:pt x="6526" y="1291"/>
                </a:lnTo>
                <a:lnTo>
                  <a:pt x="6538" y="1300"/>
                </a:lnTo>
                <a:lnTo>
                  <a:pt x="6550" y="1308"/>
                </a:lnTo>
                <a:lnTo>
                  <a:pt x="6564" y="1316"/>
                </a:lnTo>
                <a:lnTo>
                  <a:pt x="6577" y="1324"/>
                </a:lnTo>
                <a:lnTo>
                  <a:pt x="6590" y="1330"/>
                </a:lnTo>
                <a:lnTo>
                  <a:pt x="6603" y="1336"/>
                </a:lnTo>
                <a:lnTo>
                  <a:pt x="6617" y="1341"/>
                </a:lnTo>
                <a:lnTo>
                  <a:pt x="6631" y="1345"/>
                </a:lnTo>
                <a:lnTo>
                  <a:pt x="6645" y="1349"/>
                </a:lnTo>
                <a:lnTo>
                  <a:pt x="6659" y="1352"/>
                </a:lnTo>
                <a:lnTo>
                  <a:pt x="6673" y="1355"/>
                </a:lnTo>
                <a:lnTo>
                  <a:pt x="6688" y="1356"/>
                </a:lnTo>
                <a:lnTo>
                  <a:pt x="6702" y="1357"/>
                </a:lnTo>
                <a:lnTo>
                  <a:pt x="6717" y="1358"/>
                </a:lnTo>
                <a:lnTo>
                  <a:pt x="6732" y="1357"/>
                </a:lnTo>
                <a:lnTo>
                  <a:pt x="6746" y="1356"/>
                </a:lnTo>
                <a:lnTo>
                  <a:pt x="6761" y="1355"/>
                </a:lnTo>
                <a:lnTo>
                  <a:pt x="6775" y="1352"/>
                </a:lnTo>
                <a:lnTo>
                  <a:pt x="6789" y="1349"/>
                </a:lnTo>
                <a:lnTo>
                  <a:pt x="6803" y="1345"/>
                </a:lnTo>
                <a:lnTo>
                  <a:pt x="6817" y="1341"/>
                </a:lnTo>
                <a:lnTo>
                  <a:pt x="6831" y="1336"/>
                </a:lnTo>
                <a:lnTo>
                  <a:pt x="6844" y="1330"/>
                </a:lnTo>
                <a:lnTo>
                  <a:pt x="6858" y="1324"/>
                </a:lnTo>
                <a:lnTo>
                  <a:pt x="6871" y="1316"/>
                </a:lnTo>
                <a:lnTo>
                  <a:pt x="6884" y="1308"/>
                </a:lnTo>
                <a:lnTo>
                  <a:pt x="6896" y="1300"/>
                </a:lnTo>
                <a:lnTo>
                  <a:pt x="6908" y="1291"/>
                </a:lnTo>
                <a:lnTo>
                  <a:pt x="6920" y="1281"/>
                </a:lnTo>
                <a:lnTo>
                  <a:pt x="6931" y="1270"/>
                </a:lnTo>
                <a:lnTo>
                  <a:pt x="7550" y="651"/>
                </a:lnTo>
                <a:close/>
                <a:moveTo>
                  <a:pt x="7265" y="0"/>
                </a:moveTo>
                <a:lnTo>
                  <a:pt x="6409" y="0"/>
                </a:lnTo>
                <a:lnTo>
                  <a:pt x="4907" y="1501"/>
                </a:lnTo>
                <a:lnTo>
                  <a:pt x="4897" y="1512"/>
                </a:lnTo>
                <a:lnTo>
                  <a:pt x="4887" y="1524"/>
                </a:lnTo>
                <a:lnTo>
                  <a:pt x="4878" y="1537"/>
                </a:lnTo>
                <a:lnTo>
                  <a:pt x="4869" y="1549"/>
                </a:lnTo>
                <a:lnTo>
                  <a:pt x="4861" y="1562"/>
                </a:lnTo>
                <a:lnTo>
                  <a:pt x="4854" y="1575"/>
                </a:lnTo>
                <a:lnTo>
                  <a:pt x="4847" y="1588"/>
                </a:lnTo>
                <a:lnTo>
                  <a:pt x="4842" y="1601"/>
                </a:lnTo>
                <a:lnTo>
                  <a:pt x="4836" y="1615"/>
                </a:lnTo>
                <a:lnTo>
                  <a:pt x="4832" y="1629"/>
                </a:lnTo>
                <a:lnTo>
                  <a:pt x="4828" y="1643"/>
                </a:lnTo>
                <a:lnTo>
                  <a:pt x="4825" y="1657"/>
                </a:lnTo>
                <a:lnTo>
                  <a:pt x="4823" y="1671"/>
                </a:lnTo>
                <a:lnTo>
                  <a:pt x="4821" y="1686"/>
                </a:lnTo>
                <a:lnTo>
                  <a:pt x="4820" y="1701"/>
                </a:lnTo>
                <a:lnTo>
                  <a:pt x="4820" y="1716"/>
                </a:lnTo>
                <a:lnTo>
                  <a:pt x="4820" y="1730"/>
                </a:lnTo>
                <a:lnTo>
                  <a:pt x="4821" y="1745"/>
                </a:lnTo>
                <a:lnTo>
                  <a:pt x="4823" y="1759"/>
                </a:lnTo>
                <a:lnTo>
                  <a:pt x="4825" y="1773"/>
                </a:lnTo>
                <a:lnTo>
                  <a:pt x="4828" y="1787"/>
                </a:lnTo>
                <a:lnTo>
                  <a:pt x="4832" y="1801"/>
                </a:lnTo>
                <a:lnTo>
                  <a:pt x="4836" y="1815"/>
                </a:lnTo>
                <a:lnTo>
                  <a:pt x="4842" y="1829"/>
                </a:lnTo>
                <a:lnTo>
                  <a:pt x="4847" y="1842"/>
                </a:lnTo>
                <a:lnTo>
                  <a:pt x="4854" y="1857"/>
                </a:lnTo>
                <a:lnTo>
                  <a:pt x="4861" y="1870"/>
                </a:lnTo>
                <a:lnTo>
                  <a:pt x="4869" y="1882"/>
                </a:lnTo>
                <a:lnTo>
                  <a:pt x="4878" y="1894"/>
                </a:lnTo>
                <a:lnTo>
                  <a:pt x="4887" y="1906"/>
                </a:lnTo>
                <a:lnTo>
                  <a:pt x="4897" y="1918"/>
                </a:lnTo>
                <a:lnTo>
                  <a:pt x="4907" y="1929"/>
                </a:lnTo>
                <a:lnTo>
                  <a:pt x="4919" y="1940"/>
                </a:lnTo>
                <a:lnTo>
                  <a:pt x="4930" y="1950"/>
                </a:lnTo>
                <a:lnTo>
                  <a:pt x="4942" y="1959"/>
                </a:lnTo>
                <a:lnTo>
                  <a:pt x="4955" y="1968"/>
                </a:lnTo>
                <a:lnTo>
                  <a:pt x="4968" y="1975"/>
                </a:lnTo>
                <a:lnTo>
                  <a:pt x="4981" y="1983"/>
                </a:lnTo>
                <a:lnTo>
                  <a:pt x="4994" y="1989"/>
                </a:lnTo>
                <a:lnTo>
                  <a:pt x="5008" y="1995"/>
                </a:lnTo>
                <a:lnTo>
                  <a:pt x="5021" y="2000"/>
                </a:lnTo>
                <a:lnTo>
                  <a:pt x="5035" y="2004"/>
                </a:lnTo>
                <a:lnTo>
                  <a:pt x="5049" y="2008"/>
                </a:lnTo>
                <a:lnTo>
                  <a:pt x="5063" y="2011"/>
                </a:lnTo>
                <a:lnTo>
                  <a:pt x="5078" y="2014"/>
                </a:lnTo>
                <a:lnTo>
                  <a:pt x="5092" y="2015"/>
                </a:lnTo>
                <a:lnTo>
                  <a:pt x="5107" y="2016"/>
                </a:lnTo>
                <a:lnTo>
                  <a:pt x="5122" y="2018"/>
                </a:lnTo>
                <a:lnTo>
                  <a:pt x="5136" y="2016"/>
                </a:lnTo>
                <a:lnTo>
                  <a:pt x="5151" y="2015"/>
                </a:lnTo>
                <a:lnTo>
                  <a:pt x="5165" y="2014"/>
                </a:lnTo>
                <a:lnTo>
                  <a:pt x="5179" y="2011"/>
                </a:lnTo>
                <a:lnTo>
                  <a:pt x="5193" y="2008"/>
                </a:lnTo>
                <a:lnTo>
                  <a:pt x="5207" y="2004"/>
                </a:lnTo>
                <a:lnTo>
                  <a:pt x="5221" y="2000"/>
                </a:lnTo>
                <a:lnTo>
                  <a:pt x="5235" y="1995"/>
                </a:lnTo>
                <a:lnTo>
                  <a:pt x="5249" y="1989"/>
                </a:lnTo>
                <a:lnTo>
                  <a:pt x="5263" y="1983"/>
                </a:lnTo>
                <a:lnTo>
                  <a:pt x="5276" y="1975"/>
                </a:lnTo>
                <a:lnTo>
                  <a:pt x="5288" y="1968"/>
                </a:lnTo>
                <a:lnTo>
                  <a:pt x="5301" y="1959"/>
                </a:lnTo>
                <a:lnTo>
                  <a:pt x="5313" y="1950"/>
                </a:lnTo>
                <a:lnTo>
                  <a:pt x="5324" y="1940"/>
                </a:lnTo>
                <a:lnTo>
                  <a:pt x="5335" y="1929"/>
                </a:lnTo>
                <a:lnTo>
                  <a:pt x="7265" y="0"/>
                </a:lnTo>
                <a:close/>
                <a:moveTo>
                  <a:pt x="6330" y="0"/>
                </a:moveTo>
                <a:lnTo>
                  <a:pt x="5474" y="0"/>
                </a:lnTo>
                <a:lnTo>
                  <a:pt x="3673" y="1800"/>
                </a:lnTo>
                <a:lnTo>
                  <a:pt x="3663" y="1811"/>
                </a:lnTo>
                <a:lnTo>
                  <a:pt x="3653" y="1822"/>
                </a:lnTo>
                <a:lnTo>
                  <a:pt x="3644" y="1834"/>
                </a:lnTo>
                <a:lnTo>
                  <a:pt x="3635" y="1847"/>
                </a:lnTo>
                <a:lnTo>
                  <a:pt x="3626" y="1860"/>
                </a:lnTo>
                <a:lnTo>
                  <a:pt x="3619" y="1873"/>
                </a:lnTo>
                <a:lnTo>
                  <a:pt x="3613" y="1886"/>
                </a:lnTo>
                <a:lnTo>
                  <a:pt x="3607" y="1900"/>
                </a:lnTo>
                <a:lnTo>
                  <a:pt x="3602" y="1914"/>
                </a:lnTo>
                <a:lnTo>
                  <a:pt x="3597" y="1927"/>
                </a:lnTo>
                <a:lnTo>
                  <a:pt x="3593" y="1941"/>
                </a:lnTo>
                <a:lnTo>
                  <a:pt x="3590" y="1956"/>
                </a:lnTo>
                <a:lnTo>
                  <a:pt x="3588" y="1970"/>
                </a:lnTo>
                <a:lnTo>
                  <a:pt x="3586" y="1984"/>
                </a:lnTo>
                <a:lnTo>
                  <a:pt x="3585" y="1999"/>
                </a:lnTo>
                <a:lnTo>
                  <a:pt x="3585" y="2013"/>
                </a:lnTo>
                <a:lnTo>
                  <a:pt x="3585" y="2029"/>
                </a:lnTo>
                <a:lnTo>
                  <a:pt x="3586" y="2043"/>
                </a:lnTo>
                <a:lnTo>
                  <a:pt x="3588" y="2057"/>
                </a:lnTo>
                <a:lnTo>
                  <a:pt x="3590" y="2072"/>
                </a:lnTo>
                <a:lnTo>
                  <a:pt x="3593" y="2086"/>
                </a:lnTo>
                <a:lnTo>
                  <a:pt x="3597" y="2100"/>
                </a:lnTo>
                <a:lnTo>
                  <a:pt x="3602" y="2114"/>
                </a:lnTo>
                <a:lnTo>
                  <a:pt x="3607" y="2127"/>
                </a:lnTo>
                <a:lnTo>
                  <a:pt x="3613" y="2141"/>
                </a:lnTo>
                <a:lnTo>
                  <a:pt x="3619" y="2154"/>
                </a:lnTo>
                <a:lnTo>
                  <a:pt x="3626" y="2167"/>
                </a:lnTo>
                <a:lnTo>
                  <a:pt x="3635" y="2181"/>
                </a:lnTo>
                <a:lnTo>
                  <a:pt x="3644" y="2193"/>
                </a:lnTo>
                <a:lnTo>
                  <a:pt x="3653" y="2205"/>
                </a:lnTo>
                <a:lnTo>
                  <a:pt x="3663" y="2216"/>
                </a:lnTo>
                <a:lnTo>
                  <a:pt x="3673" y="2228"/>
                </a:lnTo>
                <a:lnTo>
                  <a:pt x="3685" y="2238"/>
                </a:lnTo>
                <a:lnTo>
                  <a:pt x="3696" y="2248"/>
                </a:lnTo>
                <a:lnTo>
                  <a:pt x="3708" y="2257"/>
                </a:lnTo>
                <a:lnTo>
                  <a:pt x="3720" y="2266"/>
                </a:lnTo>
                <a:lnTo>
                  <a:pt x="3733" y="2274"/>
                </a:lnTo>
                <a:lnTo>
                  <a:pt x="3746" y="2281"/>
                </a:lnTo>
                <a:lnTo>
                  <a:pt x="3759" y="2287"/>
                </a:lnTo>
                <a:lnTo>
                  <a:pt x="3773" y="2293"/>
                </a:lnTo>
                <a:lnTo>
                  <a:pt x="3787" y="2298"/>
                </a:lnTo>
                <a:lnTo>
                  <a:pt x="3801" y="2303"/>
                </a:lnTo>
                <a:lnTo>
                  <a:pt x="3815" y="2307"/>
                </a:lnTo>
                <a:lnTo>
                  <a:pt x="3829" y="2310"/>
                </a:lnTo>
                <a:lnTo>
                  <a:pt x="3844" y="2312"/>
                </a:lnTo>
                <a:lnTo>
                  <a:pt x="3858" y="2314"/>
                </a:lnTo>
                <a:lnTo>
                  <a:pt x="3872" y="2315"/>
                </a:lnTo>
                <a:lnTo>
                  <a:pt x="3887" y="2315"/>
                </a:lnTo>
                <a:lnTo>
                  <a:pt x="3901" y="2315"/>
                </a:lnTo>
                <a:lnTo>
                  <a:pt x="3916" y="2314"/>
                </a:lnTo>
                <a:lnTo>
                  <a:pt x="3931" y="2312"/>
                </a:lnTo>
                <a:lnTo>
                  <a:pt x="3945" y="2310"/>
                </a:lnTo>
                <a:lnTo>
                  <a:pt x="3960" y="2307"/>
                </a:lnTo>
                <a:lnTo>
                  <a:pt x="3974" y="2303"/>
                </a:lnTo>
                <a:lnTo>
                  <a:pt x="3987" y="2298"/>
                </a:lnTo>
                <a:lnTo>
                  <a:pt x="4001" y="2293"/>
                </a:lnTo>
                <a:lnTo>
                  <a:pt x="4015" y="2287"/>
                </a:lnTo>
                <a:lnTo>
                  <a:pt x="4028" y="2281"/>
                </a:lnTo>
                <a:lnTo>
                  <a:pt x="4041" y="2274"/>
                </a:lnTo>
                <a:lnTo>
                  <a:pt x="4053" y="2266"/>
                </a:lnTo>
                <a:lnTo>
                  <a:pt x="4066" y="2257"/>
                </a:lnTo>
                <a:lnTo>
                  <a:pt x="4079" y="2248"/>
                </a:lnTo>
                <a:lnTo>
                  <a:pt x="4090" y="2238"/>
                </a:lnTo>
                <a:lnTo>
                  <a:pt x="4101" y="2228"/>
                </a:lnTo>
                <a:lnTo>
                  <a:pt x="6330" y="0"/>
                </a:lnTo>
                <a:close/>
                <a:moveTo>
                  <a:pt x="5394" y="0"/>
                </a:moveTo>
                <a:lnTo>
                  <a:pt x="4538" y="0"/>
                </a:lnTo>
                <a:lnTo>
                  <a:pt x="3460" y="1077"/>
                </a:lnTo>
                <a:lnTo>
                  <a:pt x="3450" y="1088"/>
                </a:lnTo>
                <a:lnTo>
                  <a:pt x="3440" y="1100"/>
                </a:lnTo>
                <a:lnTo>
                  <a:pt x="3431" y="1112"/>
                </a:lnTo>
                <a:lnTo>
                  <a:pt x="3422" y="1124"/>
                </a:lnTo>
                <a:lnTo>
                  <a:pt x="3414" y="1137"/>
                </a:lnTo>
                <a:lnTo>
                  <a:pt x="3407" y="1150"/>
                </a:lnTo>
                <a:lnTo>
                  <a:pt x="3400" y="1163"/>
                </a:lnTo>
                <a:lnTo>
                  <a:pt x="3395" y="1176"/>
                </a:lnTo>
                <a:lnTo>
                  <a:pt x="3390" y="1190"/>
                </a:lnTo>
                <a:lnTo>
                  <a:pt x="3385" y="1205"/>
                </a:lnTo>
                <a:lnTo>
                  <a:pt x="3381" y="1219"/>
                </a:lnTo>
                <a:lnTo>
                  <a:pt x="3378" y="1233"/>
                </a:lnTo>
                <a:lnTo>
                  <a:pt x="3376" y="1247"/>
                </a:lnTo>
                <a:lnTo>
                  <a:pt x="3374" y="1262"/>
                </a:lnTo>
                <a:lnTo>
                  <a:pt x="3373" y="1276"/>
                </a:lnTo>
                <a:lnTo>
                  <a:pt x="3373" y="1291"/>
                </a:lnTo>
                <a:lnTo>
                  <a:pt x="3373" y="1305"/>
                </a:lnTo>
                <a:lnTo>
                  <a:pt x="3374" y="1319"/>
                </a:lnTo>
                <a:lnTo>
                  <a:pt x="3376" y="1334"/>
                </a:lnTo>
                <a:lnTo>
                  <a:pt x="3378" y="1348"/>
                </a:lnTo>
                <a:lnTo>
                  <a:pt x="3381" y="1362"/>
                </a:lnTo>
                <a:lnTo>
                  <a:pt x="3385" y="1377"/>
                </a:lnTo>
                <a:lnTo>
                  <a:pt x="3390" y="1391"/>
                </a:lnTo>
                <a:lnTo>
                  <a:pt x="3395" y="1405"/>
                </a:lnTo>
                <a:lnTo>
                  <a:pt x="3400" y="1418"/>
                </a:lnTo>
                <a:lnTo>
                  <a:pt x="3407" y="1431"/>
                </a:lnTo>
                <a:lnTo>
                  <a:pt x="3414" y="1444"/>
                </a:lnTo>
                <a:lnTo>
                  <a:pt x="3422" y="1457"/>
                </a:lnTo>
                <a:lnTo>
                  <a:pt x="3431" y="1469"/>
                </a:lnTo>
                <a:lnTo>
                  <a:pt x="3440" y="1481"/>
                </a:lnTo>
                <a:lnTo>
                  <a:pt x="3450" y="1493"/>
                </a:lnTo>
                <a:lnTo>
                  <a:pt x="3460" y="1504"/>
                </a:lnTo>
                <a:lnTo>
                  <a:pt x="3472" y="1515"/>
                </a:lnTo>
                <a:lnTo>
                  <a:pt x="3483" y="1525"/>
                </a:lnTo>
                <a:lnTo>
                  <a:pt x="3496" y="1535"/>
                </a:lnTo>
                <a:lnTo>
                  <a:pt x="3508" y="1543"/>
                </a:lnTo>
                <a:lnTo>
                  <a:pt x="3521" y="1551"/>
                </a:lnTo>
                <a:lnTo>
                  <a:pt x="3534" y="1558"/>
                </a:lnTo>
                <a:lnTo>
                  <a:pt x="3547" y="1565"/>
                </a:lnTo>
                <a:lnTo>
                  <a:pt x="3561" y="1571"/>
                </a:lnTo>
                <a:lnTo>
                  <a:pt x="3574" y="1576"/>
                </a:lnTo>
                <a:lnTo>
                  <a:pt x="3588" y="1580"/>
                </a:lnTo>
                <a:lnTo>
                  <a:pt x="3602" y="1584"/>
                </a:lnTo>
                <a:lnTo>
                  <a:pt x="3616" y="1587"/>
                </a:lnTo>
                <a:lnTo>
                  <a:pt x="3632" y="1590"/>
                </a:lnTo>
                <a:lnTo>
                  <a:pt x="3646" y="1591"/>
                </a:lnTo>
                <a:lnTo>
                  <a:pt x="3660" y="1592"/>
                </a:lnTo>
                <a:lnTo>
                  <a:pt x="3675" y="1593"/>
                </a:lnTo>
                <a:lnTo>
                  <a:pt x="3689" y="1592"/>
                </a:lnTo>
                <a:lnTo>
                  <a:pt x="3704" y="1591"/>
                </a:lnTo>
                <a:lnTo>
                  <a:pt x="3718" y="1590"/>
                </a:lnTo>
                <a:lnTo>
                  <a:pt x="3732" y="1587"/>
                </a:lnTo>
                <a:lnTo>
                  <a:pt x="3747" y="1584"/>
                </a:lnTo>
                <a:lnTo>
                  <a:pt x="3761" y="1580"/>
                </a:lnTo>
                <a:lnTo>
                  <a:pt x="3774" y="1576"/>
                </a:lnTo>
                <a:lnTo>
                  <a:pt x="3789" y="1571"/>
                </a:lnTo>
                <a:lnTo>
                  <a:pt x="3803" y="1565"/>
                </a:lnTo>
                <a:lnTo>
                  <a:pt x="3816" y="1558"/>
                </a:lnTo>
                <a:lnTo>
                  <a:pt x="3829" y="1551"/>
                </a:lnTo>
                <a:lnTo>
                  <a:pt x="3841" y="1543"/>
                </a:lnTo>
                <a:lnTo>
                  <a:pt x="3854" y="1535"/>
                </a:lnTo>
                <a:lnTo>
                  <a:pt x="3866" y="1525"/>
                </a:lnTo>
                <a:lnTo>
                  <a:pt x="3877" y="1515"/>
                </a:lnTo>
                <a:lnTo>
                  <a:pt x="3888" y="1504"/>
                </a:lnTo>
                <a:lnTo>
                  <a:pt x="5394" y="0"/>
                </a:lnTo>
                <a:close/>
                <a:moveTo>
                  <a:pt x="4457" y="0"/>
                </a:moveTo>
                <a:lnTo>
                  <a:pt x="3602" y="0"/>
                </a:lnTo>
                <a:lnTo>
                  <a:pt x="2205" y="1397"/>
                </a:lnTo>
                <a:lnTo>
                  <a:pt x="2194" y="1408"/>
                </a:lnTo>
                <a:lnTo>
                  <a:pt x="2184" y="1420"/>
                </a:lnTo>
                <a:lnTo>
                  <a:pt x="2175" y="1432"/>
                </a:lnTo>
                <a:lnTo>
                  <a:pt x="2165" y="1444"/>
                </a:lnTo>
                <a:lnTo>
                  <a:pt x="2157" y="1457"/>
                </a:lnTo>
                <a:lnTo>
                  <a:pt x="2150" y="1470"/>
                </a:lnTo>
                <a:lnTo>
                  <a:pt x="2144" y="1483"/>
                </a:lnTo>
                <a:lnTo>
                  <a:pt x="2138" y="1497"/>
                </a:lnTo>
                <a:lnTo>
                  <a:pt x="2133" y="1510"/>
                </a:lnTo>
                <a:lnTo>
                  <a:pt x="2128" y="1524"/>
                </a:lnTo>
                <a:lnTo>
                  <a:pt x="2125" y="1539"/>
                </a:lnTo>
                <a:lnTo>
                  <a:pt x="2122" y="1553"/>
                </a:lnTo>
                <a:lnTo>
                  <a:pt x="2119" y="1568"/>
                </a:lnTo>
                <a:lnTo>
                  <a:pt x="2117" y="1582"/>
                </a:lnTo>
                <a:lnTo>
                  <a:pt x="2116" y="1596"/>
                </a:lnTo>
                <a:lnTo>
                  <a:pt x="2116" y="1611"/>
                </a:lnTo>
                <a:lnTo>
                  <a:pt x="2116" y="1625"/>
                </a:lnTo>
                <a:lnTo>
                  <a:pt x="2117" y="1640"/>
                </a:lnTo>
                <a:lnTo>
                  <a:pt x="2119" y="1654"/>
                </a:lnTo>
                <a:lnTo>
                  <a:pt x="2122" y="1668"/>
                </a:lnTo>
                <a:lnTo>
                  <a:pt x="2125" y="1682"/>
                </a:lnTo>
                <a:lnTo>
                  <a:pt x="2128" y="1697"/>
                </a:lnTo>
                <a:lnTo>
                  <a:pt x="2133" y="1711"/>
                </a:lnTo>
                <a:lnTo>
                  <a:pt x="2138" y="1725"/>
                </a:lnTo>
                <a:lnTo>
                  <a:pt x="2144" y="1738"/>
                </a:lnTo>
                <a:lnTo>
                  <a:pt x="2150" y="1752"/>
                </a:lnTo>
                <a:lnTo>
                  <a:pt x="2157" y="1765"/>
                </a:lnTo>
                <a:lnTo>
                  <a:pt x="2165" y="1777"/>
                </a:lnTo>
                <a:lnTo>
                  <a:pt x="2175" y="1789"/>
                </a:lnTo>
                <a:lnTo>
                  <a:pt x="2184" y="1801"/>
                </a:lnTo>
                <a:lnTo>
                  <a:pt x="2194" y="1813"/>
                </a:lnTo>
                <a:lnTo>
                  <a:pt x="2205" y="1824"/>
                </a:lnTo>
                <a:lnTo>
                  <a:pt x="2216" y="1835"/>
                </a:lnTo>
                <a:lnTo>
                  <a:pt x="2227" y="1845"/>
                </a:lnTo>
                <a:lnTo>
                  <a:pt x="2239" y="1855"/>
                </a:lnTo>
                <a:lnTo>
                  <a:pt x="2252" y="1864"/>
                </a:lnTo>
                <a:lnTo>
                  <a:pt x="2264" y="1871"/>
                </a:lnTo>
                <a:lnTo>
                  <a:pt x="2277" y="1879"/>
                </a:lnTo>
                <a:lnTo>
                  <a:pt x="2291" y="1885"/>
                </a:lnTo>
                <a:lnTo>
                  <a:pt x="2304" y="1891"/>
                </a:lnTo>
                <a:lnTo>
                  <a:pt x="2319" y="1896"/>
                </a:lnTo>
                <a:lnTo>
                  <a:pt x="2333" y="1901"/>
                </a:lnTo>
                <a:lnTo>
                  <a:pt x="2347" y="1904"/>
                </a:lnTo>
                <a:lnTo>
                  <a:pt x="2361" y="1907"/>
                </a:lnTo>
                <a:lnTo>
                  <a:pt x="2375" y="1910"/>
                </a:lnTo>
                <a:lnTo>
                  <a:pt x="2389" y="1911"/>
                </a:lnTo>
                <a:lnTo>
                  <a:pt x="2404" y="1913"/>
                </a:lnTo>
                <a:lnTo>
                  <a:pt x="2418" y="1913"/>
                </a:lnTo>
                <a:lnTo>
                  <a:pt x="2433" y="1913"/>
                </a:lnTo>
                <a:lnTo>
                  <a:pt x="2447" y="1911"/>
                </a:lnTo>
                <a:lnTo>
                  <a:pt x="2462" y="1910"/>
                </a:lnTo>
                <a:lnTo>
                  <a:pt x="2477" y="1907"/>
                </a:lnTo>
                <a:lnTo>
                  <a:pt x="2491" y="1904"/>
                </a:lnTo>
                <a:lnTo>
                  <a:pt x="2505" y="1901"/>
                </a:lnTo>
                <a:lnTo>
                  <a:pt x="2519" y="1896"/>
                </a:lnTo>
                <a:lnTo>
                  <a:pt x="2532" y="1891"/>
                </a:lnTo>
                <a:lnTo>
                  <a:pt x="2546" y="1885"/>
                </a:lnTo>
                <a:lnTo>
                  <a:pt x="2559" y="1879"/>
                </a:lnTo>
                <a:lnTo>
                  <a:pt x="2572" y="1871"/>
                </a:lnTo>
                <a:lnTo>
                  <a:pt x="2585" y="1864"/>
                </a:lnTo>
                <a:lnTo>
                  <a:pt x="2597" y="1855"/>
                </a:lnTo>
                <a:lnTo>
                  <a:pt x="2610" y="1845"/>
                </a:lnTo>
                <a:lnTo>
                  <a:pt x="2621" y="1835"/>
                </a:lnTo>
                <a:lnTo>
                  <a:pt x="2633" y="1824"/>
                </a:lnTo>
                <a:lnTo>
                  <a:pt x="4457" y="0"/>
                </a:lnTo>
                <a:close/>
                <a:moveTo>
                  <a:pt x="3522" y="0"/>
                </a:moveTo>
                <a:lnTo>
                  <a:pt x="2666" y="0"/>
                </a:lnTo>
                <a:lnTo>
                  <a:pt x="1071" y="1594"/>
                </a:lnTo>
                <a:lnTo>
                  <a:pt x="1061" y="1605"/>
                </a:lnTo>
                <a:lnTo>
                  <a:pt x="1051" y="1617"/>
                </a:lnTo>
                <a:lnTo>
                  <a:pt x="1042" y="1629"/>
                </a:lnTo>
                <a:lnTo>
                  <a:pt x="1033" y="1641"/>
                </a:lnTo>
                <a:lnTo>
                  <a:pt x="1025" y="1654"/>
                </a:lnTo>
                <a:lnTo>
                  <a:pt x="1018" y="1667"/>
                </a:lnTo>
                <a:lnTo>
                  <a:pt x="1012" y="1680"/>
                </a:lnTo>
                <a:lnTo>
                  <a:pt x="1006" y="1694"/>
                </a:lnTo>
                <a:lnTo>
                  <a:pt x="1001" y="1708"/>
                </a:lnTo>
                <a:lnTo>
                  <a:pt x="996" y="1722"/>
                </a:lnTo>
                <a:lnTo>
                  <a:pt x="991" y="1736"/>
                </a:lnTo>
                <a:lnTo>
                  <a:pt x="988" y="1750"/>
                </a:lnTo>
                <a:lnTo>
                  <a:pt x="986" y="1764"/>
                </a:lnTo>
                <a:lnTo>
                  <a:pt x="984" y="1779"/>
                </a:lnTo>
                <a:lnTo>
                  <a:pt x="983" y="1793"/>
                </a:lnTo>
                <a:lnTo>
                  <a:pt x="983" y="1807"/>
                </a:lnTo>
                <a:lnTo>
                  <a:pt x="983" y="1822"/>
                </a:lnTo>
                <a:lnTo>
                  <a:pt x="984" y="1836"/>
                </a:lnTo>
                <a:lnTo>
                  <a:pt x="986" y="1851"/>
                </a:lnTo>
                <a:lnTo>
                  <a:pt x="988" y="1866"/>
                </a:lnTo>
                <a:lnTo>
                  <a:pt x="991" y="1880"/>
                </a:lnTo>
                <a:lnTo>
                  <a:pt x="996" y="1894"/>
                </a:lnTo>
                <a:lnTo>
                  <a:pt x="1001" y="1908"/>
                </a:lnTo>
                <a:lnTo>
                  <a:pt x="1006" y="1922"/>
                </a:lnTo>
                <a:lnTo>
                  <a:pt x="1012" y="1935"/>
                </a:lnTo>
                <a:lnTo>
                  <a:pt x="1018" y="1948"/>
                </a:lnTo>
                <a:lnTo>
                  <a:pt x="1025" y="1961"/>
                </a:lnTo>
                <a:lnTo>
                  <a:pt x="1033" y="1974"/>
                </a:lnTo>
                <a:lnTo>
                  <a:pt x="1042" y="1986"/>
                </a:lnTo>
                <a:lnTo>
                  <a:pt x="1051" y="1998"/>
                </a:lnTo>
                <a:lnTo>
                  <a:pt x="1061" y="2010"/>
                </a:lnTo>
                <a:lnTo>
                  <a:pt x="1071" y="2022"/>
                </a:lnTo>
                <a:lnTo>
                  <a:pt x="1083" y="2033"/>
                </a:lnTo>
                <a:lnTo>
                  <a:pt x="1094" y="2043"/>
                </a:lnTo>
                <a:lnTo>
                  <a:pt x="1106" y="2052"/>
                </a:lnTo>
                <a:lnTo>
                  <a:pt x="1118" y="2060"/>
                </a:lnTo>
                <a:lnTo>
                  <a:pt x="1131" y="2068"/>
                </a:lnTo>
                <a:lnTo>
                  <a:pt x="1145" y="2075"/>
                </a:lnTo>
                <a:lnTo>
                  <a:pt x="1158" y="2082"/>
                </a:lnTo>
                <a:lnTo>
                  <a:pt x="1172" y="2088"/>
                </a:lnTo>
                <a:lnTo>
                  <a:pt x="1185" y="2093"/>
                </a:lnTo>
                <a:lnTo>
                  <a:pt x="1199" y="2097"/>
                </a:lnTo>
                <a:lnTo>
                  <a:pt x="1213" y="2101"/>
                </a:lnTo>
                <a:lnTo>
                  <a:pt x="1227" y="2104"/>
                </a:lnTo>
                <a:lnTo>
                  <a:pt x="1242" y="2107"/>
                </a:lnTo>
                <a:lnTo>
                  <a:pt x="1256" y="2108"/>
                </a:lnTo>
                <a:lnTo>
                  <a:pt x="1270" y="2109"/>
                </a:lnTo>
                <a:lnTo>
                  <a:pt x="1285" y="2110"/>
                </a:lnTo>
                <a:lnTo>
                  <a:pt x="1300" y="2109"/>
                </a:lnTo>
                <a:lnTo>
                  <a:pt x="1315" y="2108"/>
                </a:lnTo>
                <a:lnTo>
                  <a:pt x="1329" y="2107"/>
                </a:lnTo>
                <a:lnTo>
                  <a:pt x="1343" y="2104"/>
                </a:lnTo>
                <a:lnTo>
                  <a:pt x="1358" y="2101"/>
                </a:lnTo>
                <a:lnTo>
                  <a:pt x="1372" y="2097"/>
                </a:lnTo>
                <a:lnTo>
                  <a:pt x="1385" y="2093"/>
                </a:lnTo>
                <a:lnTo>
                  <a:pt x="1399" y="2088"/>
                </a:lnTo>
                <a:lnTo>
                  <a:pt x="1413" y="2082"/>
                </a:lnTo>
                <a:lnTo>
                  <a:pt x="1426" y="2075"/>
                </a:lnTo>
                <a:lnTo>
                  <a:pt x="1440" y="2068"/>
                </a:lnTo>
                <a:lnTo>
                  <a:pt x="1452" y="2060"/>
                </a:lnTo>
                <a:lnTo>
                  <a:pt x="1465" y="2052"/>
                </a:lnTo>
                <a:lnTo>
                  <a:pt x="1477" y="2043"/>
                </a:lnTo>
                <a:lnTo>
                  <a:pt x="1488" y="2033"/>
                </a:lnTo>
                <a:lnTo>
                  <a:pt x="1499" y="2022"/>
                </a:lnTo>
                <a:lnTo>
                  <a:pt x="3522" y="0"/>
                </a:lnTo>
                <a:close/>
                <a:moveTo>
                  <a:pt x="2585" y="0"/>
                </a:moveTo>
                <a:lnTo>
                  <a:pt x="1731" y="0"/>
                </a:lnTo>
                <a:lnTo>
                  <a:pt x="88" y="1641"/>
                </a:lnTo>
                <a:lnTo>
                  <a:pt x="77" y="1652"/>
                </a:lnTo>
                <a:lnTo>
                  <a:pt x="67" y="1664"/>
                </a:lnTo>
                <a:lnTo>
                  <a:pt x="58" y="1676"/>
                </a:lnTo>
                <a:lnTo>
                  <a:pt x="50" y="1688"/>
                </a:lnTo>
                <a:lnTo>
                  <a:pt x="42" y="1702"/>
                </a:lnTo>
                <a:lnTo>
                  <a:pt x="34" y="1715"/>
                </a:lnTo>
                <a:lnTo>
                  <a:pt x="28" y="1728"/>
                </a:lnTo>
                <a:lnTo>
                  <a:pt x="22" y="1741"/>
                </a:lnTo>
                <a:lnTo>
                  <a:pt x="17" y="1755"/>
                </a:lnTo>
                <a:lnTo>
                  <a:pt x="13" y="1769"/>
                </a:lnTo>
                <a:lnTo>
                  <a:pt x="9" y="1783"/>
                </a:lnTo>
                <a:lnTo>
                  <a:pt x="6" y="1797"/>
                </a:lnTo>
                <a:lnTo>
                  <a:pt x="3" y="1811"/>
                </a:lnTo>
                <a:lnTo>
                  <a:pt x="2" y="1826"/>
                </a:lnTo>
                <a:lnTo>
                  <a:pt x="1" y="1840"/>
                </a:lnTo>
                <a:lnTo>
                  <a:pt x="0" y="1856"/>
                </a:lnTo>
                <a:lnTo>
                  <a:pt x="1" y="1870"/>
                </a:lnTo>
                <a:lnTo>
                  <a:pt x="2" y="1884"/>
                </a:lnTo>
                <a:lnTo>
                  <a:pt x="3" y="1899"/>
                </a:lnTo>
                <a:lnTo>
                  <a:pt x="6" y="1913"/>
                </a:lnTo>
                <a:lnTo>
                  <a:pt x="9" y="1927"/>
                </a:lnTo>
                <a:lnTo>
                  <a:pt x="13" y="1941"/>
                </a:lnTo>
                <a:lnTo>
                  <a:pt x="17" y="1955"/>
                </a:lnTo>
                <a:lnTo>
                  <a:pt x="22" y="1969"/>
                </a:lnTo>
                <a:lnTo>
                  <a:pt x="28" y="1982"/>
                </a:lnTo>
                <a:lnTo>
                  <a:pt x="34" y="1995"/>
                </a:lnTo>
                <a:lnTo>
                  <a:pt x="42" y="2008"/>
                </a:lnTo>
                <a:lnTo>
                  <a:pt x="50" y="2022"/>
                </a:lnTo>
                <a:lnTo>
                  <a:pt x="58" y="2034"/>
                </a:lnTo>
                <a:lnTo>
                  <a:pt x="67" y="2046"/>
                </a:lnTo>
                <a:lnTo>
                  <a:pt x="77" y="2058"/>
                </a:lnTo>
                <a:lnTo>
                  <a:pt x="88" y="2069"/>
                </a:lnTo>
                <a:lnTo>
                  <a:pt x="99" y="2080"/>
                </a:lnTo>
                <a:lnTo>
                  <a:pt x="111" y="2090"/>
                </a:lnTo>
                <a:lnTo>
                  <a:pt x="124" y="2099"/>
                </a:lnTo>
                <a:lnTo>
                  <a:pt x="136" y="2107"/>
                </a:lnTo>
                <a:lnTo>
                  <a:pt x="149" y="2115"/>
                </a:lnTo>
                <a:lnTo>
                  <a:pt x="161" y="2122"/>
                </a:lnTo>
                <a:lnTo>
                  <a:pt x="175" y="2129"/>
                </a:lnTo>
                <a:lnTo>
                  <a:pt x="188" y="2135"/>
                </a:lnTo>
                <a:lnTo>
                  <a:pt x="202" y="2140"/>
                </a:lnTo>
                <a:lnTo>
                  <a:pt x="216" y="2144"/>
                </a:lnTo>
                <a:lnTo>
                  <a:pt x="230" y="2148"/>
                </a:lnTo>
                <a:lnTo>
                  <a:pt x="244" y="2151"/>
                </a:lnTo>
                <a:lnTo>
                  <a:pt x="258" y="2154"/>
                </a:lnTo>
                <a:lnTo>
                  <a:pt x="274" y="2155"/>
                </a:lnTo>
                <a:lnTo>
                  <a:pt x="288" y="2156"/>
                </a:lnTo>
                <a:lnTo>
                  <a:pt x="302" y="2157"/>
                </a:lnTo>
                <a:lnTo>
                  <a:pt x="317" y="2156"/>
                </a:lnTo>
                <a:lnTo>
                  <a:pt x="331" y="2155"/>
                </a:lnTo>
                <a:lnTo>
                  <a:pt x="346" y="2154"/>
                </a:lnTo>
                <a:lnTo>
                  <a:pt x="360" y="2151"/>
                </a:lnTo>
                <a:lnTo>
                  <a:pt x="374" y="2148"/>
                </a:lnTo>
                <a:lnTo>
                  <a:pt x="388" y="2144"/>
                </a:lnTo>
                <a:lnTo>
                  <a:pt x="402" y="2140"/>
                </a:lnTo>
                <a:lnTo>
                  <a:pt x="417" y="2135"/>
                </a:lnTo>
                <a:lnTo>
                  <a:pt x="430" y="2129"/>
                </a:lnTo>
                <a:lnTo>
                  <a:pt x="443" y="2122"/>
                </a:lnTo>
                <a:lnTo>
                  <a:pt x="456" y="2115"/>
                </a:lnTo>
                <a:lnTo>
                  <a:pt x="469" y="2107"/>
                </a:lnTo>
                <a:lnTo>
                  <a:pt x="481" y="2099"/>
                </a:lnTo>
                <a:lnTo>
                  <a:pt x="493" y="2090"/>
                </a:lnTo>
                <a:lnTo>
                  <a:pt x="505" y="2080"/>
                </a:lnTo>
                <a:lnTo>
                  <a:pt x="516" y="2069"/>
                </a:lnTo>
                <a:lnTo>
                  <a:pt x="2585" y="0"/>
                </a:lnTo>
                <a:close/>
                <a:moveTo>
                  <a:pt x="1650" y="0"/>
                </a:moveTo>
                <a:lnTo>
                  <a:pt x="794" y="0"/>
                </a:lnTo>
                <a:lnTo>
                  <a:pt x="154" y="640"/>
                </a:lnTo>
                <a:lnTo>
                  <a:pt x="144" y="651"/>
                </a:lnTo>
                <a:lnTo>
                  <a:pt x="134" y="663"/>
                </a:lnTo>
                <a:lnTo>
                  <a:pt x="125" y="675"/>
                </a:lnTo>
                <a:lnTo>
                  <a:pt x="115" y="687"/>
                </a:lnTo>
                <a:lnTo>
                  <a:pt x="107" y="700"/>
                </a:lnTo>
                <a:lnTo>
                  <a:pt x="100" y="712"/>
                </a:lnTo>
                <a:lnTo>
                  <a:pt x="94" y="727"/>
                </a:lnTo>
                <a:lnTo>
                  <a:pt x="88" y="740"/>
                </a:lnTo>
                <a:lnTo>
                  <a:pt x="83" y="754"/>
                </a:lnTo>
                <a:lnTo>
                  <a:pt x="78" y="768"/>
                </a:lnTo>
                <a:lnTo>
                  <a:pt x="74" y="782"/>
                </a:lnTo>
                <a:lnTo>
                  <a:pt x="71" y="796"/>
                </a:lnTo>
                <a:lnTo>
                  <a:pt x="69" y="810"/>
                </a:lnTo>
                <a:lnTo>
                  <a:pt x="67" y="825"/>
                </a:lnTo>
                <a:lnTo>
                  <a:pt x="66" y="839"/>
                </a:lnTo>
                <a:lnTo>
                  <a:pt x="66" y="853"/>
                </a:lnTo>
                <a:lnTo>
                  <a:pt x="66" y="868"/>
                </a:lnTo>
                <a:lnTo>
                  <a:pt x="67" y="883"/>
                </a:lnTo>
                <a:lnTo>
                  <a:pt x="69" y="898"/>
                </a:lnTo>
                <a:lnTo>
                  <a:pt x="71" y="912"/>
                </a:lnTo>
                <a:lnTo>
                  <a:pt x="74" y="926"/>
                </a:lnTo>
                <a:lnTo>
                  <a:pt x="78" y="940"/>
                </a:lnTo>
                <a:lnTo>
                  <a:pt x="83" y="954"/>
                </a:lnTo>
                <a:lnTo>
                  <a:pt x="88" y="968"/>
                </a:lnTo>
                <a:lnTo>
                  <a:pt x="94" y="981"/>
                </a:lnTo>
                <a:lnTo>
                  <a:pt x="100" y="994"/>
                </a:lnTo>
                <a:lnTo>
                  <a:pt x="107" y="1007"/>
                </a:lnTo>
                <a:lnTo>
                  <a:pt x="115" y="1020"/>
                </a:lnTo>
                <a:lnTo>
                  <a:pt x="125" y="1032"/>
                </a:lnTo>
                <a:lnTo>
                  <a:pt x="134" y="1045"/>
                </a:lnTo>
                <a:lnTo>
                  <a:pt x="144" y="1057"/>
                </a:lnTo>
                <a:lnTo>
                  <a:pt x="154" y="1068"/>
                </a:lnTo>
                <a:lnTo>
                  <a:pt x="166" y="1078"/>
                </a:lnTo>
                <a:lnTo>
                  <a:pt x="177" y="1088"/>
                </a:lnTo>
                <a:lnTo>
                  <a:pt x="189" y="1098"/>
                </a:lnTo>
                <a:lnTo>
                  <a:pt x="202" y="1106"/>
                </a:lnTo>
                <a:lnTo>
                  <a:pt x="214" y="1114"/>
                </a:lnTo>
                <a:lnTo>
                  <a:pt x="227" y="1121"/>
                </a:lnTo>
                <a:lnTo>
                  <a:pt x="240" y="1128"/>
                </a:lnTo>
                <a:lnTo>
                  <a:pt x="254" y="1134"/>
                </a:lnTo>
                <a:lnTo>
                  <a:pt x="268" y="1139"/>
                </a:lnTo>
                <a:lnTo>
                  <a:pt x="282" y="1143"/>
                </a:lnTo>
                <a:lnTo>
                  <a:pt x="296" y="1147"/>
                </a:lnTo>
                <a:lnTo>
                  <a:pt x="310" y="1150"/>
                </a:lnTo>
                <a:lnTo>
                  <a:pt x="325" y="1152"/>
                </a:lnTo>
                <a:lnTo>
                  <a:pt x="339" y="1154"/>
                </a:lnTo>
                <a:lnTo>
                  <a:pt x="354" y="1155"/>
                </a:lnTo>
                <a:lnTo>
                  <a:pt x="368" y="1155"/>
                </a:lnTo>
                <a:lnTo>
                  <a:pt x="382" y="1155"/>
                </a:lnTo>
                <a:lnTo>
                  <a:pt x="397" y="1154"/>
                </a:lnTo>
                <a:lnTo>
                  <a:pt x="412" y="1152"/>
                </a:lnTo>
                <a:lnTo>
                  <a:pt x="426" y="1150"/>
                </a:lnTo>
                <a:lnTo>
                  <a:pt x="441" y="1147"/>
                </a:lnTo>
                <a:lnTo>
                  <a:pt x="455" y="1143"/>
                </a:lnTo>
                <a:lnTo>
                  <a:pt x="468" y="1139"/>
                </a:lnTo>
                <a:lnTo>
                  <a:pt x="482" y="1134"/>
                </a:lnTo>
                <a:lnTo>
                  <a:pt x="496" y="1128"/>
                </a:lnTo>
                <a:lnTo>
                  <a:pt x="509" y="1121"/>
                </a:lnTo>
                <a:lnTo>
                  <a:pt x="522" y="1114"/>
                </a:lnTo>
                <a:lnTo>
                  <a:pt x="534" y="1106"/>
                </a:lnTo>
                <a:lnTo>
                  <a:pt x="547" y="1098"/>
                </a:lnTo>
                <a:lnTo>
                  <a:pt x="560" y="1088"/>
                </a:lnTo>
                <a:lnTo>
                  <a:pt x="571" y="1078"/>
                </a:lnTo>
                <a:lnTo>
                  <a:pt x="582" y="1068"/>
                </a:lnTo>
                <a:lnTo>
                  <a:pt x="1650"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pic>
        <p:nvPicPr>
          <p:cNvPr id="5" name="Picture 4" descr="A picture containing drawing&#10;&#10;Description automatically generated">
            <a:extLst>
              <a:ext uri="{FF2B5EF4-FFF2-40B4-BE49-F238E27FC236}">
                <a16:creationId xmlns:a16="http://schemas.microsoft.com/office/drawing/2014/main" id="{ABE8E17D-4229-4648-A782-F6C5A245A8C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053338" y="-111493"/>
            <a:ext cx="1993361" cy="1944183"/>
          </a:xfrm>
          <a:prstGeom prst="rect">
            <a:avLst/>
          </a:prstGeom>
        </p:spPr>
      </p:pic>
      <p:pic>
        <p:nvPicPr>
          <p:cNvPr id="6" name="Picture 5">
            <a:extLst>
              <a:ext uri="{FF2B5EF4-FFF2-40B4-BE49-F238E27FC236}">
                <a16:creationId xmlns:a16="http://schemas.microsoft.com/office/drawing/2014/main" id="{5443FA69-62CF-4B11-A55C-963791A8805B}"/>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15406535" y="350694"/>
            <a:ext cx="789949" cy="1067799"/>
          </a:xfrm>
          <a:prstGeom prst="rect">
            <a:avLst/>
          </a:prstGeom>
        </p:spPr>
      </p:pic>
    </p:spTree>
    <p:extLst>
      <p:ext uri="{BB962C8B-B14F-4D97-AF65-F5344CB8AC3E}">
        <p14:creationId xmlns:p14="http://schemas.microsoft.com/office/powerpoint/2010/main" val="36813722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
    <p:spTree>
      <p:nvGrpSpPr>
        <p:cNvPr id="1" name=""/>
        <p:cNvGrpSpPr/>
        <p:nvPr/>
      </p:nvGrpSpPr>
      <p:grpSpPr>
        <a:xfrm>
          <a:off x="0" y="0"/>
          <a:ext cx="0" cy="0"/>
          <a:chOff x="0" y="0"/>
          <a:chExt cx="0" cy="0"/>
        </a:xfrm>
      </p:grpSpPr>
      <p:sp>
        <p:nvSpPr>
          <p:cNvPr id="3" name="Freeform 12"/>
          <p:cNvSpPr>
            <a:spLocks noGrp="1" noEditPoints="1"/>
          </p:cNvSpPr>
          <p:nvPr>
            <p:ph type="pic" sz="quarter" idx="10"/>
          </p:nvPr>
        </p:nvSpPr>
        <p:spPr bwMode="auto">
          <a:xfrm>
            <a:off x="1553028" y="0"/>
            <a:ext cx="16734972" cy="5379495"/>
          </a:xfrm>
          <a:custGeom>
            <a:avLst/>
            <a:gdLst>
              <a:gd name="T0" fmla="*/ 1498 w 7574"/>
              <a:gd name="T1" fmla="*/ 0 h 2433"/>
              <a:gd name="T2" fmla="*/ 2354 w 7574"/>
              <a:gd name="T3" fmla="*/ 0 h 2433"/>
              <a:gd name="T4" fmla="*/ 1520 w 7574"/>
              <a:gd name="T5" fmla="*/ 834 h 2433"/>
              <a:gd name="T6" fmla="*/ 664 w 7574"/>
              <a:gd name="T7" fmla="*/ 834 h 2433"/>
              <a:gd name="T8" fmla="*/ 1498 w 7574"/>
              <a:gd name="T9" fmla="*/ 0 h 2433"/>
              <a:gd name="T10" fmla="*/ 2434 w 7574"/>
              <a:gd name="T11" fmla="*/ 0 h 2433"/>
              <a:gd name="T12" fmla="*/ 3290 w 7574"/>
              <a:gd name="T13" fmla="*/ 0 h 2433"/>
              <a:gd name="T14" fmla="*/ 855 w 7574"/>
              <a:gd name="T15" fmla="*/ 2433 h 2433"/>
              <a:gd name="T16" fmla="*/ 0 w 7574"/>
              <a:gd name="T17" fmla="*/ 2433 h 2433"/>
              <a:gd name="T18" fmla="*/ 2434 w 7574"/>
              <a:gd name="T19" fmla="*/ 0 h 2433"/>
              <a:gd name="T20" fmla="*/ 3370 w 7574"/>
              <a:gd name="T21" fmla="*/ 0 h 2433"/>
              <a:gd name="T22" fmla="*/ 4226 w 7574"/>
              <a:gd name="T23" fmla="*/ 0 h 2433"/>
              <a:gd name="T24" fmla="*/ 2661 w 7574"/>
              <a:gd name="T25" fmla="*/ 1564 h 2433"/>
              <a:gd name="T26" fmla="*/ 1806 w 7574"/>
              <a:gd name="T27" fmla="*/ 1564 h 2433"/>
              <a:gd name="T28" fmla="*/ 3370 w 7574"/>
              <a:gd name="T29" fmla="*/ 0 h 2433"/>
              <a:gd name="T30" fmla="*/ 4306 w 7574"/>
              <a:gd name="T31" fmla="*/ 0 h 2433"/>
              <a:gd name="T32" fmla="*/ 5162 w 7574"/>
              <a:gd name="T33" fmla="*/ 0 h 2433"/>
              <a:gd name="T34" fmla="*/ 3046 w 7574"/>
              <a:gd name="T35" fmla="*/ 2115 h 2433"/>
              <a:gd name="T36" fmla="*/ 2190 w 7574"/>
              <a:gd name="T37" fmla="*/ 2115 h 2433"/>
              <a:gd name="T38" fmla="*/ 4306 w 7574"/>
              <a:gd name="T39" fmla="*/ 0 h 2433"/>
              <a:gd name="T40" fmla="*/ 5242 w 7574"/>
              <a:gd name="T41" fmla="*/ 0 h 2433"/>
              <a:gd name="T42" fmla="*/ 6098 w 7574"/>
              <a:gd name="T43" fmla="*/ 0 h 2433"/>
              <a:gd name="T44" fmla="*/ 4896 w 7574"/>
              <a:gd name="T45" fmla="*/ 1201 h 2433"/>
              <a:gd name="T46" fmla="*/ 4040 w 7574"/>
              <a:gd name="T47" fmla="*/ 1201 h 2433"/>
              <a:gd name="T48" fmla="*/ 5242 w 7574"/>
              <a:gd name="T49" fmla="*/ 0 h 2433"/>
              <a:gd name="T50" fmla="*/ 6177 w 7574"/>
              <a:gd name="T51" fmla="*/ 0 h 2433"/>
              <a:gd name="T52" fmla="*/ 7033 w 7574"/>
              <a:gd name="T53" fmla="*/ 0 h 2433"/>
              <a:gd name="T54" fmla="*/ 5123 w 7574"/>
              <a:gd name="T55" fmla="*/ 1909 h 2433"/>
              <a:gd name="T56" fmla="*/ 4267 w 7574"/>
              <a:gd name="T57" fmla="*/ 1909 h 2433"/>
              <a:gd name="T58" fmla="*/ 6177 w 7574"/>
              <a:gd name="T59" fmla="*/ 0 h 2433"/>
              <a:gd name="T60" fmla="*/ 7114 w 7574"/>
              <a:gd name="T61" fmla="*/ 0 h 2433"/>
              <a:gd name="T62" fmla="*/ 7574 w 7574"/>
              <a:gd name="T63" fmla="*/ 0 h 2433"/>
              <a:gd name="T64" fmla="*/ 7574 w 7574"/>
              <a:gd name="T65" fmla="*/ 395 h 2433"/>
              <a:gd name="T66" fmla="*/ 6453 w 7574"/>
              <a:gd name="T67" fmla="*/ 1515 h 2433"/>
              <a:gd name="T68" fmla="*/ 5597 w 7574"/>
              <a:gd name="T69" fmla="*/ 1515 h 2433"/>
              <a:gd name="T70" fmla="*/ 7114 w 7574"/>
              <a:gd name="T71" fmla="*/ 0 h 2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574" h="2433">
                <a:moveTo>
                  <a:pt x="1498" y="0"/>
                </a:moveTo>
                <a:lnTo>
                  <a:pt x="2354" y="0"/>
                </a:lnTo>
                <a:lnTo>
                  <a:pt x="1520" y="834"/>
                </a:lnTo>
                <a:lnTo>
                  <a:pt x="664" y="834"/>
                </a:lnTo>
                <a:lnTo>
                  <a:pt x="1498" y="0"/>
                </a:lnTo>
                <a:close/>
                <a:moveTo>
                  <a:pt x="2434" y="0"/>
                </a:moveTo>
                <a:lnTo>
                  <a:pt x="3290" y="0"/>
                </a:lnTo>
                <a:lnTo>
                  <a:pt x="855" y="2433"/>
                </a:lnTo>
                <a:lnTo>
                  <a:pt x="0" y="2433"/>
                </a:lnTo>
                <a:lnTo>
                  <a:pt x="2434" y="0"/>
                </a:lnTo>
                <a:close/>
                <a:moveTo>
                  <a:pt x="3370" y="0"/>
                </a:moveTo>
                <a:lnTo>
                  <a:pt x="4226" y="0"/>
                </a:lnTo>
                <a:lnTo>
                  <a:pt x="2661" y="1564"/>
                </a:lnTo>
                <a:lnTo>
                  <a:pt x="1806" y="1564"/>
                </a:lnTo>
                <a:lnTo>
                  <a:pt x="3370" y="0"/>
                </a:lnTo>
                <a:close/>
                <a:moveTo>
                  <a:pt x="4306" y="0"/>
                </a:moveTo>
                <a:lnTo>
                  <a:pt x="5162" y="0"/>
                </a:lnTo>
                <a:lnTo>
                  <a:pt x="3046" y="2115"/>
                </a:lnTo>
                <a:lnTo>
                  <a:pt x="2190" y="2115"/>
                </a:lnTo>
                <a:lnTo>
                  <a:pt x="4306" y="0"/>
                </a:lnTo>
                <a:close/>
                <a:moveTo>
                  <a:pt x="5242" y="0"/>
                </a:moveTo>
                <a:lnTo>
                  <a:pt x="6098" y="0"/>
                </a:lnTo>
                <a:lnTo>
                  <a:pt x="4896" y="1201"/>
                </a:lnTo>
                <a:lnTo>
                  <a:pt x="4040" y="1201"/>
                </a:lnTo>
                <a:lnTo>
                  <a:pt x="5242" y="0"/>
                </a:lnTo>
                <a:close/>
                <a:moveTo>
                  <a:pt x="6177" y="0"/>
                </a:moveTo>
                <a:lnTo>
                  <a:pt x="7033" y="0"/>
                </a:lnTo>
                <a:lnTo>
                  <a:pt x="5123" y="1909"/>
                </a:lnTo>
                <a:lnTo>
                  <a:pt x="4267" y="1909"/>
                </a:lnTo>
                <a:lnTo>
                  <a:pt x="6177" y="0"/>
                </a:lnTo>
                <a:close/>
                <a:moveTo>
                  <a:pt x="7114" y="0"/>
                </a:moveTo>
                <a:lnTo>
                  <a:pt x="7574" y="0"/>
                </a:lnTo>
                <a:lnTo>
                  <a:pt x="7574" y="395"/>
                </a:lnTo>
                <a:lnTo>
                  <a:pt x="6453" y="1515"/>
                </a:lnTo>
                <a:lnTo>
                  <a:pt x="5597" y="1515"/>
                </a:lnTo>
                <a:lnTo>
                  <a:pt x="7114" y="0"/>
                </a:lnTo>
                <a:close/>
              </a:path>
            </a:pathLst>
          </a:custGeom>
          <a:solidFill>
            <a:schemeClr val="bg1">
              <a:lumMod val="85000"/>
              <a:alpha val="12000"/>
            </a:schemeClr>
          </a:solidFill>
          <a:ln>
            <a:noFill/>
          </a:ln>
          <a:effectLst/>
        </p:spPr>
        <p:txBody>
          <a:bodyPr vert="horz" wrap="square" lIns="91440" tIns="45720" rIns="91440" bIns="45720" numCol="1" anchor="t" anchorCtr="0" compatLnSpc="1">
            <a:prstTxWarp prst="textNoShape">
              <a:avLst/>
            </a:prstTxWarp>
          </a:bodyPr>
          <a:lstStyle>
            <a:lvl1pPr>
              <a:defRPr lang="en-US" sz="100"/>
            </a:lvl1pPr>
          </a:lstStyle>
          <a:p>
            <a:pPr lvl="0"/>
            <a:endParaRPr lang="en-US" dirty="0"/>
          </a:p>
        </p:txBody>
      </p:sp>
      <p:pic>
        <p:nvPicPr>
          <p:cNvPr id="6" name="Picture 5" descr="A picture containing drawing&#10;&#10;Description automatically generated">
            <a:extLst>
              <a:ext uri="{FF2B5EF4-FFF2-40B4-BE49-F238E27FC236}">
                <a16:creationId xmlns:a16="http://schemas.microsoft.com/office/drawing/2014/main" id="{5BDB9BDB-90DA-42B2-8370-D92B36CE922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78438" y="-124193"/>
            <a:ext cx="1993361" cy="1944183"/>
          </a:xfrm>
          <a:prstGeom prst="rect">
            <a:avLst/>
          </a:prstGeom>
        </p:spPr>
      </p:pic>
      <p:pic>
        <p:nvPicPr>
          <p:cNvPr id="8" name="Picture 7">
            <a:extLst>
              <a:ext uri="{FF2B5EF4-FFF2-40B4-BE49-F238E27FC236}">
                <a16:creationId xmlns:a16="http://schemas.microsoft.com/office/drawing/2014/main" id="{5F384BA9-8546-4D31-ACEC-06F4F84C77C4}"/>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t="-1" b="-18633"/>
          <a:stretch/>
        </p:blipFill>
        <p:spPr>
          <a:xfrm>
            <a:off x="331635" y="337994"/>
            <a:ext cx="789949" cy="1067799"/>
          </a:xfrm>
          <a:prstGeom prst="rect">
            <a:avLst/>
          </a:prstGeom>
        </p:spPr>
      </p:pic>
    </p:spTree>
    <p:extLst>
      <p:ext uri="{BB962C8B-B14F-4D97-AF65-F5344CB8AC3E}">
        <p14:creationId xmlns:p14="http://schemas.microsoft.com/office/powerpoint/2010/main" val="30764596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AC10037-C577-4834-9D88-BC88C42D4781}"/>
              </a:ext>
            </a:extLst>
          </p:cNvPr>
          <p:cNvSpPr txBox="1"/>
          <p:nvPr userDrawn="1">
            <p:extLst>
              <p:ext uri="{1162E1C5-73C7-4A58-AE30-91384D911F3F}">
                <p184:classification xmlns:p184="http://schemas.microsoft.com/office/powerpoint/2018/4/main" val="ftr"/>
              </p:ext>
            </p:extLst>
          </p:nvPr>
        </p:nvSpPr>
        <p:spPr>
          <a:xfrm>
            <a:off x="0" y="10136188"/>
            <a:ext cx="338138" cy="152400"/>
          </a:xfrm>
          <a:prstGeom prst="rect">
            <a:avLst/>
          </a:prstGeom>
        </p:spPr>
        <p:txBody>
          <a:bodyPr horzOverflow="overflow" lIns="0" tIns="0" rIns="0" bIns="0">
            <a:spAutoFit/>
          </a:bodyPr>
          <a:lstStyle/>
          <a:p>
            <a:pPr algn="l"/>
            <a:r>
              <a:rPr lang="en-US" sz="1000" dirty="0">
                <a:solidFill>
                  <a:srgbClr val="000000"/>
                </a:solidFill>
                <a:latin typeface="Calibri" panose="020F0502020204030204" pitchFamily="34" charset="0"/>
                <a:cs typeface="Calibri" panose="020F0502020204030204" pitchFamily="34" charset="0"/>
              </a:rPr>
              <a:t>Public</a:t>
            </a:r>
          </a:p>
        </p:txBody>
      </p:sp>
    </p:spTree>
    <p:extLst>
      <p:ext uri="{BB962C8B-B14F-4D97-AF65-F5344CB8AC3E}">
        <p14:creationId xmlns:p14="http://schemas.microsoft.com/office/powerpoint/2010/main" val="2412164020"/>
      </p:ext>
    </p:extLst>
  </p:cSld>
  <p:clrMap bg1="lt1" tx1="dk1" bg2="lt2" tx2="dk2" accent1="accent1" accent2="accent2" accent3="accent3" accent4="accent4" accent5="accent5" accent6="accent6" hlink="hlink" folHlink="folHlink"/>
  <p:sldLayoutIdLst>
    <p:sldLayoutId id="2147484465" r:id="rId1"/>
    <p:sldLayoutId id="2147484607" r:id="rId2"/>
    <p:sldLayoutId id="2147484603" r:id="rId3"/>
    <p:sldLayoutId id="2147484599" r:id="rId4"/>
    <p:sldLayoutId id="2147484601" r:id="rId5"/>
    <p:sldLayoutId id="2147484602" r:id="rId6"/>
    <p:sldLayoutId id="2147484496" r:id="rId7"/>
    <p:sldLayoutId id="2147484471" r:id="rId8"/>
    <p:sldLayoutId id="2147484472" r:id="rId9"/>
    <p:sldLayoutId id="2147484473" r:id="rId10"/>
    <p:sldLayoutId id="2147484606" r:id="rId11"/>
    <p:sldLayoutId id="2147484474" r:id="rId12"/>
    <p:sldLayoutId id="2147484475" r:id="rId13"/>
    <p:sldLayoutId id="2147484476" r:id="rId14"/>
    <p:sldLayoutId id="2147484477" r:id="rId15"/>
    <p:sldLayoutId id="2147484478" r:id="rId16"/>
    <p:sldLayoutId id="2147484604" r:id="rId17"/>
    <p:sldLayoutId id="2147484479" r:id="rId18"/>
    <p:sldLayoutId id="2147484481" r:id="rId19"/>
    <p:sldLayoutId id="2147484482" r:id="rId20"/>
    <p:sldLayoutId id="2147484483" r:id="rId21"/>
    <p:sldLayoutId id="2147484484" r:id="rId22"/>
    <p:sldLayoutId id="2147484485" r:id="rId23"/>
    <p:sldLayoutId id="2147484487" r:id="rId24"/>
    <p:sldLayoutId id="2147484488" r:id="rId25"/>
    <p:sldLayoutId id="2147484489" r:id="rId26"/>
    <p:sldLayoutId id="2147484490" r:id="rId27"/>
    <p:sldLayoutId id="2147484491" r:id="rId28"/>
    <p:sldLayoutId id="2147484492" r:id="rId29"/>
    <p:sldLayoutId id="2147484493" r:id="rId30"/>
    <p:sldLayoutId id="2147484494" r:id="rId31"/>
    <p:sldLayoutId id="2147484495" r:id="rId32"/>
    <p:sldLayoutId id="2147484594" r:id="rId33"/>
    <p:sldLayoutId id="2147484521" r:id="rId34"/>
    <p:sldLayoutId id="2147484597" r:id="rId35"/>
    <p:sldLayoutId id="2147484608" r:id="rId36"/>
    <p:sldLayoutId id="2147484609" r:id="rId37"/>
  </p:sldLayoutIdLst>
  <p:hf sldNum="0" hdr="0" ftr="0"/>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7.xml"/><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8.xml"/><Relationship Id="rId1" Type="http://schemas.openxmlformats.org/officeDocument/2006/relationships/slideLayout" Target="../slideLayouts/slideLayout10.xml"/><Relationship Id="rId4" Type="http://schemas.openxmlformats.org/officeDocument/2006/relationships/image" Target="../media/image21.jpe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10.xml"/><Relationship Id="rId5" Type="http://schemas.openxmlformats.org/officeDocument/2006/relationships/image" Target="../media/image24.pn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1.xml"/><Relationship Id="rId1" Type="http://schemas.openxmlformats.org/officeDocument/2006/relationships/slideLayout" Target="../slideLayouts/slideLayout3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10.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7.xml.rels><?xml version="1.0" encoding="UTF-8" standalone="yes"?>
<Relationships xmlns="http://schemas.openxmlformats.org/package/2006/relationships"><Relationship Id="rId3" Type="http://schemas.openxmlformats.org/officeDocument/2006/relationships/image" Target="../media/image31.jpeg"/><Relationship Id="rId7" Type="http://schemas.openxmlformats.org/officeDocument/2006/relationships/hyperlink" Target="https://www.ifrc.org/document/staff-code-conduct" TargetMode="External"/><Relationship Id="rId2" Type="http://schemas.openxmlformats.org/officeDocument/2006/relationships/notesSlide" Target="../notesSlides/notesSlide24.xml"/><Relationship Id="rId1" Type="http://schemas.openxmlformats.org/officeDocument/2006/relationships/slideLayout" Target="../slideLayouts/slideLayout31.xml"/><Relationship Id="rId6" Type="http://schemas.openxmlformats.org/officeDocument/2006/relationships/hyperlink" Target="https://www.icrc.org/en/document/code-conduct-employees-icrc" TargetMode="External"/><Relationship Id="rId5" Type="http://schemas.openxmlformats.org/officeDocument/2006/relationships/image" Target="../media/image33.jpeg"/><Relationship Id="rId4" Type="http://schemas.openxmlformats.org/officeDocument/2006/relationships/image" Target="../media/image32.png"/></Relationships>
</file>

<file path=ppt/slides/_rels/slide28.xml.rels><?xml version="1.0" encoding="UTF-8" standalone="yes"?>
<Relationships xmlns="http://schemas.openxmlformats.org/package/2006/relationships"><Relationship Id="rId3" Type="http://schemas.openxmlformats.org/officeDocument/2006/relationships/hyperlink" Target="https://ifrc.integrityline.org/" TargetMode="External"/><Relationship Id="rId7" Type="http://schemas.openxmlformats.org/officeDocument/2006/relationships/image" Target="../media/image35.png"/><Relationship Id="rId2" Type="http://schemas.openxmlformats.org/officeDocument/2006/relationships/notesSlide" Target="../notesSlides/notesSlide25.xml"/><Relationship Id="rId1" Type="http://schemas.openxmlformats.org/officeDocument/2006/relationships/slideLayout" Target="../slideLayouts/slideLayout10.xml"/><Relationship Id="rId6" Type="http://schemas.openxmlformats.org/officeDocument/2006/relationships/image" Target="../media/image34.png"/><Relationship Id="rId5" Type="http://schemas.openxmlformats.org/officeDocument/2006/relationships/hyperlink" Target="https://icrc.integrityplatform.org/" TargetMode="External"/><Relationship Id="rId4" Type="http://schemas.openxmlformats.org/officeDocument/2006/relationships/hyperlink" Target="mailto:speakup@ifrc.integrityline.org" TargetMode="External"/></Relationships>
</file>

<file path=ppt/slides/_rels/slide29.xml.rels><?xml version="1.0" encoding="UTF-8" standalone="yes"?>
<Relationships xmlns="http://schemas.openxmlformats.org/package/2006/relationships"><Relationship Id="rId8" Type="http://schemas.openxmlformats.org/officeDocument/2006/relationships/hyperlink" Target="https://www.ifrc.org/sites/default/files/2021-08/IFRC-Secretariat-Policy-on-Prevention-and-Response-to-SEA_final.pdf" TargetMode="External"/><Relationship Id="rId3" Type="http://schemas.openxmlformats.org/officeDocument/2006/relationships/image" Target="../media/image36.jpeg"/><Relationship Id="rId7" Type="http://schemas.openxmlformats.org/officeDocument/2006/relationships/hyperlink" Target="https://ifrc.csod.com/ui/lms-learning-details/app/course/00bb0cb4-0e53-4196-b3f0-4812ebdde306" TargetMode="External"/><Relationship Id="rId2" Type="http://schemas.openxmlformats.org/officeDocument/2006/relationships/notesSlide" Target="../notesSlides/notesSlide26.xml"/><Relationship Id="rId1" Type="http://schemas.openxmlformats.org/officeDocument/2006/relationships/slideLayout" Target="../slideLayouts/slideLayout17.xml"/><Relationship Id="rId6" Type="http://schemas.openxmlformats.org/officeDocument/2006/relationships/hyperlink" Target="https://ifrc.csod.com/ui/lms-learning-details/app/course/5e48022e-0d69-42f2-8ed3-33e3dd1d9ad3" TargetMode="External"/><Relationship Id="rId11" Type="http://schemas.openxmlformats.org/officeDocument/2006/relationships/hyperlink" Target="https://www.ifrc.org/sites/default/files/IFRC-Fraud-and-Corruption-prevention-and-control-policy_English.pdf" TargetMode="External"/><Relationship Id="rId5" Type="http://schemas.openxmlformats.org/officeDocument/2006/relationships/hyperlink" Target="https://ifrc.csod.com/ui/lms-learning-details/app/course/87fc93b0-5903-4267-b660-d6b1355bb365" TargetMode="External"/><Relationship Id="rId10" Type="http://schemas.openxmlformats.org/officeDocument/2006/relationships/hyperlink" Target="https://www.ifrc.org/document/whistleblower-protection-policy" TargetMode="External"/><Relationship Id="rId4" Type="http://schemas.openxmlformats.org/officeDocument/2006/relationships/hyperlink" Target="https://ifrc.csod.com/client/ifrc/default.aspx" TargetMode="External"/><Relationship Id="rId9" Type="http://schemas.openxmlformats.org/officeDocument/2006/relationships/hyperlink" Target="https://www.ifrc.org/document/ifrc-child-safeguarding-policy"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8.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7D760B3-357F-FE45-A450-9675F245DE6A}"/>
              </a:ext>
            </a:extLst>
          </p:cNvPr>
          <p:cNvSpPr txBox="1"/>
          <p:nvPr/>
        </p:nvSpPr>
        <p:spPr>
          <a:xfrm>
            <a:off x="588434" y="2188514"/>
            <a:ext cx="17186610" cy="8248412"/>
          </a:xfrm>
          <a:prstGeom prst="rect">
            <a:avLst/>
          </a:prstGeom>
          <a:noFill/>
        </p:spPr>
        <p:txBody>
          <a:bodyPr wrap="square" rtlCol="0">
            <a:spAutoFit/>
          </a:bodyPr>
          <a:lstStyle/>
          <a:p>
            <a:pPr>
              <a:spcAft>
                <a:spcPts val="1200"/>
              </a:spcAft>
            </a:pPr>
            <a:r>
              <a:rPr lang="es-ES" sz="2000" b="1" dirty="0">
                <a:solidFill>
                  <a:schemeClr val="accent3"/>
                </a:solidFill>
                <a:latin typeface="Roboto" panose="02000000000000000000" pitchFamily="2" charset="0"/>
                <a:ea typeface="Roboto" panose="02000000000000000000" pitchFamily="2" charset="0"/>
                <a:cs typeface="Open Sans" panose="020B0606030504020204" pitchFamily="34" charset="0"/>
              </a:rPr>
              <a:t>Finalidad de esta herramienta:</a:t>
            </a:r>
          </a:p>
          <a:p>
            <a:pPr marL="342900" indent="-342900">
              <a:spcAft>
                <a:spcPts val="1200"/>
              </a:spcAft>
              <a:buClr>
                <a:srgbClr val="FF0000"/>
              </a:buClr>
              <a:buFont typeface="Arial" panose="020B0604020202020204" pitchFamily="34" charset="0"/>
              <a:buChar char="•"/>
            </a:pPr>
            <a:r>
              <a:rPr lang="es-ES" sz="2000" dirty="0">
                <a:solidFill>
                  <a:schemeClr val="bg1"/>
                </a:solidFill>
                <a:latin typeface="Roboto" panose="02000000000000000000" pitchFamily="2" charset="0"/>
                <a:ea typeface="Roboto" panose="02000000000000000000" pitchFamily="2" charset="0"/>
                <a:cs typeface="Open Sans" panose="020B0606030504020204" pitchFamily="34" charset="0"/>
              </a:rPr>
              <a:t>Esta herramienta ofrece un modelo de sesión informativa que puede impartirse al personal y a los voluntarios sobre el Código de Conducta relativo al socorro en casos de desastre del Movimiento Internacional de la Cruz Roja y de la Media Luna Roja y suscitar un debate sobre lo que significa para su comportamiento en las comunidades.</a:t>
            </a:r>
          </a:p>
          <a:p>
            <a:pPr marL="342900" indent="-342900">
              <a:spcAft>
                <a:spcPts val="1200"/>
              </a:spcAft>
              <a:buClr>
                <a:srgbClr val="FF0000"/>
              </a:buClr>
              <a:buFont typeface="Arial" panose="020B0604020202020204" pitchFamily="34" charset="0"/>
              <a:buChar char="•"/>
            </a:pPr>
            <a:r>
              <a:rPr lang="es-ES" sz="2000" dirty="0">
                <a:solidFill>
                  <a:schemeClr val="bg1"/>
                </a:solidFill>
                <a:latin typeface="Roboto" panose="02000000000000000000" pitchFamily="2" charset="0"/>
                <a:ea typeface="Roboto" panose="02000000000000000000" pitchFamily="2" charset="0"/>
                <a:cs typeface="Open Sans" panose="020B0606030504020204" pitchFamily="34" charset="0"/>
              </a:rPr>
              <a:t>Incluye una visión general de temas clave como la prevención del fraude y la corrupción, la prevención de la explotación y el abuso sexuales y la protección de la infancia.</a:t>
            </a:r>
          </a:p>
          <a:p>
            <a:pPr marL="342900" indent="-342900">
              <a:spcAft>
                <a:spcPts val="1200"/>
              </a:spcAft>
              <a:buClr>
                <a:srgbClr val="FF0000"/>
              </a:buClr>
              <a:buFont typeface="Arial" panose="020B0604020202020204" pitchFamily="34" charset="0"/>
              <a:buChar char="•"/>
            </a:pPr>
            <a:r>
              <a:rPr lang="es-ES" sz="2000" dirty="0">
                <a:solidFill>
                  <a:schemeClr val="bg1"/>
                </a:solidFill>
                <a:latin typeface="Roboto" panose="02000000000000000000" pitchFamily="2" charset="0"/>
                <a:ea typeface="Roboto" panose="02000000000000000000" pitchFamily="2" charset="0"/>
                <a:cs typeface="Open Sans" panose="020B0606030504020204" pitchFamily="34" charset="0"/>
              </a:rPr>
              <a:t>No abarca los códigos de conducta del personal y los voluntarios de las distintas organizaciones, por ejemplo, los específicos del CICR, la IFRC o las Sociedades Nacionales; se pueden añadir diapositivas sobre estos temas a la presentación.</a:t>
            </a:r>
          </a:p>
          <a:p>
            <a:pPr marL="342900" indent="-342900">
              <a:spcAft>
                <a:spcPts val="1200"/>
              </a:spcAft>
              <a:buClr>
                <a:srgbClr val="FF0000"/>
              </a:buClr>
              <a:buFont typeface="Arial" panose="020B0604020202020204" pitchFamily="34" charset="0"/>
              <a:buChar char="•"/>
            </a:pPr>
            <a:r>
              <a:rPr lang="es-ES" sz="2000" dirty="0">
                <a:solidFill>
                  <a:schemeClr val="bg1"/>
                </a:solidFill>
                <a:latin typeface="Roboto" panose="02000000000000000000" pitchFamily="2" charset="0"/>
                <a:ea typeface="Roboto" panose="02000000000000000000" pitchFamily="2" charset="0"/>
                <a:cs typeface="Open Sans" panose="020B0606030504020204" pitchFamily="34" charset="0"/>
              </a:rPr>
              <a:t>Sin embargo, ofrece enlaces a las políticas y formaciones pertinentes de la organización</a:t>
            </a:r>
          </a:p>
          <a:p>
            <a:pPr marL="342900" indent="-342900">
              <a:spcAft>
                <a:spcPts val="1200"/>
              </a:spcAft>
              <a:buClr>
                <a:srgbClr val="FF0000"/>
              </a:buClr>
              <a:buFont typeface="Arial" panose="020B0604020202020204" pitchFamily="34" charset="0"/>
              <a:buChar char="•"/>
            </a:pPr>
            <a:endParaRPr lang="en-US" sz="2000" dirty="0">
              <a:solidFill>
                <a:schemeClr val="bg1"/>
              </a:solidFill>
              <a:latin typeface="Roboto" panose="02000000000000000000" pitchFamily="2" charset="0"/>
              <a:ea typeface="Roboto" panose="02000000000000000000" pitchFamily="2" charset="0"/>
              <a:cs typeface="Open Sans" panose="020B0606030504020204" pitchFamily="34" charset="0"/>
            </a:endParaRPr>
          </a:p>
          <a:p>
            <a:pPr>
              <a:spcAft>
                <a:spcPts val="1200"/>
              </a:spcAft>
              <a:buClr>
                <a:srgbClr val="FF0000"/>
              </a:buClr>
            </a:pPr>
            <a:r>
              <a:rPr lang="es-ES" sz="2000" b="1" dirty="0">
                <a:solidFill>
                  <a:schemeClr val="accent3"/>
                </a:solidFill>
                <a:latin typeface="Roboto" panose="02000000000000000000" pitchFamily="2" charset="0"/>
                <a:ea typeface="Roboto" panose="02000000000000000000" pitchFamily="2" charset="0"/>
                <a:cs typeface="Open Sans" panose="020B0606030504020204" pitchFamily="34" charset="0"/>
              </a:rPr>
              <a:t>Cómo utilizar esta herramienta:</a:t>
            </a:r>
          </a:p>
          <a:p>
            <a:pPr marL="342900" indent="-342900">
              <a:spcAft>
                <a:spcPts val="1200"/>
              </a:spcAft>
              <a:buClr>
                <a:srgbClr val="FF0000"/>
              </a:buClr>
              <a:buFont typeface="Arial" panose="020B0604020202020204" pitchFamily="34" charset="0"/>
              <a:buChar char="•"/>
            </a:pPr>
            <a:r>
              <a:rPr lang="es-ES" sz="2000" dirty="0">
                <a:solidFill>
                  <a:schemeClr val="bg1"/>
                </a:solidFill>
                <a:latin typeface="Roboto" panose="02000000000000000000" pitchFamily="2" charset="0"/>
                <a:ea typeface="Roboto" panose="02000000000000000000" pitchFamily="2" charset="0"/>
                <a:cs typeface="Open Sans" panose="020B0606030504020204" pitchFamily="34" charset="0"/>
              </a:rPr>
              <a:t>Esta presentación en PowerPoint dura aproximadamente entre 45 minutos y 1 hora</a:t>
            </a:r>
          </a:p>
          <a:p>
            <a:pPr marL="342900" indent="-342900">
              <a:spcAft>
                <a:spcPts val="1200"/>
              </a:spcAft>
              <a:buClr>
                <a:srgbClr val="FF0000"/>
              </a:buClr>
              <a:buFont typeface="Arial" panose="020B0604020202020204" pitchFamily="34" charset="0"/>
              <a:buChar char="•"/>
            </a:pPr>
            <a:r>
              <a:rPr lang="es-ES" sz="2000" dirty="0">
                <a:solidFill>
                  <a:schemeClr val="bg1"/>
                </a:solidFill>
                <a:latin typeface="Roboto" panose="02000000000000000000" pitchFamily="2" charset="0"/>
                <a:ea typeface="Roboto" panose="02000000000000000000" pitchFamily="2" charset="0"/>
                <a:cs typeface="Open Sans" panose="020B0606030504020204" pitchFamily="34" charset="0"/>
              </a:rPr>
              <a:t>Se puede utilizar como presentación ante un grupo de empleados y voluntarios, o para orientar un debate con un empleado o voluntario.</a:t>
            </a:r>
          </a:p>
          <a:p>
            <a:pPr marL="342900" indent="-342900">
              <a:spcAft>
                <a:spcPts val="1200"/>
              </a:spcAft>
              <a:buClr>
                <a:srgbClr val="FF0000"/>
              </a:buClr>
              <a:buFont typeface="Arial" panose="020B0604020202020204" pitchFamily="34" charset="0"/>
              <a:buChar char="•"/>
            </a:pPr>
            <a:r>
              <a:rPr lang="es-ES" sz="2000" dirty="0">
                <a:solidFill>
                  <a:schemeClr val="bg1"/>
                </a:solidFill>
                <a:latin typeface="Roboto" panose="02000000000000000000" pitchFamily="2" charset="0"/>
                <a:ea typeface="Roboto" panose="02000000000000000000" pitchFamily="2" charset="0"/>
                <a:cs typeface="Open Sans" panose="020B0606030504020204" pitchFamily="34" charset="0"/>
              </a:rPr>
              <a:t>Abarca el Código de Conducta compartido para el Movimiento Internacional de la Cruz Roja y de la Media Luna Roja, por lo que esta sesión informativa puede utilizarse junto con las sesiones informativas sobre el código de conducta específico de la organización. </a:t>
            </a:r>
          </a:p>
          <a:p>
            <a:pPr marL="342900" indent="-342900">
              <a:spcAft>
                <a:spcPts val="1200"/>
              </a:spcAft>
              <a:buClr>
                <a:srgbClr val="FF0000"/>
              </a:buClr>
              <a:buFont typeface="Arial" panose="020B0604020202020204" pitchFamily="34" charset="0"/>
              <a:buChar char="•"/>
            </a:pPr>
            <a:r>
              <a:rPr lang="es-ES" sz="2000" dirty="0">
                <a:solidFill>
                  <a:schemeClr val="bg1"/>
                </a:solidFill>
                <a:latin typeface="Roboto" panose="02000000000000000000" pitchFamily="2" charset="0"/>
                <a:ea typeface="Roboto" panose="02000000000000000000" pitchFamily="2" charset="0"/>
                <a:cs typeface="Open Sans" panose="020B0606030504020204" pitchFamily="34" charset="0"/>
              </a:rPr>
              <a:t>Se puede utilizar como parte de una iniciación para el nuevo personal, en formaciones para el personal y los voluntarios, o como formación de refresco.</a:t>
            </a:r>
          </a:p>
          <a:p>
            <a:pPr marL="342900" indent="-342900">
              <a:spcAft>
                <a:spcPts val="1200"/>
              </a:spcAft>
              <a:buClr>
                <a:srgbClr val="FF0000"/>
              </a:buClr>
              <a:buFont typeface="Arial" panose="020B0604020202020204" pitchFamily="34" charset="0"/>
              <a:buChar char="•"/>
            </a:pPr>
            <a:r>
              <a:rPr lang="es-ES" sz="2000" dirty="0">
                <a:solidFill>
                  <a:schemeClr val="bg1"/>
                </a:solidFill>
                <a:latin typeface="Roboto" panose="02000000000000000000" pitchFamily="2" charset="0"/>
                <a:ea typeface="Roboto" panose="02000000000000000000" pitchFamily="2" charset="0"/>
                <a:cs typeface="Open Sans" panose="020B0606030504020204" pitchFamily="34" charset="0"/>
              </a:rPr>
              <a:t>Cada diapositiva contiene notas para el facilitador con más información</a:t>
            </a:r>
          </a:p>
          <a:p>
            <a:pPr marL="342900" indent="-342900">
              <a:spcAft>
                <a:spcPts val="1200"/>
              </a:spcAft>
              <a:buClr>
                <a:srgbClr val="FF0000"/>
              </a:buClr>
              <a:buFont typeface="Arial" panose="020B0604020202020204" pitchFamily="34" charset="0"/>
              <a:buChar char="•"/>
            </a:pPr>
            <a:r>
              <a:rPr lang="es-ES" sz="2000" dirty="0">
                <a:solidFill>
                  <a:schemeClr val="bg1"/>
                </a:solidFill>
                <a:latin typeface="Roboto" panose="02000000000000000000" pitchFamily="2" charset="0"/>
                <a:ea typeface="Roboto" panose="02000000000000000000" pitchFamily="2" charset="0"/>
                <a:cs typeface="Open Sans" panose="020B0606030504020204" pitchFamily="34" charset="0"/>
              </a:rPr>
              <a:t>Las diapositivas pueden y deben editarse para incluir información específica de la organización</a:t>
            </a:r>
          </a:p>
          <a:p>
            <a:pPr>
              <a:spcAft>
                <a:spcPts val="1200"/>
              </a:spcAft>
              <a:buClr>
                <a:srgbClr val="FF0000"/>
              </a:buClr>
            </a:pPr>
            <a:endParaRPr lang="en-GB" sz="2000" dirty="0">
              <a:solidFill>
                <a:schemeClr val="bg1"/>
              </a:solidFill>
              <a:latin typeface="Roboto" panose="02000000000000000000" pitchFamily="2" charset="0"/>
              <a:ea typeface="Roboto" panose="02000000000000000000" pitchFamily="2" charset="0"/>
              <a:cs typeface="Open Sans" panose="020B0606030504020204" pitchFamily="34" charset="0"/>
            </a:endParaRPr>
          </a:p>
        </p:txBody>
      </p:sp>
      <p:sp>
        <p:nvSpPr>
          <p:cNvPr id="3" name="TextBox 2">
            <a:extLst>
              <a:ext uri="{FF2B5EF4-FFF2-40B4-BE49-F238E27FC236}">
                <a16:creationId xmlns:a16="http://schemas.microsoft.com/office/drawing/2014/main" id="{D42ABE1A-9361-344E-BF11-4AE08F83BBB4}"/>
              </a:ext>
            </a:extLst>
          </p:cNvPr>
          <p:cNvSpPr txBox="1"/>
          <p:nvPr/>
        </p:nvSpPr>
        <p:spPr>
          <a:xfrm>
            <a:off x="588434" y="477097"/>
            <a:ext cx="15842191" cy="1212448"/>
          </a:xfrm>
          <a:prstGeom prst="rect">
            <a:avLst/>
          </a:prstGeom>
          <a:noFill/>
        </p:spPr>
        <p:txBody>
          <a:bodyPr wrap="square" rtlCol="0">
            <a:spAutoFit/>
          </a:bodyPr>
          <a:lstStyle/>
          <a:p>
            <a:pPr>
              <a:lnSpc>
                <a:spcPct val="80000"/>
              </a:lnSpc>
              <a:spcAft>
                <a:spcPts val="1800"/>
              </a:spcAft>
            </a:pPr>
            <a:r>
              <a:rPr lang="es-ES" sz="4000" b="1" dirty="0">
                <a:solidFill>
                  <a:schemeClr val="bg1"/>
                </a:solidFill>
                <a:latin typeface="Montserrat" pitchFamily="2" charset="77"/>
                <a:ea typeface="Roboto Black" panose="02000000000000000000" pitchFamily="2" charset="0"/>
                <a:cs typeface="Open Sans Light" panose="020B0306030504020204" pitchFamily="34" charset="0"/>
              </a:rPr>
              <a:t>Herramientas para la participación comunitaria y rendición de cuentas a la comunidad</a:t>
            </a:r>
          </a:p>
          <a:p>
            <a:pPr>
              <a:lnSpc>
                <a:spcPct val="80000"/>
              </a:lnSpc>
              <a:spcAft>
                <a:spcPts val="1800"/>
              </a:spcAft>
            </a:pPr>
            <a:r>
              <a:rPr lang="es-ES" sz="3200" b="1" dirty="0">
                <a:solidFill>
                  <a:schemeClr val="accent3"/>
                </a:solidFill>
                <a:latin typeface="Montserrat" pitchFamily="2" charset="77"/>
                <a:ea typeface="Roboto Black" panose="02000000000000000000" pitchFamily="2" charset="0"/>
                <a:cs typeface="Open Sans Light" panose="020B0306030504020204" pitchFamily="34" charset="0"/>
              </a:rPr>
              <a:t>Herramienta 10</a:t>
            </a:r>
            <a:r>
              <a:rPr lang="es-ES" sz="3200" b="1" dirty="0">
                <a:solidFill>
                  <a:schemeClr val="bg1"/>
                </a:solidFill>
                <a:latin typeface="Montserrat" pitchFamily="2" charset="77"/>
                <a:ea typeface="Roboto Black" panose="02000000000000000000" pitchFamily="2" charset="0"/>
                <a:cs typeface="Open Sans Light" panose="020B0306030504020204" pitchFamily="34" charset="0"/>
              </a:rPr>
              <a:t>: Sesión informativa sobre el Código de Conducta</a:t>
            </a:r>
          </a:p>
        </p:txBody>
      </p:sp>
    </p:spTree>
    <p:extLst>
      <p:ext uri="{BB962C8B-B14F-4D97-AF65-F5344CB8AC3E}">
        <p14:creationId xmlns:p14="http://schemas.microsoft.com/office/powerpoint/2010/main" val="5631567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A group of people sitting on a bench&#10;&#10;Description automatically generated with medium confidence">
            <a:extLst>
              <a:ext uri="{FF2B5EF4-FFF2-40B4-BE49-F238E27FC236}">
                <a16:creationId xmlns:a16="http://schemas.microsoft.com/office/drawing/2014/main" id="{82989DE3-EF65-5442-A5BB-22820A7E3B85}"/>
              </a:ext>
            </a:extLst>
          </p:cNvPr>
          <p:cNvPicPr>
            <a:picLocks noGrp="1" noChangeAspect="1"/>
          </p:cNvPicPr>
          <p:nvPr>
            <p:ph type="pic" sz="quarter" idx="10"/>
          </p:nvPr>
        </p:nvPicPr>
        <p:blipFill rotWithShape="1">
          <a:blip r:embed="rId3" cstate="email">
            <a:extLst>
              <a:ext uri="{28A0092B-C50C-407E-A947-70E740481C1C}">
                <a14:useLocalDpi xmlns:a14="http://schemas.microsoft.com/office/drawing/2010/main"/>
              </a:ext>
            </a:extLst>
          </a:blip>
          <a:srcRect/>
          <a:stretch>
            <a:fillRect/>
          </a:stretch>
        </p:blipFill>
        <p:spPr/>
      </p:pic>
      <p:sp>
        <p:nvSpPr>
          <p:cNvPr id="3" name="TextBox 2">
            <a:extLst>
              <a:ext uri="{FF2B5EF4-FFF2-40B4-BE49-F238E27FC236}">
                <a16:creationId xmlns:a16="http://schemas.microsoft.com/office/drawing/2014/main" id="{A2C4367A-0963-4B43-AA11-66E573E4AF34}"/>
              </a:ext>
            </a:extLst>
          </p:cNvPr>
          <p:cNvSpPr txBox="1"/>
          <p:nvPr/>
        </p:nvSpPr>
        <p:spPr>
          <a:xfrm>
            <a:off x="11692548" y="237403"/>
            <a:ext cx="6433231" cy="1869486"/>
          </a:xfrm>
          <a:prstGeom prst="rect">
            <a:avLst/>
          </a:prstGeom>
          <a:solidFill>
            <a:schemeClr val="bg2"/>
          </a:solidFill>
        </p:spPr>
        <p:txBody>
          <a:bodyPr wrap="square" rtlCol="0">
            <a:spAutoFit/>
          </a:bodyPr>
          <a:lstStyle/>
          <a:p>
            <a:pPr marL="914400" indent="-914400">
              <a:lnSpc>
                <a:spcPct val="80000"/>
              </a:lnSpc>
              <a:spcBef>
                <a:spcPts val="1800"/>
              </a:spcBef>
              <a:buClr>
                <a:schemeClr val="accent3"/>
              </a:buClr>
              <a:buFont typeface="+mj-lt"/>
              <a:buAutoNum type="arabicPeriod" startAt="4"/>
            </a:pPr>
            <a:r>
              <a:rPr lang="es-ES" sz="4800" b="1" dirty="0">
                <a:solidFill>
                  <a:schemeClr val="bg1"/>
                </a:solidFill>
                <a:latin typeface="Montserrat" pitchFamily="2" charset="77"/>
                <a:ea typeface="Roboto" panose="02000000000000000000" pitchFamily="2" charset="0"/>
                <a:cs typeface="Open Sans" panose="020B0606030504020204" pitchFamily="34" charset="0"/>
              </a:rPr>
              <a:t>No son instrumentos de la política exterior del Gobierno </a:t>
            </a:r>
          </a:p>
        </p:txBody>
      </p:sp>
      <p:sp>
        <p:nvSpPr>
          <p:cNvPr id="8" name="TextBox 7">
            <a:extLst>
              <a:ext uri="{FF2B5EF4-FFF2-40B4-BE49-F238E27FC236}">
                <a16:creationId xmlns:a16="http://schemas.microsoft.com/office/drawing/2014/main" id="{52E1FE05-0935-6A4D-B03F-C0E290E8C7AD}"/>
              </a:ext>
            </a:extLst>
          </p:cNvPr>
          <p:cNvSpPr txBox="1"/>
          <p:nvPr/>
        </p:nvSpPr>
        <p:spPr>
          <a:xfrm>
            <a:off x="11117093" y="3410727"/>
            <a:ext cx="6901966" cy="3739485"/>
          </a:xfrm>
          <a:prstGeom prst="rect">
            <a:avLst/>
          </a:prstGeom>
          <a:noFill/>
        </p:spPr>
        <p:txBody>
          <a:bodyPr wrap="square" rtlCol="0">
            <a:spAutoFit/>
          </a:bodyPr>
          <a:lstStyle/>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Principio fundamental de independencia </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Actuar con independencia de los gobiernos anfitriones y extranjeros</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Ayudar a aplicar las políticas gubernamentales sólo si coinciden con nuestras políticas independientes</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No nos dejamos llevar por los intereses políticos de los donantes</a:t>
            </a:r>
          </a:p>
        </p:txBody>
      </p:sp>
      <p:sp>
        <p:nvSpPr>
          <p:cNvPr id="9" name="TextBox 8">
            <a:extLst>
              <a:ext uri="{FF2B5EF4-FFF2-40B4-BE49-F238E27FC236}">
                <a16:creationId xmlns:a16="http://schemas.microsoft.com/office/drawing/2014/main" id="{B9601880-7740-D643-950E-521D052B3F6F}"/>
              </a:ext>
            </a:extLst>
          </p:cNvPr>
          <p:cNvSpPr txBox="1"/>
          <p:nvPr/>
        </p:nvSpPr>
        <p:spPr>
          <a:xfrm>
            <a:off x="8206742" y="7149739"/>
            <a:ext cx="9600342" cy="2400657"/>
          </a:xfrm>
          <a:prstGeom prst="rect">
            <a:avLst/>
          </a:prstGeom>
          <a:noFill/>
        </p:spPr>
        <p:txBody>
          <a:bodyPr wrap="square" rtlCol="0">
            <a:spAutoFit/>
          </a:bodyPr>
          <a:lstStyle/>
          <a:p>
            <a:pPr>
              <a:spcAft>
                <a:spcPts val="1800"/>
              </a:spcAft>
              <a:buClr>
                <a:srgbClr val="FF0000"/>
              </a:buClr>
            </a:pPr>
            <a:r>
              <a:rPr lang="es-ES" sz="2400" b="1" dirty="0">
                <a:solidFill>
                  <a:schemeClr val="accent3"/>
                </a:solidFill>
                <a:latin typeface="Roboto" panose="02000000000000000000" pitchFamily="2" charset="0"/>
                <a:ea typeface="Roboto" panose="02000000000000000000" pitchFamily="2" charset="0"/>
                <a:cs typeface="Open Sans" panose="020B0606030504020204" pitchFamily="34" charset="0"/>
              </a:rPr>
              <a:t>¿Qué significa esto para nuestro comportamiento en las comunidades?</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Tras una catástrofe, no trasladamos a la fuerza a las personas que no quieren mudarse, aunque sea lo que quiere el gobierno</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No aceptamos financiación para programas que solo ayuden a un grupo étnico o una religión </a:t>
            </a:r>
          </a:p>
        </p:txBody>
      </p:sp>
    </p:spTree>
    <p:extLst>
      <p:ext uri="{BB962C8B-B14F-4D97-AF65-F5344CB8AC3E}">
        <p14:creationId xmlns:p14="http://schemas.microsoft.com/office/powerpoint/2010/main" val="6434094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8FF3273C-4A68-3948-BC17-291BE081B81E}"/>
              </a:ext>
            </a:extLst>
          </p:cNvPr>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p:blipFill>
        <p:spPr>
          <a:xfrm>
            <a:off x="9311054" y="1311513"/>
            <a:ext cx="7687902" cy="7699484"/>
          </a:xfrm>
        </p:spPr>
      </p:pic>
      <p:sp>
        <p:nvSpPr>
          <p:cNvPr id="4" name="TextBox 3">
            <a:extLst>
              <a:ext uri="{FF2B5EF4-FFF2-40B4-BE49-F238E27FC236}">
                <a16:creationId xmlns:a16="http://schemas.microsoft.com/office/drawing/2014/main" id="{2EF442A9-B542-C34F-8C68-226B37A6FA08}"/>
              </a:ext>
            </a:extLst>
          </p:cNvPr>
          <p:cNvSpPr txBox="1"/>
          <p:nvPr/>
        </p:nvSpPr>
        <p:spPr>
          <a:xfrm>
            <a:off x="635048" y="1311513"/>
            <a:ext cx="8341899" cy="1278555"/>
          </a:xfrm>
          <a:prstGeom prst="rect">
            <a:avLst/>
          </a:prstGeom>
          <a:noFill/>
        </p:spPr>
        <p:txBody>
          <a:bodyPr wrap="square" rtlCol="0">
            <a:spAutoFit/>
          </a:bodyPr>
          <a:lstStyle/>
          <a:p>
            <a:pPr marL="914400" indent="-914400">
              <a:lnSpc>
                <a:spcPct val="80000"/>
              </a:lnSpc>
              <a:spcBef>
                <a:spcPts val="1800"/>
              </a:spcBef>
              <a:buClr>
                <a:schemeClr val="accent3"/>
              </a:buClr>
              <a:buFont typeface="+mj-lt"/>
              <a:buAutoNum type="arabicPeriod" startAt="5"/>
            </a:pPr>
            <a:r>
              <a:rPr lang="es-ES" sz="4800" b="1" dirty="0">
                <a:solidFill>
                  <a:schemeClr val="bg1"/>
                </a:solidFill>
                <a:latin typeface="Montserrat" pitchFamily="2" charset="77"/>
                <a:ea typeface="Roboto" panose="02000000000000000000" pitchFamily="2" charset="0"/>
                <a:cs typeface="Open Sans" panose="020B0606030504020204" pitchFamily="34" charset="0"/>
              </a:rPr>
              <a:t>Respetar las costumbres y la cultura</a:t>
            </a:r>
          </a:p>
        </p:txBody>
      </p:sp>
      <p:sp>
        <p:nvSpPr>
          <p:cNvPr id="8" name="TextBox 7">
            <a:extLst>
              <a:ext uri="{FF2B5EF4-FFF2-40B4-BE49-F238E27FC236}">
                <a16:creationId xmlns:a16="http://schemas.microsoft.com/office/drawing/2014/main" id="{8776A7F1-8B30-C84F-AFA9-208250A38362}"/>
              </a:ext>
            </a:extLst>
          </p:cNvPr>
          <p:cNvSpPr txBox="1"/>
          <p:nvPr/>
        </p:nvSpPr>
        <p:spPr>
          <a:xfrm>
            <a:off x="779096" y="3065585"/>
            <a:ext cx="7390131" cy="7017306"/>
          </a:xfrm>
          <a:prstGeom prst="rect">
            <a:avLst/>
          </a:prstGeom>
          <a:noFill/>
        </p:spPr>
        <p:txBody>
          <a:bodyPr wrap="square" rtlCol="0">
            <a:spAutoFit/>
          </a:bodyPr>
          <a:lstStyle/>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Respetar las costumbres, hábitos y creencias religiosas de las personas</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Evitar comportamientos inapropiados en una cultura determinada</a:t>
            </a:r>
            <a:endParaRPr lang="en-GB" sz="2400" b="1" dirty="0">
              <a:solidFill>
                <a:schemeClr val="accent3"/>
              </a:solidFill>
              <a:latin typeface="Roboto" panose="02000000000000000000" pitchFamily="2" charset="0"/>
              <a:ea typeface="Roboto" panose="02000000000000000000" pitchFamily="2" charset="0"/>
              <a:cs typeface="Open Sans" panose="020B0606030504020204" pitchFamily="34" charset="0"/>
            </a:endParaRPr>
          </a:p>
          <a:p>
            <a:pPr>
              <a:spcAft>
                <a:spcPts val="1800"/>
              </a:spcAft>
              <a:buClr>
                <a:srgbClr val="FF0000"/>
              </a:buClr>
            </a:pPr>
            <a:r>
              <a:rPr lang="es-ES" sz="2400" b="1" dirty="0">
                <a:solidFill>
                  <a:schemeClr val="accent3"/>
                </a:solidFill>
                <a:latin typeface="Roboto" panose="02000000000000000000" pitchFamily="2" charset="0"/>
                <a:ea typeface="Roboto" panose="02000000000000000000" pitchFamily="2" charset="0"/>
                <a:cs typeface="Open Sans" panose="020B0606030504020204" pitchFamily="34" charset="0"/>
              </a:rPr>
              <a:t>¿Qué significa esto para nuestro comportamiento en las comunidades? </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Trabajar con las comunidades durante las epidemias para garantizar entierros seguros y dignos que respeten las tradiciones y creencias locales</a:t>
            </a:r>
          </a:p>
          <a:p>
            <a:pPr>
              <a:spcAft>
                <a:spcPts val="1800"/>
              </a:spcAft>
              <a:buClr>
                <a:srgbClr val="FF0000"/>
              </a:buClr>
            </a:pPr>
            <a:r>
              <a:rPr lang="es-ES" sz="2400" dirty="0">
                <a:solidFill>
                  <a:schemeClr val="accent3"/>
                </a:solidFill>
                <a:latin typeface="Roboto" panose="02000000000000000000" pitchFamily="2" charset="0"/>
                <a:ea typeface="Roboto" panose="02000000000000000000" pitchFamily="2" charset="0"/>
                <a:cs typeface="Open Sans" panose="020B0606030504020204" pitchFamily="34" charset="0"/>
              </a:rPr>
              <a:t>¿Qué no significa?</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Discriminar a mujeres o grupos marginados porque forma parte de la cultura</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Incumplir cualquiera de los Principios Fundamentales</a:t>
            </a:r>
          </a:p>
        </p:txBody>
      </p:sp>
    </p:spTree>
    <p:extLst>
      <p:ext uri="{BB962C8B-B14F-4D97-AF65-F5344CB8AC3E}">
        <p14:creationId xmlns:p14="http://schemas.microsoft.com/office/powerpoint/2010/main" val="19789517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group of people sitting on a blanket&#10;&#10;Description automatically generated with low confidence">
            <a:extLst>
              <a:ext uri="{FF2B5EF4-FFF2-40B4-BE49-F238E27FC236}">
                <a16:creationId xmlns:a16="http://schemas.microsoft.com/office/drawing/2014/main" id="{8C254282-4599-3644-B739-0B1D906F66E8}"/>
              </a:ext>
            </a:extLst>
          </p:cNvPr>
          <p:cNvPicPr>
            <a:picLocks noGrp="1" noChangeAspect="1"/>
          </p:cNvPicPr>
          <p:nvPr>
            <p:ph type="pic" sz="quarter" idx="10"/>
          </p:nvPr>
        </p:nvPicPr>
        <p:blipFill rotWithShape="1">
          <a:blip r:embed="rId3" cstate="email">
            <a:extLst>
              <a:ext uri="{28A0092B-C50C-407E-A947-70E740481C1C}">
                <a14:useLocalDpi xmlns:a14="http://schemas.microsoft.com/office/drawing/2010/main"/>
              </a:ext>
            </a:extLst>
          </a:blip>
          <a:srcRect/>
          <a:stretch>
            <a:fillRect/>
          </a:stretch>
        </p:blipFill>
        <p:spPr/>
      </p:pic>
      <p:sp>
        <p:nvSpPr>
          <p:cNvPr id="3" name="TextBox 2">
            <a:extLst>
              <a:ext uri="{FF2B5EF4-FFF2-40B4-BE49-F238E27FC236}">
                <a16:creationId xmlns:a16="http://schemas.microsoft.com/office/drawing/2014/main" id="{488839C6-C3C0-2444-BABA-B0405768EC63}"/>
              </a:ext>
            </a:extLst>
          </p:cNvPr>
          <p:cNvSpPr txBox="1"/>
          <p:nvPr/>
        </p:nvSpPr>
        <p:spPr>
          <a:xfrm>
            <a:off x="10027404" y="378178"/>
            <a:ext cx="8016756" cy="2460417"/>
          </a:xfrm>
          <a:prstGeom prst="rect">
            <a:avLst/>
          </a:prstGeom>
          <a:noFill/>
        </p:spPr>
        <p:txBody>
          <a:bodyPr wrap="square" rtlCol="0">
            <a:spAutoFit/>
          </a:bodyPr>
          <a:lstStyle/>
          <a:p>
            <a:pPr marL="914400" indent="-914400">
              <a:lnSpc>
                <a:spcPct val="80000"/>
              </a:lnSpc>
              <a:spcBef>
                <a:spcPts val="1800"/>
              </a:spcBef>
              <a:buClr>
                <a:schemeClr val="accent3"/>
              </a:buClr>
              <a:buFont typeface="+mj-lt"/>
              <a:buAutoNum type="arabicPeriod" startAt="6"/>
            </a:pPr>
            <a:r>
              <a:rPr lang="es-ES" sz="4800" b="1" dirty="0">
                <a:solidFill>
                  <a:schemeClr val="bg1"/>
                </a:solidFill>
                <a:latin typeface="Montserrat" pitchFamily="2" charset="77"/>
                <a:ea typeface="Roboto" panose="02000000000000000000" pitchFamily="2" charset="0"/>
                <a:cs typeface="Open Sans" panose="020B0606030504020204" pitchFamily="34" charset="0"/>
              </a:rPr>
              <a:t>Apoyar la ayuda en caso de catástrofe en las organizaciones locales</a:t>
            </a:r>
          </a:p>
        </p:txBody>
      </p:sp>
      <p:sp>
        <p:nvSpPr>
          <p:cNvPr id="4" name="TextBox 3">
            <a:extLst>
              <a:ext uri="{FF2B5EF4-FFF2-40B4-BE49-F238E27FC236}">
                <a16:creationId xmlns:a16="http://schemas.microsoft.com/office/drawing/2014/main" id="{6CE58CB7-2D4B-B04C-B329-157DC5241F0C}"/>
              </a:ext>
            </a:extLst>
          </p:cNvPr>
          <p:cNvSpPr txBox="1"/>
          <p:nvPr/>
        </p:nvSpPr>
        <p:spPr>
          <a:xfrm>
            <a:off x="10943589" y="3112915"/>
            <a:ext cx="6584219" cy="6401753"/>
          </a:xfrm>
          <a:prstGeom prst="rect">
            <a:avLst/>
          </a:prstGeom>
          <a:noFill/>
        </p:spPr>
        <p:txBody>
          <a:bodyPr wrap="square" rtlCol="0">
            <a:spAutoFit/>
          </a:bodyPr>
          <a:lstStyle/>
          <a:p>
            <a:pPr marL="342900" indent="-342900">
              <a:spcAft>
                <a:spcPts val="1800"/>
              </a:spcAft>
              <a:buClr>
                <a:srgbClr val="FF0000"/>
              </a:buClr>
              <a:buFont typeface="Arial" panose="020B0604020202020204" pitchFamily="34" charset="0"/>
              <a:buChar char="•"/>
            </a:pPr>
            <a:r>
              <a:rPr lang="es-ES" sz="2000" dirty="0">
                <a:solidFill>
                  <a:schemeClr val="bg1"/>
                </a:solidFill>
                <a:latin typeface="Roboto" panose="02000000000000000000" pitchFamily="2" charset="0"/>
                <a:ea typeface="Roboto" panose="02000000000000000000" pitchFamily="2" charset="0"/>
                <a:cs typeface="Open Sans" panose="020B0606030504020204" pitchFamily="34" charset="0"/>
              </a:rPr>
              <a:t>La gente no está indefensa: tiene capacidades, habilidades y recursos</a:t>
            </a:r>
          </a:p>
          <a:p>
            <a:pPr marL="342900" indent="-342900">
              <a:spcAft>
                <a:spcPts val="1800"/>
              </a:spcAft>
              <a:buClr>
                <a:srgbClr val="FF0000"/>
              </a:buClr>
              <a:buFont typeface="Arial" panose="020B0604020202020204" pitchFamily="34" charset="0"/>
              <a:buChar char="•"/>
            </a:pPr>
            <a:r>
              <a:rPr lang="es-ES" sz="2000" dirty="0">
                <a:solidFill>
                  <a:schemeClr val="bg1"/>
                </a:solidFill>
                <a:latin typeface="Roboto" panose="02000000000000000000" pitchFamily="2" charset="0"/>
                <a:ea typeface="Roboto" panose="02000000000000000000" pitchFamily="2" charset="0"/>
                <a:cs typeface="Open Sans" panose="020B0606030504020204" pitchFamily="34" charset="0"/>
              </a:rPr>
              <a:t>Las respuestas deben reforzar la capacidad local</a:t>
            </a:r>
          </a:p>
          <a:p>
            <a:pPr marL="342900" indent="-342900">
              <a:spcAft>
                <a:spcPts val="1800"/>
              </a:spcAft>
              <a:buClr>
                <a:srgbClr val="FF0000"/>
              </a:buClr>
              <a:buFont typeface="Arial" panose="020B0604020202020204" pitchFamily="34" charset="0"/>
              <a:buChar char="•"/>
            </a:pPr>
            <a:r>
              <a:rPr lang="es-ES" sz="2000" dirty="0">
                <a:solidFill>
                  <a:schemeClr val="bg1"/>
                </a:solidFill>
                <a:latin typeface="Roboto" panose="02000000000000000000" pitchFamily="2" charset="0"/>
                <a:ea typeface="Roboto" panose="02000000000000000000" pitchFamily="2" charset="0"/>
                <a:cs typeface="Open Sans" panose="020B0606030504020204" pitchFamily="34" charset="0"/>
              </a:rPr>
              <a:t>Emplear a la población local, comprar materiales locales, comerciar con empresas locales</a:t>
            </a:r>
          </a:p>
          <a:p>
            <a:pPr marL="342900" indent="-342900">
              <a:spcAft>
                <a:spcPts val="1800"/>
              </a:spcAft>
              <a:buClr>
                <a:srgbClr val="FF0000"/>
              </a:buClr>
              <a:buFont typeface="Arial" panose="020B0604020202020204" pitchFamily="34" charset="0"/>
              <a:buChar char="•"/>
            </a:pPr>
            <a:r>
              <a:rPr lang="es-ES" sz="2000" dirty="0">
                <a:solidFill>
                  <a:schemeClr val="bg1"/>
                </a:solidFill>
                <a:latin typeface="Roboto" panose="02000000000000000000" pitchFamily="2" charset="0"/>
                <a:ea typeface="Roboto" panose="02000000000000000000" pitchFamily="2" charset="0"/>
                <a:cs typeface="Open Sans" panose="020B0606030504020204" pitchFamily="34" charset="0"/>
              </a:rPr>
              <a:t>Las instituciones y organizaciones locales deben dirigir la coordinación y la respuesta</a:t>
            </a:r>
            <a:endParaRPr lang="en-GB" sz="2000" b="1" dirty="0">
              <a:solidFill>
                <a:schemeClr val="accent3"/>
              </a:solidFill>
              <a:latin typeface="Roboto" panose="02000000000000000000" pitchFamily="2" charset="0"/>
              <a:ea typeface="Roboto" panose="02000000000000000000" pitchFamily="2" charset="0"/>
              <a:cs typeface="Open Sans" panose="020B0606030504020204" pitchFamily="34" charset="0"/>
            </a:endParaRPr>
          </a:p>
          <a:p>
            <a:pPr>
              <a:spcAft>
                <a:spcPts val="1800"/>
              </a:spcAft>
              <a:buClr>
                <a:srgbClr val="FF0000"/>
              </a:buClr>
            </a:pPr>
            <a:r>
              <a:rPr lang="es-ES" sz="2000" b="1" dirty="0">
                <a:solidFill>
                  <a:schemeClr val="accent3"/>
                </a:solidFill>
                <a:latin typeface="Roboto" panose="02000000000000000000" pitchFamily="2" charset="0"/>
                <a:ea typeface="Roboto" panose="02000000000000000000" pitchFamily="2" charset="0"/>
                <a:cs typeface="Open Sans" panose="020B0606030504020204" pitchFamily="34" charset="0"/>
              </a:rPr>
              <a:t>¿Qué significa esto para nuestro comportamiento en las comunidades? </a:t>
            </a:r>
          </a:p>
          <a:p>
            <a:pPr marL="342900" indent="-342900">
              <a:spcAft>
                <a:spcPts val="1800"/>
              </a:spcAft>
              <a:buClr>
                <a:srgbClr val="FF0000"/>
              </a:buClr>
              <a:buFont typeface="Arial" panose="020B0604020202020204" pitchFamily="34" charset="0"/>
              <a:buChar char="•"/>
            </a:pPr>
            <a:r>
              <a:rPr lang="es-ES" sz="2000" dirty="0">
                <a:solidFill>
                  <a:schemeClr val="bg1"/>
                </a:solidFill>
                <a:latin typeface="Roboto" panose="02000000000000000000" pitchFamily="2" charset="0"/>
                <a:ea typeface="Roboto" panose="02000000000000000000" pitchFamily="2" charset="0"/>
                <a:cs typeface="Open Sans" panose="020B0606030504020204" pitchFamily="34" charset="0"/>
              </a:rPr>
              <a:t>Dedicar tiempo a comprender el contexto, incluidas las capacidades de las personas, al inicio de los programas y las respuestas </a:t>
            </a:r>
          </a:p>
          <a:p>
            <a:pPr marL="342900" indent="-342900">
              <a:spcAft>
                <a:spcPts val="1800"/>
              </a:spcAft>
              <a:buClr>
                <a:srgbClr val="FF0000"/>
              </a:buClr>
              <a:buFont typeface="Arial" panose="020B0604020202020204" pitchFamily="34" charset="0"/>
              <a:buChar char="•"/>
            </a:pPr>
            <a:r>
              <a:rPr lang="es-ES" sz="2000" dirty="0">
                <a:solidFill>
                  <a:schemeClr val="bg1"/>
                </a:solidFill>
                <a:latin typeface="Roboto" panose="02000000000000000000" pitchFamily="2" charset="0"/>
                <a:ea typeface="Roboto" panose="02000000000000000000" pitchFamily="2" charset="0"/>
                <a:cs typeface="Open Sans" panose="020B0606030504020204" pitchFamily="34" charset="0"/>
              </a:rPr>
              <a:t>No decidimos lo que la gente necesita y se lo damos por nuestra cuenta: trabajamos con ellos para planificar las respuestas, que ellos ayudan a gestionar</a:t>
            </a:r>
          </a:p>
        </p:txBody>
      </p:sp>
    </p:spTree>
    <p:extLst>
      <p:ext uri="{BB962C8B-B14F-4D97-AF65-F5344CB8AC3E}">
        <p14:creationId xmlns:p14="http://schemas.microsoft.com/office/powerpoint/2010/main" val="38982643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3BF44D2D-456C-A940-9046-CBD23E692D7B}"/>
              </a:ext>
            </a:extLst>
          </p:cNvPr>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p:blipFill>
        <p:spPr>
          <a:xfrm>
            <a:off x="9570720" y="1700378"/>
            <a:ext cx="8717279" cy="8588210"/>
          </a:xfrm>
        </p:spPr>
      </p:pic>
      <p:sp>
        <p:nvSpPr>
          <p:cNvPr id="4" name="TextBox 3">
            <a:extLst>
              <a:ext uri="{FF2B5EF4-FFF2-40B4-BE49-F238E27FC236}">
                <a16:creationId xmlns:a16="http://schemas.microsoft.com/office/drawing/2014/main" id="{788F6D23-7CBB-1545-B19E-4EA3D34CB7CE}"/>
              </a:ext>
            </a:extLst>
          </p:cNvPr>
          <p:cNvSpPr txBox="1"/>
          <p:nvPr/>
        </p:nvSpPr>
        <p:spPr>
          <a:xfrm>
            <a:off x="542441" y="827628"/>
            <a:ext cx="9872420" cy="1278555"/>
          </a:xfrm>
          <a:prstGeom prst="rect">
            <a:avLst/>
          </a:prstGeom>
          <a:noFill/>
        </p:spPr>
        <p:txBody>
          <a:bodyPr wrap="square" rtlCol="0">
            <a:spAutoFit/>
          </a:bodyPr>
          <a:lstStyle/>
          <a:p>
            <a:pPr marL="914400" indent="-914400">
              <a:lnSpc>
                <a:spcPct val="80000"/>
              </a:lnSpc>
              <a:spcBef>
                <a:spcPts val="1800"/>
              </a:spcBef>
              <a:buClr>
                <a:schemeClr val="accent3"/>
              </a:buClr>
              <a:buFont typeface="+mj-lt"/>
              <a:buAutoNum type="arabicPeriod" startAt="7"/>
            </a:pPr>
            <a:r>
              <a:rPr lang="es-ES" sz="4800" b="1" dirty="0">
                <a:solidFill>
                  <a:schemeClr val="bg1"/>
                </a:solidFill>
                <a:latin typeface="Montserrat" pitchFamily="2" charset="77"/>
                <a:ea typeface="Roboto" panose="02000000000000000000" pitchFamily="2" charset="0"/>
                <a:cs typeface="Open Sans" panose="020B0606030504020204" pitchFamily="34" charset="0"/>
              </a:rPr>
              <a:t>Implicar a las comunidades en la gestión de la ayuda de emergencia</a:t>
            </a:r>
          </a:p>
        </p:txBody>
      </p:sp>
      <p:sp>
        <p:nvSpPr>
          <p:cNvPr id="5" name="TextBox 4">
            <a:extLst>
              <a:ext uri="{FF2B5EF4-FFF2-40B4-BE49-F238E27FC236}">
                <a16:creationId xmlns:a16="http://schemas.microsoft.com/office/drawing/2014/main" id="{CCA14A47-D145-7742-BFDD-49071A812CF3}"/>
              </a:ext>
            </a:extLst>
          </p:cNvPr>
          <p:cNvSpPr txBox="1"/>
          <p:nvPr/>
        </p:nvSpPr>
        <p:spPr>
          <a:xfrm>
            <a:off x="1127760" y="2729409"/>
            <a:ext cx="8288003" cy="6093976"/>
          </a:xfrm>
          <a:prstGeom prst="rect">
            <a:avLst/>
          </a:prstGeom>
          <a:noFill/>
        </p:spPr>
        <p:txBody>
          <a:bodyPr wrap="square" rtlCol="0">
            <a:spAutoFit/>
          </a:bodyPr>
          <a:lstStyle/>
          <a:p>
            <a:pPr marL="342900" indent="-342900">
              <a:spcAft>
                <a:spcPts val="1800"/>
              </a:spcAft>
              <a:buClr>
                <a:srgbClr val="FF0000"/>
              </a:buClr>
              <a:buFont typeface="Arial" panose="020B0604020202020204" pitchFamily="34" charset="0"/>
              <a:buChar char="•"/>
            </a:pPr>
            <a:r>
              <a:rPr lang="es-ES" sz="2000" dirty="0">
                <a:solidFill>
                  <a:schemeClr val="bg1"/>
                </a:solidFill>
                <a:latin typeface="Roboto" panose="02000000000000000000" pitchFamily="2" charset="0"/>
                <a:ea typeface="Roboto" panose="02000000000000000000" pitchFamily="2" charset="0"/>
                <a:cs typeface="Open Sans" panose="020B0606030504020204" pitchFamily="34" charset="0"/>
              </a:rPr>
              <a:t>Las comunidades deben participar en el diseño, la gestión y la ejecución de los programas y las respuestas de ayuda</a:t>
            </a:r>
          </a:p>
          <a:p>
            <a:pPr marL="342900" indent="-342900">
              <a:spcAft>
                <a:spcPts val="1800"/>
              </a:spcAft>
              <a:buClr>
                <a:srgbClr val="FF0000"/>
              </a:buClr>
              <a:buFont typeface="Arial" panose="020B0604020202020204" pitchFamily="34" charset="0"/>
              <a:buChar char="•"/>
            </a:pPr>
            <a:r>
              <a:rPr lang="es-ES" sz="2000" dirty="0">
                <a:solidFill>
                  <a:schemeClr val="bg1"/>
                </a:solidFill>
                <a:latin typeface="Roboto" panose="02000000000000000000" pitchFamily="2" charset="0"/>
                <a:ea typeface="Roboto" panose="02000000000000000000" pitchFamily="2" charset="0"/>
                <a:cs typeface="Open Sans" panose="020B0606030504020204" pitchFamily="34" charset="0"/>
              </a:rPr>
              <a:t>Los miembros de la comunidad son considerados socios en pie de igualdad</a:t>
            </a:r>
            <a:endParaRPr lang="en-GB" sz="2000" b="1" dirty="0">
              <a:solidFill>
                <a:schemeClr val="accent3"/>
              </a:solidFill>
              <a:latin typeface="Roboto" panose="02000000000000000000" pitchFamily="2" charset="0"/>
              <a:ea typeface="Roboto" panose="02000000000000000000" pitchFamily="2" charset="0"/>
              <a:cs typeface="Open Sans" panose="020B0606030504020204" pitchFamily="34" charset="0"/>
            </a:endParaRPr>
          </a:p>
          <a:p>
            <a:pPr>
              <a:spcAft>
                <a:spcPts val="1800"/>
              </a:spcAft>
              <a:buClr>
                <a:srgbClr val="FF0000"/>
              </a:buClr>
            </a:pPr>
            <a:r>
              <a:rPr lang="es-ES" sz="2000" b="1" dirty="0">
                <a:solidFill>
                  <a:schemeClr val="accent3"/>
                </a:solidFill>
                <a:latin typeface="Roboto" panose="02000000000000000000" pitchFamily="2" charset="0"/>
                <a:ea typeface="Roboto" panose="02000000000000000000" pitchFamily="2" charset="0"/>
                <a:cs typeface="Open Sans" panose="020B0606030504020204" pitchFamily="34" charset="0"/>
              </a:rPr>
              <a:t>¿Qué significa esto para nuestro comportamiento en las comunidades? </a:t>
            </a:r>
          </a:p>
          <a:p>
            <a:pPr marL="342900" indent="-342900">
              <a:spcAft>
                <a:spcPts val="1800"/>
              </a:spcAft>
              <a:buClr>
                <a:srgbClr val="FF0000"/>
              </a:buClr>
              <a:buFont typeface="Arial" panose="020B0604020202020204" pitchFamily="34" charset="0"/>
              <a:buChar char="•"/>
            </a:pPr>
            <a:r>
              <a:rPr lang="es-ES" sz="2000" dirty="0">
                <a:solidFill>
                  <a:schemeClr val="bg1"/>
                </a:solidFill>
                <a:latin typeface="Roboto" panose="02000000000000000000" pitchFamily="2" charset="0"/>
                <a:ea typeface="Roboto" panose="02000000000000000000" pitchFamily="2" charset="0"/>
                <a:cs typeface="Open Sans" panose="020B0606030504020204" pitchFamily="34" charset="0"/>
              </a:rPr>
              <a:t>Participación de la comunidad, por ejemplo, a través de comités 
</a:t>
            </a:r>
            <a:br>
              <a:rPr lang="es-ES" sz="2000" dirty="0">
                <a:solidFill>
                  <a:schemeClr val="bg1"/>
                </a:solidFill>
                <a:latin typeface="Roboto" panose="02000000000000000000" pitchFamily="2" charset="0"/>
                <a:ea typeface="Roboto" panose="02000000000000000000" pitchFamily="2" charset="0"/>
                <a:cs typeface="Open Sans" panose="020B0606030504020204" pitchFamily="34" charset="0"/>
              </a:rPr>
            </a:br>
            <a:r>
              <a:rPr lang="es-ES" sz="2000" dirty="0">
                <a:solidFill>
                  <a:schemeClr val="bg1"/>
                </a:solidFill>
                <a:latin typeface="Roboto" panose="02000000000000000000" pitchFamily="2" charset="0"/>
                <a:ea typeface="Roboto" panose="02000000000000000000" pitchFamily="2" charset="0"/>
                <a:cs typeface="Open Sans" panose="020B0606030504020204" pitchFamily="34" charset="0"/>
              </a:rPr>
              <a:t>comunitarios o grupos de discusión periódicos para escuchar las sugerencias de la gente.</a:t>
            </a:r>
          </a:p>
          <a:p>
            <a:pPr marL="342900" indent="-342900">
              <a:spcAft>
                <a:spcPts val="1800"/>
              </a:spcAft>
              <a:buClr>
                <a:srgbClr val="FF0000"/>
              </a:buClr>
              <a:buFont typeface="Arial" panose="020B0604020202020204" pitchFamily="34" charset="0"/>
              <a:buChar char="•"/>
            </a:pPr>
            <a:r>
              <a:rPr lang="es-ES" sz="2000" dirty="0">
                <a:solidFill>
                  <a:schemeClr val="bg1"/>
                </a:solidFill>
                <a:latin typeface="Roboto" panose="02000000000000000000" pitchFamily="2" charset="0"/>
                <a:ea typeface="Roboto" panose="02000000000000000000" pitchFamily="2" charset="0"/>
                <a:cs typeface="Open Sans" panose="020B0606030504020204" pitchFamily="34" charset="0"/>
              </a:rPr>
              <a:t>Mecanismos de retroalimentación que garanticen que escuchamos, analizamos, respondemos y actuamos en función de las sugerencias, preguntas y preocupaciones de los ciudadanos.</a:t>
            </a:r>
          </a:p>
          <a:p>
            <a:pPr marL="342900" indent="-342900">
              <a:spcAft>
                <a:spcPts val="1800"/>
              </a:spcAft>
              <a:buClr>
                <a:srgbClr val="FF0000"/>
              </a:buClr>
              <a:buFont typeface="Arial" panose="020B0604020202020204" pitchFamily="34" charset="0"/>
              <a:buChar char="•"/>
            </a:pPr>
            <a:r>
              <a:rPr lang="es-ES" sz="2000" dirty="0">
                <a:solidFill>
                  <a:schemeClr val="bg1"/>
                </a:solidFill>
                <a:latin typeface="Roboto" panose="02000000000000000000" pitchFamily="2" charset="0"/>
                <a:ea typeface="Roboto" panose="02000000000000000000" pitchFamily="2" charset="0"/>
                <a:cs typeface="Open Sans" panose="020B0606030504020204" pitchFamily="34" charset="0"/>
              </a:rPr>
              <a:t>Comunicación abierta, honesta y bidireccional sobre quiénes somos, qué hacemos en la comunidad y qué pueden esperar de nosotros.</a:t>
            </a:r>
          </a:p>
        </p:txBody>
      </p:sp>
    </p:spTree>
    <p:extLst>
      <p:ext uri="{BB962C8B-B14F-4D97-AF65-F5344CB8AC3E}">
        <p14:creationId xmlns:p14="http://schemas.microsoft.com/office/powerpoint/2010/main" val="1798165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792816D-A043-FC4E-9155-EB7458EC583A}"/>
              </a:ext>
            </a:extLst>
          </p:cNvPr>
          <p:cNvSpPr txBox="1"/>
          <p:nvPr/>
        </p:nvSpPr>
        <p:spPr>
          <a:xfrm>
            <a:off x="8480977" y="676844"/>
            <a:ext cx="9807023" cy="1869486"/>
          </a:xfrm>
          <a:prstGeom prst="rect">
            <a:avLst/>
          </a:prstGeom>
          <a:noFill/>
        </p:spPr>
        <p:txBody>
          <a:bodyPr wrap="square" rtlCol="0">
            <a:spAutoFit/>
          </a:bodyPr>
          <a:lstStyle/>
          <a:p>
            <a:pPr marL="914400" indent="-914400">
              <a:lnSpc>
                <a:spcPct val="80000"/>
              </a:lnSpc>
              <a:spcBef>
                <a:spcPts val="1800"/>
              </a:spcBef>
              <a:buClr>
                <a:schemeClr val="accent3"/>
              </a:buClr>
              <a:buFont typeface="+mj-lt"/>
              <a:buAutoNum type="arabicPeriod" startAt="8"/>
            </a:pPr>
            <a:r>
              <a:rPr lang="es-ES" sz="4800" b="1" dirty="0">
                <a:solidFill>
                  <a:schemeClr val="bg1"/>
                </a:solidFill>
                <a:latin typeface="Montserrat" pitchFamily="2" charset="77"/>
                <a:ea typeface="Roboto" panose="02000000000000000000" pitchFamily="2" charset="0"/>
                <a:cs typeface="Open Sans" panose="020B0606030504020204" pitchFamily="34" charset="0"/>
              </a:rPr>
              <a:t>Reducir la vulnerabilidad futura a las catástrofes y satisfacer las necesidades</a:t>
            </a:r>
          </a:p>
        </p:txBody>
      </p:sp>
      <p:pic>
        <p:nvPicPr>
          <p:cNvPr id="9" name="Picture Placeholder 8" descr="A picture containing person, outdoor, standing, people&#10;&#10;Description automatically generated">
            <a:extLst>
              <a:ext uri="{FF2B5EF4-FFF2-40B4-BE49-F238E27FC236}">
                <a16:creationId xmlns:a16="http://schemas.microsoft.com/office/drawing/2014/main" id="{4863E401-086E-DD4C-8FB1-CA6978EA8DEF}"/>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a:fillRect/>
          </a:stretch>
        </p:blipFill>
        <p:spPr/>
      </p:pic>
      <p:sp>
        <p:nvSpPr>
          <p:cNvPr id="10" name="TextBox 9">
            <a:extLst>
              <a:ext uri="{FF2B5EF4-FFF2-40B4-BE49-F238E27FC236}">
                <a16:creationId xmlns:a16="http://schemas.microsoft.com/office/drawing/2014/main" id="{F039DA7B-695B-4A42-8A92-30AFA62A9FAC}"/>
              </a:ext>
            </a:extLst>
          </p:cNvPr>
          <p:cNvSpPr txBox="1"/>
          <p:nvPr/>
        </p:nvSpPr>
        <p:spPr>
          <a:xfrm>
            <a:off x="9447376" y="2846656"/>
            <a:ext cx="7874225" cy="7386638"/>
          </a:xfrm>
          <a:prstGeom prst="rect">
            <a:avLst/>
          </a:prstGeom>
          <a:noFill/>
        </p:spPr>
        <p:txBody>
          <a:bodyPr wrap="square" rtlCol="0">
            <a:spAutoFit/>
          </a:bodyPr>
          <a:lstStyle/>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Las respuestas deben reducir la vulnerabilidad de la población ante futuras catástrofes</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Las respuestas deben reforzar la resiliencia y la autosuficiencia de la población</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Minimizar las consecuencias negativas no deseadas</a:t>
            </a:r>
            <a:endParaRPr lang="en-GB" sz="2400" b="1" dirty="0">
              <a:solidFill>
                <a:schemeClr val="accent3"/>
              </a:solidFill>
              <a:latin typeface="Roboto" panose="02000000000000000000" pitchFamily="2" charset="0"/>
              <a:ea typeface="Roboto" panose="02000000000000000000" pitchFamily="2" charset="0"/>
              <a:cs typeface="Open Sans" panose="020B0606030504020204" pitchFamily="34" charset="0"/>
            </a:endParaRPr>
          </a:p>
          <a:p>
            <a:pPr>
              <a:spcAft>
                <a:spcPts val="1800"/>
              </a:spcAft>
              <a:buClr>
                <a:srgbClr val="FF0000"/>
              </a:buClr>
            </a:pPr>
            <a:r>
              <a:rPr lang="es-ES" sz="2400" b="1" dirty="0">
                <a:solidFill>
                  <a:schemeClr val="accent3"/>
                </a:solidFill>
                <a:latin typeface="Roboto" panose="02000000000000000000" pitchFamily="2" charset="0"/>
                <a:ea typeface="Roboto" panose="02000000000000000000" pitchFamily="2" charset="0"/>
                <a:cs typeface="Open Sans" panose="020B0606030504020204" pitchFamily="34" charset="0"/>
              </a:rPr>
              <a:t>¿Qué significa esto para nuestro comportamiento en las comunidades? </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Planes de acción comunitarios - que las comunidades diseñan, dirigen y ejecutan</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Ser conscientes del impacto medioambiental de nuestras respuestas: proteger los árboles, las fuentes de agua, etc.</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Debatir y supervisar los planes con las comunidades para detectar posibles efectos negativos no deseados, como poner en peligro a grupos o dañar los mercados locales.</a:t>
            </a:r>
          </a:p>
        </p:txBody>
      </p:sp>
    </p:spTree>
    <p:extLst>
      <p:ext uri="{BB962C8B-B14F-4D97-AF65-F5344CB8AC3E}">
        <p14:creationId xmlns:p14="http://schemas.microsoft.com/office/powerpoint/2010/main" val="40519321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picture containing tree, outdoor, grass, person&#10;&#10;Description automatically generated">
            <a:extLst>
              <a:ext uri="{FF2B5EF4-FFF2-40B4-BE49-F238E27FC236}">
                <a16:creationId xmlns:a16="http://schemas.microsoft.com/office/drawing/2014/main" id="{EFD2D7EE-671F-4146-AE44-89E61DC99817}"/>
              </a:ext>
            </a:extLst>
          </p:cNvPr>
          <p:cNvPicPr>
            <a:picLocks noGrp="1" noChangeAspect="1"/>
          </p:cNvPicPr>
          <p:nvPr>
            <p:ph type="pic" sz="quarter" idx="10"/>
          </p:nvPr>
        </p:nvPicPr>
        <p:blipFill rotWithShape="1">
          <a:blip r:embed="rId3" cstate="email">
            <a:extLst>
              <a:ext uri="{28A0092B-C50C-407E-A947-70E740481C1C}">
                <a14:useLocalDpi xmlns:a14="http://schemas.microsoft.com/office/drawing/2010/main"/>
              </a:ext>
            </a:extLst>
          </a:blip>
          <a:srcRect/>
          <a:stretch>
            <a:fillRect/>
          </a:stretch>
        </p:blipFill>
        <p:spPr/>
      </p:pic>
      <p:sp>
        <p:nvSpPr>
          <p:cNvPr id="3" name="TextBox 2">
            <a:extLst>
              <a:ext uri="{FF2B5EF4-FFF2-40B4-BE49-F238E27FC236}">
                <a16:creationId xmlns:a16="http://schemas.microsoft.com/office/drawing/2014/main" id="{D6D4F879-F679-BF48-8304-37648D404EDD}"/>
              </a:ext>
            </a:extLst>
          </p:cNvPr>
          <p:cNvSpPr txBox="1"/>
          <p:nvPr/>
        </p:nvSpPr>
        <p:spPr>
          <a:xfrm>
            <a:off x="368653" y="340301"/>
            <a:ext cx="11626124" cy="1869486"/>
          </a:xfrm>
          <a:prstGeom prst="rect">
            <a:avLst/>
          </a:prstGeom>
          <a:noFill/>
        </p:spPr>
        <p:txBody>
          <a:bodyPr wrap="square" rtlCol="0">
            <a:spAutoFit/>
          </a:bodyPr>
          <a:lstStyle/>
          <a:p>
            <a:pPr marL="914400" indent="-914400">
              <a:lnSpc>
                <a:spcPct val="80000"/>
              </a:lnSpc>
              <a:spcBef>
                <a:spcPts val="1800"/>
              </a:spcBef>
              <a:buClr>
                <a:schemeClr val="accent3"/>
              </a:buClr>
              <a:buFont typeface="+mj-lt"/>
              <a:buAutoNum type="arabicPeriod" startAt="9"/>
            </a:pPr>
            <a:r>
              <a:rPr lang="es-ES" sz="4800" b="1" dirty="0">
                <a:solidFill>
                  <a:schemeClr val="bg1"/>
                </a:solidFill>
                <a:latin typeface="Montserrat" pitchFamily="2" charset="77"/>
                <a:ea typeface="Roboto" panose="02000000000000000000" pitchFamily="2" charset="0"/>
                <a:cs typeface="Open Sans" panose="020B0606030504020204" pitchFamily="34" charset="0"/>
              </a:rPr>
              <a:t>Responsabilizarnos ante quienes tratamos de ayudar y quienes nos dan recursos</a:t>
            </a:r>
          </a:p>
        </p:txBody>
      </p:sp>
      <p:sp>
        <p:nvSpPr>
          <p:cNvPr id="7" name="TextBox 6">
            <a:extLst>
              <a:ext uri="{FF2B5EF4-FFF2-40B4-BE49-F238E27FC236}">
                <a16:creationId xmlns:a16="http://schemas.microsoft.com/office/drawing/2014/main" id="{1EFCD4E6-CA4C-8443-8892-621DBDEDD58A}"/>
              </a:ext>
            </a:extLst>
          </p:cNvPr>
          <p:cNvSpPr txBox="1"/>
          <p:nvPr/>
        </p:nvSpPr>
        <p:spPr>
          <a:xfrm>
            <a:off x="1335050" y="2550088"/>
            <a:ext cx="6845260" cy="7478970"/>
          </a:xfrm>
          <a:prstGeom prst="rect">
            <a:avLst/>
          </a:prstGeom>
          <a:noFill/>
        </p:spPr>
        <p:txBody>
          <a:bodyPr wrap="square" rtlCol="0">
            <a:spAutoFit/>
          </a:bodyPr>
          <a:lstStyle/>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Existimos para apoyar a las comunidades vulnerables y, por tanto, somos responsables ante ellas de lo bien que lo hacemos. </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Responsables ante quienes nos financian para llevar a cabo nuestra labor.</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Transparentes y abiertos</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Supervisar e informar sobre el impacto de nuestro trabajo</a:t>
            </a:r>
            <a:endParaRPr lang="en-GB" sz="2400" b="1" dirty="0">
              <a:solidFill>
                <a:schemeClr val="accent3"/>
              </a:solidFill>
              <a:latin typeface="Roboto" panose="02000000000000000000" pitchFamily="2" charset="0"/>
              <a:ea typeface="Roboto" panose="02000000000000000000" pitchFamily="2" charset="0"/>
              <a:cs typeface="Open Sans" panose="020B0606030504020204" pitchFamily="34" charset="0"/>
            </a:endParaRPr>
          </a:p>
          <a:p>
            <a:pPr>
              <a:spcAft>
                <a:spcPts val="1800"/>
              </a:spcAft>
              <a:buClr>
                <a:srgbClr val="FF0000"/>
              </a:buClr>
            </a:pPr>
            <a:r>
              <a:rPr lang="es-ES" sz="2400" b="1" dirty="0">
                <a:solidFill>
                  <a:schemeClr val="accent3"/>
                </a:solidFill>
                <a:latin typeface="Roboto" panose="02000000000000000000" pitchFamily="2" charset="0"/>
                <a:ea typeface="Roboto" panose="02000000000000000000" pitchFamily="2" charset="0"/>
                <a:cs typeface="Open Sans" panose="020B0606030504020204" pitchFamily="34" charset="0"/>
              </a:rPr>
              <a:t>¿Qué significa esto para nuestro comportamiento en las comunidades? </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Supervisar los programas y las respuestas y hacer ajustes para mejorar el impacto</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Responder a las quejas de la comunidad </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Explicar claramente a las comunidades lo que hacemos y cómo utilizamos los recursos</a:t>
            </a:r>
          </a:p>
        </p:txBody>
      </p:sp>
    </p:spTree>
    <p:extLst>
      <p:ext uri="{BB962C8B-B14F-4D97-AF65-F5344CB8AC3E}">
        <p14:creationId xmlns:p14="http://schemas.microsoft.com/office/powerpoint/2010/main" val="21650926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7BEA10B4-6DCA-024F-B08C-347243D6F525}"/>
              </a:ext>
            </a:extLst>
          </p:cNvPr>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p:blipFill>
        <p:spPr>
          <a:xfrm>
            <a:off x="0" y="0"/>
            <a:ext cx="13279983" cy="10288588"/>
          </a:xfrm>
        </p:spPr>
      </p:pic>
      <p:sp>
        <p:nvSpPr>
          <p:cNvPr id="3" name="TextBox 2">
            <a:extLst>
              <a:ext uri="{FF2B5EF4-FFF2-40B4-BE49-F238E27FC236}">
                <a16:creationId xmlns:a16="http://schemas.microsoft.com/office/drawing/2014/main" id="{AFC774B3-8F90-FB4E-B2FE-833D2E3CD40F}"/>
              </a:ext>
            </a:extLst>
          </p:cNvPr>
          <p:cNvSpPr txBox="1"/>
          <p:nvPr/>
        </p:nvSpPr>
        <p:spPr>
          <a:xfrm>
            <a:off x="5587874" y="527825"/>
            <a:ext cx="12349606" cy="2460417"/>
          </a:xfrm>
          <a:prstGeom prst="rect">
            <a:avLst/>
          </a:prstGeom>
          <a:noFill/>
        </p:spPr>
        <p:txBody>
          <a:bodyPr wrap="square" rtlCol="0">
            <a:spAutoFit/>
          </a:bodyPr>
          <a:lstStyle/>
          <a:p>
            <a:pPr marL="914400" indent="-914400">
              <a:lnSpc>
                <a:spcPct val="80000"/>
              </a:lnSpc>
              <a:spcBef>
                <a:spcPts val="1800"/>
              </a:spcBef>
              <a:buClr>
                <a:schemeClr val="accent3"/>
              </a:buClr>
              <a:buFont typeface="+mj-lt"/>
              <a:buAutoNum type="arabicPeriod" startAt="10"/>
            </a:pPr>
            <a:r>
              <a:rPr lang="es-ES" sz="4800" b="1" dirty="0">
                <a:solidFill>
                  <a:schemeClr val="bg1"/>
                </a:solidFill>
                <a:latin typeface="Montserrat" pitchFamily="2" charset="77"/>
                <a:ea typeface="Roboto" panose="02000000000000000000" pitchFamily="2" charset="0"/>
                <a:cs typeface="Open Sans" panose="020B0606030504020204" pitchFamily="34" charset="0"/>
              </a:rPr>
              <a:t>Reconocer a los afectados por las catástrofes como seres humanos dignos, no como objetos sin esperanza</a:t>
            </a:r>
          </a:p>
        </p:txBody>
      </p:sp>
      <p:sp>
        <p:nvSpPr>
          <p:cNvPr id="14" name="TextBox 13">
            <a:extLst>
              <a:ext uri="{FF2B5EF4-FFF2-40B4-BE49-F238E27FC236}">
                <a16:creationId xmlns:a16="http://schemas.microsoft.com/office/drawing/2014/main" id="{7A01FC88-FF7A-2042-9038-C24C2E304A93}"/>
              </a:ext>
            </a:extLst>
          </p:cNvPr>
          <p:cNvSpPr txBox="1"/>
          <p:nvPr/>
        </p:nvSpPr>
        <p:spPr>
          <a:xfrm>
            <a:off x="8519160" y="2988242"/>
            <a:ext cx="9418320" cy="2400657"/>
          </a:xfrm>
          <a:prstGeom prst="rect">
            <a:avLst/>
          </a:prstGeom>
          <a:noFill/>
        </p:spPr>
        <p:txBody>
          <a:bodyPr wrap="square" rtlCol="0">
            <a:spAutoFit/>
          </a:bodyPr>
          <a:lstStyle/>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Las personas afectadas por catástrofes son socios igualitarios</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En la información pública, presentaremos las capacidades y aspiraciones de las personas, no solo sus vulnerabilidades y temores</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La publicidad no tiene prioridad sobre la asistencia de socorro</a:t>
            </a:r>
          </a:p>
        </p:txBody>
      </p:sp>
      <p:sp>
        <p:nvSpPr>
          <p:cNvPr id="15" name="TextBox 14">
            <a:extLst>
              <a:ext uri="{FF2B5EF4-FFF2-40B4-BE49-F238E27FC236}">
                <a16:creationId xmlns:a16="http://schemas.microsoft.com/office/drawing/2014/main" id="{F86F92F8-5516-CA4C-B292-E9125AA84E05}"/>
              </a:ext>
            </a:extLst>
          </p:cNvPr>
          <p:cNvSpPr txBox="1"/>
          <p:nvPr/>
        </p:nvSpPr>
        <p:spPr>
          <a:xfrm>
            <a:off x="11310373" y="5656585"/>
            <a:ext cx="6427692" cy="2769989"/>
          </a:xfrm>
          <a:prstGeom prst="rect">
            <a:avLst/>
          </a:prstGeom>
          <a:noFill/>
        </p:spPr>
        <p:txBody>
          <a:bodyPr wrap="square" rtlCol="0">
            <a:spAutoFit/>
          </a:bodyPr>
          <a:lstStyle/>
          <a:p>
            <a:pPr>
              <a:spcAft>
                <a:spcPts val="1800"/>
              </a:spcAft>
              <a:buClr>
                <a:srgbClr val="FF0000"/>
              </a:buClr>
            </a:pPr>
            <a:r>
              <a:rPr lang="es-ES" sz="2400" b="1" dirty="0">
                <a:solidFill>
                  <a:schemeClr val="accent3"/>
                </a:solidFill>
                <a:latin typeface="Roboto" panose="02000000000000000000" pitchFamily="2" charset="0"/>
                <a:ea typeface="Roboto" panose="02000000000000000000" pitchFamily="2" charset="0"/>
                <a:cs typeface="Open Sans" panose="020B0606030504020204" pitchFamily="34" charset="0"/>
              </a:rPr>
              <a:t>¿Qué significa esto para nuestro comportamiento en las comunidades?</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No tomar fotos de personas sin su permiso </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No publicar fotos o historias que muestren a las personas como indefensas o dañen su dignidad</a:t>
            </a:r>
          </a:p>
        </p:txBody>
      </p:sp>
    </p:spTree>
    <p:extLst>
      <p:ext uri="{BB962C8B-B14F-4D97-AF65-F5344CB8AC3E}">
        <p14:creationId xmlns:p14="http://schemas.microsoft.com/office/powerpoint/2010/main" val="16225209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52817A0-7E05-2D42-B77C-0E81DF0747A2}"/>
              </a:ext>
            </a:extLst>
          </p:cNvPr>
          <p:cNvSpPr txBox="1"/>
          <p:nvPr/>
        </p:nvSpPr>
        <p:spPr>
          <a:xfrm>
            <a:off x="593280" y="852930"/>
            <a:ext cx="16726532" cy="763671"/>
          </a:xfrm>
          <a:prstGeom prst="rect">
            <a:avLst/>
          </a:prstGeom>
          <a:noFill/>
        </p:spPr>
        <p:txBody>
          <a:bodyPr wrap="square" rtlCol="0">
            <a:spAutoFit/>
          </a:bodyPr>
          <a:lstStyle/>
          <a:p>
            <a:pPr>
              <a:lnSpc>
                <a:spcPct val="80000"/>
              </a:lnSpc>
            </a:pPr>
            <a:r>
              <a:rPr lang="es-ES" sz="5400" b="1" dirty="0">
                <a:solidFill>
                  <a:schemeClr val="bg1"/>
                </a:solidFill>
                <a:latin typeface="Montserrat" pitchFamily="2" charset="77"/>
                <a:ea typeface="Roboto Black" panose="02000000000000000000" pitchFamily="2" charset="0"/>
                <a:cs typeface="Open Sans Light" panose="020B0306030504020204" pitchFamily="34" charset="0"/>
              </a:rPr>
              <a:t>Prevención de la explotación y los abusos sexuales</a:t>
            </a:r>
          </a:p>
        </p:txBody>
      </p:sp>
      <p:sp>
        <p:nvSpPr>
          <p:cNvPr id="7" name="TextBox 6">
            <a:extLst>
              <a:ext uri="{FF2B5EF4-FFF2-40B4-BE49-F238E27FC236}">
                <a16:creationId xmlns:a16="http://schemas.microsoft.com/office/drawing/2014/main" id="{800BE83F-8CEF-A845-BB3C-62779F4A4359}"/>
              </a:ext>
            </a:extLst>
          </p:cNvPr>
          <p:cNvSpPr txBox="1"/>
          <p:nvPr/>
        </p:nvSpPr>
        <p:spPr>
          <a:xfrm>
            <a:off x="593280" y="2234466"/>
            <a:ext cx="10003003" cy="7956024"/>
          </a:xfrm>
          <a:prstGeom prst="rect">
            <a:avLst/>
          </a:prstGeom>
          <a:noFill/>
        </p:spPr>
        <p:txBody>
          <a:bodyPr wrap="square" rtlCol="0">
            <a:spAutoFit/>
          </a:bodyPr>
          <a:lstStyle/>
          <a:p>
            <a:pPr>
              <a:spcAft>
                <a:spcPts val="1800"/>
              </a:spcAft>
              <a:buClr>
                <a:srgbClr val="FF0000"/>
              </a:buClr>
            </a:pPr>
            <a:r>
              <a:rPr lang="es-ES" sz="2300" b="1" dirty="0">
                <a:solidFill>
                  <a:srgbClr val="FF0000"/>
                </a:solidFill>
                <a:latin typeface="Roboto" panose="02000000000000000000" pitchFamily="2" charset="0"/>
                <a:ea typeface="Roboto" panose="02000000000000000000" pitchFamily="2" charset="0"/>
                <a:cs typeface="Open Sans" panose="020B0606030504020204" pitchFamily="34" charset="0"/>
              </a:rPr>
              <a:t>¿De qué se trata?</a:t>
            </a:r>
          </a:p>
          <a:p>
            <a:pPr marL="342900" indent="-342900">
              <a:spcAft>
                <a:spcPts val="1800"/>
              </a:spcAft>
              <a:buClr>
                <a:srgbClr val="FF0000"/>
              </a:buClr>
              <a:buFont typeface="Arial" panose="020B0604020202020204" pitchFamily="34" charset="0"/>
              <a:buChar char="•"/>
            </a:pPr>
            <a:r>
              <a:rPr lang="es-ES" sz="2300" b="1" dirty="0">
                <a:solidFill>
                  <a:schemeClr val="bg1"/>
                </a:solidFill>
                <a:latin typeface="Roboto" panose="02000000000000000000" pitchFamily="2" charset="0"/>
                <a:ea typeface="Roboto" panose="02000000000000000000" pitchFamily="2" charset="0"/>
                <a:cs typeface="Open Sans" panose="020B0606030504020204" pitchFamily="34" charset="0"/>
              </a:rPr>
              <a:t>Violación grave</a:t>
            </a:r>
            <a:r>
              <a:rPr lang="es-ES" sz="2300" dirty="0">
                <a:solidFill>
                  <a:schemeClr val="bg1"/>
                </a:solidFill>
                <a:latin typeface="Roboto" panose="02000000000000000000" pitchFamily="2" charset="0"/>
                <a:ea typeface="Roboto" panose="02000000000000000000" pitchFamily="2" charset="0"/>
                <a:cs typeface="Open Sans" panose="020B0606030504020204" pitchFamily="34" charset="0"/>
              </a:rPr>
              <a:t> del Código Internacional de Conducta y de los Códigos de Conducta de la Federación Internacional y del personal del CICR</a:t>
            </a:r>
          </a:p>
          <a:p>
            <a:pPr marL="342900" indent="-342900">
              <a:spcAft>
                <a:spcPts val="1800"/>
              </a:spcAft>
              <a:buClr>
                <a:srgbClr val="FF0000"/>
              </a:buClr>
              <a:buFont typeface="Arial" panose="020B0604020202020204" pitchFamily="34" charset="0"/>
              <a:buChar char="•"/>
            </a:pPr>
            <a:r>
              <a:rPr lang="es-ES" sz="2300" b="1" dirty="0">
                <a:solidFill>
                  <a:schemeClr val="bg1"/>
                </a:solidFill>
                <a:latin typeface="Roboto" panose="02000000000000000000" pitchFamily="2" charset="0"/>
                <a:ea typeface="Roboto" panose="02000000000000000000" pitchFamily="2" charset="0"/>
                <a:cs typeface="Open Sans" panose="020B0606030504020204" pitchFamily="34" charset="0"/>
              </a:rPr>
              <a:t>Explotación sexual =</a:t>
            </a:r>
            <a:r>
              <a:rPr lang="es-ES" sz="2300" dirty="0">
                <a:solidFill>
                  <a:schemeClr val="bg1"/>
                </a:solidFill>
                <a:latin typeface="Roboto" panose="02000000000000000000" pitchFamily="2" charset="0"/>
                <a:ea typeface="Roboto" panose="02000000000000000000" pitchFamily="2" charset="0"/>
                <a:cs typeface="Open Sans" panose="020B0606030504020204" pitchFamily="34" charset="0"/>
              </a:rPr>
              <a:t> aprovechar la vulnerabilidad de alguien, un equilibrio desigual de poder o confianza, con fines sexuales, incluido el beneficio financiero, social o político</a:t>
            </a:r>
          </a:p>
          <a:p>
            <a:pPr marL="342900" indent="-342900">
              <a:spcAft>
                <a:spcPts val="1800"/>
              </a:spcAft>
              <a:buClr>
                <a:srgbClr val="FF0000"/>
              </a:buClr>
              <a:buFont typeface="Arial" panose="020B0604020202020204" pitchFamily="34" charset="0"/>
              <a:buChar char="•"/>
            </a:pPr>
            <a:r>
              <a:rPr lang="es-ES" sz="2300" b="1" dirty="0">
                <a:solidFill>
                  <a:schemeClr val="bg1"/>
                </a:solidFill>
                <a:latin typeface="Roboto" panose="02000000000000000000" pitchFamily="2" charset="0"/>
                <a:ea typeface="Roboto" panose="02000000000000000000" pitchFamily="2" charset="0"/>
                <a:cs typeface="Open Sans" panose="020B0606030504020204" pitchFamily="34" charset="0"/>
              </a:rPr>
              <a:t>Abuso sexual =</a:t>
            </a:r>
            <a:r>
              <a:rPr lang="es-ES" sz="2300" dirty="0">
                <a:solidFill>
                  <a:schemeClr val="bg1"/>
                </a:solidFill>
                <a:latin typeface="Roboto" panose="02000000000000000000" pitchFamily="2" charset="0"/>
                <a:ea typeface="Roboto" panose="02000000000000000000" pitchFamily="2" charset="0"/>
                <a:cs typeface="Open Sans" panose="020B0606030504020204" pitchFamily="34" charset="0"/>
              </a:rPr>
              <a:t> Intrusión física de naturaleza sexual, uso de fuerza o coerción, o amenaza con hacer esto.</a:t>
            </a:r>
          </a:p>
          <a:p>
            <a:pPr marL="342900" indent="-342900">
              <a:spcAft>
                <a:spcPts val="1800"/>
              </a:spcAft>
              <a:buClr>
                <a:srgbClr val="FF0000"/>
              </a:buClr>
              <a:buFont typeface="Arial" panose="020B0604020202020204" pitchFamily="34" charset="0"/>
              <a:buChar char="•"/>
            </a:pPr>
            <a:r>
              <a:rPr lang="es-ES" sz="2300" dirty="0">
                <a:solidFill>
                  <a:schemeClr val="bg1"/>
                </a:solidFill>
                <a:latin typeface="Roboto" panose="02000000000000000000" pitchFamily="2" charset="0"/>
                <a:ea typeface="Roboto" panose="02000000000000000000" pitchFamily="2" charset="0"/>
                <a:cs typeface="Open Sans" panose="020B0606030504020204" pitchFamily="34" charset="0"/>
              </a:rPr>
              <a:t>Esto incluye:</a:t>
            </a:r>
          </a:p>
          <a:p>
            <a:pPr marL="1030517" lvl="1" indent="-342900">
              <a:spcAft>
                <a:spcPts val="1800"/>
              </a:spcAft>
              <a:buClr>
                <a:srgbClr val="FF0000"/>
              </a:buClr>
              <a:buFont typeface="Arial" panose="020B0604020202020204" pitchFamily="34" charset="0"/>
              <a:buChar char="•"/>
            </a:pPr>
            <a:r>
              <a:rPr lang="es-ES" sz="2300" dirty="0">
                <a:solidFill>
                  <a:schemeClr val="bg1"/>
                </a:solidFill>
                <a:latin typeface="Roboto" panose="02000000000000000000" pitchFamily="2" charset="0"/>
                <a:ea typeface="Roboto" panose="02000000000000000000" pitchFamily="2" charset="0"/>
                <a:cs typeface="Open Sans" panose="020B0606030504020204" pitchFamily="34" charset="0"/>
              </a:rPr>
              <a:t>Actividad sexual con niños (&lt;18 – independientemente de las leyes del país)</a:t>
            </a:r>
          </a:p>
          <a:p>
            <a:pPr marL="1030517" lvl="1" indent="-342900">
              <a:spcAft>
                <a:spcPts val="1800"/>
              </a:spcAft>
              <a:buClr>
                <a:srgbClr val="FF0000"/>
              </a:buClr>
              <a:buFont typeface="Arial" panose="020B0604020202020204" pitchFamily="34" charset="0"/>
              <a:buChar char="•"/>
            </a:pPr>
            <a:r>
              <a:rPr lang="es-ES" sz="2300" dirty="0">
                <a:solidFill>
                  <a:schemeClr val="bg1"/>
                </a:solidFill>
                <a:latin typeface="Roboto" panose="02000000000000000000" pitchFamily="2" charset="0"/>
                <a:ea typeface="Roboto" panose="02000000000000000000" pitchFamily="2" charset="0"/>
                <a:cs typeface="Open Sans" panose="020B0606030504020204" pitchFamily="34" charset="0"/>
              </a:rPr>
              <a:t>Intercambio de dinero, trabajos, bienes o servicios por servicios sexuales</a:t>
            </a:r>
          </a:p>
          <a:p>
            <a:pPr marL="1030517" lvl="1" indent="-342900">
              <a:spcAft>
                <a:spcPts val="1800"/>
              </a:spcAft>
              <a:buClr>
                <a:srgbClr val="FF0000"/>
              </a:buClr>
              <a:buFont typeface="Arial" panose="020B0604020202020204" pitchFamily="34" charset="0"/>
              <a:buChar char="•"/>
            </a:pPr>
            <a:r>
              <a:rPr lang="es-ES" sz="2300" dirty="0">
                <a:solidFill>
                  <a:schemeClr val="bg1"/>
                </a:solidFill>
                <a:latin typeface="Roboto" panose="02000000000000000000" pitchFamily="2" charset="0"/>
                <a:ea typeface="Roboto" panose="02000000000000000000" pitchFamily="2" charset="0"/>
                <a:cs typeface="Open Sans" panose="020B0606030504020204" pitchFamily="34" charset="0"/>
              </a:rPr>
              <a:t>Se desaconsejan enfáticamente las relaciones sexuales entre el personal/voluntarios y las personas (debido al equilibrio desigual de poder)</a:t>
            </a:r>
          </a:p>
          <a:p>
            <a:pPr marL="342900" indent="-342900">
              <a:spcAft>
                <a:spcPts val="1800"/>
              </a:spcAft>
              <a:buClr>
                <a:srgbClr val="FF0000"/>
              </a:buClr>
              <a:buFont typeface="Arial" panose="020B0604020202020204" pitchFamily="34" charset="0"/>
              <a:buChar char="•"/>
            </a:pPr>
            <a:r>
              <a:rPr lang="es-ES" sz="2300" dirty="0">
                <a:solidFill>
                  <a:schemeClr val="bg1"/>
                </a:solidFill>
                <a:latin typeface="Roboto" panose="02000000000000000000" pitchFamily="2" charset="0"/>
                <a:ea typeface="Roboto" panose="02000000000000000000" pitchFamily="2" charset="0"/>
                <a:cs typeface="Open Sans" panose="020B0606030504020204" pitchFamily="34" charset="0"/>
              </a:rPr>
              <a:t>Tenemos el deber de informar esto si lo sospechamos. </a:t>
            </a:r>
          </a:p>
        </p:txBody>
      </p:sp>
      <p:pic>
        <p:nvPicPr>
          <p:cNvPr id="12" name="Picture Placeholder 11" descr="A picture containing person, person, sport, preparing&#10;&#10;Description automatically generated">
            <a:extLst>
              <a:ext uri="{FF2B5EF4-FFF2-40B4-BE49-F238E27FC236}">
                <a16:creationId xmlns:a16="http://schemas.microsoft.com/office/drawing/2014/main" id="{FDF64038-DF52-9C45-936B-1660B1744B1E}"/>
              </a:ext>
            </a:extLst>
          </p:cNvPr>
          <p:cNvPicPr>
            <a:picLocks noGrp="1" noChangeAspect="1"/>
          </p:cNvPicPr>
          <p:nvPr>
            <p:ph type="pic" sz="quarter" idx="10"/>
          </p:nvPr>
        </p:nvPicPr>
        <p:blipFill rotWithShape="1">
          <a:blip r:embed="rId3" cstate="email">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9053085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52817A0-7E05-2D42-B77C-0E81DF0747A2}"/>
              </a:ext>
            </a:extLst>
          </p:cNvPr>
          <p:cNvSpPr txBox="1"/>
          <p:nvPr/>
        </p:nvSpPr>
        <p:spPr>
          <a:xfrm>
            <a:off x="593279" y="785901"/>
            <a:ext cx="16726532" cy="763671"/>
          </a:xfrm>
          <a:prstGeom prst="rect">
            <a:avLst/>
          </a:prstGeom>
          <a:noFill/>
        </p:spPr>
        <p:txBody>
          <a:bodyPr wrap="square" rtlCol="0">
            <a:spAutoFit/>
          </a:bodyPr>
          <a:lstStyle/>
          <a:p>
            <a:pPr>
              <a:lnSpc>
                <a:spcPct val="80000"/>
              </a:lnSpc>
            </a:pPr>
            <a:r>
              <a:rPr lang="es-ES" sz="5400" b="1" dirty="0">
                <a:solidFill>
                  <a:schemeClr val="bg1"/>
                </a:solidFill>
                <a:latin typeface="Montserrat" pitchFamily="2" charset="77"/>
                <a:ea typeface="Roboto Black" panose="02000000000000000000" pitchFamily="2" charset="0"/>
                <a:cs typeface="Open Sans Light" panose="020B0306030504020204" pitchFamily="34" charset="0"/>
              </a:rPr>
              <a:t>Prevención de la explotación y el abuso sexual </a:t>
            </a:r>
          </a:p>
        </p:txBody>
      </p:sp>
      <p:pic>
        <p:nvPicPr>
          <p:cNvPr id="3" name="Picture 2">
            <a:extLst>
              <a:ext uri="{FF2B5EF4-FFF2-40B4-BE49-F238E27FC236}">
                <a16:creationId xmlns:a16="http://schemas.microsoft.com/office/drawing/2014/main" id="{00C46E61-B045-A941-BB6D-3303717EC452}"/>
              </a:ext>
            </a:extLst>
          </p:cNvPr>
          <p:cNvPicPr>
            <a:picLocks noChangeAspect="1"/>
          </p:cNvPicPr>
          <p:nvPr/>
        </p:nvPicPr>
        <p:blipFill>
          <a:blip r:embed="rId3"/>
          <a:stretch>
            <a:fillRect/>
          </a:stretch>
        </p:blipFill>
        <p:spPr>
          <a:xfrm>
            <a:off x="1579397" y="2046737"/>
            <a:ext cx="10525211" cy="3799494"/>
          </a:xfrm>
          <a:prstGeom prst="rect">
            <a:avLst/>
          </a:prstGeom>
        </p:spPr>
      </p:pic>
      <p:pic>
        <p:nvPicPr>
          <p:cNvPr id="4" name="Picture 3">
            <a:extLst>
              <a:ext uri="{FF2B5EF4-FFF2-40B4-BE49-F238E27FC236}">
                <a16:creationId xmlns:a16="http://schemas.microsoft.com/office/drawing/2014/main" id="{2CCB3B99-34E5-AA44-B555-A298902EE473}"/>
              </a:ext>
            </a:extLst>
          </p:cNvPr>
          <p:cNvPicPr>
            <a:picLocks noChangeAspect="1"/>
          </p:cNvPicPr>
          <p:nvPr/>
        </p:nvPicPr>
        <p:blipFill>
          <a:blip r:embed="rId4"/>
          <a:stretch>
            <a:fillRect/>
          </a:stretch>
        </p:blipFill>
        <p:spPr>
          <a:xfrm>
            <a:off x="1579397" y="5846231"/>
            <a:ext cx="10525211" cy="4052992"/>
          </a:xfrm>
          <a:prstGeom prst="rect">
            <a:avLst/>
          </a:prstGeom>
        </p:spPr>
      </p:pic>
      <p:sp>
        <p:nvSpPr>
          <p:cNvPr id="5" name="TextBox 4">
            <a:extLst>
              <a:ext uri="{FF2B5EF4-FFF2-40B4-BE49-F238E27FC236}">
                <a16:creationId xmlns:a16="http://schemas.microsoft.com/office/drawing/2014/main" id="{B925B0E4-9372-29FE-066D-92DE6EB8FA69}"/>
              </a:ext>
            </a:extLst>
          </p:cNvPr>
          <p:cNvSpPr txBox="1"/>
          <p:nvPr/>
        </p:nvSpPr>
        <p:spPr>
          <a:xfrm>
            <a:off x="5380383" y="2186609"/>
            <a:ext cx="7792278" cy="7048083"/>
          </a:xfrm>
          <a:prstGeom prst="rect">
            <a:avLst/>
          </a:prstGeom>
          <a:solidFill>
            <a:schemeClr val="bg2"/>
          </a:solidFill>
        </p:spPr>
        <p:txBody>
          <a:bodyPr wrap="square">
            <a:spAutoFit/>
          </a:bodyPr>
          <a:lstStyle/>
          <a:p>
            <a:pPr fontAlgn="base"/>
            <a:r>
              <a:rPr lang="es-EC" sz="2400" dirty="0">
                <a:effectLst/>
                <a:latin typeface="Calibri" panose="020F0502020204030204" pitchFamily="34" charset="0"/>
                <a:ea typeface="Times New Roman" panose="02020603050405020304" pitchFamily="18" charset="0"/>
              </a:rPr>
              <a:t> No obligue a una persona a mantener relaciones sexuales con usted o a hacer cosas sexuales si no quiere.</a:t>
            </a:r>
          </a:p>
          <a:p>
            <a:pPr fontAlgn="base"/>
            <a:endParaRPr lang="es-EC" sz="2800" dirty="0">
              <a:effectLst/>
              <a:latin typeface="Times New Roman" panose="02020603050405020304" pitchFamily="18" charset="0"/>
              <a:ea typeface="Times New Roman" panose="02020603050405020304" pitchFamily="18" charset="0"/>
            </a:endParaRPr>
          </a:p>
          <a:p>
            <a:pPr fontAlgn="base"/>
            <a:r>
              <a:rPr lang="es-EC" sz="2400" dirty="0">
                <a:effectLst/>
                <a:latin typeface="Calibri" panose="020F0502020204030204" pitchFamily="34" charset="0"/>
                <a:ea typeface="Times New Roman" panose="02020603050405020304" pitchFamily="18" charset="0"/>
              </a:rPr>
              <a:t>No se aproveche de las personas a las que ayuda o con las que trabaja o de alguien de su familia.</a:t>
            </a:r>
          </a:p>
          <a:p>
            <a:pPr fontAlgn="base"/>
            <a:endParaRPr lang="es-EC" sz="2800" dirty="0">
              <a:effectLst/>
              <a:latin typeface="Times New Roman" panose="02020603050405020304" pitchFamily="18" charset="0"/>
              <a:ea typeface="Times New Roman" panose="02020603050405020304" pitchFamily="18" charset="0"/>
            </a:endParaRPr>
          </a:p>
          <a:p>
            <a:pPr fontAlgn="base"/>
            <a:r>
              <a:rPr lang="es-EC" sz="2400" dirty="0">
                <a:effectLst/>
                <a:latin typeface="Calibri" panose="020F0502020204030204" pitchFamily="34" charset="0"/>
                <a:ea typeface="Times New Roman" panose="02020603050405020304" pitchFamily="18" charset="0"/>
              </a:rPr>
              <a:t>Por ejemplo, no las obligue a mantener relaciones sexuales con usted a cambio de dinero, regalos o ayuda.</a:t>
            </a:r>
            <a:endParaRPr lang="es-EC" sz="2800" dirty="0">
              <a:effectLst/>
              <a:latin typeface="Times New Roman" panose="02020603050405020304" pitchFamily="18" charset="0"/>
              <a:ea typeface="Times New Roman" panose="02020603050405020304" pitchFamily="18" charset="0"/>
            </a:endParaRPr>
          </a:p>
          <a:p>
            <a:pPr fontAlgn="base"/>
            <a:r>
              <a:rPr lang="es-EC" sz="2400" dirty="0">
                <a:effectLst/>
                <a:latin typeface="Calibri" panose="020F0502020204030204" pitchFamily="34" charset="0"/>
                <a:ea typeface="Times New Roman" panose="02020603050405020304" pitchFamily="18" charset="0"/>
              </a:rPr>
              <a:t> </a:t>
            </a:r>
          </a:p>
          <a:p>
            <a:pPr fontAlgn="base"/>
            <a:endParaRPr lang="es-EC" sz="2400" dirty="0">
              <a:effectLst/>
              <a:latin typeface="Calibri" panose="020F0502020204030204" pitchFamily="34" charset="0"/>
              <a:ea typeface="Times New Roman" panose="02020603050405020304" pitchFamily="18" charset="0"/>
            </a:endParaRPr>
          </a:p>
          <a:p>
            <a:pPr fontAlgn="base"/>
            <a:endParaRPr lang="es-EC" sz="2800" dirty="0">
              <a:effectLst/>
              <a:latin typeface="Times New Roman" panose="02020603050405020304" pitchFamily="18" charset="0"/>
              <a:ea typeface="Times New Roman" panose="02020603050405020304" pitchFamily="18" charset="0"/>
            </a:endParaRPr>
          </a:p>
          <a:p>
            <a:pPr fontAlgn="base"/>
            <a:r>
              <a:rPr lang="es-EC" sz="2400" dirty="0">
                <a:effectLst/>
                <a:latin typeface="Calibri" panose="020F0502020204030204" pitchFamily="34" charset="0"/>
                <a:ea typeface="Times New Roman" panose="02020603050405020304" pitchFamily="18" charset="0"/>
              </a:rPr>
              <a:t>No le pague a nadie por sexo o servicios sexuales. Ni le ofrezca algo a cambio de servicios sexuales.</a:t>
            </a:r>
          </a:p>
          <a:p>
            <a:pPr fontAlgn="base"/>
            <a:endParaRPr lang="es-EC" sz="2800" dirty="0">
              <a:effectLst/>
              <a:latin typeface="Times New Roman" panose="02020603050405020304" pitchFamily="18" charset="0"/>
              <a:ea typeface="Times New Roman" panose="02020603050405020304" pitchFamily="18" charset="0"/>
            </a:endParaRPr>
          </a:p>
          <a:p>
            <a:pPr fontAlgn="base"/>
            <a:r>
              <a:rPr lang="es-EC" sz="2400" dirty="0">
                <a:effectLst/>
                <a:latin typeface="Calibri" panose="020F0502020204030204" pitchFamily="34" charset="0"/>
                <a:ea typeface="Times New Roman" panose="02020603050405020304" pitchFamily="18" charset="0"/>
              </a:rPr>
              <a:t>No lo haga, aunque la persona le diga que puede o la ley de ese país lo permita.</a:t>
            </a:r>
          </a:p>
          <a:p>
            <a:pPr fontAlgn="base"/>
            <a:endParaRPr lang="es-EC" sz="2400" dirty="0">
              <a:ea typeface="Times New Roman" panose="02020603050405020304" pitchFamily="18" charset="0"/>
            </a:endParaRPr>
          </a:p>
          <a:p>
            <a:pPr fontAlgn="base"/>
            <a:endParaRPr lang="es-EC"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9869758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52817A0-7E05-2D42-B77C-0E81DF0747A2}"/>
              </a:ext>
            </a:extLst>
          </p:cNvPr>
          <p:cNvSpPr txBox="1"/>
          <p:nvPr/>
        </p:nvSpPr>
        <p:spPr>
          <a:xfrm>
            <a:off x="593279" y="660395"/>
            <a:ext cx="16726532" cy="763671"/>
          </a:xfrm>
          <a:prstGeom prst="rect">
            <a:avLst/>
          </a:prstGeom>
          <a:noFill/>
        </p:spPr>
        <p:txBody>
          <a:bodyPr wrap="square" rtlCol="0">
            <a:spAutoFit/>
          </a:bodyPr>
          <a:lstStyle/>
          <a:p>
            <a:pPr>
              <a:lnSpc>
                <a:spcPct val="80000"/>
              </a:lnSpc>
            </a:pPr>
            <a:r>
              <a:rPr lang="es-ES" sz="5400" b="1" dirty="0">
                <a:solidFill>
                  <a:schemeClr val="bg1"/>
                </a:solidFill>
                <a:latin typeface="Montserrat" pitchFamily="2" charset="77"/>
                <a:ea typeface="Roboto Black" panose="02000000000000000000" pitchFamily="2" charset="0"/>
                <a:cs typeface="Open Sans Light" panose="020B0306030504020204" pitchFamily="34" charset="0"/>
              </a:rPr>
              <a:t>¿Cuáles son las reglas en torno a los niños?</a:t>
            </a:r>
          </a:p>
        </p:txBody>
      </p:sp>
      <p:pic>
        <p:nvPicPr>
          <p:cNvPr id="5" name="Picture 4">
            <a:extLst>
              <a:ext uri="{FF2B5EF4-FFF2-40B4-BE49-F238E27FC236}">
                <a16:creationId xmlns:a16="http://schemas.microsoft.com/office/drawing/2014/main" id="{47BC17AC-5D44-7D43-B92E-6AA5E714B995}"/>
              </a:ext>
            </a:extLst>
          </p:cNvPr>
          <p:cNvPicPr>
            <a:picLocks noChangeAspect="1"/>
          </p:cNvPicPr>
          <p:nvPr/>
        </p:nvPicPr>
        <p:blipFill>
          <a:blip r:embed="rId3"/>
          <a:stretch>
            <a:fillRect/>
          </a:stretch>
        </p:blipFill>
        <p:spPr>
          <a:xfrm>
            <a:off x="913710" y="6440493"/>
            <a:ext cx="8204200" cy="3187700"/>
          </a:xfrm>
          <a:prstGeom prst="rect">
            <a:avLst/>
          </a:prstGeom>
        </p:spPr>
      </p:pic>
      <p:pic>
        <p:nvPicPr>
          <p:cNvPr id="8" name="Picture 7">
            <a:extLst>
              <a:ext uri="{FF2B5EF4-FFF2-40B4-BE49-F238E27FC236}">
                <a16:creationId xmlns:a16="http://schemas.microsoft.com/office/drawing/2014/main" id="{4BDC48CA-06F3-E146-A26F-1772189B85D7}"/>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93279" y="1922505"/>
            <a:ext cx="8945168" cy="4381500"/>
          </a:xfrm>
          <a:prstGeom prst="rect">
            <a:avLst/>
          </a:prstGeom>
        </p:spPr>
      </p:pic>
      <p:pic>
        <p:nvPicPr>
          <p:cNvPr id="7" name="Picture 6">
            <a:extLst>
              <a:ext uri="{FF2B5EF4-FFF2-40B4-BE49-F238E27FC236}">
                <a16:creationId xmlns:a16="http://schemas.microsoft.com/office/drawing/2014/main" id="{48BD8D73-74BC-EB43-A8CF-CF7B879A96FC}"/>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9412940" y="4122743"/>
            <a:ext cx="8545551" cy="3911600"/>
          </a:xfrm>
          <a:prstGeom prst="rect">
            <a:avLst/>
          </a:prstGeom>
        </p:spPr>
      </p:pic>
      <p:sp>
        <p:nvSpPr>
          <p:cNvPr id="3" name="TextBox 2">
            <a:extLst>
              <a:ext uri="{FF2B5EF4-FFF2-40B4-BE49-F238E27FC236}">
                <a16:creationId xmlns:a16="http://schemas.microsoft.com/office/drawing/2014/main" id="{917133AB-0647-5D63-958C-94DE7C1FFF3D}"/>
              </a:ext>
            </a:extLst>
          </p:cNvPr>
          <p:cNvSpPr txBox="1"/>
          <p:nvPr/>
        </p:nvSpPr>
        <p:spPr>
          <a:xfrm>
            <a:off x="4817165" y="3384079"/>
            <a:ext cx="4721282" cy="1938992"/>
          </a:xfrm>
          <a:prstGeom prst="rect">
            <a:avLst/>
          </a:prstGeom>
          <a:solidFill>
            <a:schemeClr val="bg2"/>
          </a:solidFill>
        </p:spPr>
        <p:txBody>
          <a:bodyPr wrap="square">
            <a:spAutoFit/>
          </a:bodyPr>
          <a:lstStyle/>
          <a:p>
            <a:r>
              <a:rPr lang="en-GB" sz="2000" dirty="0">
                <a:effectLst/>
                <a:latin typeface="Calibri" panose="020F0502020204030204" pitchFamily="34" charset="0"/>
                <a:ea typeface="Calibri" panose="020F0502020204030204" pitchFamily="34" charset="0"/>
                <a:cs typeface="Arial" panose="020B0604020202020204" pitchFamily="34" charset="0"/>
              </a:rPr>
              <a:t>No mantenga relaciones sexuales con menores de 18 años ni les obligue a hacer cosas sexuales, aunque digan que sí o las leyes lo permitan.</a:t>
            </a:r>
          </a:p>
          <a:p>
            <a:endParaRPr lang="en-GB" sz="2000" dirty="0">
              <a:cs typeface="Arial" panose="020B0604020202020204" pitchFamily="34" charset="0"/>
            </a:endParaRPr>
          </a:p>
          <a:p>
            <a:endParaRPr lang="en-GB" sz="2000" dirty="0"/>
          </a:p>
        </p:txBody>
      </p:sp>
      <p:sp>
        <p:nvSpPr>
          <p:cNvPr id="9" name="TextBox 8">
            <a:extLst>
              <a:ext uri="{FF2B5EF4-FFF2-40B4-BE49-F238E27FC236}">
                <a16:creationId xmlns:a16="http://schemas.microsoft.com/office/drawing/2014/main" id="{83521D20-A277-251A-CF4F-21EB539D0737}"/>
              </a:ext>
            </a:extLst>
          </p:cNvPr>
          <p:cNvSpPr txBox="1"/>
          <p:nvPr/>
        </p:nvSpPr>
        <p:spPr>
          <a:xfrm>
            <a:off x="4711148" y="7164040"/>
            <a:ext cx="4114800" cy="1901033"/>
          </a:xfrm>
          <a:prstGeom prst="rect">
            <a:avLst/>
          </a:prstGeom>
          <a:solidFill>
            <a:schemeClr val="bg2"/>
          </a:solidFill>
        </p:spPr>
        <p:txBody>
          <a:bodyPr wrap="square">
            <a:spAutoFit/>
          </a:bodyPr>
          <a:lstStyle/>
          <a:p>
            <a:pPr>
              <a:lnSpc>
                <a:spcPct val="107000"/>
              </a:lnSpc>
              <a:spcAft>
                <a:spcPts val="800"/>
              </a:spcAft>
            </a:pPr>
            <a:r>
              <a:rPr lang="en-GB" sz="2000" kern="100" dirty="0">
                <a:effectLst/>
                <a:latin typeface="Calibri" panose="020F0502020204030204" pitchFamily="34" charset="0"/>
                <a:ea typeface="Calibri" panose="020F0502020204030204" pitchFamily="34" charset="0"/>
                <a:cs typeface="Arial" panose="020B0604020202020204" pitchFamily="34" charset="0"/>
              </a:rPr>
              <a:t>No haga nada que pueda herir a los niños o ponerlos en peligro.</a:t>
            </a:r>
          </a:p>
          <a:p>
            <a:pPr>
              <a:lnSpc>
                <a:spcPct val="107000"/>
              </a:lnSpc>
              <a:spcAft>
                <a:spcPts val="800"/>
              </a:spcAft>
            </a:pPr>
            <a:r>
              <a:rPr lang="en-GB" sz="2000" kern="100" dirty="0">
                <a:effectLst/>
                <a:latin typeface="Calibri" panose="020F0502020204030204" pitchFamily="34" charset="0"/>
                <a:ea typeface="Calibri" panose="020F0502020204030204" pitchFamily="34" charset="0"/>
                <a:cs typeface="Arial" panose="020B0604020202020204" pitchFamily="34" charset="0"/>
              </a:rPr>
              <a:t> </a:t>
            </a:r>
          </a:p>
          <a:p>
            <a:r>
              <a:rPr lang="en-GB" sz="2000" dirty="0">
                <a:effectLst/>
                <a:latin typeface="Calibri" panose="020F0502020204030204" pitchFamily="34" charset="0"/>
                <a:ea typeface="Calibri" panose="020F0502020204030204" pitchFamily="34" charset="0"/>
                <a:cs typeface="Arial" panose="020B0604020202020204" pitchFamily="34" charset="0"/>
              </a:rPr>
              <a:t>Siempre debe mantener a salvo a los niños y hacer lo mejor para ellos.</a:t>
            </a:r>
            <a:endParaRPr lang="en-GB" sz="2000" dirty="0"/>
          </a:p>
        </p:txBody>
      </p:sp>
      <p:sp>
        <p:nvSpPr>
          <p:cNvPr id="11" name="TextBox 10">
            <a:extLst>
              <a:ext uri="{FF2B5EF4-FFF2-40B4-BE49-F238E27FC236}">
                <a16:creationId xmlns:a16="http://schemas.microsoft.com/office/drawing/2014/main" id="{3F5C5B42-9CC0-2A73-4192-247C18BC98B1}"/>
              </a:ext>
            </a:extLst>
          </p:cNvPr>
          <p:cNvSpPr txBox="1"/>
          <p:nvPr/>
        </p:nvSpPr>
        <p:spPr>
          <a:xfrm>
            <a:off x="13335885" y="5433702"/>
            <a:ext cx="4358836" cy="1901033"/>
          </a:xfrm>
          <a:prstGeom prst="rect">
            <a:avLst/>
          </a:prstGeom>
          <a:solidFill>
            <a:schemeClr val="bg2"/>
          </a:solidFill>
        </p:spPr>
        <p:txBody>
          <a:bodyPr wrap="square">
            <a:spAutoFit/>
          </a:bodyPr>
          <a:lstStyle/>
          <a:p>
            <a:pPr>
              <a:lnSpc>
                <a:spcPct val="107000"/>
              </a:lnSpc>
              <a:spcAft>
                <a:spcPts val="800"/>
              </a:spcAft>
            </a:pPr>
            <a:r>
              <a:rPr lang="en-GB" sz="2000" kern="100" dirty="0">
                <a:effectLst/>
                <a:latin typeface="Calibri" panose="020F0502020204030204" pitchFamily="34" charset="0"/>
                <a:ea typeface="Calibri" panose="020F0502020204030204" pitchFamily="34" charset="0"/>
                <a:cs typeface="Arial" panose="020B0604020202020204" pitchFamily="34" charset="0"/>
              </a:rPr>
              <a:t>No mire fotos o vídeos de niños o adultos haciendo cosas sexuales.</a:t>
            </a:r>
          </a:p>
          <a:p>
            <a:pPr>
              <a:lnSpc>
                <a:spcPct val="107000"/>
              </a:lnSpc>
              <a:spcAft>
                <a:spcPts val="800"/>
              </a:spcAft>
            </a:pPr>
            <a:r>
              <a:rPr lang="en-GB" sz="2000" kern="100" dirty="0">
                <a:effectLst/>
                <a:latin typeface="Calibri" panose="020F0502020204030204" pitchFamily="34" charset="0"/>
                <a:ea typeface="Calibri" panose="020F0502020204030204" pitchFamily="34" charset="0"/>
                <a:cs typeface="Arial" panose="020B0604020202020204" pitchFamily="34" charset="0"/>
              </a:rPr>
              <a:t> </a:t>
            </a:r>
          </a:p>
          <a:p>
            <a:r>
              <a:rPr lang="en-GB" sz="2000" dirty="0">
                <a:effectLst/>
                <a:latin typeface="Calibri" panose="020F0502020204030204" pitchFamily="34" charset="0"/>
                <a:ea typeface="Calibri" panose="020F0502020204030204" pitchFamily="34" charset="0"/>
                <a:cs typeface="Arial" panose="020B0604020202020204" pitchFamily="34" charset="0"/>
              </a:rPr>
              <a:t>No les muestre a otras personas este tipo de fotos o vídeos.</a:t>
            </a:r>
            <a:endParaRPr lang="en-GB" sz="2000" dirty="0"/>
          </a:p>
        </p:txBody>
      </p:sp>
    </p:spTree>
    <p:extLst>
      <p:ext uri="{BB962C8B-B14F-4D97-AF65-F5344CB8AC3E}">
        <p14:creationId xmlns:p14="http://schemas.microsoft.com/office/powerpoint/2010/main" val="15304328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7D760B3-357F-FE45-A450-9675F245DE6A}"/>
              </a:ext>
            </a:extLst>
          </p:cNvPr>
          <p:cNvSpPr txBox="1"/>
          <p:nvPr/>
        </p:nvSpPr>
        <p:spPr>
          <a:xfrm>
            <a:off x="588434" y="2188514"/>
            <a:ext cx="16413691" cy="3477875"/>
          </a:xfrm>
          <a:prstGeom prst="rect">
            <a:avLst/>
          </a:prstGeom>
          <a:noFill/>
        </p:spPr>
        <p:txBody>
          <a:bodyPr wrap="square" rtlCol="0">
            <a:spAutoFit/>
          </a:bodyPr>
          <a:lstStyle/>
          <a:p>
            <a:pPr>
              <a:spcAft>
                <a:spcPts val="1200"/>
              </a:spcAft>
            </a:pPr>
            <a:r>
              <a:rPr lang="es-ES" sz="2000" b="1" dirty="0">
                <a:solidFill>
                  <a:schemeClr val="accent3"/>
                </a:solidFill>
                <a:latin typeface="Roboto" panose="02000000000000000000" pitchFamily="2" charset="0"/>
                <a:ea typeface="Roboto" panose="02000000000000000000" pitchFamily="2" charset="0"/>
                <a:cs typeface="Open Sans" panose="020B0606030504020204" pitchFamily="34" charset="0"/>
              </a:rPr>
              <a:t>Créditos</a:t>
            </a:r>
          </a:p>
          <a:p>
            <a:pPr>
              <a:spcAft>
                <a:spcPts val="1200"/>
              </a:spcAft>
              <a:buClr>
                <a:srgbClr val="FF0000"/>
              </a:buClr>
            </a:pPr>
            <a:r>
              <a:rPr lang="es-ES" sz="2000" dirty="0">
                <a:solidFill>
                  <a:schemeClr val="bg1"/>
                </a:solidFill>
                <a:latin typeface="Roboto" panose="02000000000000000000" pitchFamily="2" charset="0"/>
                <a:ea typeface="Roboto" panose="02000000000000000000" pitchFamily="2" charset="0"/>
                <a:cs typeface="Open Sans" panose="020B0606030504020204" pitchFamily="34" charset="0"/>
              </a:rPr>
              <a:t>Esta herramienta se inspira y utiliza contenidos de:</a:t>
            </a:r>
          </a:p>
          <a:p>
            <a:pPr marL="342900" indent="-342900">
              <a:spcAft>
                <a:spcPts val="1200"/>
              </a:spcAft>
              <a:buClr>
                <a:srgbClr val="FF0000"/>
              </a:buClr>
              <a:buFont typeface="Arial" panose="020B0604020202020204" pitchFamily="34" charset="0"/>
              <a:buChar char="•"/>
            </a:pPr>
            <a:r>
              <a:rPr lang="es-ES" sz="2000" dirty="0">
                <a:solidFill>
                  <a:schemeClr val="bg1"/>
                </a:solidFill>
                <a:latin typeface="Roboto" panose="02000000000000000000" pitchFamily="2" charset="0"/>
                <a:ea typeface="Roboto" panose="02000000000000000000" pitchFamily="2" charset="0"/>
                <a:cs typeface="Open Sans" panose="020B0606030504020204" pitchFamily="34" charset="0"/>
              </a:rPr>
              <a:t>CICR 'A guide for what you can and cannot do while you work for us' Guía de fácil lectura sobre el código de conducta para las personas que trabajan para el CICR.</a:t>
            </a:r>
          </a:p>
          <a:p>
            <a:pPr marL="342900" indent="-342900">
              <a:spcAft>
                <a:spcPts val="1200"/>
              </a:spcAft>
              <a:buClr>
                <a:srgbClr val="FF0000"/>
              </a:buClr>
              <a:buFont typeface="Arial" panose="020B0604020202020204" pitchFamily="34" charset="0"/>
              <a:buChar char="•"/>
            </a:pPr>
            <a:r>
              <a:rPr lang="es-ES" sz="2000" dirty="0">
                <a:solidFill>
                  <a:schemeClr val="bg1"/>
                </a:solidFill>
                <a:latin typeface="Roboto" panose="02000000000000000000" pitchFamily="2" charset="0"/>
                <a:ea typeface="Roboto" panose="02000000000000000000" pitchFamily="2" charset="0"/>
                <a:cs typeface="Open Sans" panose="020B0606030504020204" pitchFamily="34" charset="0"/>
              </a:rPr>
              <a:t>Código de Conducta para el personal del CICR, 2007.</a:t>
            </a:r>
          </a:p>
          <a:p>
            <a:pPr marL="342900" indent="-342900">
              <a:spcAft>
                <a:spcPts val="1200"/>
              </a:spcAft>
              <a:buClr>
                <a:srgbClr val="FF0000"/>
              </a:buClr>
              <a:buFont typeface="Arial" panose="020B0604020202020204" pitchFamily="34" charset="0"/>
              <a:buChar char="•"/>
            </a:pPr>
            <a:r>
              <a:rPr lang="es-ES" sz="2000" dirty="0">
                <a:solidFill>
                  <a:schemeClr val="bg1"/>
                </a:solidFill>
                <a:latin typeface="Roboto" panose="02000000000000000000" pitchFamily="2" charset="0"/>
                <a:ea typeface="Roboto" panose="02000000000000000000" pitchFamily="2" charset="0"/>
                <a:cs typeface="Open Sans" panose="020B0606030504020204" pitchFamily="34" charset="0"/>
              </a:rPr>
              <a:t>Curso en línea de aprendizaje electrónico de la IFRC "101: Prevención de la corrupción</a:t>
            </a:r>
          </a:p>
          <a:p>
            <a:pPr marL="342900" indent="-342900">
              <a:spcAft>
                <a:spcPts val="1200"/>
              </a:spcAft>
              <a:buClr>
                <a:srgbClr val="FF0000"/>
              </a:buClr>
              <a:buFont typeface="Arial" panose="020B0604020202020204" pitchFamily="34" charset="0"/>
              <a:buChar char="•"/>
            </a:pPr>
            <a:r>
              <a:rPr lang="es-ES" sz="2000" dirty="0">
                <a:solidFill>
                  <a:schemeClr val="bg1"/>
                </a:solidFill>
                <a:latin typeface="Roboto" panose="02000000000000000000" pitchFamily="2" charset="0"/>
                <a:ea typeface="Roboto" panose="02000000000000000000" pitchFamily="2" charset="0"/>
                <a:cs typeface="Open Sans" panose="020B0606030504020204" pitchFamily="34" charset="0"/>
              </a:rPr>
              <a:t>Curso de formación en línea de la Cruz Roja Británica ‘Introducción a la protección contra la explotación y el abuso sexuales (PSEA)’</a:t>
            </a:r>
          </a:p>
          <a:p>
            <a:pPr marL="342900" indent="-342900">
              <a:spcAft>
                <a:spcPts val="1200"/>
              </a:spcAft>
              <a:buClr>
                <a:srgbClr val="FF0000"/>
              </a:buClr>
              <a:buFont typeface="Arial" panose="020B0604020202020204" pitchFamily="34" charset="0"/>
              <a:buChar char="•"/>
            </a:pPr>
            <a:endParaRPr lang="en-GB" sz="2000" dirty="0">
              <a:solidFill>
                <a:schemeClr val="bg1"/>
              </a:solidFill>
              <a:latin typeface="Roboto" panose="02000000000000000000" pitchFamily="2" charset="0"/>
              <a:ea typeface="Roboto" panose="02000000000000000000" pitchFamily="2" charset="0"/>
              <a:cs typeface="Open Sans" panose="020B0606030504020204" pitchFamily="34" charset="0"/>
            </a:endParaRPr>
          </a:p>
        </p:txBody>
      </p:sp>
      <p:sp>
        <p:nvSpPr>
          <p:cNvPr id="3" name="TextBox 2">
            <a:extLst>
              <a:ext uri="{FF2B5EF4-FFF2-40B4-BE49-F238E27FC236}">
                <a16:creationId xmlns:a16="http://schemas.microsoft.com/office/drawing/2014/main" id="{D42ABE1A-9361-344E-BF11-4AE08F83BBB4}"/>
              </a:ext>
            </a:extLst>
          </p:cNvPr>
          <p:cNvSpPr txBox="1"/>
          <p:nvPr/>
        </p:nvSpPr>
        <p:spPr>
          <a:xfrm>
            <a:off x="588434" y="477097"/>
            <a:ext cx="15842191" cy="1212448"/>
          </a:xfrm>
          <a:prstGeom prst="rect">
            <a:avLst/>
          </a:prstGeom>
          <a:noFill/>
        </p:spPr>
        <p:txBody>
          <a:bodyPr wrap="square" rtlCol="0">
            <a:spAutoFit/>
          </a:bodyPr>
          <a:lstStyle/>
          <a:p>
            <a:pPr>
              <a:lnSpc>
                <a:spcPct val="80000"/>
              </a:lnSpc>
              <a:spcAft>
                <a:spcPts val="1800"/>
              </a:spcAft>
            </a:pPr>
            <a:r>
              <a:rPr lang="es-ES" sz="4000" b="1" dirty="0">
                <a:solidFill>
                  <a:schemeClr val="bg1"/>
                </a:solidFill>
                <a:latin typeface="Montserrat" pitchFamily="2" charset="77"/>
                <a:ea typeface="Roboto Black" panose="02000000000000000000" pitchFamily="2" charset="0"/>
                <a:cs typeface="Open Sans Light" panose="020B0306030504020204" pitchFamily="34" charset="0"/>
              </a:rPr>
              <a:t>Herramientas para la participación comunitaria y rendición de cuentas a la comunidad</a:t>
            </a:r>
          </a:p>
          <a:p>
            <a:pPr>
              <a:lnSpc>
                <a:spcPct val="80000"/>
              </a:lnSpc>
              <a:spcAft>
                <a:spcPts val="1800"/>
              </a:spcAft>
            </a:pPr>
            <a:r>
              <a:rPr lang="es-ES" sz="3200" b="1" dirty="0">
                <a:solidFill>
                  <a:schemeClr val="accent3"/>
                </a:solidFill>
                <a:latin typeface="Montserrat" pitchFamily="2" charset="77"/>
                <a:ea typeface="Roboto Black" panose="02000000000000000000" pitchFamily="2" charset="0"/>
                <a:cs typeface="Open Sans Light" panose="020B0306030504020204" pitchFamily="34" charset="0"/>
              </a:rPr>
              <a:t>Herramienta 10</a:t>
            </a:r>
            <a:r>
              <a:rPr lang="es-ES" sz="3200" b="1" dirty="0">
                <a:solidFill>
                  <a:schemeClr val="bg1"/>
                </a:solidFill>
                <a:latin typeface="Montserrat" pitchFamily="2" charset="77"/>
                <a:ea typeface="Roboto Black" panose="02000000000000000000" pitchFamily="2" charset="0"/>
                <a:cs typeface="Open Sans Light" panose="020B0306030504020204" pitchFamily="34" charset="0"/>
              </a:rPr>
              <a:t>: Sesión informativa sobre el Código de Conducta</a:t>
            </a:r>
          </a:p>
        </p:txBody>
      </p:sp>
    </p:spTree>
    <p:extLst>
      <p:ext uri="{BB962C8B-B14F-4D97-AF65-F5344CB8AC3E}">
        <p14:creationId xmlns:p14="http://schemas.microsoft.com/office/powerpoint/2010/main" val="11041472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52817A0-7E05-2D42-B77C-0E81DF0747A2}"/>
              </a:ext>
            </a:extLst>
          </p:cNvPr>
          <p:cNvSpPr txBox="1"/>
          <p:nvPr/>
        </p:nvSpPr>
        <p:spPr>
          <a:xfrm>
            <a:off x="593279" y="745353"/>
            <a:ext cx="16726532" cy="763671"/>
          </a:xfrm>
          <a:prstGeom prst="rect">
            <a:avLst/>
          </a:prstGeom>
          <a:noFill/>
        </p:spPr>
        <p:txBody>
          <a:bodyPr wrap="square" rtlCol="0">
            <a:spAutoFit/>
          </a:bodyPr>
          <a:lstStyle/>
          <a:p>
            <a:pPr>
              <a:lnSpc>
                <a:spcPct val="80000"/>
              </a:lnSpc>
            </a:pPr>
            <a:r>
              <a:rPr lang="es-ES" sz="5400" b="1" dirty="0">
                <a:solidFill>
                  <a:schemeClr val="bg1"/>
                </a:solidFill>
                <a:latin typeface="Montserrat" pitchFamily="2" charset="77"/>
                <a:ea typeface="Roboto Black" panose="02000000000000000000" pitchFamily="2" charset="0"/>
                <a:cs typeface="Open Sans Light" panose="020B0306030504020204" pitchFamily="34" charset="0"/>
              </a:rPr>
              <a:t>Debate  </a:t>
            </a:r>
          </a:p>
        </p:txBody>
      </p:sp>
      <p:sp>
        <p:nvSpPr>
          <p:cNvPr id="7" name="TextBox 6">
            <a:extLst>
              <a:ext uri="{FF2B5EF4-FFF2-40B4-BE49-F238E27FC236}">
                <a16:creationId xmlns:a16="http://schemas.microsoft.com/office/drawing/2014/main" id="{800BE83F-8CEF-A845-BB3C-62779F4A4359}"/>
              </a:ext>
            </a:extLst>
          </p:cNvPr>
          <p:cNvSpPr txBox="1"/>
          <p:nvPr/>
        </p:nvSpPr>
        <p:spPr>
          <a:xfrm>
            <a:off x="593279" y="1807747"/>
            <a:ext cx="16726532" cy="2739211"/>
          </a:xfrm>
          <a:prstGeom prst="rect">
            <a:avLst/>
          </a:prstGeom>
          <a:noFill/>
        </p:spPr>
        <p:txBody>
          <a:bodyPr wrap="square" rtlCol="0">
            <a:spAutoFit/>
          </a:bodyPr>
          <a:lstStyle/>
          <a:p>
            <a:pPr marL="342900" indent="-342900">
              <a:spcAft>
                <a:spcPts val="3000"/>
              </a:spcAft>
              <a:buClr>
                <a:srgbClr val="FF0000"/>
              </a:buClr>
              <a:buFont typeface="Arial" panose="020B0604020202020204" pitchFamily="34" charset="0"/>
              <a:buChar char="•"/>
            </a:pPr>
            <a:r>
              <a:rPr lang="es-ES" sz="2800" dirty="0">
                <a:solidFill>
                  <a:schemeClr val="bg1"/>
                </a:solidFill>
                <a:latin typeface="Roboto" panose="02000000000000000000" pitchFamily="2" charset="0"/>
                <a:ea typeface="Roboto" panose="02000000000000000000" pitchFamily="2" charset="0"/>
                <a:cs typeface="Open Sans" panose="020B0606030504020204" pitchFamily="34" charset="0"/>
              </a:rPr>
              <a:t>¿Cuál es el impacto de la explotación y el abuso sexual? ¿Sobre las comunidades? ¿Sobre nuestra relación y reputación en las comunidades? </a:t>
            </a:r>
          </a:p>
          <a:p>
            <a:pPr marL="342900" indent="-342900">
              <a:spcAft>
                <a:spcPts val="4200"/>
              </a:spcAft>
              <a:buClr>
                <a:srgbClr val="FF0000"/>
              </a:buClr>
              <a:buFont typeface="Arial" panose="020B0604020202020204" pitchFamily="34" charset="0"/>
              <a:buChar char="•"/>
            </a:pPr>
            <a:r>
              <a:rPr lang="es-ES" sz="2800" dirty="0">
                <a:solidFill>
                  <a:schemeClr val="bg1"/>
                </a:solidFill>
                <a:latin typeface="Roboto" panose="02000000000000000000" pitchFamily="2" charset="0"/>
                <a:ea typeface="Roboto" panose="02000000000000000000" pitchFamily="2" charset="0"/>
                <a:cs typeface="Open Sans" panose="020B0606030504020204" pitchFamily="34" charset="0"/>
              </a:rPr>
              <a:t>¿Por qué las reglas son tan estrictas al respecto? ¿Cree que son necesarias? ¿Por qué/por qué no?</a:t>
            </a:r>
          </a:p>
          <a:p>
            <a:pPr>
              <a:spcAft>
                <a:spcPts val="3000"/>
              </a:spcAft>
              <a:buClr>
                <a:srgbClr val="FF0000"/>
              </a:buClr>
            </a:pPr>
            <a:r>
              <a:rPr lang="es-ES" sz="2800" b="1" dirty="0">
                <a:solidFill>
                  <a:schemeClr val="accent3"/>
                </a:solidFill>
                <a:latin typeface="Roboto" panose="02000000000000000000" pitchFamily="2" charset="0"/>
                <a:ea typeface="Roboto" panose="02000000000000000000" pitchFamily="2" charset="0"/>
                <a:cs typeface="Open Sans" panose="020B0606030504020204" pitchFamily="34" charset="0"/>
              </a:rPr>
              <a:t>¿Son verdaderas o falsas estas afirmaciones?</a:t>
            </a:r>
          </a:p>
        </p:txBody>
      </p:sp>
      <p:sp>
        <p:nvSpPr>
          <p:cNvPr id="2" name="TextBox 1">
            <a:extLst>
              <a:ext uri="{FF2B5EF4-FFF2-40B4-BE49-F238E27FC236}">
                <a16:creationId xmlns:a16="http://schemas.microsoft.com/office/drawing/2014/main" id="{A1F904C7-35DF-8048-978A-10945C2DF0DD}"/>
              </a:ext>
            </a:extLst>
          </p:cNvPr>
          <p:cNvSpPr txBox="1"/>
          <p:nvPr/>
        </p:nvSpPr>
        <p:spPr>
          <a:xfrm>
            <a:off x="593279" y="4713458"/>
            <a:ext cx="11329780" cy="5047536"/>
          </a:xfrm>
          <a:prstGeom prst="rect">
            <a:avLst/>
          </a:prstGeom>
          <a:noFill/>
        </p:spPr>
        <p:txBody>
          <a:bodyPr wrap="square" rtlCol="0">
            <a:spAutoFit/>
          </a:bodyPr>
          <a:lstStyle/>
          <a:p>
            <a:pPr marL="514350" indent="-514350">
              <a:spcAft>
                <a:spcPts val="4200"/>
              </a:spcAft>
              <a:buClr>
                <a:srgbClr val="FF0000"/>
              </a:buClr>
              <a:buFont typeface="+mj-lt"/>
              <a:buAutoNum type="arabicPeriod"/>
            </a:pPr>
            <a:r>
              <a:rPr lang="es-ES" sz="2800" dirty="0">
                <a:solidFill>
                  <a:schemeClr val="bg1"/>
                </a:solidFill>
                <a:latin typeface="Roboto" panose="02000000000000000000" pitchFamily="2" charset="0"/>
                <a:ea typeface="Roboto" panose="02000000000000000000" pitchFamily="2" charset="0"/>
                <a:cs typeface="Open Sans" panose="020B0606030504020204" pitchFamily="34" charset="0"/>
              </a:rPr>
              <a:t>Está bien que el personal intercambie dinero u otros artículos por sexo, siempre y cuando esto no suceda con nadie asociado con nuestro trabajo y no tenga lugar mientras la persona está ‘de servicio’ de ninguna manera</a:t>
            </a:r>
          </a:p>
          <a:p>
            <a:pPr marL="514350" indent="-514350">
              <a:spcAft>
                <a:spcPts val="4200"/>
              </a:spcAft>
              <a:buClr>
                <a:srgbClr val="FF0000"/>
              </a:buClr>
              <a:buFont typeface="+mj-lt"/>
              <a:buAutoNum type="arabicPeriod"/>
            </a:pPr>
            <a:r>
              <a:rPr lang="es-ES" sz="2800" dirty="0">
                <a:solidFill>
                  <a:schemeClr val="bg1"/>
                </a:solidFill>
                <a:latin typeface="Roboto" panose="02000000000000000000" pitchFamily="2" charset="0"/>
                <a:ea typeface="Roboto" panose="02000000000000000000" pitchFamily="2" charset="0"/>
                <a:cs typeface="Open Sans" panose="020B0606030504020204" pitchFamily="34" charset="0"/>
              </a:rPr>
              <a:t>Está bien usar el castigo físico contra un niño siempre que sea leve, poco frecuente y acorde con la cultura local</a:t>
            </a:r>
          </a:p>
          <a:p>
            <a:pPr marL="514350" indent="-514350">
              <a:spcAft>
                <a:spcPts val="4200"/>
              </a:spcAft>
              <a:buClr>
                <a:srgbClr val="FF0000"/>
              </a:buClr>
              <a:buFont typeface="+mj-lt"/>
              <a:buAutoNum type="arabicPeriod"/>
            </a:pPr>
            <a:r>
              <a:rPr lang="es-ES" sz="2800" dirty="0">
                <a:solidFill>
                  <a:schemeClr val="bg1"/>
                </a:solidFill>
                <a:latin typeface="Roboto" panose="02000000000000000000" pitchFamily="2" charset="0"/>
                <a:ea typeface="Roboto" panose="02000000000000000000" pitchFamily="2" charset="0"/>
                <a:cs typeface="Open Sans" panose="020B0606030504020204" pitchFamily="34" charset="0"/>
              </a:rPr>
              <a:t>Un colega suele pasar la noche con una joven de una de las comunidades donde la Sociedad Nacional tiene programas, pero está bien porque ella quiere estar en la relación y su padre, el jefe, lo ha aprobado</a:t>
            </a:r>
          </a:p>
        </p:txBody>
      </p:sp>
      <p:sp>
        <p:nvSpPr>
          <p:cNvPr id="5" name="TextBox 4">
            <a:extLst>
              <a:ext uri="{FF2B5EF4-FFF2-40B4-BE49-F238E27FC236}">
                <a16:creationId xmlns:a16="http://schemas.microsoft.com/office/drawing/2014/main" id="{2A2915B5-C804-5649-BCB0-D7EEB444A2EC}"/>
              </a:ext>
            </a:extLst>
          </p:cNvPr>
          <p:cNvSpPr txBox="1"/>
          <p:nvPr/>
        </p:nvSpPr>
        <p:spPr>
          <a:xfrm>
            <a:off x="12381866" y="4551256"/>
            <a:ext cx="4776580" cy="1461939"/>
          </a:xfrm>
          <a:prstGeom prst="rect">
            <a:avLst/>
          </a:prstGeom>
          <a:noFill/>
        </p:spPr>
        <p:txBody>
          <a:bodyPr wrap="square" rtlCol="0">
            <a:spAutoFit/>
          </a:bodyPr>
          <a:lstStyle/>
          <a:p>
            <a:pPr>
              <a:spcAft>
                <a:spcPts val="600"/>
              </a:spcAft>
              <a:buClr>
                <a:srgbClr val="FF0000"/>
              </a:buClr>
            </a:pPr>
            <a:r>
              <a:rPr lang="es-ES" sz="2800" b="1" dirty="0">
                <a:solidFill>
                  <a:schemeClr val="accent3"/>
                </a:solidFill>
                <a:latin typeface="Roboto" panose="02000000000000000000" pitchFamily="2" charset="0"/>
                <a:ea typeface="Roboto" panose="02000000000000000000" pitchFamily="2" charset="0"/>
                <a:cs typeface="Open Sans" panose="020B0606030504020204" pitchFamily="34" charset="0"/>
              </a:rPr>
              <a:t>FALSO</a:t>
            </a:r>
          </a:p>
          <a:p>
            <a:pPr>
              <a:spcAft>
                <a:spcPts val="1800"/>
              </a:spcAft>
              <a:buClr>
                <a:srgbClr val="FF0000"/>
              </a:buClr>
            </a:pPr>
            <a:r>
              <a:rPr lang="es-ES" sz="2800" dirty="0">
                <a:latin typeface="Roboto" panose="02000000000000000000" pitchFamily="2" charset="0"/>
                <a:ea typeface="Roboto" panose="02000000000000000000" pitchFamily="2" charset="0"/>
                <a:cs typeface="Open Sans" panose="020B0606030504020204" pitchFamily="34" charset="0"/>
              </a:rPr>
              <a:t>Este es un tipo de explotación sexual y está prohibido</a:t>
            </a:r>
          </a:p>
        </p:txBody>
      </p:sp>
      <p:sp>
        <p:nvSpPr>
          <p:cNvPr id="8" name="TextBox 7">
            <a:extLst>
              <a:ext uri="{FF2B5EF4-FFF2-40B4-BE49-F238E27FC236}">
                <a16:creationId xmlns:a16="http://schemas.microsoft.com/office/drawing/2014/main" id="{9B490DF6-7862-F84A-AEAA-B9BD420A3E5B}"/>
              </a:ext>
            </a:extLst>
          </p:cNvPr>
          <p:cNvSpPr txBox="1"/>
          <p:nvPr/>
        </p:nvSpPr>
        <p:spPr>
          <a:xfrm>
            <a:off x="12381866" y="6466017"/>
            <a:ext cx="5619263" cy="1031051"/>
          </a:xfrm>
          <a:prstGeom prst="rect">
            <a:avLst/>
          </a:prstGeom>
          <a:noFill/>
        </p:spPr>
        <p:txBody>
          <a:bodyPr wrap="square" rtlCol="0">
            <a:spAutoFit/>
          </a:bodyPr>
          <a:lstStyle/>
          <a:p>
            <a:pPr>
              <a:spcAft>
                <a:spcPts val="600"/>
              </a:spcAft>
              <a:buClr>
                <a:srgbClr val="FF0000"/>
              </a:buClr>
            </a:pPr>
            <a:r>
              <a:rPr lang="es-ES" sz="2800" b="1" dirty="0">
                <a:solidFill>
                  <a:schemeClr val="accent3"/>
                </a:solidFill>
                <a:latin typeface="Roboto" panose="02000000000000000000" pitchFamily="2" charset="0"/>
                <a:ea typeface="Roboto" panose="02000000000000000000" pitchFamily="2" charset="0"/>
                <a:cs typeface="Open Sans" panose="020B0606030504020204" pitchFamily="34" charset="0"/>
              </a:rPr>
              <a:t>FALSO</a:t>
            </a:r>
          </a:p>
          <a:p>
            <a:pPr>
              <a:spcAft>
                <a:spcPts val="1800"/>
              </a:spcAft>
              <a:buClr>
                <a:srgbClr val="FF0000"/>
              </a:buClr>
            </a:pPr>
            <a:r>
              <a:rPr lang="es-ES" sz="2800" dirty="0">
                <a:latin typeface="Roboto" panose="02000000000000000000" pitchFamily="2" charset="0"/>
                <a:ea typeface="Roboto" panose="02000000000000000000" pitchFamily="2" charset="0"/>
                <a:cs typeface="Open Sans" panose="020B0606030504020204" pitchFamily="34" charset="0"/>
              </a:rPr>
              <a:t>Golpear a un niño nunca es aceptable</a:t>
            </a:r>
          </a:p>
        </p:txBody>
      </p:sp>
      <p:sp>
        <p:nvSpPr>
          <p:cNvPr id="9" name="TextBox 8">
            <a:extLst>
              <a:ext uri="{FF2B5EF4-FFF2-40B4-BE49-F238E27FC236}">
                <a16:creationId xmlns:a16="http://schemas.microsoft.com/office/drawing/2014/main" id="{E2302365-F59E-F141-9D03-60043C47E8A0}"/>
              </a:ext>
            </a:extLst>
          </p:cNvPr>
          <p:cNvSpPr txBox="1"/>
          <p:nvPr/>
        </p:nvSpPr>
        <p:spPr>
          <a:xfrm>
            <a:off x="12381866" y="7932254"/>
            <a:ext cx="5475828" cy="1892826"/>
          </a:xfrm>
          <a:prstGeom prst="rect">
            <a:avLst/>
          </a:prstGeom>
          <a:noFill/>
        </p:spPr>
        <p:txBody>
          <a:bodyPr wrap="square" rtlCol="0">
            <a:spAutoFit/>
          </a:bodyPr>
          <a:lstStyle/>
          <a:p>
            <a:pPr>
              <a:spcAft>
                <a:spcPts val="600"/>
              </a:spcAft>
              <a:buClr>
                <a:srgbClr val="FF0000"/>
              </a:buClr>
            </a:pPr>
            <a:r>
              <a:rPr lang="es-ES" sz="2800" b="1" dirty="0">
                <a:solidFill>
                  <a:schemeClr val="accent3"/>
                </a:solidFill>
                <a:latin typeface="Roboto" panose="02000000000000000000" pitchFamily="2" charset="0"/>
                <a:ea typeface="Roboto" panose="02000000000000000000" pitchFamily="2" charset="0"/>
                <a:cs typeface="Open Sans" panose="020B0606030504020204" pitchFamily="34" charset="0"/>
              </a:rPr>
              <a:t>FALSO</a:t>
            </a:r>
          </a:p>
          <a:p>
            <a:pPr>
              <a:spcAft>
                <a:spcPts val="1800"/>
              </a:spcAft>
              <a:buClr>
                <a:srgbClr val="FF0000"/>
              </a:buClr>
            </a:pPr>
            <a:r>
              <a:rPr lang="es-ES" sz="2800" dirty="0">
                <a:latin typeface="Roboto" panose="02000000000000000000" pitchFamily="2" charset="0"/>
                <a:ea typeface="Roboto" panose="02000000000000000000" pitchFamily="2" charset="0"/>
                <a:cs typeface="Open Sans" panose="020B0606030504020204" pitchFamily="34" charset="0"/>
              </a:rPr>
              <a:t>Hay un desequilibrio de poder y la niña podría estar siendo explotada por su padre y el colega</a:t>
            </a:r>
          </a:p>
        </p:txBody>
      </p:sp>
    </p:spTree>
    <p:extLst>
      <p:ext uri="{BB962C8B-B14F-4D97-AF65-F5344CB8AC3E}">
        <p14:creationId xmlns:p14="http://schemas.microsoft.com/office/powerpoint/2010/main" val="252451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0" end="0"/>
                                            </p:txEl>
                                          </p:spTgt>
                                        </p:tgtEl>
                                        <p:attrNameLst>
                                          <p:attrName>style.visibility</p:attrName>
                                        </p:attrNameLst>
                                      </p:cBhvr>
                                      <p:to>
                                        <p:strVal val="visible"/>
                                      </p:to>
                                    </p:set>
                                    <p:anim calcmode="lin" valueType="num">
                                      <p:cBhvr additive="base">
                                        <p:cTn id="25"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1" end="1"/>
                                            </p:txEl>
                                          </p:spTgt>
                                        </p:tgtEl>
                                        <p:attrNameLst>
                                          <p:attrName>style.visibility</p:attrName>
                                        </p:attrNameLst>
                                      </p:cBhvr>
                                      <p:to>
                                        <p:strVal val="visible"/>
                                      </p:to>
                                    </p:set>
                                    <p:anim calcmode="lin" valueType="num">
                                      <p:cBhvr additive="base">
                                        <p:cTn id="3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fill="hold"/>
                                        <p:tgtEl>
                                          <p:spTgt spid="8"/>
                                        </p:tgtEl>
                                        <p:attrNameLst>
                                          <p:attrName>ppt_x</p:attrName>
                                        </p:attrNameLst>
                                      </p:cBhvr>
                                      <p:tavLst>
                                        <p:tav tm="0">
                                          <p:val>
                                            <p:strVal val="#ppt_x"/>
                                          </p:val>
                                        </p:tav>
                                        <p:tav tm="100000">
                                          <p:val>
                                            <p:strVal val="#ppt_x"/>
                                          </p:val>
                                        </p:tav>
                                      </p:tavLst>
                                    </p:anim>
                                    <p:anim calcmode="lin" valueType="num">
                                      <p:cBhvr additive="base">
                                        <p:cTn id="4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
                                            <p:txEl>
                                              <p:pRg st="2" end="2"/>
                                            </p:txEl>
                                          </p:spTgt>
                                        </p:tgtEl>
                                        <p:attrNameLst>
                                          <p:attrName>style.visibility</p:attrName>
                                        </p:attrNameLst>
                                      </p:cBhvr>
                                      <p:to>
                                        <p:strVal val="visible"/>
                                      </p:to>
                                    </p:set>
                                    <p:anim calcmode="lin" valueType="num">
                                      <p:cBhvr additive="base">
                                        <p:cTn id="4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ppt_x"/>
                                          </p:val>
                                        </p:tav>
                                        <p:tav tm="100000">
                                          <p:val>
                                            <p:strVal val="#ppt_x"/>
                                          </p:val>
                                        </p:tav>
                                      </p:tavLst>
                                    </p:anim>
                                    <p:anim calcmode="lin" valueType="num">
                                      <p:cBhvr additive="base">
                                        <p:cTn id="5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044CA-A448-EDE8-CD16-C1839730CCD9}"/>
              </a:ext>
            </a:extLst>
          </p:cNvPr>
          <p:cNvSpPr>
            <a:spLocks noGrp="1"/>
          </p:cNvSpPr>
          <p:nvPr>
            <p:ph type="title"/>
          </p:nvPr>
        </p:nvSpPr>
        <p:spPr>
          <a:xfrm>
            <a:off x="935087" y="823816"/>
            <a:ext cx="15301691" cy="1130351"/>
          </a:xfrm>
        </p:spPr>
        <p:txBody>
          <a:bodyPr>
            <a:normAutofit fontScale="90000"/>
          </a:bodyPr>
          <a:lstStyle/>
          <a:p>
            <a:r>
              <a:rPr lang="es-ES" dirty="0"/>
              <a:t>Definición de </a:t>
            </a:r>
            <a:r>
              <a:rPr lang="es-ES" dirty="0">
                <a:solidFill>
                  <a:srgbClr val="FF0000"/>
                </a:solidFill>
              </a:rPr>
              <a:t>conducta sexual inapropiada</a:t>
            </a:r>
            <a:endParaRPr lang="en-GB" dirty="0">
              <a:solidFill>
                <a:srgbClr val="FF0000"/>
              </a:solidFill>
            </a:endParaRPr>
          </a:p>
        </p:txBody>
      </p:sp>
      <p:graphicFrame>
        <p:nvGraphicFramePr>
          <p:cNvPr id="4" name="Content Placeholder 3">
            <a:extLst>
              <a:ext uri="{FF2B5EF4-FFF2-40B4-BE49-F238E27FC236}">
                <a16:creationId xmlns:a16="http://schemas.microsoft.com/office/drawing/2014/main" id="{0AB4C75A-7DF2-D896-0C31-488EC21E9E54}"/>
              </a:ext>
            </a:extLst>
          </p:cNvPr>
          <p:cNvGraphicFramePr>
            <a:graphicFrameLocks noGrp="1"/>
          </p:cNvGraphicFramePr>
          <p:nvPr>
            <p:ph sz="half" idx="2"/>
            <p:extLst>
              <p:ext uri="{D42A27DB-BD31-4B8C-83A1-F6EECF244321}">
                <p14:modId xmlns:p14="http://schemas.microsoft.com/office/powerpoint/2010/main" val="870975062"/>
              </p:ext>
            </p:extLst>
          </p:nvPr>
        </p:nvGraphicFramePr>
        <p:xfrm>
          <a:off x="935087" y="2347228"/>
          <a:ext cx="15859899" cy="8137392"/>
        </p:xfrm>
        <a:graphic>
          <a:graphicData uri="http://schemas.openxmlformats.org/drawingml/2006/table">
            <a:tbl>
              <a:tblPr firstRow="1" bandRow="1">
                <a:tableStyleId>{5C22544A-7EE6-4342-B048-85BDC9FD1C3A}</a:tableStyleId>
              </a:tblPr>
              <a:tblGrid>
                <a:gridCol w="5366859">
                  <a:extLst>
                    <a:ext uri="{9D8B030D-6E8A-4147-A177-3AD203B41FA5}">
                      <a16:colId xmlns:a16="http://schemas.microsoft.com/office/drawing/2014/main" val="2913180548"/>
                    </a:ext>
                  </a:extLst>
                </a:gridCol>
                <a:gridCol w="10493040">
                  <a:extLst>
                    <a:ext uri="{9D8B030D-6E8A-4147-A177-3AD203B41FA5}">
                      <a16:colId xmlns:a16="http://schemas.microsoft.com/office/drawing/2014/main" val="232654397"/>
                    </a:ext>
                  </a:extLst>
                </a:gridCol>
              </a:tblGrid>
              <a:tr h="830388">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4500" cap="none" dirty="0" err="1">
                          <a:solidFill>
                            <a:schemeClr val="bg2"/>
                          </a:solidFill>
                          <a:latin typeface="Arial" panose="020B0604020202020204" pitchFamily="34" charset="0"/>
                          <a:cs typeface="Arial" panose="020B0604020202020204" pitchFamily="34" charset="0"/>
                        </a:rPr>
                        <a:t>Explotación</a:t>
                      </a:r>
                      <a:r>
                        <a:rPr lang="en-GB" sz="4500" cap="none" dirty="0">
                          <a:solidFill>
                            <a:schemeClr val="bg2"/>
                          </a:solidFill>
                          <a:latin typeface="Arial" panose="020B0604020202020204" pitchFamily="34" charset="0"/>
                          <a:cs typeface="Arial" panose="020B0604020202020204" pitchFamily="34" charset="0"/>
                        </a:rPr>
                        <a:t> sexual</a:t>
                      </a:r>
                    </a:p>
                  </a:txBody>
                  <a:tcPr marL="137160" marR="137160" marT="68580" marB="68580"/>
                </a:tc>
                <a:tc hMerge="1">
                  <a:txBody>
                    <a:bodyPr/>
                    <a:lstStyle/>
                    <a:p>
                      <a:endParaRPr lang="en-GB" dirty="0"/>
                    </a:p>
                  </a:txBody>
                  <a:tcPr/>
                </a:tc>
                <a:extLst>
                  <a:ext uri="{0D108BD9-81ED-4DB2-BD59-A6C34878D82A}">
                    <a16:rowId xmlns:a16="http://schemas.microsoft.com/office/drawing/2014/main" val="2822249330"/>
                  </a:ext>
                </a:extLst>
              </a:tr>
              <a:tr h="830388">
                <a:tc>
                  <a:txBody>
                    <a:bodyPr/>
                    <a:lstStyle/>
                    <a:p>
                      <a:r>
                        <a:rPr lang="en-GB" sz="3500" cap="none" dirty="0" err="1">
                          <a:solidFill>
                            <a:schemeClr val="tx1"/>
                          </a:solidFill>
                          <a:latin typeface="Arial" panose="020B0604020202020204" pitchFamily="34" charset="0"/>
                          <a:cs typeface="Arial" panose="020B0604020202020204" pitchFamily="34" charset="0"/>
                        </a:rPr>
                        <a:t>Quién</a:t>
                      </a:r>
                      <a:endParaRPr lang="en-GB" sz="3500" dirty="0">
                        <a:solidFill>
                          <a:schemeClr val="tx1"/>
                        </a:solidFill>
                      </a:endParaRPr>
                    </a:p>
                  </a:txBody>
                  <a:tcPr marL="137160" marR="137160" marT="68580" marB="68580"/>
                </a:tc>
                <a:tc>
                  <a:txBody>
                    <a:bodyPr/>
                    <a:lstStyle/>
                    <a:p>
                      <a:r>
                        <a:rPr lang="es-ES" sz="3500" b="1" cap="none" dirty="0">
                          <a:solidFill>
                            <a:srgbClr val="C00000"/>
                          </a:solidFill>
                          <a:latin typeface="Arial" panose="020B0604020202020204" pitchFamily="34" charset="0"/>
                          <a:cs typeface="Arial" panose="020B0604020202020204" pitchFamily="34" charset="0"/>
                        </a:rPr>
                        <a:t>Nosotros y los miembros de la comunidad</a:t>
                      </a:r>
                      <a:endParaRPr lang="en-GB" sz="3500" b="1" dirty="0">
                        <a:solidFill>
                          <a:srgbClr val="C00000"/>
                        </a:solidFill>
                      </a:endParaRPr>
                    </a:p>
                  </a:txBody>
                  <a:tcPr marL="137160" marR="137160" marT="68580" marB="68580"/>
                </a:tc>
                <a:extLst>
                  <a:ext uri="{0D108BD9-81ED-4DB2-BD59-A6C34878D82A}">
                    <a16:rowId xmlns:a16="http://schemas.microsoft.com/office/drawing/2014/main" val="2731743980"/>
                  </a:ext>
                </a:extLst>
              </a:tr>
              <a:tr h="830388">
                <a:tc rowSpan="2">
                  <a:txBody>
                    <a:bodyPr/>
                    <a:lstStyle/>
                    <a:p>
                      <a:r>
                        <a:rPr lang="en-GB" sz="3500" cap="none" dirty="0" err="1">
                          <a:solidFill>
                            <a:schemeClr val="tx1"/>
                          </a:solidFill>
                          <a:latin typeface="Arial" panose="020B0604020202020204" pitchFamily="34" charset="0"/>
                          <a:cs typeface="Arial" panose="020B0604020202020204" pitchFamily="34" charset="0"/>
                        </a:rPr>
                        <a:t>Qué</a:t>
                      </a:r>
                      <a:endParaRPr lang="en-GB" sz="3500" dirty="0">
                        <a:solidFill>
                          <a:schemeClr val="tx1"/>
                        </a:solidFill>
                      </a:endParaRPr>
                    </a:p>
                  </a:txBody>
                  <a:tcPr marL="137160" marR="137160" marT="68580" marB="68580"/>
                </a:tc>
                <a:tc>
                  <a:txBody>
                    <a:bodyPr/>
                    <a:lstStyle/>
                    <a:p>
                      <a:r>
                        <a:rPr lang="es-ES" sz="3500" b="1" cap="none" dirty="0">
                          <a:solidFill>
                            <a:srgbClr val="C00000"/>
                          </a:solidFill>
                          <a:latin typeface="Arial" panose="020B0604020202020204" pitchFamily="34" charset="0"/>
                          <a:cs typeface="Arial" panose="020B0604020202020204" pitchFamily="34" charset="0"/>
                        </a:rPr>
                        <a:t>Abuso de vulnerabilidad, poder diferencial o confianza</a:t>
                      </a:r>
                      <a:endParaRPr lang="en-GB" sz="3500" b="1" cap="none" dirty="0">
                        <a:solidFill>
                          <a:srgbClr val="C00000"/>
                        </a:solidFill>
                        <a:latin typeface="Arial" panose="020B0604020202020204" pitchFamily="34" charset="0"/>
                        <a:cs typeface="Arial" panose="020B0604020202020204" pitchFamily="34" charset="0"/>
                      </a:endParaRPr>
                    </a:p>
                  </a:txBody>
                  <a:tcPr marL="137160" marR="137160" marT="68580" marB="68580"/>
                </a:tc>
                <a:extLst>
                  <a:ext uri="{0D108BD9-81ED-4DB2-BD59-A6C34878D82A}">
                    <a16:rowId xmlns:a16="http://schemas.microsoft.com/office/drawing/2014/main" val="2592999638"/>
                  </a:ext>
                </a:extLst>
              </a:tr>
              <a:tr h="830388">
                <a:tc vMerge="1">
                  <a:txBody>
                    <a:bodyPr/>
                    <a:lstStyle/>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3500" b="0" cap="none" dirty="0">
                          <a:solidFill>
                            <a:schemeClr val="tx1"/>
                          </a:solidFill>
                          <a:latin typeface="Arial" panose="020B0604020202020204" pitchFamily="34" charset="0"/>
                          <a:cs typeface="Arial" panose="020B0604020202020204" pitchFamily="34" charset="0"/>
                        </a:rPr>
                        <a:t>La actividad sexual a la víctima le genera beneficios</a:t>
                      </a:r>
                      <a:endParaRPr lang="en-GB" sz="3500" dirty="0">
                        <a:solidFill>
                          <a:schemeClr val="tx1"/>
                        </a:solidFill>
                      </a:endParaRPr>
                    </a:p>
                  </a:txBody>
                  <a:tcPr marL="137160" marR="137160" marT="68580" marB="68580"/>
                </a:tc>
                <a:extLst>
                  <a:ext uri="{0D108BD9-81ED-4DB2-BD59-A6C34878D82A}">
                    <a16:rowId xmlns:a16="http://schemas.microsoft.com/office/drawing/2014/main" val="2719078852"/>
                  </a:ext>
                </a:extLst>
              </a:tr>
              <a:tr h="830388">
                <a:tc rowSpan="4">
                  <a:txBody>
                    <a:bodyPr/>
                    <a:lstStyle/>
                    <a:p>
                      <a:r>
                        <a:rPr lang="en-GB" sz="3500" cap="none" dirty="0" err="1">
                          <a:solidFill>
                            <a:schemeClr val="tx1"/>
                          </a:solidFill>
                          <a:latin typeface="Arial" panose="020B0604020202020204" pitchFamily="34" charset="0"/>
                          <a:cs typeface="Arial" panose="020B0604020202020204" pitchFamily="34" charset="0"/>
                        </a:rPr>
                        <a:t>Ejemplos</a:t>
                      </a:r>
                      <a:endParaRPr lang="en-GB" sz="3500" dirty="0">
                        <a:solidFill>
                          <a:schemeClr val="tx1"/>
                        </a:solidFill>
                      </a:endParaRPr>
                    </a:p>
                  </a:txBody>
                  <a:tcPr marL="137160" marR="137160" marT="68580" marB="68580"/>
                </a:tc>
                <a:tc>
                  <a:txBody>
                    <a:bodyPr/>
                    <a:lstStyle/>
                    <a:p>
                      <a:r>
                        <a:rPr lang="en-GB" sz="3500" b="0" cap="none" dirty="0" err="1">
                          <a:solidFill>
                            <a:schemeClr val="tx1"/>
                          </a:solidFill>
                          <a:latin typeface="Arial" panose="020B0604020202020204" pitchFamily="34" charset="0"/>
                          <a:cs typeface="Arial" panose="020B0604020202020204" pitchFamily="34" charset="0"/>
                        </a:rPr>
                        <a:t>Contratación</a:t>
                      </a:r>
                      <a:r>
                        <a:rPr lang="en-GB" sz="3500" b="0" cap="none" dirty="0">
                          <a:solidFill>
                            <a:schemeClr val="tx1"/>
                          </a:solidFill>
                          <a:latin typeface="Arial" panose="020B0604020202020204" pitchFamily="34" charset="0"/>
                          <a:cs typeface="Arial" panose="020B0604020202020204" pitchFamily="34" charset="0"/>
                        </a:rPr>
                        <a:t> de </a:t>
                      </a:r>
                      <a:r>
                        <a:rPr lang="en-GB" sz="3500" b="0" cap="none" dirty="0" err="1">
                          <a:solidFill>
                            <a:schemeClr val="tx1"/>
                          </a:solidFill>
                          <a:latin typeface="Arial" panose="020B0604020202020204" pitchFamily="34" charset="0"/>
                          <a:cs typeface="Arial" panose="020B0604020202020204" pitchFamily="34" charset="0"/>
                        </a:rPr>
                        <a:t>prostitutas</a:t>
                      </a:r>
                      <a:endParaRPr lang="en-GB" sz="3500" dirty="0">
                        <a:solidFill>
                          <a:schemeClr val="tx1"/>
                        </a:solidFill>
                      </a:endParaRPr>
                    </a:p>
                  </a:txBody>
                  <a:tcPr marL="137160" marR="137160" marT="68580" marB="68580"/>
                </a:tc>
                <a:extLst>
                  <a:ext uri="{0D108BD9-81ED-4DB2-BD59-A6C34878D82A}">
                    <a16:rowId xmlns:a16="http://schemas.microsoft.com/office/drawing/2014/main" val="1942675266"/>
                  </a:ext>
                </a:extLst>
              </a:tr>
              <a:tr h="830388">
                <a:tc vMerge="1">
                  <a:txBody>
                    <a:bodyPr/>
                    <a:lstStyle/>
                    <a:p>
                      <a:endParaRPr lang="en-GB" dirty="0"/>
                    </a:p>
                  </a:txBody>
                  <a:tcPr/>
                </a:tc>
                <a:tc>
                  <a:txBody>
                    <a:bodyPr/>
                    <a:lstStyle/>
                    <a:p>
                      <a:r>
                        <a:rPr lang="es-ES" sz="3500" b="0" cap="none" dirty="0">
                          <a:solidFill>
                            <a:schemeClr val="tx1"/>
                          </a:solidFill>
                          <a:latin typeface="Arial" panose="020B0604020202020204" pitchFamily="34" charset="0"/>
                          <a:cs typeface="Arial" panose="020B0604020202020204" pitchFamily="34" charset="0"/>
                        </a:rPr>
                        <a:t>Ofrecer dinero, regalos o un trabajo a cambio de sexo</a:t>
                      </a:r>
                      <a:endParaRPr lang="en-GB" sz="3500" dirty="0">
                        <a:solidFill>
                          <a:schemeClr val="tx1"/>
                        </a:solidFill>
                      </a:endParaRPr>
                    </a:p>
                  </a:txBody>
                  <a:tcPr marL="137160" marR="137160" marT="68580" marB="68580"/>
                </a:tc>
                <a:extLst>
                  <a:ext uri="{0D108BD9-81ED-4DB2-BD59-A6C34878D82A}">
                    <a16:rowId xmlns:a16="http://schemas.microsoft.com/office/drawing/2014/main" val="3280052362"/>
                  </a:ext>
                </a:extLst>
              </a:tr>
              <a:tr h="830388">
                <a:tc vMerge="1">
                  <a:txBody>
                    <a:bodyPr/>
                    <a:lstStyle/>
                    <a:p>
                      <a:endParaRPr lang="en-GB" dirty="0"/>
                    </a:p>
                  </a:txBody>
                  <a:tcPr/>
                </a:tc>
                <a:tc>
                  <a:txBody>
                    <a:bodyPr/>
                    <a:lstStyle/>
                    <a:p>
                      <a:r>
                        <a:rPr lang="es-ES" sz="3500" b="0" cap="none" dirty="0">
                          <a:solidFill>
                            <a:schemeClr val="tx1"/>
                          </a:solidFill>
                          <a:latin typeface="Arial" panose="020B0604020202020204" pitchFamily="34" charset="0"/>
                          <a:cs typeface="Arial" panose="020B0604020202020204" pitchFamily="34" charset="0"/>
                        </a:rPr>
                        <a:t>Retención de servicios adeudados o chantaje por sexo</a:t>
                      </a:r>
                      <a:endParaRPr lang="en-GB" sz="3500" dirty="0">
                        <a:solidFill>
                          <a:schemeClr val="tx1"/>
                        </a:solidFill>
                      </a:endParaRPr>
                    </a:p>
                  </a:txBody>
                  <a:tcPr marL="137160" marR="137160" marT="68580" marB="68580"/>
                </a:tc>
                <a:extLst>
                  <a:ext uri="{0D108BD9-81ED-4DB2-BD59-A6C34878D82A}">
                    <a16:rowId xmlns:a16="http://schemas.microsoft.com/office/drawing/2014/main" val="960998171"/>
                  </a:ext>
                </a:extLst>
              </a:tr>
              <a:tr h="830388">
                <a:tc vMerge="1">
                  <a:txBody>
                    <a:bodyPr/>
                    <a:lstStyle/>
                    <a:p>
                      <a:endParaRPr lang="en-GB" dirty="0"/>
                    </a:p>
                  </a:txBody>
                  <a:tcPr/>
                </a:tc>
                <a:tc>
                  <a:txBody>
                    <a:bodyPr/>
                    <a:lstStyle/>
                    <a:p>
                      <a:r>
                        <a:rPr lang="en-GB" sz="3500" b="0" cap="none" dirty="0" err="1">
                          <a:solidFill>
                            <a:schemeClr val="tx1"/>
                          </a:solidFill>
                          <a:latin typeface="Arial" panose="020B0604020202020204" pitchFamily="34" charset="0"/>
                          <a:cs typeface="Arial" panose="020B0604020202020204" pitchFamily="34" charset="0"/>
                        </a:rPr>
                        <a:t>Amenazas</a:t>
                      </a:r>
                      <a:r>
                        <a:rPr lang="en-GB" sz="3500" b="0" cap="none" dirty="0">
                          <a:solidFill>
                            <a:schemeClr val="tx1"/>
                          </a:solidFill>
                          <a:latin typeface="Arial" panose="020B0604020202020204" pitchFamily="34" charset="0"/>
                          <a:cs typeface="Arial" panose="020B0604020202020204" pitchFamily="34" charset="0"/>
                        </a:rPr>
                        <a:t> de </a:t>
                      </a:r>
                      <a:r>
                        <a:rPr lang="en-GB" sz="3500" b="0" cap="none" dirty="0" err="1">
                          <a:solidFill>
                            <a:schemeClr val="tx1"/>
                          </a:solidFill>
                          <a:latin typeface="Arial" panose="020B0604020202020204" pitchFamily="34" charset="0"/>
                          <a:cs typeface="Arial" panose="020B0604020202020204" pitchFamily="34" charset="0"/>
                        </a:rPr>
                        <a:t>explotación</a:t>
                      </a:r>
                      <a:r>
                        <a:rPr lang="en-GB" sz="3500" b="0" cap="none" dirty="0">
                          <a:solidFill>
                            <a:schemeClr val="tx1"/>
                          </a:solidFill>
                          <a:latin typeface="Arial" panose="020B0604020202020204" pitchFamily="34" charset="0"/>
                          <a:cs typeface="Arial" panose="020B0604020202020204" pitchFamily="34" charset="0"/>
                        </a:rPr>
                        <a:t> sexual</a:t>
                      </a:r>
                      <a:endParaRPr lang="en-GB" sz="3500" dirty="0">
                        <a:solidFill>
                          <a:schemeClr val="tx1"/>
                        </a:solidFill>
                      </a:endParaRPr>
                    </a:p>
                  </a:txBody>
                  <a:tcPr marL="137160" marR="137160" marT="68580" marB="68580"/>
                </a:tc>
                <a:extLst>
                  <a:ext uri="{0D108BD9-81ED-4DB2-BD59-A6C34878D82A}">
                    <a16:rowId xmlns:a16="http://schemas.microsoft.com/office/drawing/2014/main" val="2509908190"/>
                  </a:ext>
                </a:extLst>
              </a:tr>
            </a:tbl>
          </a:graphicData>
        </a:graphic>
      </p:graphicFrame>
    </p:spTree>
    <p:extLst>
      <p:ext uri="{BB962C8B-B14F-4D97-AF65-F5344CB8AC3E}">
        <p14:creationId xmlns:p14="http://schemas.microsoft.com/office/powerpoint/2010/main" val="22925721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044CA-A448-EDE8-CD16-C1839730CCD9}"/>
              </a:ext>
            </a:extLst>
          </p:cNvPr>
          <p:cNvSpPr>
            <a:spLocks noGrp="1"/>
          </p:cNvSpPr>
          <p:nvPr>
            <p:ph type="title"/>
          </p:nvPr>
        </p:nvSpPr>
        <p:spPr>
          <a:xfrm>
            <a:off x="935087" y="823816"/>
            <a:ext cx="15301691" cy="1130351"/>
          </a:xfrm>
        </p:spPr>
        <p:txBody>
          <a:bodyPr>
            <a:normAutofit fontScale="90000"/>
          </a:bodyPr>
          <a:lstStyle/>
          <a:p>
            <a:r>
              <a:rPr lang="es-ES" dirty="0"/>
              <a:t>Definición de </a:t>
            </a:r>
            <a:r>
              <a:rPr lang="es-ES" dirty="0">
                <a:solidFill>
                  <a:srgbClr val="FF0000"/>
                </a:solidFill>
              </a:rPr>
              <a:t>conducta sexual inapropiada</a:t>
            </a:r>
            <a:endParaRPr lang="en-GB" dirty="0"/>
          </a:p>
        </p:txBody>
      </p:sp>
      <p:graphicFrame>
        <p:nvGraphicFramePr>
          <p:cNvPr id="4" name="Content Placeholder 3">
            <a:extLst>
              <a:ext uri="{FF2B5EF4-FFF2-40B4-BE49-F238E27FC236}">
                <a16:creationId xmlns:a16="http://schemas.microsoft.com/office/drawing/2014/main" id="{0AB4C75A-7DF2-D896-0C31-488EC21E9E54}"/>
              </a:ext>
            </a:extLst>
          </p:cNvPr>
          <p:cNvGraphicFramePr>
            <a:graphicFrameLocks noGrp="1"/>
          </p:cNvGraphicFramePr>
          <p:nvPr>
            <p:ph sz="half" idx="2"/>
            <p:extLst>
              <p:ext uri="{D42A27DB-BD31-4B8C-83A1-F6EECF244321}">
                <p14:modId xmlns:p14="http://schemas.microsoft.com/office/powerpoint/2010/main" val="1882587337"/>
              </p:ext>
            </p:extLst>
          </p:nvPr>
        </p:nvGraphicFramePr>
        <p:xfrm>
          <a:off x="935087" y="2347228"/>
          <a:ext cx="15859899" cy="6643104"/>
        </p:xfrm>
        <a:graphic>
          <a:graphicData uri="http://schemas.openxmlformats.org/drawingml/2006/table">
            <a:tbl>
              <a:tblPr firstRow="1" bandRow="1">
                <a:tableStyleId>{5C22544A-7EE6-4342-B048-85BDC9FD1C3A}</a:tableStyleId>
              </a:tblPr>
              <a:tblGrid>
                <a:gridCol w="5366859">
                  <a:extLst>
                    <a:ext uri="{9D8B030D-6E8A-4147-A177-3AD203B41FA5}">
                      <a16:colId xmlns:a16="http://schemas.microsoft.com/office/drawing/2014/main" val="2913180548"/>
                    </a:ext>
                  </a:extLst>
                </a:gridCol>
                <a:gridCol w="10493040">
                  <a:extLst>
                    <a:ext uri="{9D8B030D-6E8A-4147-A177-3AD203B41FA5}">
                      <a16:colId xmlns:a16="http://schemas.microsoft.com/office/drawing/2014/main" val="232654397"/>
                    </a:ext>
                  </a:extLst>
                </a:gridCol>
              </a:tblGrid>
              <a:tr h="830388">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4500" cap="none">
                          <a:solidFill>
                            <a:schemeClr val="bg2"/>
                          </a:solidFill>
                          <a:latin typeface="Arial" panose="020B0604020202020204" pitchFamily="34" charset="0"/>
                          <a:cs typeface="Arial" panose="020B0604020202020204" pitchFamily="34" charset="0"/>
                        </a:rPr>
                        <a:t>Abuso sexual</a:t>
                      </a:r>
                      <a:endParaRPr lang="en-GB" sz="4500" cap="none" dirty="0">
                        <a:solidFill>
                          <a:schemeClr val="bg2"/>
                        </a:solidFill>
                        <a:latin typeface="Arial" panose="020B0604020202020204" pitchFamily="34" charset="0"/>
                        <a:cs typeface="Arial" panose="020B0604020202020204" pitchFamily="34" charset="0"/>
                      </a:endParaRPr>
                    </a:p>
                  </a:txBody>
                  <a:tcPr marL="137160" marR="137160" marT="68580" marB="68580"/>
                </a:tc>
                <a:tc hMerge="1">
                  <a:txBody>
                    <a:bodyPr/>
                    <a:lstStyle/>
                    <a:p>
                      <a:endParaRPr lang="en-GB" dirty="0"/>
                    </a:p>
                  </a:txBody>
                  <a:tcPr/>
                </a:tc>
                <a:extLst>
                  <a:ext uri="{0D108BD9-81ED-4DB2-BD59-A6C34878D82A}">
                    <a16:rowId xmlns:a16="http://schemas.microsoft.com/office/drawing/2014/main" val="2822249330"/>
                  </a:ext>
                </a:extLst>
              </a:tr>
              <a:tr h="830388">
                <a:tc>
                  <a:txBody>
                    <a:bodyPr/>
                    <a:lstStyle/>
                    <a:p>
                      <a:r>
                        <a:rPr lang="en-GB" sz="3500" cap="none">
                          <a:solidFill>
                            <a:schemeClr val="tx1"/>
                          </a:solidFill>
                          <a:latin typeface="Arial" panose="020B0604020202020204" pitchFamily="34" charset="0"/>
                          <a:cs typeface="Arial" panose="020B0604020202020204" pitchFamily="34" charset="0"/>
                        </a:rPr>
                        <a:t>Who</a:t>
                      </a:r>
                      <a:endParaRPr lang="en-GB" sz="3500" dirty="0">
                        <a:solidFill>
                          <a:schemeClr val="tx1"/>
                        </a:solidFill>
                      </a:endParaRPr>
                    </a:p>
                  </a:txBody>
                  <a:tcPr marL="137160" marR="137160" marT="68580" marB="68580"/>
                </a:tc>
                <a:tc>
                  <a:txBody>
                    <a:bodyPr/>
                    <a:lstStyle/>
                    <a:p>
                      <a:pPr marL="0" algn="l" defTabSz="914400" rtl="0" eaLnBrk="1" latinLnBrk="0" hangingPunct="1"/>
                      <a:r>
                        <a:rPr lang="es-ES" sz="3600" b="1" kern="1200" cap="none" dirty="0">
                          <a:solidFill>
                            <a:srgbClr val="C00000"/>
                          </a:solidFill>
                          <a:latin typeface="Arial" panose="020B0604020202020204" pitchFamily="34" charset="0"/>
                          <a:ea typeface="+mn-ea"/>
                          <a:cs typeface="Arial" panose="020B0604020202020204" pitchFamily="34" charset="0"/>
                        </a:rPr>
                        <a:t>Nosotros y los miembros de la comunidad</a:t>
                      </a:r>
                      <a:endParaRPr lang="en-GB" sz="3600" b="1" kern="1200" cap="none" dirty="0">
                        <a:solidFill>
                          <a:srgbClr val="C00000"/>
                        </a:solidFill>
                        <a:latin typeface="Arial" panose="020B0604020202020204" pitchFamily="34" charset="0"/>
                        <a:ea typeface="+mn-ea"/>
                        <a:cs typeface="Arial" panose="020B0604020202020204" pitchFamily="34" charset="0"/>
                      </a:endParaRPr>
                    </a:p>
                  </a:txBody>
                  <a:tcPr marL="137160" marR="137160" marT="68580" marB="68580"/>
                </a:tc>
                <a:extLst>
                  <a:ext uri="{0D108BD9-81ED-4DB2-BD59-A6C34878D82A}">
                    <a16:rowId xmlns:a16="http://schemas.microsoft.com/office/drawing/2014/main" val="2731743980"/>
                  </a:ext>
                </a:extLst>
              </a:tr>
              <a:tr h="830388">
                <a:tc rowSpan="2">
                  <a:txBody>
                    <a:bodyPr/>
                    <a:lstStyle/>
                    <a:p>
                      <a:r>
                        <a:rPr lang="en-GB" sz="3500" cap="none" dirty="0" err="1">
                          <a:solidFill>
                            <a:schemeClr val="tx1"/>
                          </a:solidFill>
                          <a:latin typeface="Arial" panose="020B0604020202020204" pitchFamily="34" charset="0"/>
                          <a:cs typeface="Arial" panose="020B0604020202020204" pitchFamily="34" charset="0"/>
                        </a:rPr>
                        <a:t>Qué</a:t>
                      </a:r>
                      <a:endParaRPr lang="en-GB" sz="3500" dirty="0">
                        <a:solidFill>
                          <a:schemeClr val="tx1"/>
                        </a:solidFill>
                      </a:endParaRPr>
                    </a:p>
                  </a:txBody>
                  <a:tcPr marL="137160" marR="137160" marT="68580" marB="68580"/>
                </a:tc>
                <a:tc>
                  <a:txBody>
                    <a:bodyPr/>
                    <a:lstStyle/>
                    <a:p>
                      <a:pPr marL="0" algn="l" defTabSz="914400" rtl="0" eaLnBrk="1" latinLnBrk="0" hangingPunct="1"/>
                      <a:r>
                        <a:rPr lang="es-ES" sz="3600" b="1" kern="1200" cap="none" dirty="0">
                          <a:solidFill>
                            <a:srgbClr val="C00000"/>
                          </a:solidFill>
                          <a:latin typeface="Arial" panose="020B0604020202020204" pitchFamily="34" charset="0"/>
                          <a:ea typeface="+mn-ea"/>
                          <a:cs typeface="Arial" panose="020B0604020202020204" pitchFamily="34" charset="0"/>
                        </a:rPr>
                        <a:t>Intrusión física de naturaleza sexual</a:t>
                      </a:r>
                      <a:endParaRPr lang="en-GB" sz="3600" b="1" kern="1200" cap="none" dirty="0">
                        <a:solidFill>
                          <a:srgbClr val="C00000"/>
                        </a:solidFill>
                        <a:latin typeface="Arial" panose="020B0604020202020204" pitchFamily="34" charset="0"/>
                        <a:ea typeface="+mn-ea"/>
                        <a:cs typeface="Arial" panose="020B0604020202020204" pitchFamily="34" charset="0"/>
                      </a:endParaRPr>
                    </a:p>
                  </a:txBody>
                  <a:tcPr marL="137160" marR="137160" marT="68580" marB="68580"/>
                </a:tc>
                <a:extLst>
                  <a:ext uri="{0D108BD9-81ED-4DB2-BD59-A6C34878D82A}">
                    <a16:rowId xmlns:a16="http://schemas.microsoft.com/office/drawing/2014/main" val="2592999638"/>
                  </a:ext>
                </a:extLst>
              </a:tr>
              <a:tr h="830388">
                <a:tc vMerge="1">
                  <a:txBody>
                    <a:bodyPr/>
                    <a:lstStyle/>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3600" b="0" kern="1200" cap="none" dirty="0">
                          <a:solidFill>
                            <a:schemeClr val="dk1"/>
                          </a:solidFill>
                          <a:latin typeface="Arial" panose="020B0604020202020204" pitchFamily="34" charset="0"/>
                          <a:ea typeface="+mn-ea"/>
                          <a:cs typeface="Arial" panose="020B0604020202020204" pitchFamily="34" charset="0"/>
                        </a:rPr>
                        <a:t>Uso de la fuerza o coerción</a:t>
                      </a:r>
                      <a:endParaRPr lang="en-GB" sz="3600" b="0" kern="1200" cap="none" dirty="0">
                        <a:solidFill>
                          <a:schemeClr val="dk1"/>
                        </a:solidFill>
                        <a:latin typeface="Arial" panose="020B0604020202020204" pitchFamily="34" charset="0"/>
                        <a:ea typeface="+mn-ea"/>
                        <a:cs typeface="Arial" panose="020B0604020202020204" pitchFamily="34" charset="0"/>
                      </a:endParaRPr>
                    </a:p>
                  </a:txBody>
                  <a:tcPr marL="137160" marR="137160" marT="68580" marB="68580"/>
                </a:tc>
                <a:extLst>
                  <a:ext uri="{0D108BD9-81ED-4DB2-BD59-A6C34878D82A}">
                    <a16:rowId xmlns:a16="http://schemas.microsoft.com/office/drawing/2014/main" val="2719078852"/>
                  </a:ext>
                </a:extLst>
              </a:tr>
              <a:tr h="830388">
                <a:tc rowSpan="4">
                  <a:txBody>
                    <a:bodyPr/>
                    <a:lstStyle/>
                    <a:p>
                      <a:r>
                        <a:rPr lang="en-GB" sz="3500" cap="none" dirty="0" err="1">
                          <a:solidFill>
                            <a:schemeClr val="tx1"/>
                          </a:solidFill>
                          <a:latin typeface="Arial" panose="020B0604020202020204" pitchFamily="34" charset="0"/>
                          <a:cs typeface="Arial" panose="020B0604020202020204" pitchFamily="34" charset="0"/>
                        </a:rPr>
                        <a:t>Ejemplos</a:t>
                      </a:r>
                      <a:endParaRPr lang="en-GB" sz="3500" dirty="0">
                        <a:solidFill>
                          <a:schemeClr val="tx1"/>
                        </a:solidFill>
                      </a:endParaRPr>
                    </a:p>
                  </a:txBody>
                  <a:tcPr marL="137160" marR="137160" marT="68580" marB="68580"/>
                </a:tc>
                <a:tc>
                  <a:txBody>
                    <a:bodyPr/>
                    <a:lstStyle/>
                    <a:p>
                      <a:pPr marL="0" indent="0" algn="l" defTabSz="914400" rtl="0" eaLnBrk="1" latinLnBrk="0" hangingPunct="1">
                        <a:buClr>
                          <a:srgbClr val="EE2A24"/>
                        </a:buClr>
                        <a:buFont typeface="Arial" panose="020B0604020202020204" pitchFamily="34" charset="0"/>
                        <a:buNone/>
                      </a:pPr>
                      <a:r>
                        <a:rPr lang="es-ES" sz="3600" b="0" kern="1200" cap="none" dirty="0">
                          <a:solidFill>
                            <a:schemeClr val="dk1"/>
                          </a:solidFill>
                          <a:latin typeface="Arial" panose="020B0604020202020204" pitchFamily="34" charset="0"/>
                          <a:ea typeface="+mn-ea"/>
                          <a:cs typeface="Arial" panose="020B0604020202020204" pitchFamily="34" charset="0"/>
                        </a:rPr>
                        <a:t>Violación o intento de violación</a:t>
                      </a:r>
                      <a:endParaRPr lang="en-GB" sz="3600" b="0" kern="1200" cap="none" dirty="0">
                        <a:solidFill>
                          <a:schemeClr val="dk1"/>
                        </a:solidFill>
                        <a:latin typeface="Arial" panose="020B0604020202020204" pitchFamily="34" charset="0"/>
                        <a:ea typeface="+mn-ea"/>
                        <a:cs typeface="Arial" panose="020B0604020202020204" pitchFamily="34" charset="0"/>
                      </a:endParaRPr>
                    </a:p>
                  </a:txBody>
                  <a:tcPr marL="137160" marR="137160" marT="68580" marB="68580"/>
                </a:tc>
                <a:extLst>
                  <a:ext uri="{0D108BD9-81ED-4DB2-BD59-A6C34878D82A}">
                    <a16:rowId xmlns:a16="http://schemas.microsoft.com/office/drawing/2014/main" val="1942675266"/>
                  </a:ext>
                </a:extLst>
              </a:tr>
              <a:tr h="830388">
                <a:tc vMerge="1">
                  <a:txBody>
                    <a:bodyPr/>
                    <a:lstStyle/>
                    <a:p>
                      <a:endParaRPr lang="en-GB" dirty="0"/>
                    </a:p>
                  </a:txBody>
                  <a:tcPr/>
                </a:tc>
                <a:tc>
                  <a:txBody>
                    <a:bodyPr/>
                    <a:lstStyle/>
                    <a:p>
                      <a:r>
                        <a:rPr lang="en-GB" sz="3600" b="0" cap="none" dirty="0" err="1">
                          <a:latin typeface="Arial" panose="020B0604020202020204" pitchFamily="34" charset="0"/>
                          <a:cs typeface="Arial" panose="020B0604020202020204" pitchFamily="34" charset="0"/>
                        </a:rPr>
                        <a:t>Besos</a:t>
                      </a:r>
                      <a:r>
                        <a:rPr lang="en-GB" sz="3600" b="0" cap="none" dirty="0">
                          <a:latin typeface="Arial" panose="020B0604020202020204" pitchFamily="34" charset="0"/>
                          <a:cs typeface="Arial" panose="020B0604020202020204" pitchFamily="34" charset="0"/>
                        </a:rPr>
                        <a:t>, </a:t>
                      </a:r>
                      <a:r>
                        <a:rPr lang="en-GB" sz="3600" b="0" cap="none" dirty="0" err="1">
                          <a:latin typeface="Arial" panose="020B0604020202020204" pitchFamily="34" charset="0"/>
                          <a:cs typeface="Arial" panose="020B0604020202020204" pitchFamily="34" charset="0"/>
                        </a:rPr>
                        <a:t>tocamientos</a:t>
                      </a:r>
                      <a:r>
                        <a:rPr lang="en-GB" sz="3600" b="0" cap="none" dirty="0">
                          <a:latin typeface="Arial" panose="020B0604020202020204" pitchFamily="34" charset="0"/>
                          <a:cs typeface="Arial" panose="020B0604020202020204" pitchFamily="34" charset="0"/>
                        </a:rPr>
                        <a:t>, </a:t>
                      </a:r>
                      <a:r>
                        <a:rPr lang="en-GB" sz="3600" b="0" cap="none" dirty="0" err="1">
                          <a:latin typeface="Arial" panose="020B0604020202020204" pitchFamily="34" charset="0"/>
                          <a:cs typeface="Arial" panose="020B0604020202020204" pitchFamily="34" charset="0"/>
                        </a:rPr>
                        <a:t>agarres</a:t>
                      </a:r>
                      <a:r>
                        <a:rPr lang="en-GB" sz="3600" b="0" cap="none" dirty="0">
                          <a:latin typeface="Arial" panose="020B0604020202020204" pitchFamily="34" charset="0"/>
                          <a:cs typeface="Arial" panose="020B0604020202020204" pitchFamily="34" charset="0"/>
                        </a:rPr>
                        <a:t> o </a:t>
                      </a:r>
                      <a:r>
                        <a:rPr lang="en-GB" sz="3600" b="0" cap="none" dirty="0" err="1">
                          <a:latin typeface="Arial" panose="020B0604020202020204" pitchFamily="34" charset="0"/>
                          <a:cs typeface="Arial" panose="020B0604020202020204" pitchFamily="34" charset="0"/>
                        </a:rPr>
                        <a:t>roces</a:t>
                      </a:r>
                      <a:r>
                        <a:rPr lang="en-GB" sz="3600" b="0" cap="none" dirty="0">
                          <a:latin typeface="Arial" panose="020B0604020202020204" pitchFamily="34" charset="0"/>
                          <a:cs typeface="Arial" panose="020B0604020202020204" pitchFamily="34" charset="0"/>
                        </a:rPr>
                        <a:t> no </a:t>
                      </a:r>
                      <a:r>
                        <a:rPr lang="en-GB" sz="3600" b="0" cap="none" dirty="0" err="1">
                          <a:latin typeface="Arial" panose="020B0604020202020204" pitchFamily="34" charset="0"/>
                          <a:cs typeface="Arial" panose="020B0604020202020204" pitchFamily="34" charset="0"/>
                        </a:rPr>
                        <a:t>deseados</a:t>
                      </a:r>
                      <a:endParaRPr lang="en-GB" sz="3500" dirty="0">
                        <a:solidFill>
                          <a:schemeClr val="tx1"/>
                        </a:solidFill>
                      </a:endParaRPr>
                    </a:p>
                  </a:txBody>
                  <a:tcPr marL="137160" marR="137160" marT="68580" marB="68580"/>
                </a:tc>
                <a:extLst>
                  <a:ext uri="{0D108BD9-81ED-4DB2-BD59-A6C34878D82A}">
                    <a16:rowId xmlns:a16="http://schemas.microsoft.com/office/drawing/2014/main" val="3280052362"/>
                  </a:ext>
                </a:extLst>
              </a:tr>
              <a:tr h="830388">
                <a:tc vMerge="1">
                  <a:txBody>
                    <a:bodyPr/>
                    <a:lstStyle/>
                    <a:p>
                      <a:endParaRPr lang="en-GB" dirty="0"/>
                    </a:p>
                  </a:txBody>
                  <a:tcPr/>
                </a:tc>
                <a:tc>
                  <a:txBody>
                    <a:bodyPr/>
                    <a:lstStyle/>
                    <a:p>
                      <a:r>
                        <a:rPr lang="es-ES" sz="3600" b="0" cap="none" dirty="0">
                          <a:latin typeface="Arial" panose="020B0604020202020204" pitchFamily="34" charset="0"/>
                          <a:cs typeface="Arial" panose="020B0604020202020204" pitchFamily="34" charset="0"/>
                        </a:rPr>
                        <a:t>Amenazas de un acto sexual no deseado</a:t>
                      </a:r>
                      <a:endParaRPr lang="en-GB" sz="3500" dirty="0">
                        <a:solidFill>
                          <a:schemeClr val="tx1"/>
                        </a:solidFill>
                      </a:endParaRPr>
                    </a:p>
                  </a:txBody>
                  <a:tcPr marL="137160" marR="137160" marT="68580" marB="68580"/>
                </a:tc>
                <a:extLst>
                  <a:ext uri="{0D108BD9-81ED-4DB2-BD59-A6C34878D82A}">
                    <a16:rowId xmlns:a16="http://schemas.microsoft.com/office/drawing/2014/main" val="960998171"/>
                  </a:ext>
                </a:extLst>
              </a:tr>
              <a:tr h="830388">
                <a:tc vMerge="1">
                  <a:txBody>
                    <a:bodyPr/>
                    <a:lstStyle/>
                    <a:p>
                      <a:endParaRPr lang="en-GB" dirty="0"/>
                    </a:p>
                  </a:txBody>
                  <a:tcPr/>
                </a:tc>
                <a:tc>
                  <a:txBody>
                    <a:bodyPr/>
                    <a:lstStyle/>
                    <a:p>
                      <a:r>
                        <a:rPr lang="es-ES" sz="3600" b="0" cap="none" dirty="0">
                          <a:latin typeface="Arial" panose="020B0604020202020204" pitchFamily="34" charset="0"/>
                          <a:cs typeface="Arial" panose="020B0604020202020204" pitchFamily="34" charset="0"/>
                        </a:rPr>
                        <a:t>Cualquier actividad sexual con un niño</a:t>
                      </a:r>
                      <a:endParaRPr lang="en-GB" sz="3500" dirty="0">
                        <a:solidFill>
                          <a:schemeClr val="tx1"/>
                        </a:solidFill>
                      </a:endParaRPr>
                    </a:p>
                  </a:txBody>
                  <a:tcPr marL="137160" marR="137160" marT="68580" marB="68580"/>
                </a:tc>
                <a:extLst>
                  <a:ext uri="{0D108BD9-81ED-4DB2-BD59-A6C34878D82A}">
                    <a16:rowId xmlns:a16="http://schemas.microsoft.com/office/drawing/2014/main" val="2509908190"/>
                  </a:ext>
                </a:extLst>
              </a:tr>
            </a:tbl>
          </a:graphicData>
        </a:graphic>
      </p:graphicFrame>
    </p:spTree>
    <p:extLst>
      <p:ext uri="{BB962C8B-B14F-4D97-AF65-F5344CB8AC3E}">
        <p14:creationId xmlns:p14="http://schemas.microsoft.com/office/powerpoint/2010/main" val="11623621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044CA-A448-EDE8-CD16-C1839730CCD9}"/>
              </a:ext>
            </a:extLst>
          </p:cNvPr>
          <p:cNvSpPr>
            <a:spLocks noGrp="1"/>
          </p:cNvSpPr>
          <p:nvPr>
            <p:ph type="title"/>
          </p:nvPr>
        </p:nvSpPr>
        <p:spPr>
          <a:xfrm>
            <a:off x="935087" y="823816"/>
            <a:ext cx="15301691" cy="1130351"/>
          </a:xfrm>
        </p:spPr>
        <p:txBody>
          <a:bodyPr>
            <a:normAutofit fontScale="90000"/>
          </a:bodyPr>
          <a:lstStyle/>
          <a:p>
            <a:r>
              <a:rPr lang="es-ES" dirty="0"/>
              <a:t>Definición de </a:t>
            </a:r>
            <a:r>
              <a:rPr lang="es-ES" dirty="0">
                <a:solidFill>
                  <a:srgbClr val="FF0000"/>
                </a:solidFill>
              </a:rPr>
              <a:t>conducta sexual inapropiada</a:t>
            </a:r>
            <a:endParaRPr lang="en-GB" dirty="0"/>
          </a:p>
        </p:txBody>
      </p:sp>
      <p:graphicFrame>
        <p:nvGraphicFramePr>
          <p:cNvPr id="4" name="Content Placeholder 3">
            <a:extLst>
              <a:ext uri="{FF2B5EF4-FFF2-40B4-BE49-F238E27FC236}">
                <a16:creationId xmlns:a16="http://schemas.microsoft.com/office/drawing/2014/main" id="{0AB4C75A-7DF2-D896-0C31-488EC21E9E54}"/>
              </a:ext>
            </a:extLst>
          </p:cNvPr>
          <p:cNvGraphicFramePr>
            <a:graphicFrameLocks noGrp="1"/>
          </p:cNvGraphicFramePr>
          <p:nvPr>
            <p:ph sz="half" idx="2"/>
            <p:extLst>
              <p:ext uri="{D42A27DB-BD31-4B8C-83A1-F6EECF244321}">
                <p14:modId xmlns:p14="http://schemas.microsoft.com/office/powerpoint/2010/main" val="376980308"/>
              </p:ext>
            </p:extLst>
          </p:nvPr>
        </p:nvGraphicFramePr>
        <p:xfrm>
          <a:off x="935087" y="2347227"/>
          <a:ext cx="15859899" cy="7117546"/>
        </p:xfrm>
        <a:graphic>
          <a:graphicData uri="http://schemas.openxmlformats.org/drawingml/2006/table">
            <a:tbl>
              <a:tblPr firstRow="1" bandRow="1">
                <a:tableStyleId>{5C22544A-7EE6-4342-B048-85BDC9FD1C3A}</a:tableStyleId>
              </a:tblPr>
              <a:tblGrid>
                <a:gridCol w="5366859">
                  <a:extLst>
                    <a:ext uri="{9D8B030D-6E8A-4147-A177-3AD203B41FA5}">
                      <a16:colId xmlns:a16="http://schemas.microsoft.com/office/drawing/2014/main" val="2913180548"/>
                    </a:ext>
                  </a:extLst>
                </a:gridCol>
                <a:gridCol w="10493040">
                  <a:extLst>
                    <a:ext uri="{9D8B030D-6E8A-4147-A177-3AD203B41FA5}">
                      <a16:colId xmlns:a16="http://schemas.microsoft.com/office/drawing/2014/main" val="232654397"/>
                    </a:ext>
                  </a:extLst>
                </a:gridCol>
              </a:tblGrid>
              <a:tr h="121617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4500" b="1" kern="1200" cap="none" dirty="0" err="1">
                          <a:solidFill>
                            <a:schemeClr val="bg2"/>
                          </a:solidFill>
                          <a:latin typeface="Arial" panose="020B0604020202020204" pitchFamily="34" charset="0"/>
                          <a:ea typeface="+mn-ea"/>
                          <a:cs typeface="Arial" panose="020B0604020202020204" pitchFamily="34" charset="0"/>
                        </a:rPr>
                        <a:t>Acoso</a:t>
                      </a:r>
                      <a:r>
                        <a:rPr lang="en-GB" sz="4500" b="1" kern="1200" cap="none" dirty="0">
                          <a:solidFill>
                            <a:schemeClr val="bg2"/>
                          </a:solidFill>
                          <a:latin typeface="Arial" panose="020B0604020202020204" pitchFamily="34" charset="0"/>
                          <a:ea typeface="+mn-ea"/>
                          <a:cs typeface="Arial" panose="020B0604020202020204" pitchFamily="34" charset="0"/>
                        </a:rPr>
                        <a:t> sexual</a:t>
                      </a:r>
                    </a:p>
                  </a:txBody>
                  <a:tcPr marL="137160" marR="137160" marT="68580" marB="68580"/>
                </a:tc>
                <a:tc hMerge="1">
                  <a:txBody>
                    <a:bodyPr/>
                    <a:lstStyle/>
                    <a:p>
                      <a:endParaRPr lang="en-GB" dirty="0"/>
                    </a:p>
                  </a:txBody>
                  <a:tcPr/>
                </a:tc>
                <a:extLst>
                  <a:ext uri="{0D108BD9-81ED-4DB2-BD59-A6C34878D82A}">
                    <a16:rowId xmlns:a16="http://schemas.microsoft.com/office/drawing/2014/main" val="2822249330"/>
                  </a:ext>
                </a:extLst>
              </a:tr>
              <a:tr h="849567">
                <a:tc>
                  <a:txBody>
                    <a:bodyPr/>
                    <a:lstStyle/>
                    <a:p>
                      <a:r>
                        <a:rPr lang="en-GB" sz="3500" cap="none" dirty="0" err="1">
                          <a:solidFill>
                            <a:schemeClr val="tx1"/>
                          </a:solidFill>
                          <a:latin typeface="Arial" panose="020B0604020202020204" pitchFamily="34" charset="0"/>
                          <a:cs typeface="Arial" panose="020B0604020202020204" pitchFamily="34" charset="0"/>
                        </a:rPr>
                        <a:t>Quién</a:t>
                      </a:r>
                      <a:endParaRPr lang="en-GB" sz="3500" dirty="0">
                        <a:solidFill>
                          <a:schemeClr val="tx1"/>
                        </a:solidFill>
                      </a:endParaRPr>
                    </a:p>
                  </a:txBody>
                  <a:tcPr marL="137160" marR="137160" marT="68580" marB="68580"/>
                </a:tc>
                <a:tc>
                  <a:txBody>
                    <a:bodyPr/>
                    <a:lstStyle/>
                    <a:p>
                      <a:pPr marL="0" algn="l" defTabSz="914400" rtl="0" eaLnBrk="1" latinLnBrk="0" hangingPunct="1"/>
                      <a:r>
                        <a:rPr lang="en-GB" sz="3600" b="1" kern="1200" cap="none" dirty="0" err="1">
                          <a:solidFill>
                            <a:srgbClr val="C00000"/>
                          </a:solidFill>
                          <a:latin typeface="Arial" panose="020B0604020202020204" pitchFamily="34" charset="0"/>
                          <a:ea typeface="+mn-ea"/>
                          <a:cs typeface="Arial" panose="020B0604020202020204" pitchFamily="34" charset="0"/>
                        </a:rPr>
                        <a:t>Nosotros</a:t>
                      </a:r>
                      <a:r>
                        <a:rPr lang="en-GB" sz="3600" b="1" kern="1200" cap="none" dirty="0">
                          <a:solidFill>
                            <a:srgbClr val="C00000"/>
                          </a:solidFill>
                          <a:latin typeface="Arial" panose="020B0604020202020204" pitchFamily="34" charset="0"/>
                          <a:ea typeface="+mn-ea"/>
                          <a:cs typeface="Arial" panose="020B0604020202020204" pitchFamily="34" charset="0"/>
                        </a:rPr>
                        <a:t> con </a:t>
                      </a:r>
                      <a:r>
                        <a:rPr lang="en-GB" sz="3600" b="1" kern="1200" cap="none" dirty="0" err="1">
                          <a:solidFill>
                            <a:srgbClr val="C00000"/>
                          </a:solidFill>
                          <a:latin typeface="Arial" panose="020B0604020202020204" pitchFamily="34" charset="0"/>
                          <a:ea typeface="+mn-ea"/>
                          <a:cs typeface="Arial" panose="020B0604020202020204" pitchFamily="34" charset="0"/>
                        </a:rPr>
                        <a:t>Nosotros</a:t>
                      </a:r>
                      <a:endParaRPr lang="en-GB" sz="3600" b="1" kern="1200" cap="none" dirty="0">
                        <a:solidFill>
                          <a:srgbClr val="C00000"/>
                        </a:solidFill>
                        <a:latin typeface="Arial" panose="020B0604020202020204" pitchFamily="34" charset="0"/>
                        <a:ea typeface="+mn-ea"/>
                        <a:cs typeface="Arial" panose="020B0604020202020204" pitchFamily="34" charset="0"/>
                      </a:endParaRPr>
                    </a:p>
                  </a:txBody>
                  <a:tcPr marL="137160" marR="137160" marT="68580" marB="68580"/>
                </a:tc>
                <a:extLst>
                  <a:ext uri="{0D108BD9-81ED-4DB2-BD59-A6C34878D82A}">
                    <a16:rowId xmlns:a16="http://schemas.microsoft.com/office/drawing/2014/main" val="2731743980"/>
                  </a:ext>
                </a:extLst>
              </a:tr>
              <a:tr h="1262951">
                <a:tc rowSpan="2">
                  <a:txBody>
                    <a:bodyPr/>
                    <a:lstStyle/>
                    <a:p>
                      <a:r>
                        <a:rPr lang="en-GB" sz="3500" cap="none" dirty="0" err="1">
                          <a:solidFill>
                            <a:schemeClr val="tx1"/>
                          </a:solidFill>
                          <a:latin typeface="Arial" panose="020B0604020202020204" pitchFamily="34" charset="0"/>
                          <a:cs typeface="Arial" panose="020B0604020202020204" pitchFamily="34" charset="0"/>
                        </a:rPr>
                        <a:t>Qué</a:t>
                      </a:r>
                      <a:endParaRPr lang="en-GB" sz="3500" dirty="0">
                        <a:solidFill>
                          <a:schemeClr val="tx1"/>
                        </a:solidFill>
                      </a:endParaRPr>
                    </a:p>
                  </a:txBody>
                  <a:tcPr marL="137160" marR="137160" marT="68580" marB="68580"/>
                </a:tc>
                <a:tc>
                  <a:txBody>
                    <a:bodyPr/>
                    <a:lstStyle/>
                    <a:p>
                      <a:pPr marL="0" algn="l" defTabSz="914400" rtl="0" eaLnBrk="1" latinLnBrk="0" hangingPunct="1"/>
                      <a:r>
                        <a:rPr lang="en-GB" sz="3600" b="1" kern="1200" cap="none" dirty="0" err="1">
                          <a:solidFill>
                            <a:srgbClr val="C00000"/>
                          </a:solidFill>
                          <a:latin typeface="Arial" panose="020B0604020202020204" pitchFamily="34" charset="0"/>
                          <a:ea typeface="+mn-ea"/>
                          <a:cs typeface="Arial" panose="020B0604020202020204" pitchFamily="34" charset="0"/>
                        </a:rPr>
                        <a:t>Insinuaciones</a:t>
                      </a:r>
                      <a:r>
                        <a:rPr lang="en-GB" sz="3600" b="1" kern="1200" cap="none" dirty="0">
                          <a:solidFill>
                            <a:srgbClr val="C00000"/>
                          </a:solidFill>
                          <a:latin typeface="Arial" panose="020B0604020202020204" pitchFamily="34" charset="0"/>
                          <a:ea typeface="+mn-ea"/>
                          <a:cs typeface="Arial" panose="020B0604020202020204" pitchFamily="34" charset="0"/>
                        </a:rPr>
                        <a:t> no </a:t>
                      </a:r>
                      <a:r>
                        <a:rPr lang="en-GB" sz="3600" b="1" kern="1200" cap="none" dirty="0" err="1">
                          <a:solidFill>
                            <a:srgbClr val="C00000"/>
                          </a:solidFill>
                          <a:latin typeface="Arial" panose="020B0604020202020204" pitchFamily="34" charset="0"/>
                          <a:ea typeface="+mn-ea"/>
                          <a:cs typeface="Arial" panose="020B0604020202020204" pitchFamily="34" charset="0"/>
                        </a:rPr>
                        <a:t>deseadas</a:t>
                      </a:r>
                      <a:r>
                        <a:rPr lang="en-GB" sz="3600" b="1" kern="1200" cap="none" dirty="0">
                          <a:solidFill>
                            <a:srgbClr val="C00000"/>
                          </a:solidFill>
                          <a:latin typeface="Arial" panose="020B0604020202020204" pitchFamily="34" charset="0"/>
                          <a:ea typeface="+mn-ea"/>
                          <a:cs typeface="Arial" panose="020B0604020202020204" pitchFamily="34" charset="0"/>
                        </a:rPr>
                        <a:t> o </a:t>
                      </a:r>
                      <a:r>
                        <a:rPr lang="en-GB" sz="3600" b="1" kern="1200" cap="none" dirty="0" err="1">
                          <a:solidFill>
                            <a:srgbClr val="C00000"/>
                          </a:solidFill>
                          <a:latin typeface="Arial" panose="020B0604020202020204" pitchFamily="34" charset="0"/>
                          <a:ea typeface="+mn-ea"/>
                          <a:cs typeface="Arial" panose="020B0604020202020204" pitchFamily="34" charset="0"/>
                        </a:rPr>
                        <a:t>conductas</a:t>
                      </a:r>
                      <a:r>
                        <a:rPr lang="en-GB" sz="3600" b="1" kern="1200" cap="none" dirty="0">
                          <a:solidFill>
                            <a:srgbClr val="C00000"/>
                          </a:solidFill>
                          <a:latin typeface="Arial" panose="020B0604020202020204" pitchFamily="34" charset="0"/>
                          <a:ea typeface="+mn-ea"/>
                          <a:cs typeface="Arial" panose="020B0604020202020204" pitchFamily="34" charset="0"/>
                        </a:rPr>
                        <a:t> de </a:t>
                      </a:r>
                      <a:r>
                        <a:rPr lang="en-GB" sz="3600" b="1" kern="1200" cap="none" dirty="0" err="1">
                          <a:solidFill>
                            <a:srgbClr val="C00000"/>
                          </a:solidFill>
                          <a:latin typeface="Arial" panose="020B0604020202020204" pitchFamily="34" charset="0"/>
                          <a:ea typeface="+mn-ea"/>
                          <a:cs typeface="Arial" panose="020B0604020202020204" pitchFamily="34" charset="0"/>
                        </a:rPr>
                        <a:t>naturaleza</a:t>
                      </a:r>
                      <a:r>
                        <a:rPr lang="en-GB" sz="3600" b="1" kern="1200" cap="none" dirty="0">
                          <a:solidFill>
                            <a:srgbClr val="C00000"/>
                          </a:solidFill>
                          <a:latin typeface="Arial" panose="020B0604020202020204" pitchFamily="34" charset="0"/>
                          <a:ea typeface="+mn-ea"/>
                          <a:cs typeface="Arial" panose="020B0604020202020204" pitchFamily="34" charset="0"/>
                        </a:rPr>
                        <a:t> sexual</a:t>
                      </a:r>
                    </a:p>
                  </a:txBody>
                  <a:tcPr marL="137160" marR="137160" marT="68580" marB="68580"/>
                </a:tc>
                <a:extLst>
                  <a:ext uri="{0D108BD9-81ED-4DB2-BD59-A6C34878D82A}">
                    <a16:rowId xmlns:a16="http://schemas.microsoft.com/office/drawing/2014/main" val="2592999638"/>
                  </a:ext>
                </a:extLst>
              </a:tr>
              <a:tr h="1262951">
                <a:tc vMerge="1">
                  <a:txBody>
                    <a:bodyPr/>
                    <a:lstStyle/>
                    <a:p>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3600" b="0" cap="none" dirty="0">
                          <a:latin typeface="Arial" panose="020B0604020202020204" pitchFamily="34" charset="0"/>
                          <a:cs typeface="Arial" panose="020B0604020202020204" pitchFamily="34" charset="0"/>
                        </a:rPr>
                        <a:t>Crea un ambiente intimidante o se convierte en una condición de empleo</a:t>
                      </a:r>
                      <a:endParaRPr lang="en-GB" sz="3600" b="0" kern="1200" cap="none" dirty="0">
                        <a:solidFill>
                          <a:schemeClr val="dk1"/>
                        </a:solidFill>
                        <a:latin typeface="Arial" panose="020B0604020202020204" pitchFamily="34" charset="0"/>
                        <a:ea typeface="+mn-ea"/>
                        <a:cs typeface="Arial" panose="020B0604020202020204" pitchFamily="34" charset="0"/>
                      </a:endParaRPr>
                    </a:p>
                  </a:txBody>
                  <a:tcPr marL="137160" marR="137160" marT="68580" marB="68580"/>
                </a:tc>
                <a:extLst>
                  <a:ext uri="{0D108BD9-81ED-4DB2-BD59-A6C34878D82A}">
                    <a16:rowId xmlns:a16="http://schemas.microsoft.com/office/drawing/2014/main" val="2719078852"/>
                  </a:ext>
                </a:extLst>
              </a:tr>
              <a:tr h="1262951">
                <a:tc rowSpan="2">
                  <a:txBody>
                    <a:bodyPr/>
                    <a:lstStyle/>
                    <a:p>
                      <a:r>
                        <a:rPr lang="en-GB" sz="3500" cap="none" dirty="0" err="1">
                          <a:solidFill>
                            <a:schemeClr val="tx1"/>
                          </a:solidFill>
                          <a:latin typeface="Arial" panose="020B0604020202020204" pitchFamily="34" charset="0"/>
                          <a:cs typeface="Arial" panose="020B0604020202020204" pitchFamily="34" charset="0"/>
                        </a:rPr>
                        <a:t>Ejemplos</a:t>
                      </a:r>
                      <a:endParaRPr lang="en-GB" sz="3500" dirty="0">
                        <a:solidFill>
                          <a:schemeClr val="tx1"/>
                        </a:solidFill>
                      </a:endParaRPr>
                    </a:p>
                  </a:txBody>
                  <a:tcPr marL="137160" marR="137160" marT="68580" marB="68580"/>
                </a:tc>
                <a:tc>
                  <a:txBody>
                    <a:bodyPr/>
                    <a:lstStyle/>
                    <a:p>
                      <a:pPr marL="0" indent="0" algn="l" defTabSz="914400" rtl="0" eaLnBrk="1" latinLnBrk="0" hangingPunct="1">
                        <a:buClr>
                          <a:srgbClr val="EE2A24"/>
                        </a:buClr>
                        <a:buFont typeface="Arial" panose="020B0604020202020204" pitchFamily="34" charset="0"/>
                        <a:buNone/>
                      </a:pPr>
                      <a:r>
                        <a:rPr lang="es-ES" sz="3600" b="0" cap="none" dirty="0">
                          <a:latin typeface="Arial" panose="020B0604020202020204" pitchFamily="34" charset="0"/>
                          <a:cs typeface="Arial" panose="020B0604020202020204" pitchFamily="34" charset="0"/>
                        </a:rPr>
                        <a:t>Tocar, besar o hablar de manera inapropiada a un colega en el trabajo</a:t>
                      </a:r>
                      <a:endParaRPr lang="en-GB" sz="3600" b="0" kern="1200" cap="none" dirty="0">
                        <a:solidFill>
                          <a:schemeClr val="dk1"/>
                        </a:solidFill>
                        <a:latin typeface="Arial" panose="020B0604020202020204" pitchFamily="34" charset="0"/>
                        <a:ea typeface="+mn-ea"/>
                        <a:cs typeface="Arial" panose="020B0604020202020204" pitchFamily="34" charset="0"/>
                      </a:endParaRPr>
                    </a:p>
                  </a:txBody>
                  <a:tcPr marL="137160" marR="137160" marT="68580" marB="68580"/>
                </a:tc>
                <a:extLst>
                  <a:ext uri="{0D108BD9-81ED-4DB2-BD59-A6C34878D82A}">
                    <a16:rowId xmlns:a16="http://schemas.microsoft.com/office/drawing/2014/main" val="1942675266"/>
                  </a:ext>
                </a:extLst>
              </a:tr>
              <a:tr h="1262951">
                <a:tc vMerge="1">
                  <a:txBody>
                    <a:bodyPr/>
                    <a:lstStyle/>
                    <a:p>
                      <a:endParaRPr lang="en-GB" dirty="0"/>
                    </a:p>
                  </a:txBody>
                  <a:tcPr/>
                </a:tc>
                <a:tc>
                  <a:txBody>
                    <a:bodyPr/>
                    <a:lstStyle/>
                    <a:p>
                      <a:r>
                        <a:rPr lang="es-ES" sz="3600" b="0" cap="none" dirty="0">
                          <a:latin typeface="Arial" panose="020B0604020202020204" pitchFamily="34" charset="0"/>
                          <a:cs typeface="Arial" panose="020B0604020202020204" pitchFamily="34" charset="0"/>
                        </a:rPr>
                        <a:t>Intento de agresión sexual, violación o intento de violación real</a:t>
                      </a:r>
                      <a:endParaRPr lang="en-GB" sz="3500" dirty="0">
                        <a:solidFill>
                          <a:schemeClr val="tx1"/>
                        </a:solidFill>
                      </a:endParaRPr>
                    </a:p>
                  </a:txBody>
                  <a:tcPr marL="137160" marR="137160" marT="68580" marB="68580"/>
                </a:tc>
                <a:extLst>
                  <a:ext uri="{0D108BD9-81ED-4DB2-BD59-A6C34878D82A}">
                    <a16:rowId xmlns:a16="http://schemas.microsoft.com/office/drawing/2014/main" val="3280052362"/>
                  </a:ext>
                </a:extLst>
              </a:tr>
            </a:tbl>
          </a:graphicData>
        </a:graphic>
      </p:graphicFrame>
    </p:spTree>
    <p:extLst>
      <p:ext uri="{BB962C8B-B14F-4D97-AF65-F5344CB8AC3E}">
        <p14:creationId xmlns:p14="http://schemas.microsoft.com/office/powerpoint/2010/main" val="2271222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52817A0-7E05-2D42-B77C-0E81DF0747A2}"/>
              </a:ext>
            </a:extLst>
          </p:cNvPr>
          <p:cNvSpPr txBox="1"/>
          <p:nvPr/>
        </p:nvSpPr>
        <p:spPr>
          <a:xfrm>
            <a:off x="593281" y="655706"/>
            <a:ext cx="11795944" cy="763671"/>
          </a:xfrm>
          <a:prstGeom prst="rect">
            <a:avLst/>
          </a:prstGeom>
          <a:noFill/>
        </p:spPr>
        <p:txBody>
          <a:bodyPr wrap="square" rtlCol="0">
            <a:spAutoFit/>
          </a:bodyPr>
          <a:lstStyle/>
          <a:p>
            <a:pPr>
              <a:lnSpc>
                <a:spcPct val="80000"/>
              </a:lnSpc>
            </a:pPr>
            <a:r>
              <a:rPr lang="es-ES" sz="5400" b="1" dirty="0">
                <a:solidFill>
                  <a:schemeClr val="bg1"/>
                </a:solidFill>
                <a:latin typeface="Montserrat" pitchFamily="2" charset="77"/>
                <a:ea typeface="Roboto Black" panose="02000000000000000000" pitchFamily="2" charset="0"/>
                <a:cs typeface="Open Sans Light" panose="020B0306030504020204" pitchFamily="34" charset="0"/>
              </a:rPr>
              <a:t>Fraude y corrupción</a:t>
            </a:r>
          </a:p>
        </p:txBody>
      </p:sp>
      <p:sp>
        <p:nvSpPr>
          <p:cNvPr id="7" name="TextBox 6">
            <a:extLst>
              <a:ext uri="{FF2B5EF4-FFF2-40B4-BE49-F238E27FC236}">
                <a16:creationId xmlns:a16="http://schemas.microsoft.com/office/drawing/2014/main" id="{800BE83F-8CEF-A845-BB3C-62779F4A4359}"/>
              </a:ext>
            </a:extLst>
          </p:cNvPr>
          <p:cNvSpPr txBox="1"/>
          <p:nvPr/>
        </p:nvSpPr>
        <p:spPr>
          <a:xfrm>
            <a:off x="593281" y="1804160"/>
            <a:ext cx="9106532" cy="8371523"/>
          </a:xfrm>
          <a:prstGeom prst="rect">
            <a:avLst/>
          </a:prstGeom>
          <a:noFill/>
        </p:spPr>
        <p:txBody>
          <a:bodyPr wrap="square" rtlCol="0">
            <a:spAutoFit/>
          </a:bodyPr>
          <a:lstStyle/>
          <a:p>
            <a:pPr>
              <a:spcAft>
                <a:spcPts val="1800"/>
              </a:spcAft>
              <a:buClr>
                <a:srgbClr val="FF0000"/>
              </a:buClr>
            </a:pPr>
            <a:r>
              <a:rPr lang="es-ES" sz="2800" b="1" dirty="0">
                <a:solidFill>
                  <a:srgbClr val="FF0000"/>
                </a:solidFill>
                <a:latin typeface="Roboto" panose="02000000000000000000" pitchFamily="2" charset="0"/>
                <a:ea typeface="Roboto" panose="02000000000000000000" pitchFamily="2" charset="0"/>
                <a:cs typeface="Open Sans" panose="020B0606030504020204" pitchFamily="34" charset="0"/>
              </a:rPr>
              <a:t>¿De qué se trata?</a:t>
            </a:r>
          </a:p>
          <a:p>
            <a:pPr marL="342900" indent="-342900">
              <a:spcAft>
                <a:spcPts val="1800"/>
              </a:spcAft>
              <a:buClr>
                <a:srgbClr val="FF0000"/>
              </a:buClr>
              <a:buFont typeface="Arial" panose="020B0604020202020204" pitchFamily="34" charset="0"/>
              <a:buChar char="•"/>
            </a:pPr>
            <a:r>
              <a:rPr lang="es-ES" sz="2400" b="1" dirty="0">
                <a:solidFill>
                  <a:schemeClr val="bg1"/>
                </a:solidFill>
                <a:latin typeface="Roboto" panose="02000000000000000000" pitchFamily="2" charset="0"/>
                <a:ea typeface="Roboto" panose="02000000000000000000" pitchFamily="2" charset="0"/>
                <a:cs typeface="Open Sans" panose="020B0606030504020204" pitchFamily="34" charset="0"/>
              </a:rPr>
              <a:t>Violación grave</a:t>
            </a: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 del Código Internacional de Conducta y de los Códigos de Conducta de la Federación Internacional y del personal del CICR</a:t>
            </a:r>
          </a:p>
          <a:p>
            <a:pPr marL="342900" indent="-342900">
              <a:spcAft>
                <a:spcPts val="1800"/>
              </a:spcAft>
              <a:buClr>
                <a:srgbClr val="FF0000"/>
              </a:buClr>
              <a:buFont typeface="Arial" panose="020B0604020202020204" pitchFamily="34" charset="0"/>
              <a:buChar char="•"/>
            </a:pPr>
            <a:r>
              <a:rPr lang="es-ES" sz="2400" b="1" dirty="0">
                <a:solidFill>
                  <a:schemeClr val="bg1"/>
                </a:solidFill>
                <a:latin typeface="Roboto" panose="02000000000000000000" pitchFamily="2" charset="0"/>
                <a:ea typeface="Roboto" panose="02000000000000000000" pitchFamily="2" charset="0"/>
                <a:cs typeface="Open Sans" panose="020B0606030504020204" pitchFamily="34" charset="0"/>
              </a:rPr>
              <a:t>Fraude =</a:t>
            </a: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 Cualquier acto o misión intencional diseñado para engañar a otros, lo que resulta en que la víctima sufra una pérdida y el perpetrador logre una ganancia</a:t>
            </a:r>
          </a:p>
          <a:p>
            <a:pPr marL="342900" indent="-342900">
              <a:spcAft>
                <a:spcPts val="1800"/>
              </a:spcAft>
              <a:buClr>
                <a:srgbClr val="FF0000"/>
              </a:buClr>
              <a:buFont typeface="Arial" panose="020B0604020202020204" pitchFamily="34" charset="0"/>
              <a:buChar char="•"/>
            </a:pPr>
            <a:r>
              <a:rPr lang="es-ES" sz="2400" b="1" dirty="0">
                <a:solidFill>
                  <a:schemeClr val="bg1"/>
                </a:solidFill>
                <a:latin typeface="Roboto" panose="02000000000000000000" pitchFamily="2" charset="0"/>
                <a:ea typeface="Roboto" panose="02000000000000000000" pitchFamily="2" charset="0"/>
                <a:cs typeface="Open Sans" panose="020B0606030504020204" pitchFamily="34" charset="0"/>
              </a:rPr>
              <a:t>Corrupción =</a:t>
            </a: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 El abuso del poder confiado para beneficio privado</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Esto incluye:</a:t>
            </a:r>
          </a:p>
          <a:p>
            <a:pPr marL="1030517" lvl="1"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Robo de dinero o de suministros</a:t>
            </a:r>
          </a:p>
          <a:p>
            <a:pPr marL="1030517" lvl="1"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Soborno </a:t>
            </a:r>
          </a:p>
          <a:p>
            <a:pPr marL="1030517" lvl="1"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Favoritismo</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Tenemos el deber de informar esto si lo sospechamos. </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¿Cuál es el impacto de la corrupción? ¿Sobre las comunidades? ¿Sobre nuestra relación y reputación en las comunidades? ¿Sobre nuestras organizaciones?</a:t>
            </a:r>
          </a:p>
          <a:p>
            <a:pPr marL="342900" indent="-342900">
              <a:spcAft>
                <a:spcPts val="1800"/>
              </a:spcAft>
              <a:buClr>
                <a:srgbClr val="FF0000"/>
              </a:buClr>
              <a:buFont typeface="Arial" panose="020B0604020202020204" pitchFamily="34" charset="0"/>
              <a:buChar char="•"/>
            </a:pPr>
            <a:endParaRPr lang="en-US" sz="2400" dirty="0">
              <a:solidFill>
                <a:schemeClr val="bg1"/>
              </a:solidFill>
              <a:latin typeface="Roboto" panose="02000000000000000000" pitchFamily="2" charset="0"/>
              <a:ea typeface="Roboto" panose="02000000000000000000" pitchFamily="2" charset="0"/>
              <a:cs typeface="Open Sans" panose="020B0606030504020204" pitchFamily="34" charset="0"/>
            </a:endParaRPr>
          </a:p>
        </p:txBody>
      </p:sp>
      <p:pic>
        <p:nvPicPr>
          <p:cNvPr id="12" name="Picture Placeholder 11">
            <a:extLst>
              <a:ext uri="{FF2B5EF4-FFF2-40B4-BE49-F238E27FC236}">
                <a16:creationId xmlns:a16="http://schemas.microsoft.com/office/drawing/2014/main" id="{FDF64038-DF52-9C45-936B-1660B1744B1E}"/>
              </a:ext>
            </a:extLst>
          </p:cNvPr>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p:blipFill>
        <p:spPr>
          <a:xfrm>
            <a:off x="10350960" y="1616601"/>
            <a:ext cx="7687902" cy="7699484"/>
          </a:xfrm>
        </p:spPr>
      </p:pic>
    </p:spTree>
    <p:extLst>
      <p:ext uri="{BB962C8B-B14F-4D97-AF65-F5344CB8AC3E}">
        <p14:creationId xmlns:p14="http://schemas.microsoft.com/office/powerpoint/2010/main" val="12224530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52817A0-7E05-2D42-B77C-0E81DF0747A2}"/>
              </a:ext>
            </a:extLst>
          </p:cNvPr>
          <p:cNvSpPr txBox="1"/>
          <p:nvPr/>
        </p:nvSpPr>
        <p:spPr>
          <a:xfrm>
            <a:off x="593279" y="460909"/>
            <a:ext cx="16726532" cy="763671"/>
          </a:xfrm>
          <a:prstGeom prst="rect">
            <a:avLst/>
          </a:prstGeom>
          <a:noFill/>
        </p:spPr>
        <p:txBody>
          <a:bodyPr wrap="square" rtlCol="0">
            <a:spAutoFit/>
          </a:bodyPr>
          <a:lstStyle/>
          <a:p>
            <a:pPr>
              <a:lnSpc>
                <a:spcPct val="80000"/>
              </a:lnSpc>
            </a:pPr>
            <a:r>
              <a:rPr lang="es-ES" sz="5400" b="1" dirty="0">
                <a:solidFill>
                  <a:schemeClr val="bg1"/>
                </a:solidFill>
                <a:latin typeface="Montserrat" pitchFamily="2" charset="77"/>
                <a:ea typeface="Roboto Black" panose="02000000000000000000" pitchFamily="2" charset="0"/>
                <a:cs typeface="Open Sans Light" panose="020B0306030504020204" pitchFamily="34" charset="0"/>
              </a:rPr>
              <a:t>Debate  </a:t>
            </a:r>
          </a:p>
        </p:txBody>
      </p:sp>
      <p:sp>
        <p:nvSpPr>
          <p:cNvPr id="2" name="TextBox 1">
            <a:extLst>
              <a:ext uri="{FF2B5EF4-FFF2-40B4-BE49-F238E27FC236}">
                <a16:creationId xmlns:a16="http://schemas.microsoft.com/office/drawing/2014/main" id="{A1F904C7-35DF-8048-978A-10945C2DF0DD}"/>
              </a:ext>
            </a:extLst>
          </p:cNvPr>
          <p:cNvSpPr txBox="1"/>
          <p:nvPr/>
        </p:nvSpPr>
        <p:spPr>
          <a:xfrm>
            <a:off x="593279" y="1343972"/>
            <a:ext cx="7923192" cy="8602355"/>
          </a:xfrm>
          <a:prstGeom prst="rect">
            <a:avLst/>
          </a:prstGeom>
          <a:noFill/>
        </p:spPr>
        <p:txBody>
          <a:bodyPr wrap="square" rtlCol="0">
            <a:spAutoFit/>
          </a:bodyPr>
          <a:lstStyle/>
          <a:p>
            <a:pPr>
              <a:spcAft>
                <a:spcPts val="2400"/>
              </a:spcAft>
              <a:buClr>
                <a:srgbClr val="FF0000"/>
              </a:buClr>
            </a:pPr>
            <a:r>
              <a:rPr lang="es-ES" sz="2800" b="1" dirty="0">
                <a:solidFill>
                  <a:schemeClr val="accent3"/>
                </a:solidFill>
                <a:latin typeface="Roboto" panose="02000000000000000000" pitchFamily="2" charset="0"/>
                <a:ea typeface="Roboto" panose="02000000000000000000" pitchFamily="2" charset="0"/>
                <a:cs typeface="Open Sans" panose="020B0606030504020204" pitchFamily="34" charset="0"/>
              </a:rPr>
              <a:t>¿Esto es corrupción?</a:t>
            </a:r>
          </a:p>
          <a:p>
            <a:pPr marL="514350" indent="-514350">
              <a:spcAft>
                <a:spcPts val="5400"/>
              </a:spcAft>
              <a:buClr>
                <a:srgbClr val="FF0000"/>
              </a:buClr>
              <a:buFont typeface="+mj-lt"/>
              <a:buAutoNum type="arabicPeriod"/>
            </a:pPr>
            <a:r>
              <a:rPr lang="es-ES" sz="2800" dirty="0">
                <a:solidFill>
                  <a:schemeClr val="bg1"/>
                </a:solidFill>
                <a:latin typeface="Roboto" panose="02000000000000000000" pitchFamily="2" charset="0"/>
                <a:ea typeface="Roboto" panose="02000000000000000000" pitchFamily="2" charset="0"/>
                <a:cs typeface="Open Sans" panose="020B0606030504020204" pitchFamily="34" charset="0"/>
              </a:rPr>
              <a:t>Mantener los artículos destinados a ser distribuidos a las comunidades</a:t>
            </a:r>
          </a:p>
          <a:p>
            <a:pPr marL="514350" indent="-514350">
              <a:spcAft>
                <a:spcPts val="5400"/>
              </a:spcAft>
              <a:buClr>
                <a:srgbClr val="FF0000"/>
              </a:buClr>
              <a:buFont typeface="+mj-lt"/>
              <a:buAutoNum type="arabicPeriod"/>
            </a:pPr>
            <a:r>
              <a:rPr lang="es-ES" sz="2800" dirty="0">
                <a:solidFill>
                  <a:schemeClr val="bg1"/>
                </a:solidFill>
                <a:latin typeface="Roboto" panose="02000000000000000000" pitchFamily="2" charset="0"/>
                <a:ea typeface="Roboto" panose="02000000000000000000" pitchFamily="2" charset="0"/>
                <a:cs typeface="Open Sans" panose="020B0606030504020204" pitchFamily="34" charset="0"/>
              </a:rPr>
              <a:t>Dar preferencia de contratación a un miembro de la familia</a:t>
            </a:r>
          </a:p>
          <a:p>
            <a:pPr marL="514350" indent="-514350">
              <a:spcAft>
                <a:spcPts val="5400"/>
              </a:spcAft>
              <a:buClr>
                <a:srgbClr val="FF0000"/>
              </a:buClr>
              <a:buFont typeface="+mj-lt"/>
              <a:buAutoNum type="arabicPeriod"/>
            </a:pPr>
            <a:r>
              <a:rPr lang="es-ES" sz="2800" dirty="0">
                <a:solidFill>
                  <a:schemeClr val="bg1"/>
                </a:solidFill>
                <a:latin typeface="Roboto" panose="02000000000000000000" pitchFamily="2" charset="0"/>
                <a:ea typeface="Roboto" panose="02000000000000000000" pitchFamily="2" charset="0"/>
                <a:cs typeface="Open Sans" panose="020B0606030504020204" pitchFamily="34" charset="0"/>
              </a:rPr>
              <a:t>Aceptar un regalo grande de un proveedor</a:t>
            </a:r>
          </a:p>
          <a:p>
            <a:pPr marL="514350" indent="-514350">
              <a:spcAft>
                <a:spcPts val="5400"/>
              </a:spcAft>
              <a:buClr>
                <a:srgbClr val="FF0000"/>
              </a:buClr>
              <a:buFont typeface="+mj-lt"/>
              <a:buAutoNum type="arabicPeriod"/>
            </a:pPr>
            <a:r>
              <a:rPr lang="es-ES" sz="2800" dirty="0">
                <a:solidFill>
                  <a:schemeClr val="bg1"/>
                </a:solidFill>
                <a:latin typeface="Roboto" panose="02000000000000000000" pitchFamily="2" charset="0"/>
                <a:ea typeface="Roboto" panose="02000000000000000000" pitchFamily="2" charset="0"/>
                <a:cs typeface="Open Sans" panose="020B0606030504020204" pitchFamily="34" charset="0"/>
              </a:rPr>
              <a:t>Aceptar un bolígrafo barato de un proveedor</a:t>
            </a:r>
          </a:p>
          <a:p>
            <a:pPr marL="514350" indent="-514350">
              <a:spcAft>
                <a:spcPts val="5400"/>
              </a:spcAft>
              <a:buClr>
                <a:srgbClr val="FF0000"/>
              </a:buClr>
              <a:buFont typeface="+mj-lt"/>
              <a:buAutoNum type="arabicPeriod"/>
            </a:pPr>
            <a:r>
              <a:rPr lang="es-ES" sz="2800" dirty="0">
                <a:solidFill>
                  <a:schemeClr val="bg1"/>
                </a:solidFill>
                <a:latin typeface="Roboto" panose="02000000000000000000" pitchFamily="2" charset="0"/>
                <a:ea typeface="Roboto" panose="02000000000000000000" pitchFamily="2" charset="0"/>
                <a:cs typeface="Open Sans" panose="020B0606030504020204" pitchFamily="34" charset="0"/>
              </a:rPr>
              <a:t>Pedir a las comunidades que se aporten dinero a las listas de distribución</a:t>
            </a:r>
          </a:p>
          <a:p>
            <a:pPr marL="514350" indent="-514350">
              <a:spcAft>
                <a:spcPts val="5400"/>
              </a:spcAft>
              <a:buClr>
                <a:srgbClr val="FF0000"/>
              </a:buClr>
              <a:buFont typeface="+mj-lt"/>
              <a:buAutoNum type="arabicPeriod"/>
            </a:pPr>
            <a:r>
              <a:rPr lang="es-ES" sz="2800" dirty="0">
                <a:solidFill>
                  <a:schemeClr val="bg1"/>
                </a:solidFill>
                <a:latin typeface="Roboto" panose="02000000000000000000" pitchFamily="2" charset="0"/>
                <a:ea typeface="Roboto" panose="02000000000000000000" pitchFamily="2" charset="0"/>
                <a:cs typeface="Open Sans" panose="020B0606030504020204" pitchFamily="34" charset="0"/>
              </a:rPr>
              <a:t>Reemplazar los nombres de la lista de destinatarios con los de la familia del líder de la comunidad porque ellos se los piden </a:t>
            </a:r>
          </a:p>
        </p:txBody>
      </p:sp>
      <p:sp>
        <p:nvSpPr>
          <p:cNvPr id="5" name="TextBox 4">
            <a:extLst>
              <a:ext uri="{FF2B5EF4-FFF2-40B4-BE49-F238E27FC236}">
                <a16:creationId xmlns:a16="http://schemas.microsoft.com/office/drawing/2014/main" id="{2A2915B5-C804-5649-BCB0-D7EEB444A2EC}"/>
              </a:ext>
            </a:extLst>
          </p:cNvPr>
          <p:cNvSpPr txBox="1"/>
          <p:nvPr/>
        </p:nvSpPr>
        <p:spPr>
          <a:xfrm>
            <a:off x="8875058" y="2125386"/>
            <a:ext cx="8842509" cy="954107"/>
          </a:xfrm>
          <a:prstGeom prst="rect">
            <a:avLst/>
          </a:prstGeom>
          <a:noFill/>
        </p:spPr>
        <p:txBody>
          <a:bodyPr wrap="square" rtlCol="0">
            <a:spAutoFit/>
          </a:bodyPr>
          <a:lstStyle/>
          <a:p>
            <a:pPr>
              <a:spcAft>
                <a:spcPts val="600"/>
              </a:spcAft>
              <a:buClr>
                <a:srgbClr val="FF0000"/>
              </a:buClr>
            </a:pPr>
            <a:r>
              <a:rPr lang="es-ES" sz="2800" b="1" dirty="0">
                <a:solidFill>
                  <a:schemeClr val="accent3"/>
                </a:solidFill>
                <a:latin typeface="Roboto" panose="02000000000000000000" pitchFamily="2" charset="0"/>
                <a:ea typeface="Roboto" panose="02000000000000000000" pitchFamily="2" charset="0"/>
                <a:cs typeface="Open Sans" panose="020B0606030504020204" pitchFamily="34" charset="0"/>
              </a:rPr>
              <a:t>Sí - </a:t>
            </a:r>
            <a:r>
              <a:rPr lang="es-ES" sz="2800" dirty="0">
                <a:latin typeface="Roboto" panose="02000000000000000000" pitchFamily="2" charset="0"/>
                <a:ea typeface="Roboto" panose="02000000000000000000" pitchFamily="2" charset="0"/>
                <a:cs typeface="Open Sans" panose="020B0606030504020204" pitchFamily="34" charset="0"/>
              </a:rPr>
              <a:t>Esto es robar a las comunidades y privarlas de sus derechos</a:t>
            </a:r>
          </a:p>
        </p:txBody>
      </p:sp>
      <p:sp>
        <p:nvSpPr>
          <p:cNvPr id="10" name="TextBox 9">
            <a:extLst>
              <a:ext uri="{FF2B5EF4-FFF2-40B4-BE49-F238E27FC236}">
                <a16:creationId xmlns:a16="http://schemas.microsoft.com/office/drawing/2014/main" id="{955769FA-3FF4-5E40-8F88-7C4443094BF0}"/>
              </a:ext>
            </a:extLst>
          </p:cNvPr>
          <p:cNvSpPr txBox="1"/>
          <p:nvPr/>
        </p:nvSpPr>
        <p:spPr>
          <a:xfrm>
            <a:off x="8875058" y="3739046"/>
            <a:ext cx="8842509" cy="523220"/>
          </a:xfrm>
          <a:prstGeom prst="rect">
            <a:avLst/>
          </a:prstGeom>
          <a:noFill/>
        </p:spPr>
        <p:txBody>
          <a:bodyPr wrap="square" rtlCol="0">
            <a:spAutoFit/>
          </a:bodyPr>
          <a:lstStyle/>
          <a:p>
            <a:pPr>
              <a:spcAft>
                <a:spcPts val="600"/>
              </a:spcAft>
              <a:buClr>
                <a:srgbClr val="FF0000"/>
              </a:buClr>
            </a:pPr>
            <a:r>
              <a:rPr lang="es-ES" sz="2800" b="1" dirty="0">
                <a:solidFill>
                  <a:schemeClr val="accent3"/>
                </a:solidFill>
                <a:latin typeface="Roboto" panose="02000000000000000000" pitchFamily="2" charset="0"/>
                <a:ea typeface="Roboto" panose="02000000000000000000" pitchFamily="2" charset="0"/>
                <a:cs typeface="Open Sans" panose="020B0606030504020204" pitchFamily="34" charset="0"/>
              </a:rPr>
              <a:t>Sí - </a:t>
            </a:r>
            <a:r>
              <a:rPr lang="es-ES" sz="2800" dirty="0">
                <a:solidFill>
                  <a:schemeClr val="bg1"/>
                </a:solidFill>
                <a:latin typeface="Roboto" panose="02000000000000000000" pitchFamily="2" charset="0"/>
                <a:ea typeface="Roboto" panose="02000000000000000000" pitchFamily="2" charset="0"/>
                <a:cs typeface="Open Sans" panose="020B0606030504020204" pitchFamily="34" charset="0"/>
              </a:rPr>
              <a:t>Esto es favoritismo</a:t>
            </a:r>
          </a:p>
        </p:txBody>
      </p:sp>
      <p:sp>
        <p:nvSpPr>
          <p:cNvPr id="16" name="TextBox 15">
            <a:extLst>
              <a:ext uri="{FF2B5EF4-FFF2-40B4-BE49-F238E27FC236}">
                <a16:creationId xmlns:a16="http://schemas.microsoft.com/office/drawing/2014/main" id="{18B09E46-34DF-1E47-A502-10A8FE9BBE25}"/>
              </a:ext>
            </a:extLst>
          </p:cNvPr>
          <p:cNvSpPr txBox="1"/>
          <p:nvPr/>
        </p:nvSpPr>
        <p:spPr>
          <a:xfrm>
            <a:off x="8875059" y="4803635"/>
            <a:ext cx="8842508" cy="954107"/>
          </a:xfrm>
          <a:prstGeom prst="rect">
            <a:avLst/>
          </a:prstGeom>
          <a:noFill/>
        </p:spPr>
        <p:txBody>
          <a:bodyPr wrap="square" rtlCol="0">
            <a:spAutoFit/>
          </a:bodyPr>
          <a:lstStyle/>
          <a:p>
            <a:pPr>
              <a:spcAft>
                <a:spcPts val="600"/>
              </a:spcAft>
              <a:buClr>
                <a:srgbClr val="FF0000"/>
              </a:buClr>
            </a:pPr>
            <a:r>
              <a:rPr lang="es-ES" sz="2800" b="1" dirty="0">
                <a:solidFill>
                  <a:schemeClr val="accent3"/>
                </a:solidFill>
                <a:latin typeface="Roboto" panose="02000000000000000000" pitchFamily="2" charset="0"/>
                <a:ea typeface="Roboto" panose="02000000000000000000" pitchFamily="2" charset="0"/>
                <a:cs typeface="Open Sans" panose="020B0606030504020204" pitchFamily="34" charset="0"/>
              </a:rPr>
              <a:t>Sí - </a:t>
            </a:r>
            <a:r>
              <a:rPr lang="es-ES" sz="2800" dirty="0">
                <a:solidFill>
                  <a:schemeClr val="bg1"/>
                </a:solidFill>
                <a:latin typeface="Roboto" panose="02000000000000000000" pitchFamily="2" charset="0"/>
                <a:ea typeface="Roboto" panose="02000000000000000000" pitchFamily="2" charset="0"/>
                <a:cs typeface="Open Sans" panose="020B0606030504020204" pitchFamily="34" charset="0"/>
              </a:rPr>
              <a:t>Esto podría influir en su decisión sobre qué proveedor elegir, o verse como un soborno</a:t>
            </a:r>
          </a:p>
        </p:txBody>
      </p:sp>
      <p:sp>
        <p:nvSpPr>
          <p:cNvPr id="8" name="TextBox 7">
            <a:extLst>
              <a:ext uri="{FF2B5EF4-FFF2-40B4-BE49-F238E27FC236}">
                <a16:creationId xmlns:a16="http://schemas.microsoft.com/office/drawing/2014/main" id="{C36FB30A-CB55-1948-93B7-D560FE716AC1}"/>
              </a:ext>
            </a:extLst>
          </p:cNvPr>
          <p:cNvSpPr txBox="1"/>
          <p:nvPr/>
        </p:nvSpPr>
        <p:spPr>
          <a:xfrm>
            <a:off x="8875059" y="5919722"/>
            <a:ext cx="8842508" cy="954107"/>
          </a:xfrm>
          <a:prstGeom prst="rect">
            <a:avLst/>
          </a:prstGeom>
          <a:noFill/>
        </p:spPr>
        <p:txBody>
          <a:bodyPr wrap="square" rtlCol="0">
            <a:spAutoFit/>
          </a:bodyPr>
          <a:lstStyle/>
          <a:p>
            <a:pPr>
              <a:spcAft>
                <a:spcPts val="600"/>
              </a:spcAft>
              <a:buClr>
                <a:srgbClr val="FF0000"/>
              </a:buClr>
            </a:pPr>
            <a:r>
              <a:rPr lang="es-ES" sz="2800" b="1" dirty="0">
                <a:solidFill>
                  <a:schemeClr val="accent3"/>
                </a:solidFill>
                <a:latin typeface="Roboto" panose="02000000000000000000" pitchFamily="2" charset="0"/>
                <a:ea typeface="Roboto" panose="02000000000000000000" pitchFamily="2" charset="0"/>
                <a:cs typeface="Open Sans" panose="020B0606030504020204" pitchFamily="34" charset="0"/>
              </a:rPr>
              <a:t>No - </a:t>
            </a:r>
            <a:r>
              <a:rPr lang="es-ES" sz="2800" dirty="0">
                <a:solidFill>
                  <a:schemeClr val="bg1"/>
                </a:solidFill>
                <a:latin typeface="Roboto" panose="02000000000000000000" pitchFamily="2" charset="0"/>
                <a:ea typeface="Roboto" panose="02000000000000000000" pitchFamily="2" charset="0"/>
                <a:cs typeface="Open Sans" panose="020B0606030504020204" pitchFamily="34" charset="0"/>
              </a:rPr>
              <a:t>Es poco probable que esto influya en la decisión sobre qué proveedor elegir</a:t>
            </a:r>
          </a:p>
        </p:txBody>
      </p:sp>
      <p:sp>
        <p:nvSpPr>
          <p:cNvPr id="9" name="TextBox 8">
            <a:extLst>
              <a:ext uri="{FF2B5EF4-FFF2-40B4-BE49-F238E27FC236}">
                <a16:creationId xmlns:a16="http://schemas.microsoft.com/office/drawing/2014/main" id="{DF3632A9-F5E6-0E43-AAD3-F17F7D6E709F}"/>
              </a:ext>
            </a:extLst>
          </p:cNvPr>
          <p:cNvSpPr txBox="1"/>
          <p:nvPr/>
        </p:nvSpPr>
        <p:spPr>
          <a:xfrm>
            <a:off x="8875059" y="7035809"/>
            <a:ext cx="8842508" cy="954107"/>
          </a:xfrm>
          <a:prstGeom prst="rect">
            <a:avLst/>
          </a:prstGeom>
          <a:noFill/>
        </p:spPr>
        <p:txBody>
          <a:bodyPr wrap="square" rtlCol="0">
            <a:spAutoFit/>
          </a:bodyPr>
          <a:lstStyle/>
          <a:p>
            <a:pPr>
              <a:spcAft>
                <a:spcPts val="600"/>
              </a:spcAft>
              <a:buClr>
                <a:srgbClr val="FF0000"/>
              </a:buClr>
            </a:pPr>
            <a:r>
              <a:rPr lang="es-ES" sz="2800" b="1" dirty="0">
                <a:solidFill>
                  <a:schemeClr val="accent3"/>
                </a:solidFill>
                <a:latin typeface="Roboto" panose="02000000000000000000" pitchFamily="2" charset="0"/>
                <a:ea typeface="Roboto" panose="02000000000000000000" pitchFamily="2" charset="0"/>
                <a:cs typeface="Open Sans" panose="020B0606030504020204" pitchFamily="34" charset="0"/>
              </a:rPr>
              <a:t>Sí - </a:t>
            </a:r>
            <a:r>
              <a:rPr lang="es-ES" sz="2800" dirty="0">
                <a:solidFill>
                  <a:schemeClr val="bg1"/>
                </a:solidFill>
                <a:latin typeface="Roboto" panose="02000000000000000000" pitchFamily="2" charset="0"/>
                <a:ea typeface="Roboto" panose="02000000000000000000" pitchFamily="2" charset="0"/>
                <a:cs typeface="Open Sans" panose="020B0606030504020204" pitchFamily="34" charset="0"/>
              </a:rPr>
              <a:t>Esto es abuso de poder y aprovecharse de la vulnerabilidad de las personas </a:t>
            </a:r>
          </a:p>
        </p:txBody>
      </p:sp>
      <p:sp>
        <p:nvSpPr>
          <p:cNvPr id="11" name="TextBox 10">
            <a:extLst>
              <a:ext uri="{FF2B5EF4-FFF2-40B4-BE49-F238E27FC236}">
                <a16:creationId xmlns:a16="http://schemas.microsoft.com/office/drawing/2014/main" id="{F913CB1B-AB13-D04F-86A7-7D8CAF67E97D}"/>
              </a:ext>
            </a:extLst>
          </p:cNvPr>
          <p:cNvSpPr txBox="1"/>
          <p:nvPr/>
        </p:nvSpPr>
        <p:spPr>
          <a:xfrm>
            <a:off x="8875059" y="8532913"/>
            <a:ext cx="8842508" cy="954107"/>
          </a:xfrm>
          <a:prstGeom prst="rect">
            <a:avLst/>
          </a:prstGeom>
          <a:noFill/>
        </p:spPr>
        <p:txBody>
          <a:bodyPr wrap="square" rtlCol="0">
            <a:spAutoFit/>
          </a:bodyPr>
          <a:lstStyle/>
          <a:p>
            <a:pPr>
              <a:spcAft>
                <a:spcPts val="600"/>
              </a:spcAft>
              <a:buClr>
                <a:srgbClr val="FF0000"/>
              </a:buClr>
            </a:pPr>
            <a:r>
              <a:rPr lang="es-ES" sz="2800" b="1" dirty="0">
                <a:solidFill>
                  <a:schemeClr val="accent3"/>
                </a:solidFill>
                <a:latin typeface="Roboto" panose="02000000000000000000" pitchFamily="2" charset="0"/>
                <a:ea typeface="Roboto" panose="02000000000000000000" pitchFamily="2" charset="0"/>
                <a:cs typeface="Open Sans" panose="020B0606030504020204" pitchFamily="34" charset="0"/>
              </a:rPr>
              <a:t>Sí - </a:t>
            </a:r>
            <a:r>
              <a:rPr lang="es-ES" sz="2800" dirty="0">
                <a:solidFill>
                  <a:schemeClr val="bg1"/>
                </a:solidFill>
                <a:latin typeface="Roboto" panose="02000000000000000000" pitchFamily="2" charset="0"/>
                <a:ea typeface="Roboto" panose="02000000000000000000" pitchFamily="2" charset="0"/>
                <a:cs typeface="Open Sans" panose="020B0606030504020204" pitchFamily="34" charset="0"/>
              </a:rPr>
              <a:t>No se trata de prestar ayuda únicamente sobre la base de la necesidad y daña nuestra neutralidad y reputación</a:t>
            </a:r>
          </a:p>
        </p:txBody>
      </p:sp>
    </p:spTree>
    <p:extLst>
      <p:ext uri="{BB962C8B-B14F-4D97-AF65-F5344CB8AC3E}">
        <p14:creationId xmlns:p14="http://schemas.microsoft.com/office/powerpoint/2010/main" val="552326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3" end="3"/>
                                            </p:txEl>
                                          </p:spTgt>
                                        </p:tgtEl>
                                        <p:attrNameLst>
                                          <p:attrName>style.visibility</p:attrName>
                                        </p:attrNameLst>
                                      </p:cBhvr>
                                      <p:to>
                                        <p:strVal val="visible"/>
                                      </p:to>
                                    </p:set>
                                    <p:anim calcmode="lin" valueType="num">
                                      <p:cBhvr additive="base">
                                        <p:cTn id="31"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
                                            <p:txEl>
                                              <p:pRg st="4" end="4"/>
                                            </p:txEl>
                                          </p:spTgt>
                                        </p:tgtEl>
                                        <p:attrNameLst>
                                          <p:attrName>style.visibility</p:attrName>
                                        </p:attrNameLst>
                                      </p:cBhvr>
                                      <p:to>
                                        <p:strVal val="visible"/>
                                      </p:to>
                                    </p:set>
                                    <p:anim calcmode="lin" valueType="num">
                                      <p:cBhvr additive="base">
                                        <p:cTn id="4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500" fill="hold"/>
                                        <p:tgtEl>
                                          <p:spTgt spid="8"/>
                                        </p:tgtEl>
                                        <p:attrNameLst>
                                          <p:attrName>ppt_x</p:attrName>
                                        </p:attrNameLst>
                                      </p:cBhvr>
                                      <p:tavLst>
                                        <p:tav tm="0">
                                          <p:val>
                                            <p:strVal val="#ppt_x"/>
                                          </p:val>
                                        </p:tav>
                                        <p:tav tm="100000">
                                          <p:val>
                                            <p:strVal val="#ppt_x"/>
                                          </p:val>
                                        </p:tav>
                                      </p:tavLst>
                                    </p:anim>
                                    <p:anim calcmode="lin" valueType="num">
                                      <p:cBhvr additive="base">
                                        <p:cTn id="5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2">
                                            <p:txEl>
                                              <p:pRg st="5" end="5"/>
                                            </p:txEl>
                                          </p:spTgt>
                                        </p:tgtEl>
                                        <p:attrNameLst>
                                          <p:attrName>style.visibility</p:attrName>
                                        </p:attrNameLst>
                                      </p:cBhvr>
                                      <p:to>
                                        <p:strVal val="visible"/>
                                      </p:to>
                                    </p:set>
                                    <p:anim calcmode="lin" valueType="num">
                                      <p:cBhvr additive="base">
                                        <p:cTn id="55"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9"/>
                                        </p:tgtEl>
                                        <p:attrNameLst>
                                          <p:attrName>style.visibility</p:attrName>
                                        </p:attrNameLst>
                                      </p:cBhvr>
                                      <p:to>
                                        <p:strVal val="visible"/>
                                      </p:to>
                                    </p:set>
                                    <p:anim calcmode="lin" valueType="num">
                                      <p:cBhvr additive="base">
                                        <p:cTn id="61" dur="500" fill="hold"/>
                                        <p:tgtEl>
                                          <p:spTgt spid="9"/>
                                        </p:tgtEl>
                                        <p:attrNameLst>
                                          <p:attrName>ppt_x</p:attrName>
                                        </p:attrNameLst>
                                      </p:cBhvr>
                                      <p:tavLst>
                                        <p:tav tm="0">
                                          <p:val>
                                            <p:strVal val="#ppt_x"/>
                                          </p:val>
                                        </p:tav>
                                        <p:tav tm="100000">
                                          <p:val>
                                            <p:strVal val="#ppt_x"/>
                                          </p:val>
                                        </p:tav>
                                      </p:tavLst>
                                    </p:anim>
                                    <p:anim calcmode="lin" valueType="num">
                                      <p:cBhvr additive="base">
                                        <p:cTn id="6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2">
                                            <p:txEl>
                                              <p:pRg st="6" end="6"/>
                                            </p:txEl>
                                          </p:spTgt>
                                        </p:tgtEl>
                                        <p:attrNameLst>
                                          <p:attrName>style.visibility</p:attrName>
                                        </p:attrNameLst>
                                      </p:cBhvr>
                                      <p:to>
                                        <p:strVal val="visible"/>
                                      </p:to>
                                    </p:set>
                                    <p:anim calcmode="lin" valueType="num">
                                      <p:cBhvr additive="base">
                                        <p:cTn id="67"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1"/>
                                        </p:tgtEl>
                                        <p:attrNameLst>
                                          <p:attrName>style.visibility</p:attrName>
                                        </p:attrNameLst>
                                      </p:cBhvr>
                                      <p:to>
                                        <p:strVal val="visible"/>
                                      </p:to>
                                    </p:set>
                                    <p:anim calcmode="lin" valueType="num">
                                      <p:cBhvr additive="base">
                                        <p:cTn id="73" dur="500" fill="hold"/>
                                        <p:tgtEl>
                                          <p:spTgt spid="11"/>
                                        </p:tgtEl>
                                        <p:attrNameLst>
                                          <p:attrName>ppt_x</p:attrName>
                                        </p:attrNameLst>
                                      </p:cBhvr>
                                      <p:tavLst>
                                        <p:tav tm="0">
                                          <p:val>
                                            <p:strVal val="#ppt_x"/>
                                          </p:val>
                                        </p:tav>
                                        <p:tav tm="100000">
                                          <p:val>
                                            <p:strVal val="#ppt_x"/>
                                          </p:val>
                                        </p:tav>
                                      </p:tavLst>
                                    </p:anim>
                                    <p:anim calcmode="lin" valueType="num">
                                      <p:cBhvr additive="base">
                                        <p:cTn id="7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P spid="16" grpId="0"/>
      <p:bldP spid="8" grpId="0"/>
      <p:bldP spid="9" grpId="0"/>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52817A0-7E05-2D42-B77C-0E81DF0747A2}"/>
              </a:ext>
            </a:extLst>
          </p:cNvPr>
          <p:cNvSpPr txBox="1"/>
          <p:nvPr/>
        </p:nvSpPr>
        <p:spPr>
          <a:xfrm>
            <a:off x="596900" y="512858"/>
            <a:ext cx="16726532" cy="763671"/>
          </a:xfrm>
          <a:prstGeom prst="rect">
            <a:avLst/>
          </a:prstGeom>
          <a:noFill/>
        </p:spPr>
        <p:txBody>
          <a:bodyPr wrap="square" rtlCol="0">
            <a:spAutoFit/>
          </a:bodyPr>
          <a:lstStyle/>
          <a:p>
            <a:pPr>
              <a:lnSpc>
                <a:spcPct val="80000"/>
              </a:lnSpc>
            </a:pPr>
            <a:r>
              <a:rPr lang="es-ES" sz="5400" b="1" dirty="0">
                <a:solidFill>
                  <a:schemeClr val="bg1"/>
                </a:solidFill>
                <a:latin typeface="Montserrat" pitchFamily="2" charset="77"/>
                <a:ea typeface="Roboto Black" panose="02000000000000000000" pitchFamily="2" charset="0"/>
                <a:cs typeface="Open Sans Light" panose="020B0306030504020204" pitchFamily="34" charset="0"/>
              </a:rPr>
              <a:t>¿Otras reglas importantes?</a:t>
            </a:r>
          </a:p>
        </p:txBody>
      </p:sp>
      <p:pic>
        <p:nvPicPr>
          <p:cNvPr id="2" name="Picture 1">
            <a:extLst>
              <a:ext uri="{FF2B5EF4-FFF2-40B4-BE49-F238E27FC236}">
                <a16:creationId xmlns:a16="http://schemas.microsoft.com/office/drawing/2014/main" id="{D8580499-B554-DE4E-884E-A21D90FF7425}"/>
              </a:ext>
            </a:extLst>
          </p:cNvPr>
          <p:cNvPicPr>
            <a:picLocks noChangeAspect="1"/>
          </p:cNvPicPr>
          <p:nvPr/>
        </p:nvPicPr>
        <p:blipFill>
          <a:blip r:embed="rId3"/>
          <a:stretch>
            <a:fillRect/>
          </a:stretch>
        </p:blipFill>
        <p:spPr>
          <a:xfrm>
            <a:off x="596900" y="1848029"/>
            <a:ext cx="8547100" cy="2476500"/>
          </a:xfrm>
          <a:prstGeom prst="rect">
            <a:avLst/>
          </a:prstGeom>
        </p:spPr>
      </p:pic>
      <p:pic>
        <p:nvPicPr>
          <p:cNvPr id="3" name="Picture 2">
            <a:extLst>
              <a:ext uri="{FF2B5EF4-FFF2-40B4-BE49-F238E27FC236}">
                <a16:creationId xmlns:a16="http://schemas.microsoft.com/office/drawing/2014/main" id="{A1BE4BBC-A5F4-334F-8B71-59662AEDF2EB}"/>
              </a:ext>
            </a:extLst>
          </p:cNvPr>
          <p:cNvPicPr>
            <a:picLocks noChangeAspect="1"/>
          </p:cNvPicPr>
          <p:nvPr/>
        </p:nvPicPr>
        <p:blipFill>
          <a:blip r:embed="rId4"/>
          <a:stretch>
            <a:fillRect/>
          </a:stretch>
        </p:blipFill>
        <p:spPr>
          <a:xfrm>
            <a:off x="558801" y="7563150"/>
            <a:ext cx="8166100" cy="2565400"/>
          </a:xfrm>
          <a:prstGeom prst="rect">
            <a:avLst/>
          </a:prstGeom>
        </p:spPr>
      </p:pic>
      <p:pic>
        <p:nvPicPr>
          <p:cNvPr id="4" name="Picture 3">
            <a:extLst>
              <a:ext uri="{FF2B5EF4-FFF2-40B4-BE49-F238E27FC236}">
                <a16:creationId xmlns:a16="http://schemas.microsoft.com/office/drawing/2014/main" id="{A2C1AA6D-85C8-7644-BF49-570047D129B7}"/>
              </a:ext>
            </a:extLst>
          </p:cNvPr>
          <p:cNvPicPr>
            <a:picLocks noChangeAspect="1"/>
          </p:cNvPicPr>
          <p:nvPr/>
        </p:nvPicPr>
        <p:blipFill>
          <a:blip r:embed="rId5"/>
          <a:stretch>
            <a:fillRect/>
          </a:stretch>
        </p:blipFill>
        <p:spPr>
          <a:xfrm>
            <a:off x="9779000" y="2021305"/>
            <a:ext cx="7717272" cy="3255724"/>
          </a:xfrm>
          <a:prstGeom prst="rect">
            <a:avLst/>
          </a:prstGeom>
        </p:spPr>
      </p:pic>
      <p:pic>
        <p:nvPicPr>
          <p:cNvPr id="9" name="Picture 8">
            <a:extLst>
              <a:ext uri="{FF2B5EF4-FFF2-40B4-BE49-F238E27FC236}">
                <a16:creationId xmlns:a16="http://schemas.microsoft.com/office/drawing/2014/main" id="{DB03D35C-76A9-554B-A0CF-A379A942DE5F}"/>
              </a:ext>
            </a:extLst>
          </p:cNvPr>
          <p:cNvPicPr>
            <a:picLocks noChangeAspect="1"/>
          </p:cNvPicPr>
          <p:nvPr/>
        </p:nvPicPr>
        <p:blipFill>
          <a:blip r:embed="rId6"/>
          <a:stretch>
            <a:fillRect/>
          </a:stretch>
        </p:blipFill>
        <p:spPr>
          <a:xfrm>
            <a:off x="9779000" y="6063915"/>
            <a:ext cx="8108959" cy="3874013"/>
          </a:xfrm>
          <a:prstGeom prst="rect">
            <a:avLst/>
          </a:prstGeom>
        </p:spPr>
      </p:pic>
      <p:pic>
        <p:nvPicPr>
          <p:cNvPr id="10" name="Picture 9">
            <a:extLst>
              <a:ext uri="{FF2B5EF4-FFF2-40B4-BE49-F238E27FC236}">
                <a16:creationId xmlns:a16="http://schemas.microsoft.com/office/drawing/2014/main" id="{30467418-A6D2-EB41-858A-8351BEF5C67C}"/>
              </a:ext>
            </a:extLst>
          </p:cNvPr>
          <p:cNvPicPr>
            <a:picLocks noChangeAspect="1"/>
          </p:cNvPicPr>
          <p:nvPr/>
        </p:nvPicPr>
        <p:blipFill>
          <a:blip r:embed="rId7"/>
          <a:stretch>
            <a:fillRect/>
          </a:stretch>
        </p:blipFill>
        <p:spPr>
          <a:xfrm>
            <a:off x="596900" y="4515150"/>
            <a:ext cx="8826500" cy="3048000"/>
          </a:xfrm>
          <a:prstGeom prst="rect">
            <a:avLst/>
          </a:prstGeom>
        </p:spPr>
      </p:pic>
      <p:sp>
        <p:nvSpPr>
          <p:cNvPr id="7" name="TextBox 6">
            <a:extLst>
              <a:ext uri="{FF2B5EF4-FFF2-40B4-BE49-F238E27FC236}">
                <a16:creationId xmlns:a16="http://schemas.microsoft.com/office/drawing/2014/main" id="{CD917F19-5F28-AD1C-F8F5-CBC282E00C5B}"/>
              </a:ext>
            </a:extLst>
          </p:cNvPr>
          <p:cNvSpPr txBox="1"/>
          <p:nvPr/>
        </p:nvSpPr>
        <p:spPr>
          <a:xfrm>
            <a:off x="3703983" y="2118001"/>
            <a:ext cx="5294243" cy="1065676"/>
          </a:xfrm>
          <a:prstGeom prst="rect">
            <a:avLst/>
          </a:prstGeom>
          <a:solidFill>
            <a:schemeClr val="bg2"/>
          </a:solidFill>
        </p:spPr>
        <p:txBody>
          <a:bodyPr wrap="square">
            <a:spAutoFit/>
          </a:bodyPr>
          <a:lstStyle/>
          <a:p>
            <a:pPr>
              <a:lnSpc>
                <a:spcPct val="107000"/>
              </a:lnSpc>
              <a:spcAft>
                <a:spcPts val="800"/>
              </a:spcAft>
            </a:pPr>
            <a:r>
              <a:rPr lang="en-GB" sz="2000" kern="100" dirty="0">
                <a:effectLst/>
                <a:latin typeface="Calibri" panose="020F0502020204030204" pitchFamily="34" charset="0"/>
                <a:ea typeface="Calibri" panose="020F0502020204030204" pitchFamily="34" charset="0"/>
                <a:cs typeface="Arial" panose="020B0604020202020204" pitchFamily="34" charset="0"/>
              </a:rPr>
              <a:t>Siga las normas que le indicamos sobre el uso de nuestros emblemas. Los emblemas son símbolos especiales que dan protección.</a:t>
            </a:r>
          </a:p>
        </p:txBody>
      </p:sp>
      <p:sp>
        <p:nvSpPr>
          <p:cNvPr id="11" name="TextBox 10">
            <a:extLst>
              <a:ext uri="{FF2B5EF4-FFF2-40B4-BE49-F238E27FC236}">
                <a16:creationId xmlns:a16="http://schemas.microsoft.com/office/drawing/2014/main" id="{7E4D1470-3D9F-9BCA-5F6D-27F037BD8216}"/>
              </a:ext>
            </a:extLst>
          </p:cNvPr>
          <p:cNvSpPr txBox="1"/>
          <p:nvPr/>
        </p:nvSpPr>
        <p:spPr>
          <a:xfrm>
            <a:off x="3695701" y="3450343"/>
            <a:ext cx="5294242" cy="923330"/>
          </a:xfrm>
          <a:prstGeom prst="rect">
            <a:avLst/>
          </a:prstGeom>
          <a:solidFill>
            <a:schemeClr val="bg2"/>
          </a:solidFill>
        </p:spPr>
        <p:txBody>
          <a:bodyPr wrap="square">
            <a:spAutoFit/>
          </a:bodyPr>
          <a:lstStyle>
            <a:defPPr>
              <a:defRPr lang="en-US"/>
            </a:defPPr>
            <a:lvl1pPr>
              <a:lnSpc>
                <a:spcPct val="107000"/>
              </a:lnSpc>
              <a:spcAft>
                <a:spcPts val="800"/>
              </a:spcAft>
              <a:defRPr sz="2000" kern="100">
                <a:effectLst/>
                <a:ea typeface="Calibri" panose="020F0502020204030204" pitchFamily="34" charset="0"/>
                <a:cs typeface="Arial" panose="020B0604020202020204" pitchFamily="34" charset="0"/>
              </a:defRPr>
            </a:lvl1pPr>
          </a:lstStyle>
          <a:p>
            <a:r>
              <a:rPr lang="en-GB" dirty="0"/>
              <a:t>Tenemos tres emblemas. Son la Cruz Roja, la Media Luna Roja y el Cristal Rojo.</a:t>
            </a:r>
          </a:p>
          <a:p>
            <a:endParaRPr lang="en-GB" dirty="0"/>
          </a:p>
        </p:txBody>
      </p:sp>
      <p:sp>
        <p:nvSpPr>
          <p:cNvPr id="13" name="TextBox 12">
            <a:extLst>
              <a:ext uri="{FF2B5EF4-FFF2-40B4-BE49-F238E27FC236}">
                <a16:creationId xmlns:a16="http://schemas.microsoft.com/office/drawing/2014/main" id="{B8955183-0421-50A3-F439-F37825633D5D}"/>
              </a:ext>
            </a:extLst>
          </p:cNvPr>
          <p:cNvSpPr txBox="1"/>
          <p:nvPr/>
        </p:nvSpPr>
        <p:spPr>
          <a:xfrm>
            <a:off x="3902765" y="5333207"/>
            <a:ext cx="5558734" cy="1015663"/>
          </a:xfrm>
          <a:prstGeom prst="rect">
            <a:avLst/>
          </a:prstGeom>
          <a:solidFill>
            <a:schemeClr val="bg2"/>
          </a:solidFill>
        </p:spPr>
        <p:txBody>
          <a:bodyPr wrap="square">
            <a:spAutoFit/>
          </a:bodyPr>
          <a:lstStyle/>
          <a:p>
            <a:r>
              <a:rPr lang="en-GB" sz="2000" dirty="0">
                <a:effectLst/>
                <a:latin typeface="Calibri" panose="020F0502020204030204" pitchFamily="34" charset="0"/>
                <a:ea typeface="Calibri" panose="020F0502020204030204" pitchFamily="34" charset="0"/>
                <a:cs typeface="Arial" panose="020B0604020202020204" pitchFamily="34" charset="0"/>
              </a:rPr>
              <a:t>No lleve </a:t>
            </a:r>
            <a:r>
              <a:rPr lang="en-GB" sz="2000" kern="100" dirty="0">
                <a:ea typeface="Calibri" panose="020F0502020204030204" pitchFamily="34" charset="0"/>
                <a:cs typeface="Arial" panose="020B0604020202020204" pitchFamily="34" charset="0"/>
              </a:rPr>
              <a:t>nada</a:t>
            </a:r>
            <a:r>
              <a:rPr lang="en-GB" sz="2000" dirty="0">
                <a:effectLst/>
                <a:latin typeface="Calibri" panose="020F0502020204030204" pitchFamily="34" charset="0"/>
                <a:ea typeface="Calibri" panose="020F0502020204030204" pitchFamily="34" charset="0"/>
                <a:cs typeface="Arial" panose="020B0604020202020204" pitchFamily="34" charset="0"/>
              </a:rPr>
              <a:t> con uno de estos emblemas cuando no esté trabajando.</a:t>
            </a:r>
          </a:p>
          <a:p>
            <a:endParaRPr lang="en-GB" sz="2000" dirty="0"/>
          </a:p>
        </p:txBody>
      </p:sp>
      <p:sp>
        <p:nvSpPr>
          <p:cNvPr id="15" name="TextBox 14">
            <a:extLst>
              <a:ext uri="{FF2B5EF4-FFF2-40B4-BE49-F238E27FC236}">
                <a16:creationId xmlns:a16="http://schemas.microsoft.com/office/drawing/2014/main" id="{A1831F68-D0C8-7A20-3947-47C07F342061}"/>
              </a:ext>
            </a:extLst>
          </p:cNvPr>
          <p:cNvSpPr txBox="1"/>
          <p:nvPr/>
        </p:nvSpPr>
        <p:spPr>
          <a:xfrm>
            <a:off x="3703983" y="8172100"/>
            <a:ext cx="5285960" cy="1323439"/>
          </a:xfrm>
          <a:prstGeom prst="rect">
            <a:avLst/>
          </a:prstGeom>
          <a:solidFill>
            <a:schemeClr val="bg2"/>
          </a:solidFill>
        </p:spPr>
        <p:txBody>
          <a:bodyPr wrap="square">
            <a:spAutoFit/>
          </a:bodyPr>
          <a:lstStyle/>
          <a:p>
            <a:r>
              <a:rPr lang="en-GB" sz="2000" dirty="0">
                <a:effectLst/>
                <a:latin typeface="Calibri" panose="020F0502020204030204" pitchFamily="34" charset="0"/>
                <a:ea typeface="Calibri" panose="020F0502020204030204" pitchFamily="34" charset="0"/>
                <a:cs typeface="Arial" panose="020B0604020202020204" pitchFamily="34" charset="0"/>
              </a:rPr>
              <a:t>No haga nada en el </a:t>
            </a:r>
            <a:r>
              <a:rPr lang="en-GB" sz="2000" kern="100" dirty="0">
                <a:ea typeface="Calibri" panose="020F0502020204030204" pitchFamily="34" charset="0"/>
                <a:cs typeface="Arial" panose="020B0604020202020204" pitchFamily="34" charset="0"/>
              </a:rPr>
              <a:t>trabajo</a:t>
            </a:r>
            <a:r>
              <a:rPr lang="en-GB" sz="2000" dirty="0">
                <a:effectLst/>
                <a:latin typeface="Calibri" panose="020F0502020204030204" pitchFamily="34" charset="0"/>
                <a:ea typeface="Calibri" panose="020F0502020204030204" pitchFamily="34" charset="0"/>
                <a:cs typeface="Arial" panose="020B0604020202020204" pitchFamily="34" charset="0"/>
              </a:rPr>
              <a:t> o después del trabajo que sepa que está mal o que otras personas consideren que está mal.</a:t>
            </a:r>
          </a:p>
          <a:p>
            <a:endParaRPr lang="en-GB" sz="2000" dirty="0"/>
          </a:p>
        </p:txBody>
      </p:sp>
      <p:sp>
        <p:nvSpPr>
          <p:cNvPr id="17" name="TextBox 16">
            <a:extLst>
              <a:ext uri="{FF2B5EF4-FFF2-40B4-BE49-F238E27FC236}">
                <a16:creationId xmlns:a16="http://schemas.microsoft.com/office/drawing/2014/main" id="{B76E209F-9DE8-453A-F25C-805E35D5F5BA}"/>
              </a:ext>
            </a:extLst>
          </p:cNvPr>
          <p:cNvSpPr txBox="1"/>
          <p:nvPr/>
        </p:nvSpPr>
        <p:spPr>
          <a:xfrm>
            <a:off x="13324508" y="6950240"/>
            <a:ext cx="4366592" cy="1922578"/>
          </a:xfrm>
          <a:prstGeom prst="rect">
            <a:avLst/>
          </a:prstGeom>
          <a:solidFill>
            <a:schemeClr val="bg2"/>
          </a:solidFill>
        </p:spPr>
        <p:txBody>
          <a:bodyPr wrap="square">
            <a:spAutoFit/>
          </a:bodyPr>
          <a:lstStyle/>
          <a:p>
            <a:pPr>
              <a:lnSpc>
                <a:spcPct val="107000"/>
              </a:lnSpc>
              <a:spcAft>
                <a:spcPts val="800"/>
              </a:spcAft>
            </a:pPr>
            <a:r>
              <a:rPr lang="en-GB" sz="2000" kern="100" dirty="0">
                <a:effectLst/>
                <a:latin typeface="Calibri" panose="020F0502020204030204" pitchFamily="34" charset="0"/>
                <a:ea typeface="Calibri" panose="020F0502020204030204" pitchFamily="34" charset="0"/>
                <a:cs typeface="Arial" panose="020B0604020202020204" pitchFamily="34" charset="0"/>
              </a:rPr>
              <a:t>No le diga a nadie lo que piensa del gobierno o de </a:t>
            </a:r>
            <a:r>
              <a:rPr lang="en-GB" sz="2000" dirty="0">
                <a:ea typeface="Calibri" panose="020F0502020204030204" pitchFamily="34" charset="0"/>
                <a:cs typeface="Arial" panose="020B0604020202020204" pitchFamily="34" charset="0"/>
              </a:rPr>
              <a:t>las</a:t>
            </a:r>
            <a:r>
              <a:rPr lang="en-GB" sz="2000" kern="100" dirty="0">
                <a:effectLst/>
                <a:latin typeface="Calibri" panose="020F0502020204030204" pitchFamily="34" charset="0"/>
                <a:ea typeface="Calibri" panose="020F0502020204030204" pitchFamily="34" charset="0"/>
                <a:cs typeface="Arial" panose="020B0604020202020204" pitchFamily="34" charset="0"/>
              </a:rPr>
              <a:t> cosas que pasan en el país.</a:t>
            </a:r>
          </a:p>
          <a:p>
            <a:pPr>
              <a:lnSpc>
                <a:spcPct val="107000"/>
              </a:lnSpc>
              <a:spcAft>
                <a:spcPts val="800"/>
              </a:spcAft>
            </a:pPr>
            <a:r>
              <a:rPr lang="en-GB" sz="2000" kern="100" dirty="0">
                <a:effectLst/>
                <a:latin typeface="Calibri" panose="020F0502020204030204" pitchFamily="34" charset="0"/>
                <a:ea typeface="Calibri" panose="020F0502020204030204" pitchFamily="34" charset="0"/>
                <a:cs typeface="Arial" panose="020B0604020202020204" pitchFamily="34" charset="0"/>
              </a:rPr>
              <a:t> </a:t>
            </a:r>
          </a:p>
          <a:p>
            <a:r>
              <a:rPr lang="en-GB" sz="2000" dirty="0">
                <a:effectLst/>
                <a:latin typeface="Calibri" panose="020F0502020204030204" pitchFamily="34" charset="0"/>
                <a:ea typeface="Calibri" panose="020F0502020204030204" pitchFamily="34" charset="0"/>
                <a:cs typeface="Arial" panose="020B0604020202020204" pitchFamily="34" charset="0"/>
              </a:rPr>
              <a:t>No diga de qué lado está.</a:t>
            </a:r>
            <a:endParaRPr lang="en-GB" sz="2000" dirty="0"/>
          </a:p>
        </p:txBody>
      </p:sp>
      <p:sp>
        <p:nvSpPr>
          <p:cNvPr id="19" name="TextBox 18">
            <a:extLst>
              <a:ext uri="{FF2B5EF4-FFF2-40B4-BE49-F238E27FC236}">
                <a16:creationId xmlns:a16="http://schemas.microsoft.com/office/drawing/2014/main" id="{349F757E-6C47-226F-B648-40AAE54AFEA2}"/>
              </a:ext>
            </a:extLst>
          </p:cNvPr>
          <p:cNvSpPr txBox="1"/>
          <p:nvPr/>
        </p:nvSpPr>
        <p:spPr>
          <a:xfrm>
            <a:off x="13256324" y="3350682"/>
            <a:ext cx="4631635" cy="707886"/>
          </a:xfrm>
          <a:prstGeom prst="rect">
            <a:avLst/>
          </a:prstGeom>
          <a:solidFill>
            <a:schemeClr val="bg2"/>
          </a:solidFill>
        </p:spPr>
        <p:txBody>
          <a:bodyPr wrap="square">
            <a:spAutoFit/>
          </a:bodyPr>
          <a:lstStyle/>
          <a:p>
            <a:r>
              <a:rPr lang="en-GB" sz="2000" dirty="0">
                <a:effectLst/>
                <a:latin typeface="Calibri" panose="020F0502020204030204" pitchFamily="34" charset="0"/>
                <a:ea typeface="Calibri" panose="020F0502020204030204" pitchFamily="34" charset="0"/>
                <a:cs typeface="Arial" panose="020B0604020202020204" pitchFamily="34" charset="0"/>
              </a:rPr>
              <a:t>Mantenga en privado la información sobre su trabajo y las personas a las que ayuda.</a:t>
            </a:r>
            <a:endParaRPr lang="en-GB" sz="2000" dirty="0"/>
          </a:p>
        </p:txBody>
      </p:sp>
    </p:spTree>
    <p:extLst>
      <p:ext uri="{BB962C8B-B14F-4D97-AF65-F5344CB8AC3E}">
        <p14:creationId xmlns:p14="http://schemas.microsoft.com/office/powerpoint/2010/main" val="2228173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52817A0-7E05-2D42-B77C-0E81DF0747A2}"/>
              </a:ext>
            </a:extLst>
          </p:cNvPr>
          <p:cNvSpPr txBox="1"/>
          <p:nvPr/>
        </p:nvSpPr>
        <p:spPr>
          <a:xfrm>
            <a:off x="593280" y="625226"/>
            <a:ext cx="16399319" cy="763671"/>
          </a:xfrm>
          <a:prstGeom prst="rect">
            <a:avLst/>
          </a:prstGeom>
          <a:noFill/>
        </p:spPr>
        <p:txBody>
          <a:bodyPr wrap="square" rtlCol="0">
            <a:spAutoFit/>
          </a:bodyPr>
          <a:lstStyle/>
          <a:p>
            <a:pPr>
              <a:lnSpc>
                <a:spcPct val="80000"/>
              </a:lnSpc>
            </a:pPr>
            <a:r>
              <a:rPr lang="es-ES" sz="5400" b="1" dirty="0">
                <a:solidFill>
                  <a:schemeClr val="bg1"/>
                </a:solidFill>
                <a:latin typeface="Montserrat" pitchFamily="2" charset="77"/>
                <a:ea typeface="Roboto Black" panose="02000000000000000000" pitchFamily="2" charset="0"/>
                <a:cs typeface="Open Sans Light" panose="020B0306030504020204" pitchFamily="34" charset="0"/>
              </a:rPr>
              <a:t>Códigos de Conducta de la organización</a:t>
            </a:r>
          </a:p>
        </p:txBody>
      </p:sp>
      <p:pic>
        <p:nvPicPr>
          <p:cNvPr id="4" name="Picture 3">
            <a:extLst>
              <a:ext uri="{FF2B5EF4-FFF2-40B4-BE49-F238E27FC236}">
                <a16:creationId xmlns:a16="http://schemas.microsoft.com/office/drawing/2014/main" id="{5D9E10F1-0070-4548-900E-2BF15CE7F33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3281" y="1879973"/>
            <a:ext cx="3899510" cy="5554056"/>
          </a:xfrm>
          <a:prstGeom prst="rect">
            <a:avLst/>
          </a:prstGeom>
        </p:spPr>
      </p:pic>
      <p:pic>
        <p:nvPicPr>
          <p:cNvPr id="5" name="Picture 4">
            <a:extLst>
              <a:ext uri="{FF2B5EF4-FFF2-40B4-BE49-F238E27FC236}">
                <a16:creationId xmlns:a16="http://schemas.microsoft.com/office/drawing/2014/main" id="{0282B820-3C86-3545-8FD9-D92DC0A7C8F5}"/>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0255624" y="1604042"/>
            <a:ext cx="4547202" cy="6249040"/>
          </a:xfrm>
          <a:prstGeom prst="rect">
            <a:avLst/>
          </a:prstGeom>
        </p:spPr>
      </p:pic>
      <p:pic>
        <p:nvPicPr>
          <p:cNvPr id="13" name="Picture 12" descr="A picture containing text, person, people&#10;&#10;Description automatically generated">
            <a:extLst>
              <a:ext uri="{FF2B5EF4-FFF2-40B4-BE49-F238E27FC236}">
                <a16:creationId xmlns:a16="http://schemas.microsoft.com/office/drawing/2014/main" id="{F6C1E656-8430-A44A-802B-900BCFE5C57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831976" y="1879973"/>
            <a:ext cx="3757375" cy="5554056"/>
          </a:xfrm>
          <a:prstGeom prst="rect">
            <a:avLst/>
          </a:prstGeom>
        </p:spPr>
      </p:pic>
      <p:sp>
        <p:nvSpPr>
          <p:cNvPr id="16" name="TextBox 15">
            <a:extLst>
              <a:ext uri="{FF2B5EF4-FFF2-40B4-BE49-F238E27FC236}">
                <a16:creationId xmlns:a16="http://schemas.microsoft.com/office/drawing/2014/main" id="{0AEB8BCE-DAD6-0F45-9B0F-4A13ED66C602}"/>
              </a:ext>
            </a:extLst>
          </p:cNvPr>
          <p:cNvSpPr txBox="1"/>
          <p:nvPr/>
        </p:nvSpPr>
        <p:spPr>
          <a:xfrm>
            <a:off x="524041" y="8049360"/>
            <a:ext cx="7937500" cy="1769715"/>
          </a:xfrm>
          <a:prstGeom prst="rect">
            <a:avLst/>
          </a:prstGeom>
          <a:noFill/>
        </p:spPr>
        <p:txBody>
          <a:bodyPr wrap="square" rtlCol="0">
            <a:spAutoFit/>
          </a:bodyPr>
          <a:lstStyle/>
          <a:p>
            <a:pPr>
              <a:spcAft>
                <a:spcPts val="3000"/>
              </a:spcAft>
              <a:buClr>
                <a:srgbClr val="FF0000"/>
              </a:buClr>
            </a:pPr>
            <a:r>
              <a:rPr lang="es-ES" sz="2800" b="1" dirty="0">
                <a:latin typeface="Roboto" panose="02000000000000000000" pitchFamily="2" charset="0"/>
                <a:ea typeface="Roboto" panose="02000000000000000000" pitchFamily="2" charset="0"/>
                <a:cs typeface="Open Sans" panose="020B0606030504020204" pitchFamily="34" charset="0"/>
              </a:rPr>
              <a:t>CICR</a:t>
            </a:r>
          </a:p>
          <a:p>
            <a:r>
              <a:rPr lang="es-ES" sz="2800" dirty="0">
                <a:solidFill>
                  <a:schemeClr val="accent3"/>
                </a:solidFill>
                <a:latin typeface="Roboto" panose="02000000000000000000" pitchFamily="2" charset="0"/>
                <a:ea typeface="Roboto" panose="02000000000000000000" pitchFamily="2" charset="0"/>
                <a:hlinkClick r:id="rId6">
                  <a:extLst>
                    <a:ext uri="{A12FA001-AC4F-418D-AE19-62706E023703}">
                      <ahyp:hlinkClr xmlns:ahyp="http://schemas.microsoft.com/office/drawing/2018/hyperlinkcolor" val="tx"/>
                    </a:ext>
                  </a:extLst>
                </a:hlinkClick>
              </a:rPr>
              <a:t>https://www.icrc.org/en/document/code-conduct-employees-icrc</a:t>
            </a:r>
            <a:r>
              <a:rPr lang="es-ES" sz="2800" dirty="0">
                <a:solidFill>
                  <a:schemeClr val="accent3"/>
                </a:solidFill>
                <a:latin typeface="Roboto" panose="02000000000000000000" pitchFamily="2" charset="0"/>
                <a:ea typeface="Roboto" panose="02000000000000000000" pitchFamily="2" charset="0"/>
              </a:rPr>
              <a:t> 	</a:t>
            </a:r>
          </a:p>
        </p:txBody>
      </p:sp>
      <p:sp>
        <p:nvSpPr>
          <p:cNvPr id="17" name="TextBox 16">
            <a:extLst>
              <a:ext uri="{FF2B5EF4-FFF2-40B4-BE49-F238E27FC236}">
                <a16:creationId xmlns:a16="http://schemas.microsoft.com/office/drawing/2014/main" id="{D1F06AD2-A875-3F47-9469-C4F0233FB524}"/>
              </a:ext>
            </a:extLst>
          </p:cNvPr>
          <p:cNvSpPr txBox="1"/>
          <p:nvPr/>
        </p:nvSpPr>
        <p:spPr>
          <a:xfrm>
            <a:off x="10458077" y="8037747"/>
            <a:ext cx="6987241" cy="1769715"/>
          </a:xfrm>
          <a:prstGeom prst="rect">
            <a:avLst/>
          </a:prstGeom>
          <a:noFill/>
        </p:spPr>
        <p:txBody>
          <a:bodyPr wrap="square" rtlCol="0">
            <a:spAutoFit/>
          </a:bodyPr>
          <a:lstStyle/>
          <a:p>
            <a:pPr>
              <a:spcAft>
                <a:spcPts val="3000"/>
              </a:spcAft>
              <a:buClr>
                <a:srgbClr val="FF0000"/>
              </a:buClr>
            </a:pPr>
            <a:r>
              <a:rPr lang="es-ES" sz="2800" b="1" dirty="0">
                <a:latin typeface="Roboto" panose="02000000000000000000" pitchFamily="2" charset="0"/>
                <a:ea typeface="Roboto" panose="02000000000000000000" pitchFamily="2" charset="0"/>
                <a:cs typeface="Open Sans" panose="020B0606030504020204" pitchFamily="34" charset="0"/>
              </a:rPr>
              <a:t>IFRC</a:t>
            </a:r>
          </a:p>
          <a:p>
            <a:r>
              <a:rPr lang="es-ES" sz="2800" dirty="0">
                <a:solidFill>
                  <a:schemeClr val="accent3"/>
                </a:solidFill>
                <a:latin typeface="Roboto" panose="02000000000000000000" pitchFamily="2" charset="0"/>
                <a:ea typeface="Roboto" panose="02000000000000000000" pitchFamily="2" charset="0"/>
                <a:hlinkClick r:id="rId7">
                  <a:extLst>
                    <a:ext uri="{A12FA001-AC4F-418D-AE19-62706E023703}">
                      <ahyp:hlinkClr xmlns:ahyp="http://schemas.microsoft.com/office/drawing/2018/hyperlinkcolor" val="tx"/>
                    </a:ext>
                  </a:extLst>
                </a:hlinkClick>
              </a:rPr>
              <a:t>https://www.ifrc.org/document/staff-code-conduct</a:t>
            </a:r>
            <a:r>
              <a:rPr lang="es-ES" sz="2800" dirty="0">
                <a:solidFill>
                  <a:schemeClr val="accent3"/>
                </a:solidFill>
                <a:latin typeface="Roboto" panose="02000000000000000000" pitchFamily="2" charset="0"/>
                <a:ea typeface="Roboto" panose="02000000000000000000" pitchFamily="2" charset="0"/>
              </a:rPr>
              <a:t> 	 </a:t>
            </a:r>
          </a:p>
        </p:txBody>
      </p:sp>
    </p:spTree>
    <p:extLst>
      <p:ext uri="{BB962C8B-B14F-4D97-AF65-F5344CB8AC3E}">
        <p14:creationId xmlns:p14="http://schemas.microsoft.com/office/powerpoint/2010/main" val="1321544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52817A0-7E05-2D42-B77C-0E81DF0747A2}"/>
              </a:ext>
            </a:extLst>
          </p:cNvPr>
          <p:cNvSpPr txBox="1"/>
          <p:nvPr/>
        </p:nvSpPr>
        <p:spPr>
          <a:xfrm>
            <a:off x="593279" y="460909"/>
            <a:ext cx="17124288" cy="1426865"/>
          </a:xfrm>
          <a:prstGeom prst="rect">
            <a:avLst/>
          </a:prstGeom>
          <a:noFill/>
        </p:spPr>
        <p:txBody>
          <a:bodyPr wrap="square" rtlCol="0">
            <a:spAutoFit/>
          </a:bodyPr>
          <a:lstStyle/>
          <a:p>
            <a:pPr>
              <a:lnSpc>
                <a:spcPct val="80000"/>
              </a:lnSpc>
            </a:pPr>
            <a:r>
              <a:rPr lang="es-ES" sz="5400" b="1" dirty="0">
                <a:solidFill>
                  <a:schemeClr val="bg1"/>
                </a:solidFill>
                <a:latin typeface="Montserrat" pitchFamily="2" charset="77"/>
                <a:ea typeface="Roboto Black" panose="02000000000000000000" pitchFamily="2" charset="0"/>
                <a:cs typeface="Open Sans Light" panose="020B0306030504020204" pitchFamily="34" charset="0"/>
              </a:rPr>
              <a:t>Cómo denunciar infracciones del Código de Conducta – </a:t>
            </a:r>
            <a:r>
              <a:rPr lang="es-ES" sz="5400" b="1" dirty="0">
                <a:solidFill>
                  <a:srgbClr val="FF0000"/>
                </a:solidFill>
                <a:latin typeface="Montserrat" pitchFamily="2" charset="77"/>
                <a:ea typeface="Roboto Black" panose="02000000000000000000" pitchFamily="2" charset="0"/>
                <a:cs typeface="Open Sans Light" panose="020B0306030504020204" pitchFamily="34" charset="0"/>
              </a:rPr>
              <a:t>RESPONSABILIDAD INFORMAR</a:t>
            </a:r>
          </a:p>
        </p:txBody>
      </p:sp>
      <p:sp>
        <p:nvSpPr>
          <p:cNvPr id="2" name="TextBox 1">
            <a:extLst>
              <a:ext uri="{FF2B5EF4-FFF2-40B4-BE49-F238E27FC236}">
                <a16:creationId xmlns:a16="http://schemas.microsoft.com/office/drawing/2014/main" id="{A1F904C7-35DF-8048-978A-10945C2DF0DD}"/>
              </a:ext>
            </a:extLst>
          </p:cNvPr>
          <p:cNvSpPr txBox="1"/>
          <p:nvPr/>
        </p:nvSpPr>
        <p:spPr>
          <a:xfrm>
            <a:off x="593279" y="2359381"/>
            <a:ext cx="7937500" cy="6909584"/>
          </a:xfrm>
          <a:prstGeom prst="rect">
            <a:avLst/>
          </a:prstGeom>
          <a:noFill/>
        </p:spPr>
        <p:txBody>
          <a:bodyPr wrap="square" rtlCol="0">
            <a:spAutoFit/>
          </a:bodyPr>
          <a:lstStyle/>
          <a:p>
            <a:pPr marL="514350" indent="-514350">
              <a:spcAft>
                <a:spcPts val="3000"/>
              </a:spcAft>
              <a:buClr>
                <a:srgbClr val="FF0000"/>
              </a:buClr>
              <a:buFont typeface="+mj-lt"/>
              <a:buAutoNum type="arabicPeriod"/>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Reporte a su jefe directo o al director de su organización o delegación
A su departamento de recursos humanos</a:t>
            </a:r>
          </a:p>
          <a:p>
            <a:pPr marL="514350" indent="-514350">
              <a:spcAft>
                <a:spcPts val="3000"/>
              </a:spcAft>
              <a:buClr>
                <a:srgbClr val="FF0000"/>
              </a:buClr>
              <a:buFont typeface="+mj-lt"/>
              <a:buAutoNum type="arabicPeriod"/>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Línea de integridad de la Federación Internacional</a:t>
            </a:r>
          </a:p>
          <a:p>
            <a:pPr marL="1201967" lvl="1" indent="-514350">
              <a:spcAft>
                <a:spcPts val="3000"/>
              </a:spcAft>
              <a:buClr>
                <a:srgbClr val="FF0000"/>
              </a:buClr>
              <a:buFont typeface="Arial" panose="020B0604020202020204" pitchFamily="34" charset="0"/>
              <a:buChar char="•"/>
            </a:pPr>
            <a:r>
              <a:rPr lang="es-ES" sz="2400" u="sng" dirty="0">
                <a:solidFill>
                  <a:schemeClr val="accent3"/>
                </a:solidFill>
                <a:latin typeface="Roboto" panose="02000000000000000000" pitchFamily="2" charset="0"/>
                <a:ea typeface="Roboto" panose="02000000000000000000" pitchFamily="2" charset="0"/>
                <a:hlinkClick r:id="rId3">
                  <a:extLst>
                    <a:ext uri="{A12FA001-AC4F-418D-AE19-62706E023703}">
                      <ahyp:hlinkClr xmlns:ahyp="http://schemas.microsoft.com/office/drawing/2018/hyperlinkcolor" val="tx"/>
                    </a:ext>
                  </a:extLst>
                </a:hlinkClick>
              </a:rPr>
              <a:t>ifrc.integrityline.org</a:t>
            </a:r>
          </a:p>
          <a:p>
            <a:pPr marL="1201967" lvl="1" indent="-514350">
              <a:spcAft>
                <a:spcPts val="3000"/>
              </a:spcAft>
              <a:buClr>
                <a:srgbClr val="FF0000"/>
              </a:buClr>
              <a:buFont typeface="Arial" panose="020B0604020202020204" pitchFamily="34" charset="0"/>
              <a:buChar char="•"/>
            </a:pPr>
            <a:r>
              <a:rPr lang="es-ES" sz="2400" u="sng" dirty="0">
                <a:solidFill>
                  <a:schemeClr val="accent3"/>
                </a:solidFill>
                <a:latin typeface="Roboto" panose="02000000000000000000" pitchFamily="2" charset="0"/>
                <a:ea typeface="Roboto" panose="02000000000000000000" pitchFamily="2" charset="0"/>
                <a:hlinkClick r:id="rId4">
                  <a:extLst>
                    <a:ext uri="{A12FA001-AC4F-418D-AE19-62706E023703}">
                      <ahyp:hlinkClr xmlns:ahyp="http://schemas.microsoft.com/office/drawing/2018/hyperlinkcolor" val="tx"/>
                    </a:ext>
                  </a:extLst>
                </a:hlinkClick>
              </a:rPr>
              <a:t>speakup@ifrc.integrityline.org</a:t>
            </a:r>
          </a:p>
          <a:p>
            <a:pPr marL="1201967" lvl="1" indent="-514350">
              <a:spcAft>
                <a:spcPts val="30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rPr>
              <a:t>Reporte una inquietud por teléfono marcando nuestra línea de atención gratuita: +41 800 437 272</a:t>
            </a:r>
          </a:p>
          <a:p>
            <a:pPr marL="514350" indent="-514350">
              <a:spcAft>
                <a:spcPts val="3000"/>
              </a:spcAft>
              <a:buClr>
                <a:srgbClr val="FF0000"/>
              </a:buClr>
              <a:buFont typeface="+mj-lt"/>
              <a:buAutoNum type="arabicPeriod"/>
            </a:pPr>
            <a:r>
              <a:rPr lang="es-ES" sz="2400" dirty="0">
                <a:solidFill>
                  <a:schemeClr val="bg1"/>
                </a:solidFill>
                <a:latin typeface="Roboto" panose="02000000000000000000" pitchFamily="2" charset="0"/>
                <a:ea typeface="Roboto" panose="02000000000000000000" pitchFamily="2" charset="0"/>
              </a:rPr>
              <a:t>Línea de integridad del CICR</a:t>
            </a:r>
          </a:p>
          <a:p>
            <a:pPr marL="1201967" lvl="1" indent="-514350">
              <a:spcAft>
                <a:spcPts val="3000"/>
              </a:spcAft>
              <a:buClr>
                <a:srgbClr val="FF0000"/>
              </a:buClr>
              <a:buFont typeface="Arial" panose="020B0604020202020204" pitchFamily="34" charset="0"/>
              <a:buChar char="•"/>
            </a:pPr>
            <a:r>
              <a:rPr lang="es-ES" sz="2400" dirty="0">
                <a:solidFill>
                  <a:schemeClr val="accent3"/>
                </a:solidFill>
                <a:latin typeface="Roboto" panose="02000000000000000000" pitchFamily="2" charset="0"/>
                <a:ea typeface="Roboto" panose="02000000000000000000" pitchFamily="2" charset="0"/>
                <a:hlinkClick r:id="rId5">
                  <a:extLst>
                    <a:ext uri="{A12FA001-AC4F-418D-AE19-62706E023703}">
                      <ahyp:hlinkClr xmlns:ahyp="http://schemas.microsoft.com/office/drawing/2018/hyperlinkcolor" val="tx"/>
                    </a:ext>
                  </a:extLst>
                </a:hlinkClick>
              </a:rPr>
              <a:t>https://icrc.integrityplatform.org/</a:t>
            </a:r>
            <a:r>
              <a:rPr lang="es-ES" sz="2800" dirty="0">
                <a:solidFill>
                  <a:schemeClr val="accent3"/>
                </a:solidFill>
                <a:latin typeface="Roboto" panose="02000000000000000000" pitchFamily="2" charset="0"/>
                <a:ea typeface="Roboto" panose="02000000000000000000" pitchFamily="2" charset="0"/>
              </a:rPr>
              <a:t>	</a:t>
            </a:r>
          </a:p>
        </p:txBody>
      </p:sp>
      <p:pic>
        <p:nvPicPr>
          <p:cNvPr id="3" name="Picture 2">
            <a:extLst>
              <a:ext uri="{FF2B5EF4-FFF2-40B4-BE49-F238E27FC236}">
                <a16:creationId xmlns:a16="http://schemas.microsoft.com/office/drawing/2014/main" id="{6B2F55F8-E3A7-F54C-89EB-AAEEB7101885}"/>
              </a:ext>
            </a:extLst>
          </p:cNvPr>
          <p:cNvPicPr>
            <a:picLocks noChangeAspect="1"/>
          </p:cNvPicPr>
          <p:nvPr/>
        </p:nvPicPr>
        <p:blipFill>
          <a:blip r:embed="rId6"/>
          <a:stretch>
            <a:fillRect/>
          </a:stretch>
        </p:blipFill>
        <p:spPr>
          <a:xfrm>
            <a:off x="8842304" y="2176501"/>
            <a:ext cx="8852416" cy="3439381"/>
          </a:xfrm>
          <a:prstGeom prst="rect">
            <a:avLst/>
          </a:prstGeom>
        </p:spPr>
      </p:pic>
      <p:pic>
        <p:nvPicPr>
          <p:cNvPr id="4" name="Picture 3">
            <a:extLst>
              <a:ext uri="{FF2B5EF4-FFF2-40B4-BE49-F238E27FC236}">
                <a16:creationId xmlns:a16="http://schemas.microsoft.com/office/drawing/2014/main" id="{80632592-74C5-AD45-9BD4-FB958472BBAB}"/>
              </a:ext>
            </a:extLst>
          </p:cNvPr>
          <p:cNvPicPr>
            <a:picLocks noChangeAspect="1"/>
          </p:cNvPicPr>
          <p:nvPr/>
        </p:nvPicPr>
        <p:blipFill>
          <a:blip r:embed="rId7"/>
          <a:stretch>
            <a:fillRect/>
          </a:stretch>
        </p:blipFill>
        <p:spPr>
          <a:xfrm>
            <a:off x="8819457" y="6242173"/>
            <a:ext cx="8875263" cy="3266097"/>
          </a:xfrm>
          <a:prstGeom prst="rect">
            <a:avLst/>
          </a:prstGeom>
        </p:spPr>
      </p:pic>
      <p:sp>
        <p:nvSpPr>
          <p:cNvPr id="7" name="TextBox 6">
            <a:extLst>
              <a:ext uri="{FF2B5EF4-FFF2-40B4-BE49-F238E27FC236}">
                <a16:creationId xmlns:a16="http://schemas.microsoft.com/office/drawing/2014/main" id="{500F6745-185E-6B13-CB03-13746FC6B632}"/>
              </a:ext>
            </a:extLst>
          </p:cNvPr>
          <p:cNvSpPr txBox="1"/>
          <p:nvPr/>
        </p:nvSpPr>
        <p:spPr>
          <a:xfrm>
            <a:off x="12741966" y="3049759"/>
            <a:ext cx="4843670" cy="1497589"/>
          </a:xfrm>
          <a:prstGeom prst="rect">
            <a:avLst/>
          </a:prstGeom>
          <a:solidFill>
            <a:schemeClr val="bg2"/>
          </a:solidFill>
        </p:spPr>
        <p:txBody>
          <a:bodyPr wrap="square">
            <a:spAutoFit/>
          </a:bodyPr>
          <a:lstStyle/>
          <a:p>
            <a:pPr>
              <a:lnSpc>
                <a:spcPct val="107000"/>
              </a:lnSpc>
              <a:spcAft>
                <a:spcPts val="800"/>
              </a:spcAft>
              <a:tabLst>
                <a:tab pos="891540" algn="l"/>
              </a:tabLst>
            </a:pPr>
            <a:r>
              <a:rPr lang="en-GB" sz="2000" kern="100" dirty="0">
                <a:effectLst/>
                <a:latin typeface="Calibri" panose="020F0502020204030204" pitchFamily="34" charset="0"/>
                <a:ea typeface="Calibri" panose="020F0502020204030204" pitchFamily="34" charset="0"/>
                <a:cs typeface="Arial" panose="020B0604020202020204" pitchFamily="34" charset="0"/>
              </a:rPr>
              <a:t>No se meterá en problemas si nos informa de alguien que ha infringido las normas. Lo mantendremos a salvo.</a:t>
            </a:r>
          </a:p>
          <a:p>
            <a:pPr>
              <a:lnSpc>
                <a:spcPct val="107000"/>
              </a:lnSpc>
              <a:spcAft>
                <a:spcPts val="800"/>
              </a:spcAft>
              <a:tabLst>
                <a:tab pos="891540" algn="l"/>
              </a:tabLst>
            </a:pPr>
            <a:endParaRPr lang="en-GB" sz="2000" kern="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9" name="TextBox 8">
            <a:extLst>
              <a:ext uri="{FF2B5EF4-FFF2-40B4-BE49-F238E27FC236}">
                <a16:creationId xmlns:a16="http://schemas.microsoft.com/office/drawing/2014/main" id="{E91123BC-1CF8-2285-4746-F99F8BE75178}"/>
              </a:ext>
            </a:extLst>
          </p:cNvPr>
          <p:cNvSpPr txBox="1"/>
          <p:nvPr/>
        </p:nvSpPr>
        <p:spPr>
          <a:xfrm>
            <a:off x="12741966" y="6694513"/>
            <a:ext cx="5244857" cy="2361416"/>
          </a:xfrm>
          <a:prstGeom prst="rect">
            <a:avLst/>
          </a:prstGeom>
          <a:solidFill>
            <a:schemeClr val="bg2"/>
          </a:solidFill>
        </p:spPr>
        <p:txBody>
          <a:bodyPr wrap="square">
            <a:spAutoFit/>
          </a:bodyPr>
          <a:lstStyle/>
          <a:p>
            <a:pPr>
              <a:lnSpc>
                <a:spcPct val="107000"/>
              </a:lnSpc>
              <a:spcAft>
                <a:spcPts val="800"/>
              </a:spcAft>
              <a:tabLst>
                <a:tab pos="891540" algn="l"/>
              </a:tabLst>
            </a:pPr>
            <a:r>
              <a:rPr lang="en-GB" sz="2000" kern="100" dirty="0">
                <a:effectLst/>
                <a:latin typeface="Calibri" panose="020F0502020204030204" pitchFamily="34" charset="0"/>
                <a:ea typeface="Calibri" panose="020F0502020204030204" pitchFamily="34" charset="0"/>
                <a:cs typeface="Arial" panose="020B0604020202020204" pitchFamily="34" charset="0"/>
              </a:rPr>
              <a:t>Luego decidiremos qué hacer.</a:t>
            </a:r>
          </a:p>
          <a:p>
            <a:pPr>
              <a:lnSpc>
                <a:spcPct val="107000"/>
              </a:lnSpc>
              <a:spcAft>
                <a:spcPts val="800"/>
              </a:spcAft>
              <a:tabLst>
                <a:tab pos="891540" algn="l"/>
              </a:tabLst>
            </a:pPr>
            <a:r>
              <a:rPr lang="en-GB" sz="2000" kern="100" dirty="0">
                <a:effectLst/>
                <a:latin typeface="Calibri" panose="020F0502020204030204" pitchFamily="34" charset="0"/>
                <a:ea typeface="Calibri" panose="020F0502020204030204" pitchFamily="34" charset="0"/>
                <a:cs typeface="Arial" panose="020B0604020202020204" pitchFamily="34" charset="0"/>
              </a:rPr>
              <a:t> </a:t>
            </a:r>
          </a:p>
          <a:p>
            <a:pPr>
              <a:lnSpc>
                <a:spcPct val="107000"/>
              </a:lnSpc>
              <a:spcAft>
                <a:spcPts val="800"/>
              </a:spcAft>
              <a:tabLst>
                <a:tab pos="891540" algn="l"/>
              </a:tabLst>
            </a:pPr>
            <a:endParaRPr lang="en-GB" sz="2000" kern="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891540" algn="l"/>
              </a:tabLst>
            </a:pPr>
            <a:r>
              <a:rPr lang="en-GB" sz="2000" kern="100" dirty="0">
                <a:effectLst/>
                <a:latin typeface="Calibri" panose="020F0502020204030204" pitchFamily="34" charset="0"/>
                <a:ea typeface="Calibri" panose="020F0502020204030204" pitchFamily="34" charset="0"/>
                <a:cs typeface="Arial" panose="020B0604020202020204" pitchFamily="34" charset="0"/>
              </a:rPr>
              <a:t>Por ejemplo, podemos informarle a la persona que ha incumplido las normas que deje de trabajar para nosotros.</a:t>
            </a:r>
          </a:p>
        </p:txBody>
      </p:sp>
    </p:spTree>
    <p:extLst>
      <p:ext uri="{BB962C8B-B14F-4D97-AF65-F5344CB8AC3E}">
        <p14:creationId xmlns:p14="http://schemas.microsoft.com/office/powerpoint/2010/main" val="27903423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a:extLst>
              <a:ext uri="{FF2B5EF4-FFF2-40B4-BE49-F238E27FC236}">
                <a16:creationId xmlns:a16="http://schemas.microsoft.com/office/drawing/2014/main" id="{17A0CB8D-CAE8-3744-B457-4961F1BA3A29}"/>
              </a:ext>
            </a:extLst>
          </p:cNvPr>
          <p:cNvSpPr txBox="1"/>
          <p:nvPr/>
        </p:nvSpPr>
        <p:spPr>
          <a:xfrm>
            <a:off x="680703" y="506139"/>
            <a:ext cx="9305978" cy="1426865"/>
          </a:xfrm>
          <a:prstGeom prst="rect">
            <a:avLst/>
          </a:prstGeom>
          <a:noFill/>
        </p:spPr>
        <p:txBody>
          <a:bodyPr wrap="square" rtlCol="0">
            <a:spAutoFit/>
          </a:bodyPr>
          <a:lstStyle/>
          <a:p>
            <a:pPr>
              <a:lnSpc>
                <a:spcPct val="80000"/>
              </a:lnSpc>
            </a:pPr>
            <a:r>
              <a:rPr lang="es-ES" sz="5400" b="1" dirty="0">
                <a:solidFill>
                  <a:schemeClr val="bg1"/>
                </a:solidFill>
                <a:latin typeface="Montserrat" pitchFamily="2" charset="77"/>
                <a:ea typeface="Roboto Black" panose="02000000000000000000" pitchFamily="2" charset="0"/>
                <a:cs typeface="Open Sans Light" panose="020B0306030504020204" pitchFamily="34" charset="0"/>
              </a:rPr>
              <a:t>Otras herramientas y recursos </a:t>
            </a:r>
          </a:p>
        </p:txBody>
      </p:sp>
      <p:pic>
        <p:nvPicPr>
          <p:cNvPr id="12" name="Picture 11">
            <a:extLst>
              <a:ext uri="{FF2B5EF4-FFF2-40B4-BE49-F238E27FC236}">
                <a16:creationId xmlns:a16="http://schemas.microsoft.com/office/drawing/2014/main" id="{91187302-4610-3D43-9C60-24FFE66FAA0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0644189" y="0"/>
            <a:ext cx="7643811" cy="10288588"/>
          </a:xfrm>
          <a:prstGeom prst="rect">
            <a:avLst/>
          </a:prstGeom>
        </p:spPr>
      </p:pic>
      <p:sp>
        <p:nvSpPr>
          <p:cNvPr id="19" name="TextBox 18">
            <a:extLst>
              <a:ext uri="{FF2B5EF4-FFF2-40B4-BE49-F238E27FC236}">
                <a16:creationId xmlns:a16="http://schemas.microsoft.com/office/drawing/2014/main" id="{637CBFC3-E19C-9549-B69C-CBB9A1943262}"/>
              </a:ext>
            </a:extLst>
          </p:cNvPr>
          <p:cNvSpPr txBox="1"/>
          <p:nvPr/>
        </p:nvSpPr>
        <p:spPr>
          <a:xfrm>
            <a:off x="680702" y="2140106"/>
            <a:ext cx="9305979" cy="8340745"/>
          </a:xfrm>
          <a:prstGeom prst="rect">
            <a:avLst/>
          </a:prstGeom>
          <a:noFill/>
        </p:spPr>
        <p:txBody>
          <a:bodyPr wrap="square" rtlCol="0">
            <a:spAutoFit/>
          </a:bodyPr>
          <a:lstStyle/>
          <a:p>
            <a:pPr marL="514350" indent="-514350">
              <a:spcAft>
                <a:spcPts val="3000"/>
              </a:spcAft>
              <a:buClr>
                <a:srgbClr val="FF0000"/>
              </a:buClr>
              <a:buFont typeface="Arial" panose="020B0604020202020204" pitchFamily="34" charset="0"/>
              <a:buChar char="•"/>
            </a:pPr>
            <a:r>
              <a:rPr lang="es-ES" sz="2800" dirty="0">
                <a:solidFill>
                  <a:schemeClr val="accent3"/>
                </a:solidFill>
                <a:latin typeface="Roboto" panose="02000000000000000000" pitchFamily="2" charset="0"/>
                <a:ea typeface="Roboto" panose="02000000000000000000" pitchFamily="2" charset="0"/>
                <a:cs typeface="Open Sans" panose="020B0606030504020204" pitchFamily="34" charset="0"/>
                <a:hlinkClick r:id="rId4">
                  <a:extLst>
                    <a:ext uri="{A12FA001-AC4F-418D-AE19-62706E023703}">
                      <ahyp:hlinkClr xmlns:ahyp="http://schemas.microsoft.com/office/drawing/2018/hyperlinkcolor" val="tx"/>
                    </a:ext>
                  </a:extLst>
                </a:hlinkClick>
              </a:rPr>
              <a:t>Plataforma de aprendizaje en línea de la IFRC</a:t>
            </a:r>
          </a:p>
          <a:p>
            <a:pPr marL="1201967" lvl="1" indent="-514350">
              <a:spcAft>
                <a:spcPts val="3000"/>
              </a:spcAft>
              <a:buClr>
                <a:srgbClr val="FF0000"/>
              </a:buClr>
              <a:buFont typeface="Arial" panose="020B0604020202020204" pitchFamily="34" charset="0"/>
              <a:buChar char="•"/>
            </a:pPr>
            <a:r>
              <a:rPr lang="es-ES" sz="2800" dirty="0">
                <a:solidFill>
                  <a:schemeClr val="accent3"/>
                </a:solidFill>
                <a:latin typeface="Roboto" panose="02000000000000000000" pitchFamily="2" charset="0"/>
                <a:ea typeface="Roboto" panose="02000000000000000000" pitchFamily="2" charset="0"/>
                <a:cs typeface="Open Sans" panose="020B0606030504020204" pitchFamily="34" charset="0"/>
                <a:hlinkClick r:id="rId5">
                  <a:extLst>
                    <a:ext uri="{A12FA001-AC4F-418D-AE19-62706E023703}">
                      <ahyp:hlinkClr xmlns:ahyp="http://schemas.microsoft.com/office/drawing/2018/hyperlinkcolor" val="tx"/>
                    </a:ext>
                  </a:extLst>
                </a:hlinkClick>
              </a:rPr>
              <a:t>Curso en línea de la Cruz Roja Británica Introducción a la protección contra la explotación y el abuso sexuales</a:t>
            </a:r>
          </a:p>
          <a:p>
            <a:pPr marL="1201967" lvl="1" indent="-514350">
              <a:spcAft>
                <a:spcPts val="3000"/>
              </a:spcAft>
              <a:buClr>
                <a:srgbClr val="FF0000"/>
              </a:buClr>
              <a:buFont typeface="Arial" panose="020B0604020202020204" pitchFamily="34" charset="0"/>
              <a:buChar char="•"/>
            </a:pPr>
            <a:r>
              <a:rPr lang="es-ES" sz="2800" dirty="0">
                <a:solidFill>
                  <a:schemeClr val="accent3"/>
                </a:solidFill>
                <a:latin typeface="Roboto" panose="02000000000000000000" pitchFamily="2" charset="0"/>
                <a:ea typeface="Roboto" panose="02000000000000000000" pitchFamily="2" charset="0"/>
                <a:cs typeface="Open Sans" panose="020B0606030504020204" pitchFamily="34" charset="0"/>
                <a:hlinkClick r:id="rId6">
                  <a:extLst>
                    <a:ext uri="{A12FA001-AC4F-418D-AE19-62706E023703}">
                      <ahyp:hlinkClr xmlns:ahyp="http://schemas.microsoft.com/office/drawing/2018/hyperlinkcolor" val="tx"/>
                    </a:ext>
                  </a:extLst>
                </a:hlinkClick>
              </a:rPr>
              <a:t>Prevención de la corrupción</a:t>
            </a:r>
          </a:p>
          <a:p>
            <a:pPr marL="1201967" lvl="1" indent="-514350">
              <a:spcAft>
                <a:spcPts val="3000"/>
              </a:spcAft>
              <a:buClr>
                <a:srgbClr val="FF0000"/>
              </a:buClr>
              <a:buFont typeface="Arial" panose="020B0604020202020204" pitchFamily="34" charset="0"/>
              <a:buChar char="•"/>
            </a:pPr>
            <a:r>
              <a:rPr lang="es-ES" sz="2800" dirty="0">
                <a:solidFill>
                  <a:schemeClr val="accent3"/>
                </a:solidFill>
                <a:latin typeface="Roboto" panose="02000000000000000000" pitchFamily="2" charset="0"/>
                <a:ea typeface="Roboto" panose="02000000000000000000" pitchFamily="2" charset="0"/>
                <a:cs typeface="Open Sans" panose="020B0606030504020204" pitchFamily="34" charset="0"/>
                <a:hlinkClick r:id="rId7">
                  <a:extLst>
                    <a:ext uri="{A12FA001-AC4F-418D-AE19-62706E023703}">
                      <ahyp:hlinkClr xmlns:ahyp="http://schemas.microsoft.com/office/drawing/2018/hyperlinkcolor" val="tx"/>
                    </a:ext>
                  </a:extLst>
                </a:hlinkClick>
              </a:rPr>
              <a:t>Código de conducta de la IFRC</a:t>
            </a:r>
          </a:p>
          <a:p>
            <a:pPr marL="514350" indent="-514350">
              <a:spcAft>
                <a:spcPts val="3000"/>
              </a:spcAft>
              <a:buClr>
                <a:srgbClr val="FF0000"/>
              </a:buClr>
              <a:buFont typeface="Arial" panose="020B0604020202020204" pitchFamily="34" charset="0"/>
              <a:buChar char="•"/>
            </a:pPr>
            <a:r>
              <a:rPr lang="es-ES" sz="2800" dirty="0">
                <a:solidFill>
                  <a:schemeClr val="accent3"/>
                </a:solidFill>
                <a:latin typeface="Roboto" panose="02000000000000000000" pitchFamily="2" charset="0"/>
                <a:ea typeface="Roboto" panose="02000000000000000000" pitchFamily="2" charset="0"/>
                <a:cs typeface="Open Sans" panose="020B0606030504020204" pitchFamily="34" charset="0"/>
                <a:hlinkClick r:id="rId8">
                  <a:extLst>
                    <a:ext uri="{A12FA001-AC4F-418D-AE19-62706E023703}">
                      <ahyp:hlinkClr xmlns:ahyp="http://schemas.microsoft.com/office/drawing/2018/hyperlinkcolor" val="tx"/>
                    </a:ext>
                  </a:extLst>
                </a:hlinkClick>
              </a:rPr>
              <a:t>Política de la IFRC sobre prevención y respuesta a la explotación y el abuso sexuales</a:t>
            </a:r>
          </a:p>
          <a:p>
            <a:pPr marL="514350" indent="-514350">
              <a:spcAft>
                <a:spcPts val="3000"/>
              </a:spcAft>
              <a:buClr>
                <a:srgbClr val="FF0000"/>
              </a:buClr>
              <a:buFont typeface="Arial" panose="020B0604020202020204" pitchFamily="34" charset="0"/>
              <a:buChar char="•"/>
            </a:pPr>
            <a:r>
              <a:rPr lang="es-ES" sz="2800" dirty="0">
                <a:solidFill>
                  <a:schemeClr val="accent3"/>
                </a:solidFill>
                <a:latin typeface="Roboto" panose="02000000000000000000" pitchFamily="2" charset="0"/>
                <a:ea typeface="Roboto" panose="02000000000000000000" pitchFamily="2" charset="0"/>
                <a:cs typeface="Open Sans" panose="020B0606030504020204" pitchFamily="34" charset="0"/>
                <a:hlinkClick r:id="rId9">
                  <a:extLst>
                    <a:ext uri="{A12FA001-AC4F-418D-AE19-62706E023703}">
                      <ahyp:hlinkClr xmlns:ahyp="http://schemas.microsoft.com/office/drawing/2018/hyperlinkcolor" val="tx"/>
                    </a:ext>
                  </a:extLst>
                </a:hlinkClick>
              </a:rPr>
              <a:t>Política de protección de la infantil de la IFRC</a:t>
            </a:r>
          </a:p>
          <a:p>
            <a:pPr marL="514350" indent="-514350">
              <a:spcAft>
                <a:spcPts val="3000"/>
              </a:spcAft>
              <a:buClr>
                <a:srgbClr val="FF0000"/>
              </a:buClr>
              <a:buFont typeface="Arial" panose="020B0604020202020204" pitchFamily="34" charset="0"/>
              <a:buChar char="•"/>
            </a:pPr>
            <a:r>
              <a:rPr lang="es-ES" sz="2800" dirty="0">
                <a:solidFill>
                  <a:schemeClr val="accent3"/>
                </a:solidFill>
                <a:latin typeface="Roboto" panose="02000000000000000000" pitchFamily="2" charset="0"/>
                <a:ea typeface="Roboto" panose="02000000000000000000" pitchFamily="2" charset="0"/>
                <a:cs typeface="Open Sans" panose="020B0606030504020204" pitchFamily="34" charset="0"/>
                <a:hlinkClick r:id="rId10">
                  <a:extLst>
                    <a:ext uri="{A12FA001-AC4F-418D-AE19-62706E023703}">
                      <ahyp:hlinkClr xmlns:ahyp="http://schemas.microsoft.com/office/drawing/2018/hyperlinkcolor" val="tx"/>
                    </a:ext>
                  </a:extLst>
                </a:hlinkClick>
              </a:rPr>
              <a:t>Política de protección de denunciantes de la IFRC</a:t>
            </a:r>
          </a:p>
          <a:p>
            <a:pPr marL="514350" indent="-514350">
              <a:spcAft>
                <a:spcPts val="3000"/>
              </a:spcAft>
              <a:buClr>
                <a:srgbClr val="FF0000"/>
              </a:buClr>
              <a:buFont typeface="Arial" panose="020B0604020202020204" pitchFamily="34" charset="0"/>
              <a:buChar char="•"/>
            </a:pPr>
            <a:r>
              <a:rPr lang="es-ES" sz="2800" dirty="0">
                <a:solidFill>
                  <a:schemeClr val="accent3"/>
                </a:solidFill>
                <a:latin typeface="Roboto" panose="02000000000000000000" pitchFamily="2" charset="0"/>
                <a:ea typeface="Roboto" panose="02000000000000000000" pitchFamily="2" charset="0"/>
                <a:cs typeface="Open Sans" panose="020B0606030504020204" pitchFamily="34" charset="0"/>
                <a:hlinkClick r:id="rId11">
                  <a:extLst>
                    <a:ext uri="{A12FA001-AC4F-418D-AE19-62706E023703}">
                      <ahyp:hlinkClr xmlns:ahyp="http://schemas.microsoft.com/office/drawing/2018/hyperlinkcolor" val="tx"/>
                    </a:ext>
                  </a:extLst>
                </a:hlinkClick>
              </a:rPr>
              <a:t>Política de la IFRC en materia de fraude y corrupción</a:t>
            </a:r>
          </a:p>
          <a:p>
            <a:pPr marL="514350" indent="-514350">
              <a:spcAft>
                <a:spcPts val="3000"/>
              </a:spcAft>
              <a:buClr>
                <a:srgbClr val="FF0000"/>
              </a:buClr>
              <a:buFont typeface="Arial" panose="020B0604020202020204" pitchFamily="34" charset="0"/>
              <a:buChar char="•"/>
            </a:pPr>
            <a:endParaRPr lang="en-US" sz="2800" dirty="0">
              <a:solidFill>
                <a:schemeClr val="bg1"/>
              </a:solidFill>
              <a:latin typeface="Roboto" panose="02000000000000000000" pitchFamily="2" charset="0"/>
              <a:ea typeface="Roboto" panose="02000000000000000000" pitchFamily="2" charset="0"/>
              <a:cs typeface="Open Sans" panose="020B0606030504020204" pitchFamily="34" charset="0"/>
            </a:endParaRPr>
          </a:p>
        </p:txBody>
      </p:sp>
    </p:spTree>
    <p:extLst>
      <p:ext uri="{BB962C8B-B14F-4D97-AF65-F5344CB8AC3E}">
        <p14:creationId xmlns:p14="http://schemas.microsoft.com/office/powerpoint/2010/main" val="26038252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1F2F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C74BF3D-32A2-E344-8ED5-C3EB5E88A893}"/>
              </a:ext>
            </a:extLst>
          </p:cNvPr>
          <p:cNvSpPr/>
          <p:nvPr/>
        </p:nvSpPr>
        <p:spPr>
          <a:xfrm>
            <a:off x="11405069" y="2047151"/>
            <a:ext cx="6363819" cy="8525411"/>
          </a:xfrm>
          <a:prstGeom prst="rect">
            <a:avLst/>
          </a:prstGeom>
        </p:spPr>
        <p:txBody>
          <a:bodyPr wrap="square">
            <a:spAutoFit/>
          </a:bodyPr>
          <a:lstStyle/>
          <a:p>
            <a:r>
              <a:rPr lang="es-ES" sz="3600" b="1" dirty="0">
                <a:solidFill>
                  <a:srgbClr val="FF0000"/>
                </a:solidFill>
                <a:latin typeface="Montserrat" pitchFamily="2" charset="77"/>
              </a:rPr>
              <a:t>Código de Conducta relativo al socorro en casos de desastre para el Movimiento Internacional de la Cruz Roja y de la Media Luna Roja y las Organizaciones No Gubernamentales (ONG)</a:t>
            </a:r>
          </a:p>
          <a:p>
            <a:endParaRPr lang="en-US" sz="3600" b="1" dirty="0">
              <a:solidFill>
                <a:srgbClr val="0F2042"/>
              </a:solidFill>
              <a:latin typeface="Montserrat" pitchFamily="2" charset="77"/>
            </a:endParaRPr>
          </a:p>
          <a:p>
            <a:r>
              <a:rPr lang="es-ES" sz="3600" dirty="0">
                <a:latin typeface="Montserrat" pitchFamily="2" charset="77"/>
              </a:rPr>
              <a:t>Y lo que significa para nuestro </a:t>
            </a:r>
            <a:r>
              <a:rPr lang="es-ES" sz="3600" b="1" dirty="0">
                <a:latin typeface="Montserrat" pitchFamily="2" charset="77"/>
              </a:rPr>
              <a:t>comportamiento</a:t>
            </a:r>
            <a:r>
              <a:rPr lang="es-ES" sz="3600" dirty="0">
                <a:latin typeface="Montserrat" pitchFamily="2" charset="77"/>
              </a:rPr>
              <a:t> en las comunidades</a:t>
            </a:r>
          </a:p>
          <a:p>
            <a:endParaRPr lang="en-US" sz="4000" b="1" dirty="0">
              <a:solidFill>
                <a:srgbClr val="F5333F"/>
              </a:solidFill>
              <a:latin typeface="Montserrat" pitchFamily="2" charset="77"/>
            </a:endParaRPr>
          </a:p>
          <a:p>
            <a:endParaRPr lang="en-US" sz="4000" b="1" dirty="0">
              <a:solidFill>
                <a:srgbClr val="F5333F"/>
              </a:solidFill>
              <a:latin typeface="Montserrat" pitchFamily="2" charset="77"/>
            </a:endParaRPr>
          </a:p>
        </p:txBody>
      </p:sp>
      <p:pic>
        <p:nvPicPr>
          <p:cNvPr id="10" name="Picture 9" descr="A picture containing person, outdoor&#10;&#10;Description automatically generated">
            <a:extLst>
              <a:ext uri="{FF2B5EF4-FFF2-40B4-BE49-F238E27FC236}">
                <a16:creationId xmlns:a16="http://schemas.microsoft.com/office/drawing/2014/main" id="{D645A8E6-6874-B24F-8315-B49BE590B67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0"/>
            <a:ext cx="10787063" cy="10288588"/>
          </a:xfrm>
          <a:prstGeom prst="rect">
            <a:avLst/>
          </a:prstGeom>
        </p:spPr>
      </p:pic>
    </p:spTree>
    <p:extLst>
      <p:ext uri="{BB962C8B-B14F-4D97-AF65-F5344CB8AC3E}">
        <p14:creationId xmlns:p14="http://schemas.microsoft.com/office/powerpoint/2010/main" val="22873616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242D38"/>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984A708-3BBB-0D47-9B71-9A6960BA1215}"/>
              </a:ext>
            </a:extLst>
          </p:cNvPr>
          <p:cNvSpPr txBox="1"/>
          <p:nvPr/>
        </p:nvSpPr>
        <p:spPr>
          <a:xfrm>
            <a:off x="1961498" y="4009464"/>
            <a:ext cx="14365003" cy="1186287"/>
          </a:xfrm>
          <a:prstGeom prst="rect">
            <a:avLst/>
          </a:prstGeom>
          <a:noFill/>
        </p:spPr>
        <p:txBody>
          <a:bodyPr wrap="square" rtlCol="0">
            <a:spAutoFit/>
          </a:bodyPr>
          <a:lstStyle/>
          <a:p>
            <a:pPr algn="ctr">
              <a:lnSpc>
                <a:spcPct val="80000"/>
              </a:lnSpc>
            </a:pPr>
            <a:r>
              <a:rPr lang="es-ES" sz="8800" b="1" dirty="0">
                <a:solidFill>
                  <a:srgbClr val="F5333F"/>
                </a:solidFill>
                <a:latin typeface="Montserrat" pitchFamily="2" charset="77"/>
                <a:ea typeface="Roboto Black" panose="02000000000000000000" pitchFamily="2" charset="0"/>
                <a:cs typeface="Open Sans Light" panose="020B0306030504020204" pitchFamily="34" charset="0"/>
              </a:rPr>
              <a:t>¿Preguntas?</a:t>
            </a:r>
          </a:p>
        </p:txBody>
      </p:sp>
    </p:spTree>
    <p:extLst>
      <p:ext uri="{BB962C8B-B14F-4D97-AF65-F5344CB8AC3E}">
        <p14:creationId xmlns:p14="http://schemas.microsoft.com/office/powerpoint/2010/main" val="18686539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Placeholder 21">
            <a:extLst>
              <a:ext uri="{FF2B5EF4-FFF2-40B4-BE49-F238E27FC236}">
                <a16:creationId xmlns:a16="http://schemas.microsoft.com/office/drawing/2014/main" id="{48A43C6C-62BE-45FE-A833-953CB6424C70}"/>
              </a:ext>
            </a:extLst>
          </p:cNvPr>
          <p:cNvPicPr>
            <a:picLocks noGrp="1" noChangeAspect="1"/>
          </p:cNvPicPr>
          <p:nvPr>
            <p:ph type="pic" sz="quarter" idx="10"/>
          </p:nvPr>
        </p:nvPicPr>
        <p:blipFill>
          <a:blip r:embed="rId3" cstate="email">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a:fillRect/>
          </a:stretch>
        </p:blipFill>
        <p:spPr>
          <a:xfrm>
            <a:off x="11550650" y="0"/>
            <a:ext cx="6737350" cy="10288588"/>
          </a:xfrm>
        </p:spPr>
      </p:pic>
      <p:sp>
        <p:nvSpPr>
          <p:cNvPr id="6" name="TextBox 5">
            <a:extLst>
              <a:ext uri="{FF2B5EF4-FFF2-40B4-BE49-F238E27FC236}">
                <a16:creationId xmlns:a16="http://schemas.microsoft.com/office/drawing/2014/main" id="{1E93ABC0-19A8-41D4-B339-E89460CCBFB1}"/>
              </a:ext>
            </a:extLst>
          </p:cNvPr>
          <p:cNvSpPr txBox="1"/>
          <p:nvPr/>
        </p:nvSpPr>
        <p:spPr>
          <a:xfrm>
            <a:off x="553403" y="1217202"/>
            <a:ext cx="11605467" cy="762068"/>
          </a:xfrm>
          <a:prstGeom prst="rect">
            <a:avLst/>
          </a:prstGeom>
          <a:noFill/>
        </p:spPr>
        <p:txBody>
          <a:bodyPr wrap="square" rtlCol="0">
            <a:spAutoFit/>
          </a:bodyPr>
          <a:lstStyle/>
          <a:p>
            <a:pPr>
              <a:lnSpc>
                <a:spcPct val="80000"/>
              </a:lnSpc>
            </a:pPr>
            <a:r>
              <a:rPr lang="es-ES" sz="5400" b="1" dirty="0">
                <a:solidFill>
                  <a:schemeClr val="bg1"/>
                </a:solidFill>
                <a:latin typeface="Montserrat" pitchFamily="2" charset="77"/>
                <a:ea typeface="Roboto Black" panose="02000000000000000000" pitchFamily="2" charset="0"/>
                <a:cs typeface="Open Sans Light" panose="020B0306030504020204" pitchFamily="34" charset="0"/>
              </a:rPr>
              <a:t>¿Qué se tratará en esta sesión?</a:t>
            </a:r>
          </a:p>
        </p:txBody>
      </p:sp>
      <p:sp>
        <p:nvSpPr>
          <p:cNvPr id="8" name="TextBox 7">
            <a:extLst>
              <a:ext uri="{FF2B5EF4-FFF2-40B4-BE49-F238E27FC236}">
                <a16:creationId xmlns:a16="http://schemas.microsoft.com/office/drawing/2014/main" id="{F64E9237-C433-2748-8ED8-A14DA20C7E38}"/>
              </a:ext>
            </a:extLst>
          </p:cNvPr>
          <p:cNvSpPr txBox="1"/>
          <p:nvPr/>
        </p:nvSpPr>
        <p:spPr>
          <a:xfrm>
            <a:off x="553403" y="2515745"/>
            <a:ext cx="9404985" cy="6555641"/>
          </a:xfrm>
          <a:prstGeom prst="rect">
            <a:avLst/>
          </a:prstGeom>
          <a:noFill/>
        </p:spPr>
        <p:txBody>
          <a:bodyPr wrap="square" rtlCol="0">
            <a:spAutoFit/>
          </a:bodyPr>
          <a:lstStyle/>
          <a:p>
            <a:pPr marL="342900" indent="-342900">
              <a:spcAft>
                <a:spcPts val="2400"/>
              </a:spcAft>
              <a:buClr>
                <a:srgbClr val="FF0000"/>
              </a:buClr>
              <a:buFont typeface="Arial" panose="020B0604020202020204" pitchFamily="34" charset="0"/>
              <a:buChar char="•"/>
            </a:pPr>
            <a:r>
              <a:rPr lang="es-ES" sz="3200" dirty="0">
                <a:solidFill>
                  <a:schemeClr val="bg1"/>
                </a:solidFill>
                <a:latin typeface="Roboto" panose="02000000000000000000" pitchFamily="2" charset="0"/>
                <a:ea typeface="Roboto" panose="02000000000000000000" pitchFamily="2" charset="0"/>
                <a:cs typeface="Open Sans" panose="020B0606030504020204" pitchFamily="34" charset="0"/>
              </a:rPr>
              <a:t>Visión general del Código de Conducta</a:t>
            </a:r>
          </a:p>
          <a:p>
            <a:pPr marL="342900" indent="-342900">
              <a:spcAft>
                <a:spcPts val="2400"/>
              </a:spcAft>
              <a:buClr>
                <a:srgbClr val="FF0000"/>
              </a:buClr>
              <a:buFont typeface="Arial" panose="020B0604020202020204" pitchFamily="34" charset="0"/>
              <a:buChar char="•"/>
            </a:pPr>
            <a:r>
              <a:rPr lang="es-ES" sz="3200" dirty="0">
                <a:solidFill>
                  <a:schemeClr val="bg1"/>
                </a:solidFill>
                <a:latin typeface="Roboto" panose="02000000000000000000" pitchFamily="2" charset="0"/>
                <a:ea typeface="Roboto" panose="02000000000000000000" pitchFamily="2" charset="0"/>
                <a:cs typeface="Open Sans" panose="020B0606030504020204" pitchFamily="34" charset="0"/>
              </a:rPr>
              <a:t>Los 10 principios y lo que significan para nuestro comportamiento en las comunidades </a:t>
            </a:r>
          </a:p>
          <a:p>
            <a:pPr marL="342900" indent="-342900">
              <a:spcAft>
                <a:spcPts val="2400"/>
              </a:spcAft>
              <a:buClr>
                <a:srgbClr val="FF0000"/>
              </a:buClr>
              <a:buFont typeface="Arial" panose="020B0604020202020204" pitchFamily="34" charset="0"/>
              <a:buChar char="•"/>
            </a:pPr>
            <a:r>
              <a:rPr lang="es-ES" sz="3200" dirty="0">
                <a:solidFill>
                  <a:schemeClr val="bg1"/>
                </a:solidFill>
                <a:latin typeface="Roboto" panose="02000000000000000000" pitchFamily="2" charset="0"/>
                <a:ea typeface="Roboto" panose="02000000000000000000" pitchFamily="2" charset="0"/>
                <a:cs typeface="Open Sans" panose="020B0606030504020204" pitchFamily="34" charset="0"/>
              </a:rPr>
              <a:t>Prevención de la explotación y los abusos sexuales y del fraude y la corrupción</a:t>
            </a:r>
          </a:p>
          <a:p>
            <a:pPr marL="342900" indent="-342900">
              <a:spcAft>
                <a:spcPts val="2400"/>
              </a:spcAft>
              <a:buClr>
                <a:srgbClr val="FF0000"/>
              </a:buClr>
              <a:buFont typeface="Arial" panose="020B0604020202020204" pitchFamily="34" charset="0"/>
              <a:buChar char="•"/>
            </a:pPr>
            <a:r>
              <a:rPr lang="es-ES" sz="3200" dirty="0">
                <a:solidFill>
                  <a:schemeClr val="bg1"/>
                </a:solidFill>
                <a:latin typeface="Roboto" panose="02000000000000000000" pitchFamily="2" charset="0"/>
                <a:ea typeface="Roboto" panose="02000000000000000000" pitchFamily="2" charset="0"/>
                <a:cs typeface="Open Sans" panose="020B0606030504020204" pitchFamily="34" charset="0"/>
              </a:rPr>
              <a:t>Código de conducta específico para el personal y los voluntarios de la organización</a:t>
            </a:r>
          </a:p>
          <a:p>
            <a:pPr marL="342900" indent="-342900">
              <a:spcAft>
                <a:spcPts val="2400"/>
              </a:spcAft>
              <a:buClr>
                <a:srgbClr val="FF0000"/>
              </a:buClr>
              <a:buFont typeface="Arial" panose="020B0604020202020204" pitchFamily="34" charset="0"/>
              <a:buChar char="•"/>
            </a:pPr>
            <a:r>
              <a:rPr lang="es-ES" sz="3200" dirty="0">
                <a:solidFill>
                  <a:schemeClr val="bg1"/>
                </a:solidFill>
                <a:latin typeface="Roboto" panose="02000000000000000000" pitchFamily="2" charset="0"/>
                <a:ea typeface="Roboto" panose="02000000000000000000" pitchFamily="2" charset="0"/>
                <a:cs typeface="Open Sans" panose="020B0606030504020204" pitchFamily="34" charset="0"/>
              </a:rPr>
              <a:t>Infracciones del Código de Conducta y cómo denunciarlas</a:t>
            </a:r>
          </a:p>
          <a:p>
            <a:pPr marL="342900" indent="-342900">
              <a:spcAft>
                <a:spcPts val="2400"/>
              </a:spcAft>
              <a:buClr>
                <a:srgbClr val="FF0000"/>
              </a:buClr>
              <a:buFont typeface="Arial" panose="020B0604020202020204" pitchFamily="34" charset="0"/>
              <a:buChar char="•"/>
            </a:pPr>
            <a:r>
              <a:rPr lang="es-ES" sz="3200" dirty="0">
                <a:solidFill>
                  <a:schemeClr val="bg1"/>
                </a:solidFill>
                <a:latin typeface="Roboto" panose="02000000000000000000" pitchFamily="2" charset="0"/>
                <a:ea typeface="Roboto" panose="02000000000000000000" pitchFamily="2" charset="0"/>
                <a:cs typeface="Open Sans" panose="020B0606030504020204" pitchFamily="34" charset="0"/>
              </a:rPr>
              <a:t>Otras políticas y formación en línea</a:t>
            </a:r>
          </a:p>
        </p:txBody>
      </p:sp>
    </p:spTree>
    <p:extLst>
      <p:ext uri="{BB962C8B-B14F-4D97-AF65-F5344CB8AC3E}">
        <p14:creationId xmlns:p14="http://schemas.microsoft.com/office/powerpoint/2010/main" val="37432535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52817A0-7E05-2D42-B77C-0E81DF0747A2}"/>
              </a:ext>
            </a:extLst>
          </p:cNvPr>
          <p:cNvSpPr txBox="1"/>
          <p:nvPr/>
        </p:nvSpPr>
        <p:spPr>
          <a:xfrm>
            <a:off x="8250920" y="1175984"/>
            <a:ext cx="10037080" cy="639342"/>
          </a:xfrm>
          <a:prstGeom prst="rect">
            <a:avLst/>
          </a:prstGeom>
          <a:noFill/>
        </p:spPr>
        <p:txBody>
          <a:bodyPr wrap="square" rtlCol="0">
            <a:spAutoFit/>
          </a:bodyPr>
          <a:lstStyle/>
          <a:p>
            <a:pPr>
              <a:lnSpc>
                <a:spcPct val="80000"/>
              </a:lnSpc>
            </a:pPr>
            <a:r>
              <a:rPr lang="es-ES" sz="4400" b="1" dirty="0">
                <a:solidFill>
                  <a:schemeClr val="bg1"/>
                </a:solidFill>
                <a:latin typeface="Montserrat" pitchFamily="2" charset="77"/>
                <a:ea typeface="Roboto Black" panose="02000000000000000000" pitchFamily="2" charset="0"/>
                <a:cs typeface="Open Sans Light" panose="020B0306030504020204" pitchFamily="34" charset="0"/>
              </a:rPr>
              <a:t>¿Qué es un Código de Conducta? </a:t>
            </a:r>
          </a:p>
        </p:txBody>
      </p:sp>
      <p:sp>
        <p:nvSpPr>
          <p:cNvPr id="7" name="TextBox 6">
            <a:extLst>
              <a:ext uri="{FF2B5EF4-FFF2-40B4-BE49-F238E27FC236}">
                <a16:creationId xmlns:a16="http://schemas.microsoft.com/office/drawing/2014/main" id="{800BE83F-8CEF-A845-BB3C-62779F4A4359}"/>
              </a:ext>
            </a:extLst>
          </p:cNvPr>
          <p:cNvSpPr txBox="1"/>
          <p:nvPr/>
        </p:nvSpPr>
        <p:spPr>
          <a:xfrm>
            <a:off x="8250920" y="2002965"/>
            <a:ext cx="8594043" cy="8217634"/>
          </a:xfrm>
          <a:prstGeom prst="rect">
            <a:avLst/>
          </a:prstGeom>
          <a:noFill/>
        </p:spPr>
        <p:txBody>
          <a:bodyPr wrap="square" rtlCol="0">
            <a:spAutoFit/>
          </a:bodyPr>
          <a:lstStyle/>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Desarrollado por la IFRC y el CICR en 1994</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Establece normas de conducta para garantizar nuestra independencia, eficacia e impacto.</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Firmado también por muchas ONG</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Se aplica a todo el personal y los voluntarios del Movimiento Internacional de la Cruz Roja y de la Media Luna Roja (hayan firmado o no)</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Se aplica cuando estamos trabajando y cuando no lo estamos</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10 principios básicos - vinculados a los Principios Fundamentales</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Informa el código de conducta del personal específico de nuestra organización, es decir, para el CICR, la IFRC, etc. </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Orienta nuestros programas y nuestra respuesta, así como nuestra forma de trabajar con las comunidades.</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Ofrece claridad al personal y a los voluntarios sobre lo que es aceptable y lo que no lo es.</a:t>
            </a:r>
          </a:p>
        </p:txBody>
      </p:sp>
      <p:sp>
        <p:nvSpPr>
          <p:cNvPr id="3" name="Picture Placeholder 2">
            <a:extLst>
              <a:ext uri="{FF2B5EF4-FFF2-40B4-BE49-F238E27FC236}">
                <a16:creationId xmlns:a16="http://schemas.microsoft.com/office/drawing/2014/main" id="{D991C20F-A4CE-CC42-BA17-E46A0F4A99B8}"/>
              </a:ext>
            </a:extLst>
          </p:cNvPr>
          <p:cNvSpPr>
            <a:spLocks noGrp="1"/>
          </p:cNvSpPr>
          <p:nvPr>
            <p:ph type="pic" sz="quarter" idx="10"/>
          </p:nvPr>
        </p:nvSpPr>
        <p:spPr>
          <a:xfrm>
            <a:off x="0" y="0"/>
            <a:ext cx="7358063" cy="10288588"/>
          </a:xfrm>
        </p:spPr>
        <p:txBody>
          <a:bodyPr/>
          <a:lstStyle/>
          <a:p>
            <a:endParaRPr lang="en-GB" dirty="0"/>
          </a:p>
        </p:txBody>
      </p:sp>
      <p:pic>
        <p:nvPicPr>
          <p:cNvPr id="5" name="Picture 4">
            <a:extLst>
              <a:ext uri="{FF2B5EF4-FFF2-40B4-BE49-F238E27FC236}">
                <a16:creationId xmlns:a16="http://schemas.microsoft.com/office/drawing/2014/main" id="{C4EA77A5-19B0-6E47-8B5E-DD75621AEE34}"/>
              </a:ext>
            </a:extLst>
          </p:cNvPr>
          <p:cNvPicPr>
            <a:picLocks noChangeAspect="1"/>
          </p:cNvPicPr>
          <p:nvPr/>
        </p:nvPicPr>
        <p:blipFill>
          <a:blip r:embed="rId3"/>
          <a:stretch>
            <a:fillRect/>
          </a:stretch>
        </p:blipFill>
        <p:spPr>
          <a:xfrm>
            <a:off x="0" y="0"/>
            <a:ext cx="7672388" cy="10304425"/>
          </a:xfrm>
          <a:prstGeom prst="rect">
            <a:avLst/>
          </a:prstGeom>
          <a:ln>
            <a:solidFill>
              <a:schemeClr val="tx1"/>
            </a:solidFill>
          </a:ln>
        </p:spPr>
      </p:pic>
    </p:spTree>
    <p:extLst>
      <p:ext uri="{BB962C8B-B14F-4D97-AF65-F5344CB8AC3E}">
        <p14:creationId xmlns:p14="http://schemas.microsoft.com/office/powerpoint/2010/main" val="29442174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6D0B8D2-F76D-754A-B814-206D84C20FB2}"/>
              </a:ext>
            </a:extLst>
          </p:cNvPr>
          <p:cNvSpPr txBox="1"/>
          <p:nvPr/>
        </p:nvSpPr>
        <p:spPr>
          <a:xfrm>
            <a:off x="688446" y="859151"/>
            <a:ext cx="11605467" cy="762068"/>
          </a:xfrm>
          <a:prstGeom prst="rect">
            <a:avLst/>
          </a:prstGeom>
          <a:noFill/>
        </p:spPr>
        <p:txBody>
          <a:bodyPr wrap="square" rtlCol="0">
            <a:spAutoFit/>
          </a:bodyPr>
          <a:lstStyle/>
          <a:p>
            <a:pPr>
              <a:lnSpc>
                <a:spcPct val="80000"/>
              </a:lnSpc>
            </a:pPr>
            <a:r>
              <a:rPr lang="es-ES" sz="5400" b="1" dirty="0">
                <a:solidFill>
                  <a:schemeClr val="bg1"/>
                </a:solidFill>
                <a:latin typeface="Montserrat" pitchFamily="2" charset="77"/>
                <a:ea typeface="Roboto Black" panose="02000000000000000000" pitchFamily="2" charset="0"/>
                <a:cs typeface="Open Sans Light" panose="020B0306030504020204" pitchFamily="34" charset="0"/>
              </a:rPr>
              <a:t>Los 10 principios fundamentales</a:t>
            </a:r>
          </a:p>
        </p:txBody>
      </p:sp>
      <p:sp>
        <p:nvSpPr>
          <p:cNvPr id="4" name="TextBox 3">
            <a:extLst>
              <a:ext uri="{FF2B5EF4-FFF2-40B4-BE49-F238E27FC236}">
                <a16:creationId xmlns:a16="http://schemas.microsoft.com/office/drawing/2014/main" id="{22E8DFDA-26E1-B74D-AC6E-3ECA4D8E4E4B}"/>
              </a:ext>
            </a:extLst>
          </p:cNvPr>
          <p:cNvSpPr txBox="1"/>
          <p:nvPr/>
        </p:nvSpPr>
        <p:spPr>
          <a:xfrm>
            <a:off x="688446" y="2473199"/>
            <a:ext cx="16628004" cy="7217360"/>
          </a:xfrm>
          <a:prstGeom prst="rect">
            <a:avLst/>
          </a:prstGeom>
          <a:noFill/>
        </p:spPr>
        <p:txBody>
          <a:bodyPr wrap="square" numCol="2" spcCol="900000" rtlCol="0">
            <a:spAutoFit/>
          </a:bodyPr>
          <a:lstStyle/>
          <a:p>
            <a:pPr marL="457200" indent="-457200">
              <a:spcAft>
                <a:spcPts val="4200"/>
              </a:spcAft>
              <a:buClr>
                <a:srgbClr val="FF0000"/>
              </a:buClr>
              <a:buFont typeface="+mj-lt"/>
              <a:buAutoNum type="arabicPeriod"/>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El componente humanitario es lo primero</a:t>
            </a:r>
          </a:p>
          <a:p>
            <a:pPr marL="457200" indent="-457200">
              <a:spcAft>
                <a:spcPts val="4200"/>
              </a:spcAft>
              <a:buClr>
                <a:srgbClr val="FF0000"/>
              </a:buClr>
              <a:buFont typeface="+mj-lt"/>
              <a:buAutoNum type="arabicPeriod"/>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La ayuda se presta independientemente de la raza, credo o nacionalidad de las personas y sin distinción adversa de ningún tipo. Las prioridades de ayuda se calculan únicamente en función de las necesidades.</a:t>
            </a:r>
          </a:p>
          <a:p>
            <a:pPr marL="457200" indent="-457200">
              <a:spcAft>
                <a:spcPts val="4200"/>
              </a:spcAft>
              <a:buClr>
                <a:srgbClr val="FF0000"/>
              </a:buClr>
              <a:buFont typeface="+mj-lt"/>
              <a:buAutoNum type="arabicPeriod"/>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La ayuda no se utilizará para promover un punto de vista político o religioso concreto. </a:t>
            </a:r>
          </a:p>
          <a:p>
            <a:pPr marL="457200" indent="-457200">
              <a:spcAft>
                <a:spcPts val="4200"/>
              </a:spcAft>
              <a:buClr>
                <a:srgbClr val="FF0000"/>
              </a:buClr>
              <a:buFont typeface="+mj-lt"/>
              <a:buAutoNum type="arabicPeriod"/>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Nos esforzaremos por no actuar como instrumentos de la política exterior de los gobiernos.</a:t>
            </a:r>
          </a:p>
          <a:p>
            <a:pPr marL="457200" indent="-457200">
              <a:spcAft>
                <a:spcPts val="4200"/>
              </a:spcAft>
              <a:buClr>
                <a:srgbClr val="FF0000"/>
              </a:buClr>
              <a:buFont typeface="+mj-lt"/>
              <a:buAutoNum type="arabicPeriod"/>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Respetaremos la cultura y las costumbres</a:t>
            </a:r>
          </a:p>
          <a:p>
            <a:pPr marL="457200" indent="-457200">
              <a:spcAft>
                <a:spcPts val="4200"/>
              </a:spcAft>
              <a:buClr>
                <a:srgbClr val="FF0000"/>
              </a:buClr>
              <a:buFont typeface="+mj-lt"/>
              <a:buAutoNum type="arabicPeriod"/>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Intentaremos basar la respuesta a las catástrofes en las capacidades locales</a:t>
            </a:r>
          </a:p>
          <a:p>
            <a:pPr marL="457200" indent="-457200">
              <a:spcAft>
                <a:spcPts val="4200"/>
              </a:spcAft>
              <a:buClr>
                <a:srgbClr val="FF0000"/>
              </a:buClr>
              <a:buFont typeface="+mj-lt"/>
              <a:buAutoNum type="arabicPeriod"/>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Se buscarán formas de implicar a las personas de los programas en la gestión de la ayuda de emergencia.</a:t>
            </a:r>
          </a:p>
          <a:p>
            <a:pPr marL="457200" indent="-457200">
              <a:spcAft>
                <a:spcPts val="4200"/>
              </a:spcAft>
              <a:buClr>
                <a:srgbClr val="FF0000"/>
              </a:buClr>
              <a:buFont typeface="+mj-lt"/>
              <a:buAutoNum type="arabicPeriod"/>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La ayuda de emergencia debe esforzarse por reducir la vulnerabilidad futura a las catástrofes, además de satisfacer las necesidades básicas.</a:t>
            </a:r>
          </a:p>
          <a:p>
            <a:pPr marL="457200" indent="-457200">
              <a:spcAft>
                <a:spcPts val="4200"/>
              </a:spcAft>
              <a:buClr>
                <a:srgbClr val="FF0000"/>
              </a:buClr>
              <a:buFont typeface="+mj-lt"/>
              <a:buAutoNum type="arabicPeriod"/>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Nos hacemos responsables tanto ante aquellos a los que tratamos de ayudar como ante aquellos de los que aceptamos recursos</a:t>
            </a:r>
          </a:p>
          <a:p>
            <a:pPr marL="457200" indent="-457200">
              <a:spcAft>
                <a:spcPts val="4200"/>
              </a:spcAft>
              <a:buClr>
                <a:srgbClr val="FF0000"/>
              </a:buClr>
              <a:buFont typeface="+mj-lt"/>
              <a:buAutoNum type="arabicPeriod"/>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En nuestras actividades de información, publicidad y propaganda, reconoceremos a las víctimas de las catástrofes como seres humanos dignos, no como objetos sin esperanza.</a:t>
            </a:r>
          </a:p>
        </p:txBody>
      </p:sp>
    </p:spTree>
    <p:extLst>
      <p:ext uri="{BB962C8B-B14F-4D97-AF65-F5344CB8AC3E}">
        <p14:creationId xmlns:p14="http://schemas.microsoft.com/office/powerpoint/2010/main" val="16711500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EC9ADFD-F797-0E46-8524-E90E486D162D}"/>
              </a:ext>
            </a:extLst>
          </p:cNvPr>
          <p:cNvSpPr txBox="1"/>
          <p:nvPr/>
        </p:nvSpPr>
        <p:spPr>
          <a:xfrm>
            <a:off x="364416" y="592294"/>
            <a:ext cx="13835677" cy="687624"/>
          </a:xfrm>
          <a:prstGeom prst="rect">
            <a:avLst/>
          </a:prstGeom>
          <a:noFill/>
        </p:spPr>
        <p:txBody>
          <a:bodyPr wrap="square" rtlCol="0">
            <a:spAutoFit/>
          </a:bodyPr>
          <a:lstStyle/>
          <a:p>
            <a:pPr marL="914400" indent="-914400">
              <a:lnSpc>
                <a:spcPct val="80000"/>
              </a:lnSpc>
              <a:buClr>
                <a:schemeClr val="accent3"/>
              </a:buClr>
              <a:buFont typeface="+mj-lt"/>
              <a:buAutoNum type="arabicPeriod"/>
            </a:pPr>
            <a:r>
              <a:rPr lang="es-ES" sz="4800" b="1" dirty="0">
                <a:solidFill>
                  <a:schemeClr val="bg1"/>
                </a:solidFill>
                <a:latin typeface="Montserrat" pitchFamily="2" charset="77"/>
                <a:ea typeface="Roboto" panose="02000000000000000000" pitchFamily="2" charset="0"/>
                <a:cs typeface="Open Sans" panose="020B0606030504020204" pitchFamily="34" charset="0"/>
              </a:rPr>
              <a:t>El componente humanitario es lo primero</a:t>
            </a:r>
          </a:p>
        </p:txBody>
      </p:sp>
      <p:sp>
        <p:nvSpPr>
          <p:cNvPr id="4" name="TextBox 3">
            <a:extLst>
              <a:ext uri="{FF2B5EF4-FFF2-40B4-BE49-F238E27FC236}">
                <a16:creationId xmlns:a16="http://schemas.microsoft.com/office/drawing/2014/main" id="{CF034966-2292-3B42-B91C-6C3C86161346}"/>
              </a:ext>
            </a:extLst>
          </p:cNvPr>
          <p:cNvSpPr txBox="1"/>
          <p:nvPr/>
        </p:nvSpPr>
        <p:spPr>
          <a:xfrm>
            <a:off x="819117" y="2193685"/>
            <a:ext cx="7571848" cy="4939814"/>
          </a:xfrm>
          <a:prstGeom prst="rect">
            <a:avLst/>
          </a:prstGeom>
          <a:noFill/>
        </p:spPr>
        <p:txBody>
          <a:bodyPr wrap="square" rtlCol="0">
            <a:spAutoFit/>
          </a:bodyPr>
          <a:lstStyle/>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Principio fundamental de humanidad</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La finalidad del Movimiento Internacional de la Cruz Roja y de la Media Luna Roja es prestar asistencia humanitaria allí donde se necesite</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El derecho a recibir asistencia humanitaria es un derecho fundamental </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El respeto de la dignidad humana es primordial </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Respetar a todos por igual y sin discriminación ni distinción </a:t>
            </a:r>
          </a:p>
          <a:p>
            <a:pPr>
              <a:spcAft>
                <a:spcPts val="1800"/>
              </a:spcAft>
              <a:buClr>
                <a:srgbClr val="FF0000"/>
              </a:buClr>
            </a:pPr>
            <a:endParaRPr lang="en-GB" sz="2400" dirty="0">
              <a:solidFill>
                <a:schemeClr val="bg1"/>
              </a:solidFill>
              <a:latin typeface="Roboto" panose="02000000000000000000" pitchFamily="2" charset="0"/>
              <a:ea typeface="Roboto" panose="02000000000000000000" pitchFamily="2" charset="0"/>
              <a:cs typeface="Open Sans" panose="020B0606030504020204" pitchFamily="34" charset="0"/>
            </a:endParaRPr>
          </a:p>
        </p:txBody>
      </p:sp>
      <p:pic>
        <p:nvPicPr>
          <p:cNvPr id="2" name="Picture 1">
            <a:extLst>
              <a:ext uri="{FF2B5EF4-FFF2-40B4-BE49-F238E27FC236}">
                <a16:creationId xmlns:a16="http://schemas.microsoft.com/office/drawing/2014/main" id="{2FBA1D85-63DF-0D4B-9E72-9454E652F29D}"/>
              </a:ext>
            </a:extLst>
          </p:cNvPr>
          <p:cNvPicPr>
            <a:picLocks noChangeAspect="1"/>
          </p:cNvPicPr>
          <p:nvPr/>
        </p:nvPicPr>
        <p:blipFill>
          <a:blip r:embed="rId3"/>
          <a:stretch>
            <a:fillRect/>
          </a:stretch>
        </p:blipFill>
        <p:spPr>
          <a:xfrm>
            <a:off x="364416" y="6659562"/>
            <a:ext cx="8026549" cy="3036732"/>
          </a:xfrm>
          <a:prstGeom prst="rect">
            <a:avLst/>
          </a:prstGeom>
        </p:spPr>
      </p:pic>
      <p:pic>
        <p:nvPicPr>
          <p:cNvPr id="5" name="Picture 4">
            <a:extLst>
              <a:ext uri="{FF2B5EF4-FFF2-40B4-BE49-F238E27FC236}">
                <a16:creationId xmlns:a16="http://schemas.microsoft.com/office/drawing/2014/main" id="{551B5C12-9714-FD4F-9ADE-E3A0185FBC67}"/>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8780623" y="2376732"/>
            <a:ext cx="8982635" cy="3430719"/>
          </a:xfrm>
          <a:prstGeom prst="rect">
            <a:avLst/>
          </a:prstGeom>
        </p:spPr>
      </p:pic>
      <p:pic>
        <p:nvPicPr>
          <p:cNvPr id="7" name="Picture 6">
            <a:extLst>
              <a:ext uri="{FF2B5EF4-FFF2-40B4-BE49-F238E27FC236}">
                <a16:creationId xmlns:a16="http://schemas.microsoft.com/office/drawing/2014/main" id="{F035B121-5661-2846-A73E-2E2405113FE8}"/>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8780623" y="6260555"/>
            <a:ext cx="8570259" cy="3430718"/>
          </a:xfrm>
          <a:prstGeom prst="rect">
            <a:avLst/>
          </a:prstGeom>
        </p:spPr>
      </p:pic>
      <p:sp>
        <p:nvSpPr>
          <p:cNvPr id="8" name="TextBox 7">
            <a:extLst>
              <a:ext uri="{FF2B5EF4-FFF2-40B4-BE49-F238E27FC236}">
                <a16:creationId xmlns:a16="http://schemas.microsoft.com/office/drawing/2014/main" id="{55F14FC5-DDC4-86D5-9770-9972A272F951}"/>
              </a:ext>
            </a:extLst>
          </p:cNvPr>
          <p:cNvSpPr txBox="1"/>
          <p:nvPr/>
        </p:nvSpPr>
        <p:spPr>
          <a:xfrm>
            <a:off x="4789871" y="7716263"/>
            <a:ext cx="3601094" cy="923330"/>
          </a:xfrm>
          <a:prstGeom prst="rect">
            <a:avLst/>
          </a:prstGeom>
          <a:solidFill>
            <a:schemeClr val="bg2"/>
          </a:solidFill>
        </p:spPr>
        <p:txBody>
          <a:bodyPr wrap="square">
            <a:spAutoFit/>
          </a:bodyPr>
          <a:lstStyle/>
          <a:p>
            <a:pPr fontAlgn="base"/>
            <a:r>
              <a:rPr lang="en-GB" sz="1800" dirty="0">
                <a:effectLst/>
                <a:latin typeface="Calibri" panose="020F0502020204030204" pitchFamily="34" charset="0"/>
                <a:ea typeface="Times New Roman" panose="02020603050405020304" pitchFamily="18" charset="0"/>
              </a:rPr>
              <a:t>Trate a todas las personas con las que trabaje o a las que ayude      equitativamente y con respeto.</a:t>
            </a:r>
            <a:endParaRPr lang="en-GB" sz="2000" dirty="0">
              <a:effectLst/>
              <a:latin typeface="Times New Roman" panose="02020603050405020304" pitchFamily="18" charset="0"/>
              <a:ea typeface="Times New Roman" panose="02020603050405020304" pitchFamily="18" charset="0"/>
            </a:endParaRPr>
          </a:p>
        </p:txBody>
      </p:sp>
      <p:sp>
        <p:nvSpPr>
          <p:cNvPr id="10" name="TextBox 9">
            <a:extLst>
              <a:ext uri="{FF2B5EF4-FFF2-40B4-BE49-F238E27FC236}">
                <a16:creationId xmlns:a16="http://schemas.microsoft.com/office/drawing/2014/main" id="{2C2D271D-F3A8-DAC4-262E-B5233172F201}"/>
              </a:ext>
            </a:extLst>
          </p:cNvPr>
          <p:cNvSpPr txBox="1"/>
          <p:nvPr/>
        </p:nvSpPr>
        <p:spPr>
          <a:xfrm>
            <a:off x="11986591" y="7028761"/>
            <a:ext cx="5585792" cy="1868781"/>
          </a:xfrm>
          <a:prstGeom prst="rect">
            <a:avLst/>
          </a:prstGeom>
          <a:solidFill>
            <a:schemeClr val="bg2"/>
          </a:solidFill>
        </p:spPr>
        <p:txBody>
          <a:bodyPr wrap="square">
            <a:spAutoFit/>
          </a:bodyPr>
          <a:lstStyle/>
          <a:p>
            <a:pPr>
              <a:lnSpc>
                <a:spcPct val="107000"/>
              </a:lnSpc>
              <a:spcAft>
                <a:spcPts val="800"/>
              </a:spcAft>
              <a:tabLst>
                <a:tab pos="594360" algn="l"/>
              </a:tabLst>
            </a:pPr>
            <a:r>
              <a:rPr lang="en-GB" sz="1800" kern="100" dirty="0">
                <a:effectLst/>
                <a:latin typeface="Calibri" panose="020F0502020204030204" pitchFamily="34" charset="0"/>
                <a:ea typeface="Calibri" panose="020F0502020204030204" pitchFamily="34" charset="0"/>
                <a:cs typeface="Arial" panose="020B0604020202020204" pitchFamily="34" charset="0"/>
              </a:rPr>
              <a:t>  No les haga daño a las personas.</a:t>
            </a:r>
            <a:br>
              <a:rPr lang="en-GB" sz="1800" kern="100" dirty="0">
                <a:effectLst/>
                <a:latin typeface="Calibri" panose="020F0502020204030204" pitchFamily="34" charset="0"/>
                <a:ea typeface="Calibri" panose="020F0502020204030204" pitchFamily="34" charset="0"/>
                <a:cs typeface="Arial" panose="020B0604020202020204" pitchFamily="34" charset="0"/>
              </a:rPr>
            </a:br>
            <a:r>
              <a:rPr lang="en-GB" sz="1800" kern="100" dirty="0">
                <a:effectLst/>
                <a:latin typeface="Calibri" panose="020F0502020204030204" pitchFamily="34" charset="0"/>
                <a:ea typeface="Calibri" panose="020F0502020204030204" pitchFamily="34" charset="0"/>
                <a:cs typeface="Arial" panose="020B0604020202020204" pitchFamily="34" charset="0"/>
              </a:rPr>
              <a:t>  No las trate mal o injustamente.</a:t>
            </a:r>
          </a:p>
          <a:p>
            <a:pPr>
              <a:lnSpc>
                <a:spcPct val="107000"/>
              </a:lnSpc>
              <a:spcAft>
                <a:spcPts val="800"/>
              </a:spcAft>
              <a:tabLst>
                <a:tab pos="594360" algn="l"/>
              </a:tabLst>
            </a:pP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594360" algn="l"/>
              </a:tabLst>
            </a:pP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594360" algn="l"/>
              </a:tabLst>
            </a:pPr>
            <a:r>
              <a:rPr lang="en-GB" sz="1800" kern="100" dirty="0">
                <a:effectLst/>
                <a:latin typeface="Calibri" panose="020F0502020204030204" pitchFamily="34" charset="0"/>
                <a:ea typeface="Calibri" panose="020F0502020204030204" pitchFamily="34" charset="0"/>
                <a:cs typeface="Arial" panose="020B0604020202020204" pitchFamily="34" charset="0"/>
              </a:rPr>
              <a:t>Por ejemplo, no les diga cosas feas o las asuste.</a:t>
            </a:r>
          </a:p>
        </p:txBody>
      </p:sp>
      <p:sp>
        <p:nvSpPr>
          <p:cNvPr id="12" name="TextBox 11">
            <a:extLst>
              <a:ext uri="{FF2B5EF4-FFF2-40B4-BE49-F238E27FC236}">
                <a16:creationId xmlns:a16="http://schemas.microsoft.com/office/drawing/2014/main" id="{4317465F-8B3C-4A26-EF51-DFB070FE2E81}"/>
              </a:ext>
            </a:extLst>
          </p:cNvPr>
          <p:cNvSpPr txBox="1"/>
          <p:nvPr/>
        </p:nvSpPr>
        <p:spPr>
          <a:xfrm>
            <a:off x="12268673" y="3227169"/>
            <a:ext cx="5303710" cy="2165145"/>
          </a:xfrm>
          <a:prstGeom prst="rect">
            <a:avLst/>
          </a:prstGeom>
          <a:solidFill>
            <a:schemeClr val="bg2"/>
          </a:solidFill>
        </p:spPr>
        <p:txBody>
          <a:bodyPr wrap="square">
            <a:spAutoFit/>
          </a:bodyPr>
          <a:lstStyle/>
          <a:p>
            <a:pPr>
              <a:lnSpc>
                <a:spcPct val="107000"/>
              </a:lnSpc>
              <a:spcAft>
                <a:spcPts val="800"/>
              </a:spcAft>
              <a:tabLst>
                <a:tab pos="594360" algn="l"/>
              </a:tabLst>
            </a:pPr>
            <a:r>
              <a:rPr lang="en-GB" sz="1800" kern="100" dirty="0">
                <a:effectLst/>
                <a:latin typeface="Calibri" panose="020F0502020204030204" pitchFamily="34" charset="0"/>
                <a:ea typeface="Calibri" panose="020F0502020204030204" pitchFamily="34" charset="0"/>
                <a:cs typeface="Arial" panose="020B0604020202020204" pitchFamily="34" charset="0"/>
              </a:rPr>
              <a:t>No se aproveche de las personas a las que ayuda o con las que trabaja.	</a:t>
            </a:r>
          </a:p>
          <a:p>
            <a:pPr>
              <a:lnSpc>
                <a:spcPct val="107000"/>
              </a:lnSpc>
              <a:spcAft>
                <a:spcPts val="800"/>
              </a:spcAft>
              <a:tabLst>
                <a:tab pos="594360" algn="l"/>
              </a:tabLst>
            </a:pP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tabLst>
                <a:tab pos="594360" algn="l"/>
              </a:tabLst>
            </a:pPr>
            <a:r>
              <a:rPr lang="en-GB" sz="1800" kern="100" dirty="0">
                <a:effectLst/>
                <a:latin typeface="Calibri" panose="020F0502020204030204" pitchFamily="34" charset="0"/>
                <a:ea typeface="Calibri" panose="020F0502020204030204" pitchFamily="34" charset="0"/>
                <a:cs typeface="Arial" panose="020B0604020202020204" pitchFamily="34" charset="0"/>
              </a:rPr>
              <a:t>Por ejemplo, no pida dinero, regalos o sexo a cambio de ayuda.</a:t>
            </a:r>
          </a:p>
          <a:p>
            <a:pPr>
              <a:lnSpc>
                <a:spcPct val="107000"/>
              </a:lnSpc>
              <a:spcAft>
                <a:spcPts val="800"/>
              </a:spcAft>
              <a:tabLst>
                <a:tab pos="594360" algn="l"/>
              </a:tabLst>
            </a:pPr>
            <a:endParaRPr lang="en-GB" sz="1800" kern="1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086781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800BE83F-8CEF-A845-BB3C-62779F4A4359}"/>
              </a:ext>
            </a:extLst>
          </p:cNvPr>
          <p:cNvSpPr txBox="1"/>
          <p:nvPr/>
        </p:nvSpPr>
        <p:spPr>
          <a:xfrm>
            <a:off x="9655052" y="2478397"/>
            <a:ext cx="8079699" cy="7386638"/>
          </a:xfrm>
          <a:prstGeom prst="rect">
            <a:avLst/>
          </a:prstGeom>
          <a:noFill/>
        </p:spPr>
        <p:txBody>
          <a:bodyPr wrap="square" rtlCol="0">
            <a:spAutoFit/>
          </a:bodyPr>
          <a:lstStyle/>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Principio fundamental de imparcialidad </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La ayuda se presta en función de la necesidad, y no de la nacionalidad, raza, creencias religiosas, clase social u opiniones políticas de las personas.</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Se da prioridad a los casos de necesidad más urgentes.</a:t>
            </a:r>
            <a:endParaRPr lang="en-GB" sz="2400" b="1" dirty="0">
              <a:solidFill>
                <a:schemeClr val="bg1"/>
              </a:solidFill>
              <a:latin typeface="Roboto" panose="02000000000000000000" pitchFamily="2" charset="0"/>
              <a:ea typeface="Roboto" panose="02000000000000000000" pitchFamily="2" charset="0"/>
              <a:cs typeface="Open Sans" panose="020B0606030504020204" pitchFamily="34" charset="0"/>
            </a:endParaRPr>
          </a:p>
          <a:p>
            <a:pPr>
              <a:spcAft>
                <a:spcPts val="1800"/>
              </a:spcAft>
              <a:buClr>
                <a:srgbClr val="FF0000"/>
              </a:buClr>
            </a:pPr>
            <a:r>
              <a:rPr lang="es-ES" sz="2400" b="1" dirty="0">
                <a:solidFill>
                  <a:schemeClr val="accent3"/>
                </a:solidFill>
                <a:latin typeface="Roboto" panose="02000000000000000000" pitchFamily="2" charset="0"/>
                <a:ea typeface="Roboto" panose="02000000000000000000" pitchFamily="2" charset="0"/>
                <a:cs typeface="Open Sans" panose="020B0606030504020204" pitchFamily="34" charset="0"/>
              </a:rPr>
              <a:t>¿Qué significa esto para nuestro comportamiento en las comunidades?</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Cuando distribuimos artículos de ayuda, no sólo ayudamos a un grupo étnico o a una religión. </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Siempre nos esforzamos por llegar a los más necesitados, incluso cuando es difícil o hay comunidades menos vulnerables a las que podríamos llegar.</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No damos un trato preferente a nuestros familiares, amigos o personas como nosotros, ya sea mediante el reparto de ayudas o la creación de puestos de trabajo.</a:t>
            </a:r>
          </a:p>
        </p:txBody>
      </p:sp>
      <p:sp>
        <p:nvSpPr>
          <p:cNvPr id="3" name="Picture Placeholder 2">
            <a:extLst>
              <a:ext uri="{FF2B5EF4-FFF2-40B4-BE49-F238E27FC236}">
                <a16:creationId xmlns:a16="http://schemas.microsoft.com/office/drawing/2014/main" id="{D991C20F-A4CE-CC42-BA17-E46A0F4A99B8}"/>
              </a:ext>
            </a:extLst>
          </p:cNvPr>
          <p:cNvSpPr>
            <a:spLocks noGrp="1"/>
          </p:cNvSpPr>
          <p:nvPr>
            <p:ph type="pic" sz="quarter" idx="10"/>
          </p:nvPr>
        </p:nvSpPr>
        <p:spPr>
          <a:xfrm>
            <a:off x="0" y="0"/>
            <a:ext cx="8632950" cy="10288588"/>
          </a:xfrm>
        </p:spPr>
        <p:txBody>
          <a:bodyPr/>
          <a:lstStyle/>
          <a:p>
            <a:endParaRPr lang="en-GB" dirty="0"/>
          </a:p>
        </p:txBody>
      </p:sp>
      <p:pic>
        <p:nvPicPr>
          <p:cNvPr id="4" name="Picture 3">
            <a:extLst>
              <a:ext uri="{FF2B5EF4-FFF2-40B4-BE49-F238E27FC236}">
                <a16:creationId xmlns:a16="http://schemas.microsoft.com/office/drawing/2014/main" id="{FB49AAA8-D6C2-D24B-9CDF-2BD26FC6A3F3}"/>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1"/>
            <a:ext cx="8632950" cy="10288587"/>
          </a:xfrm>
          <a:prstGeom prst="rect">
            <a:avLst/>
          </a:prstGeom>
        </p:spPr>
      </p:pic>
      <p:sp>
        <p:nvSpPr>
          <p:cNvPr id="8" name="TextBox 7">
            <a:extLst>
              <a:ext uri="{FF2B5EF4-FFF2-40B4-BE49-F238E27FC236}">
                <a16:creationId xmlns:a16="http://schemas.microsoft.com/office/drawing/2014/main" id="{0AAD9C65-C217-4440-9CA3-DF55F1459E04}"/>
              </a:ext>
            </a:extLst>
          </p:cNvPr>
          <p:cNvSpPr txBox="1"/>
          <p:nvPr/>
        </p:nvSpPr>
        <p:spPr>
          <a:xfrm>
            <a:off x="8890882" y="740535"/>
            <a:ext cx="9202246" cy="1278555"/>
          </a:xfrm>
          <a:prstGeom prst="rect">
            <a:avLst/>
          </a:prstGeom>
          <a:solidFill>
            <a:schemeClr val="bg2"/>
          </a:solidFill>
        </p:spPr>
        <p:txBody>
          <a:bodyPr wrap="square" rtlCol="0">
            <a:spAutoFit/>
          </a:bodyPr>
          <a:lstStyle/>
          <a:p>
            <a:pPr marL="914400" indent="-914400">
              <a:lnSpc>
                <a:spcPct val="80000"/>
              </a:lnSpc>
              <a:spcBef>
                <a:spcPts val="1800"/>
              </a:spcBef>
              <a:buClr>
                <a:schemeClr val="accent3"/>
              </a:buClr>
              <a:buFont typeface="+mj-lt"/>
              <a:buAutoNum type="arabicPeriod" startAt="2"/>
            </a:pPr>
            <a:r>
              <a:rPr lang="es-ES" sz="4800" b="1" dirty="0">
                <a:solidFill>
                  <a:schemeClr val="bg1"/>
                </a:solidFill>
                <a:latin typeface="Montserrat" pitchFamily="2" charset="77"/>
                <a:ea typeface="Roboto" panose="02000000000000000000" pitchFamily="2" charset="0"/>
                <a:cs typeface="Open Sans" panose="020B0606030504020204" pitchFamily="34" charset="0"/>
              </a:rPr>
              <a:t>Las ayudas se conceden sin distinción de raza, credo o nacionalidad </a:t>
            </a:r>
          </a:p>
        </p:txBody>
      </p:sp>
    </p:spTree>
    <p:extLst>
      <p:ext uri="{BB962C8B-B14F-4D97-AF65-F5344CB8AC3E}">
        <p14:creationId xmlns:p14="http://schemas.microsoft.com/office/powerpoint/2010/main" val="25614356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07FE9933-30A6-3841-BA4D-F88CD50A87F6}"/>
              </a:ext>
            </a:extLst>
          </p:cNvPr>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p:blipFill>
        <p:spPr>
          <a:xfrm>
            <a:off x="0" y="0"/>
            <a:ext cx="13279983" cy="10288588"/>
          </a:xfrm>
        </p:spPr>
      </p:pic>
      <p:sp>
        <p:nvSpPr>
          <p:cNvPr id="3" name="TextBox 2">
            <a:extLst>
              <a:ext uri="{FF2B5EF4-FFF2-40B4-BE49-F238E27FC236}">
                <a16:creationId xmlns:a16="http://schemas.microsoft.com/office/drawing/2014/main" id="{13A251D0-DE99-E84C-92E2-77FA82230904}"/>
              </a:ext>
            </a:extLst>
          </p:cNvPr>
          <p:cNvSpPr txBox="1"/>
          <p:nvPr/>
        </p:nvSpPr>
        <p:spPr>
          <a:xfrm>
            <a:off x="5008017" y="511616"/>
            <a:ext cx="13279983" cy="1278555"/>
          </a:xfrm>
          <a:prstGeom prst="rect">
            <a:avLst/>
          </a:prstGeom>
          <a:solidFill>
            <a:schemeClr val="bg2"/>
          </a:solidFill>
        </p:spPr>
        <p:txBody>
          <a:bodyPr wrap="square" rtlCol="0">
            <a:spAutoFit/>
          </a:bodyPr>
          <a:lstStyle/>
          <a:p>
            <a:pPr marL="914400" indent="-914400">
              <a:lnSpc>
                <a:spcPct val="80000"/>
              </a:lnSpc>
              <a:spcBef>
                <a:spcPts val="1800"/>
              </a:spcBef>
              <a:buClr>
                <a:schemeClr val="accent3"/>
              </a:buClr>
              <a:buFont typeface="+mj-lt"/>
              <a:buAutoNum type="arabicPeriod" startAt="3"/>
            </a:pPr>
            <a:r>
              <a:rPr lang="es-ES" sz="4800" b="1" dirty="0">
                <a:solidFill>
                  <a:schemeClr val="bg1"/>
                </a:solidFill>
                <a:latin typeface="Montserrat" pitchFamily="2" charset="77"/>
                <a:ea typeface="Roboto" panose="02000000000000000000" pitchFamily="2" charset="0"/>
                <a:cs typeface="Open Sans" panose="020B0606030504020204" pitchFamily="34" charset="0"/>
              </a:rPr>
              <a:t>La ayuda no se utilizará para promover un punto de vista político o religioso </a:t>
            </a:r>
          </a:p>
        </p:txBody>
      </p:sp>
      <p:sp>
        <p:nvSpPr>
          <p:cNvPr id="8" name="TextBox 7">
            <a:extLst>
              <a:ext uri="{FF2B5EF4-FFF2-40B4-BE49-F238E27FC236}">
                <a16:creationId xmlns:a16="http://schemas.microsoft.com/office/drawing/2014/main" id="{A1B55853-E205-9344-A040-5D0870789EB9}"/>
              </a:ext>
            </a:extLst>
          </p:cNvPr>
          <p:cNvSpPr txBox="1"/>
          <p:nvPr/>
        </p:nvSpPr>
        <p:spPr>
          <a:xfrm>
            <a:off x="7727577" y="2147348"/>
            <a:ext cx="8232162" cy="1431161"/>
          </a:xfrm>
          <a:prstGeom prst="rect">
            <a:avLst/>
          </a:prstGeom>
          <a:noFill/>
        </p:spPr>
        <p:txBody>
          <a:bodyPr wrap="square" rtlCol="0">
            <a:spAutoFit/>
          </a:bodyPr>
          <a:lstStyle/>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Vinculado a la neutralidad y la imparcialidad</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No ofrecemos ayuda para fomentar una determinada opinión religiosa o política</a:t>
            </a:r>
          </a:p>
        </p:txBody>
      </p:sp>
      <p:sp>
        <p:nvSpPr>
          <p:cNvPr id="11" name="TextBox 10">
            <a:extLst>
              <a:ext uri="{FF2B5EF4-FFF2-40B4-BE49-F238E27FC236}">
                <a16:creationId xmlns:a16="http://schemas.microsoft.com/office/drawing/2014/main" id="{4BD0A7E5-2C55-2D41-8091-3D19B0949DC3}"/>
              </a:ext>
            </a:extLst>
          </p:cNvPr>
          <p:cNvSpPr txBox="1"/>
          <p:nvPr/>
        </p:nvSpPr>
        <p:spPr>
          <a:xfrm>
            <a:off x="11406015" y="3935686"/>
            <a:ext cx="6427692" cy="4339650"/>
          </a:xfrm>
          <a:prstGeom prst="rect">
            <a:avLst/>
          </a:prstGeom>
          <a:noFill/>
        </p:spPr>
        <p:txBody>
          <a:bodyPr wrap="square" rtlCol="0">
            <a:spAutoFit/>
          </a:bodyPr>
          <a:lstStyle/>
          <a:p>
            <a:pPr>
              <a:spcAft>
                <a:spcPts val="1800"/>
              </a:spcAft>
              <a:buClr>
                <a:srgbClr val="FF0000"/>
              </a:buClr>
            </a:pPr>
            <a:r>
              <a:rPr lang="es-ES" sz="2400" b="1" dirty="0">
                <a:solidFill>
                  <a:schemeClr val="accent3"/>
                </a:solidFill>
                <a:latin typeface="Roboto" panose="02000000000000000000" pitchFamily="2" charset="0"/>
                <a:ea typeface="Roboto" panose="02000000000000000000" pitchFamily="2" charset="0"/>
                <a:cs typeface="Open Sans" panose="020B0606030504020204" pitchFamily="34" charset="0"/>
              </a:rPr>
              <a:t>¿Qué significa esto para nuestro comportamiento en las comunidades?</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Las personas no tienen que abrazar o aceptar una religión específica para recibir ayuda </a:t>
            </a:r>
          </a:p>
          <a:p>
            <a:pPr marL="342900" indent="-342900">
              <a:spcAft>
                <a:spcPts val="1800"/>
              </a:spcAft>
              <a:buClr>
                <a:srgbClr val="FF0000"/>
              </a:buClr>
              <a:buFont typeface="Arial" panose="020B0604020202020204" pitchFamily="34" charset="0"/>
              <a:buChar char="•"/>
            </a:pPr>
            <a:r>
              <a:rPr lang="es-ES" sz="2400" dirty="0">
                <a:solidFill>
                  <a:schemeClr val="bg1"/>
                </a:solidFill>
                <a:latin typeface="Roboto" panose="02000000000000000000" pitchFamily="2" charset="0"/>
                <a:ea typeface="Roboto" panose="02000000000000000000" pitchFamily="2" charset="0"/>
                <a:cs typeface="Open Sans" panose="020B0606030504020204" pitchFamily="34" charset="0"/>
              </a:rPr>
              <a:t>No tienen que apoyar a un partido político o al gobierno en particular para poder recibir ayuda.</a:t>
            </a:r>
          </a:p>
          <a:p>
            <a:pPr marL="342900" indent="-342900">
              <a:spcAft>
                <a:spcPts val="1800"/>
              </a:spcAft>
              <a:buClr>
                <a:srgbClr val="FF0000"/>
              </a:buClr>
              <a:buFont typeface="Arial" panose="020B0604020202020204" pitchFamily="34" charset="0"/>
              <a:buChar char="•"/>
            </a:pPr>
            <a:endParaRPr lang="en-GB" sz="2400" dirty="0">
              <a:solidFill>
                <a:schemeClr val="bg1"/>
              </a:solidFill>
              <a:latin typeface="Roboto" panose="02000000000000000000" pitchFamily="2" charset="0"/>
              <a:ea typeface="Roboto" panose="02000000000000000000" pitchFamily="2" charset="0"/>
              <a:cs typeface="Open Sans" panose="020B0606030504020204" pitchFamily="34" charset="0"/>
            </a:endParaRPr>
          </a:p>
          <a:p>
            <a:pPr>
              <a:spcAft>
                <a:spcPts val="1800"/>
              </a:spcAft>
              <a:buClr>
                <a:srgbClr val="FF0000"/>
              </a:buClr>
            </a:pPr>
            <a:endParaRPr lang="en-GB" sz="2400" b="1" dirty="0">
              <a:solidFill>
                <a:schemeClr val="accent3"/>
              </a:solidFill>
              <a:latin typeface="Roboto" panose="02000000000000000000" pitchFamily="2" charset="0"/>
              <a:ea typeface="Roboto" panose="02000000000000000000" pitchFamily="2" charset="0"/>
              <a:cs typeface="Open Sans" panose="020B0606030504020204" pitchFamily="34" charset="0"/>
            </a:endParaRPr>
          </a:p>
        </p:txBody>
      </p:sp>
    </p:spTree>
    <p:extLst>
      <p:ext uri="{BB962C8B-B14F-4D97-AF65-F5344CB8AC3E}">
        <p14:creationId xmlns:p14="http://schemas.microsoft.com/office/powerpoint/2010/main" val="2816611449"/>
      </p:ext>
    </p:extLst>
  </p:cSld>
  <p:clrMapOvr>
    <a:masterClrMapping/>
  </p:clrMapOvr>
</p:sld>
</file>

<file path=ppt/theme/theme1.xml><?xml version="1.0" encoding="utf-8"?>
<a:theme xmlns:a="http://schemas.openxmlformats.org/drawingml/2006/main" name="Office Theme">
  <a:themeElements>
    <a:clrScheme name="Custom 3">
      <a:dk1>
        <a:srgbClr val="000000"/>
      </a:dk1>
      <a:lt1>
        <a:srgbClr val="3F3F3F"/>
      </a:lt1>
      <a:dk2>
        <a:srgbClr val="33394B"/>
      </a:dk2>
      <a:lt2>
        <a:srgbClr val="FFFFFF"/>
      </a:lt2>
      <a:accent1>
        <a:srgbClr val="452250"/>
      </a:accent1>
      <a:accent2>
        <a:srgbClr val="E8E8E8"/>
      </a:accent2>
      <a:accent3>
        <a:srgbClr val="F5333F"/>
      </a:accent3>
      <a:accent4>
        <a:srgbClr val="F5333F"/>
      </a:accent4>
      <a:accent5>
        <a:srgbClr val="452250"/>
      </a:accent5>
      <a:accent6>
        <a:srgbClr val="FF4E51"/>
      </a:accent6>
      <a:hlink>
        <a:srgbClr val="FFFFFF"/>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232B36"/>
        </a:solidFill>
        <a:ln>
          <a:noFill/>
        </a:ln>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8EE9237482712449971AC4496F4F58A" ma:contentTypeVersion="21" ma:contentTypeDescription="Create a new document." ma:contentTypeScope="" ma:versionID="371a55670b36c1453381dad92e03020a">
  <xsd:schema xmlns:xsd="http://www.w3.org/2001/XMLSchema" xmlns:xs="http://www.w3.org/2001/XMLSchema" xmlns:p="http://schemas.microsoft.com/office/2006/metadata/properties" xmlns:ns1="http://schemas.microsoft.com/sharepoint/v3" xmlns:ns2="133e5729-7bb1-4685-bd1f-c5e580a2ee33" xmlns:ns3="cf328f71-004c-4ec5-8aac-4c1fe87c002c" targetNamespace="http://schemas.microsoft.com/office/2006/metadata/properties" ma:root="true" ma:fieldsID="bccec711ce68aa3d4cfc5b67e25e9f3e" ns1:_="" ns2:_="" ns3:_="">
    <xsd:import namespace="http://schemas.microsoft.com/sharepoint/v3"/>
    <xsd:import namespace="133e5729-7bb1-4685-bd1f-c5e580a2ee33"/>
    <xsd:import namespace="cf328f71-004c-4ec5-8aac-4c1fe87c002c"/>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DateTaken" minOccurs="0"/>
                <xsd:element ref="ns3:MediaServiceOCR" minOccurs="0"/>
                <xsd:element ref="ns3:MediaServiceLocation" minOccurs="0"/>
                <xsd:element ref="ns3:MediaLengthInSeconds" minOccurs="0"/>
                <xsd:element ref="ns3:SharingLink" minOccurs="0"/>
                <xsd:element ref="ns3:lcf76f155ced4ddcb4097134ff3c332f" minOccurs="0"/>
                <xsd:element ref="ns2:TaxCatchAll" minOccurs="0"/>
                <xsd:element ref="ns1:_ip_UnifiedCompliancePolicyProperties" minOccurs="0"/>
                <xsd:element ref="ns1:_ip_UnifiedCompliancePolicyUIAction"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5" nillable="true" ma:displayName="Unified Compliance Policy Properties" ma:hidden="true" ma:internalName="_ip_UnifiedCompliancePolicyProperties">
      <xsd:simpleType>
        <xsd:restriction base="dms:Note"/>
      </xsd:simpleType>
    </xsd:element>
    <xsd:element name="_ip_UnifiedCompliancePolicyUIAction" ma:index="2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33e5729-7bb1-4685-bd1f-c5e580a2ee33"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5cc3d5bd-c7ff-448c-a8db-21860a682db1}" ma:internalName="TaxCatchAll" ma:showField="CatchAllData" ma:web="133e5729-7bb1-4685-bd1f-c5e580a2ee3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f328f71-004c-4ec5-8aac-4c1fe87c002c"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SharingLink" ma:index="21" nillable="true" ma:displayName="Sharing Link" ma:format="Dropdown" ma:internalName="SharingLink">
      <xsd:simpleType>
        <xsd:restriction base="dms:Note">
          <xsd:maxLength value="255"/>
        </xsd:restrictio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214f832c-f6f1-485d-8901-6765a4832c5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7"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8"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133e5729-7bb1-4685-bd1f-c5e580a2ee33" xsi:nil="true"/>
    <lcf76f155ced4ddcb4097134ff3c332f xmlns="cf328f71-004c-4ec5-8aac-4c1fe87c002c">
      <Terms xmlns="http://schemas.microsoft.com/office/infopath/2007/PartnerControls"/>
    </lcf76f155ced4ddcb4097134ff3c332f>
    <_ip_UnifiedCompliancePolicyUIAction xmlns="http://schemas.microsoft.com/sharepoint/v3" xsi:nil="true"/>
    <_ip_UnifiedCompliancePolicyProperties xmlns="http://schemas.microsoft.com/sharepoint/v3" xsi:nil="true"/>
    <SharingLink xmlns="cf328f71-004c-4ec5-8aac-4c1fe87c002c" xsi:nil="true"/>
    <SharedWithUsers xmlns="133e5729-7bb1-4685-bd1f-c5e580a2ee33">
      <UserInfo>
        <DisplayName/>
        <AccountId xsi:nil="true"/>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392DEB4-AAB4-4013-9DE5-2F4F1358C9CC}"/>
</file>

<file path=customXml/itemProps2.xml><?xml version="1.0" encoding="utf-8"?>
<ds:datastoreItem xmlns:ds="http://schemas.openxmlformats.org/officeDocument/2006/customXml" ds:itemID="{DC00818C-9313-4491-82F4-E9CBFE5DB659}">
  <ds:schemaRefs>
    <ds:schemaRef ds:uri="http://purl.org/dc/elements/1.1/"/>
    <ds:schemaRef ds:uri="http://schemas.microsoft.com/sharepoint/v3"/>
    <ds:schemaRef ds:uri="http://www.w3.org/XML/1998/namespace"/>
    <ds:schemaRef ds:uri="http://schemas.microsoft.com/office/2006/documentManagement/types"/>
    <ds:schemaRef ds:uri="http://schemas.openxmlformats.org/package/2006/metadata/core-properties"/>
    <ds:schemaRef ds:uri="http://purl.org/dc/dcmitype/"/>
    <ds:schemaRef ds:uri="http://purl.org/dc/terms/"/>
    <ds:schemaRef ds:uri="http://schemas.microsoft.com/office/infopath/2007/PartnerControls"/>
    <ds:schemaRef ds:uri="cf328f71-004c-4ec5-8aac-4c1fe87c002c"/>
    <ds:schemaRef ds:uri="133e5729-7bb1-4685-bd1f-c5e580a2ee33"/>
    <ds:schemaRef ds:uri="http://schemas.microsoft.com/office/2006/metadata/properties"/>
  </ds:schemaRefs>
</ds:datastoreItem>
</file>

<file path=customXml/itemProps3.xml><?xml version="1.0" encoding="utf-8"?>
<ds:datastoreItem xmlns:ds="http://schemas.openxmlformats.org/officeDocument/2006/customXml" ds:itemID="{D18E8416-3288-423B-9DBA-919616972C2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123</TotalTime>
  <Words>9046</Words>
  <Application>Microsoft Office PowerPoint</Application>
  <PresentationFormat>Custom</PresentationFormat>
  <Paragraphs>564</Paragraphs>
  <Slides>30</Slides>
  <Notes>27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30</vt:i4>
      </vt:variant>
    </vt:vector>
  </HeadingPairs>
  <TitlesOfParts>
    <vt:vector size="39" baseType="lpstr">
      <vt:lpstr>Times New Roman</vt:lpstr>
      <vt:lpstr>Arial Narrow</vt:lpstr>
      <vt:lpstr>Open Sans</vt:lpstr>
      <vt:lpstr>Calibri</vt:lpstr>
      <vt:lpstr>Montserrat</vt:lpstr>
      <vt:lpstr>Roboto</vt:lpstr>
      <vt:lpstr>Oswald</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Definición de conducta sexual inapropiada</vt:lpstr>
      <vt:lpstr>Definición de conducta sexual inapropiada</vt:lpstr>
      <vt:lpstr>Definición de conducta sexual inapropiada</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44</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account</dc:creator>
  <cp:lastModifiedBy>Virginia LAINO</cp:lastModifiedBy>
  <cp:revision>42</cp:revision>
  <dcterms:created xsi:type="dcterms:W3CDTF">2015-02-25T15:20:40Z</dcterms:created>
  <dcterms:modified xsi:type="dcterms:W3CDTF">2024-03-22T09:38:30Z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ContentMarkingFooterLocations">
    <vt:lpwstr>Office Theme:3</vt:lpwstr>
  </property>
  <property fmtid="{D5CDD505-2E9C-101B-9397-08002B2CF9AE}" pid="3" name="ClassificationContentMarkingFooterText">
    <vt:lpwstr>Public</vt:lpwstr>
  </property>
  <property fmtid="{D5CDD505-2E9C-101B-9397-08002B2CF9AE}" pid="4" name="ContentTypeId">
    <vt:lpwstr>0x01010088EE9237482712449971AC4496F4F58A</vt:lpwstr>
  </property>
  <property fmtid="{D5CDD505-2E9C-101B-9397-08002B2CF9AE}" pid="5" name="ICRCIMP_BusinessFunction">
    <vt:lpwstr>1;#Operations Management|8105d8d5-bb50-46de-81af-10caf3180b22</vt:lpwstr>
  </property>
  <property fmtid="{D5CDD505-2E9C-101B-9397-08002B2CF9AE}" pid="6" name="ICRCIMP_Country">
    <vt:lpwstr>2;#No Country|1f55df4f-c103-4303-b974-426a8e7d1d06</vt:lpwstr>
  </property>
  <property fmtid="{D5CDD505-2E9C-101B-9397-08002B2CF9AE}" pid="7" name="ICRCIMP_DocumentType">
    <vt:lpwstr/>
  </property>
  <property fmtid="{D5CDD505-2E9C-101B-9397-08002B2CF9AE}" pid="8" name="ICRCIMP_IHT">
    <vt:lpwstr>3;#Internal|23eb6094-56fc-4ad4-8ae2-cf1575a694f0</vt:lpwstr>
  </property>
  <property fmtid="{D5CDD505-2E9C-101B-9397-08002B2CF9AE}" pid="9" name="ICRCIMP_KeyIssue">
    <vt:lpwstr>4;#- No key issue|32056555-74b8-4174-9beb-b0d6d010855f</vt:lpwstr>
  </property>
  <property fmtid="{D5CDD505-2E9C-101B-9397-08002B2CF9AE}" pid="10" name="ICRCIMP_Keyword">
    <vt:lpwstr/>
  </property>
  <property fmtid="{D5CDD505-2E9C-101B-9397-08002B2CF9AE}" pid="11" name="ICRCIMP_ManageAccess">
    <vt:bool>false</vt:bool>
  </property>
  <property fmtid="{D5CDD505-2E9C-101B-9397-08002B2CF9AE}" pid="12" name="ICRCIMP_OrganizationalAccronym">
    <vt:lpwstr/>
  </property>
  <property fmtid="{D5CDD505-2E9C-101B-9397-08002B2CF9AE}" pid="13" name="ICRCIMP_RMUnitInCharge">
    <vt:lpwstr/>
  </property>
  <property fmtid="{D5CDD505-2E9C-101B-9397-08002B2CF9AE}" pid="14" name="MSIP_Label_caf3f7fd-5cd4-4287-9002-aceb9af13c42_ActionId">
    <vt:lpwstr>64c6aeeb-61b3-4fd0-b33e-cbdfbbc48a49</vt:lpwstr>
  </property>
  <property fmtid="{D5CDD505-2E9C-101B-9397-08002B2CF9AE}" pid="15" name="MSIP_Label_caf3f7fd-5cd4-4287-9002-aceb9af13c42_ContentBits">
    <vt:lpwstr>2</vt:lpwstr>
  </property>
  <property fmtid="{D5CDD505-2E9C-101B-9397-08002B2CF9AE}" pid="16" name="MSIP_Label_caf3f7fd-5cd4-4287-9002-aceb9af13c42_Enabled">
    <vt:lpwstr>true</vt:lpwstr>
  </property>
  <property fmtid="{D5CDD505-2E9C-101B-9397-08002B2CF9AE}" pid="17" name="MSIP_Label_caf3f7fd-5cd4-4287-9002-aceb9af13c42_Method">
    <vt:lpwstr>Privileged</vt:lpwstr>
  </property>
  <property fmtid="{D5CDD505-2E9C-101B-9397-08002B2CF9AE}" pid="18" name="MSIP_Label_caf3f7fd-5cd4-4287-9002-aceb9af13c42_Name">
    <vt:lpwstr>Public</vt:lpwstr>
  </property>
  <property fmtid="{D5CDD505-2E9C-101B-9397-08002B2CF9AE}" pid="19" name="MSIP_Label_caf3f7fd-5cd4-4287-9002-aceb9af13c42_SetDate">
    <vt:lpwstr>2022-01-26T09:23:24Z</vt:lpwstr>
  </property>
  <property fmtid="{D5CDD505-2E9C-101B-9397-08002B2CF9AE}" pid="20" name="MSIP_Label_caf3f7fd-5cd4-4287-9002-aceb9af13c42_SiteId">
    <vt:lpwstr>a2b53be5-734e-4e6c-ab0d-d184f60fd917</vt:lpwstr>
  </property>
  <property fmtid="{D5CDD505-2E9C-101B-9397-08002B2CF9AE}" pid="21" name="MediaServiceImageTags">
    <vt:lpwstr/>
  </property>
  <property fmtid="{D5CDD505-2E9C-101B-9397-08002B2CF9AE}" pid="22" name="NXPowerLiteLastOptimized">
    <vt:lpwstr>3246496</vt:lpwstr>
  </property>
  <property fmtid="{D5CDD505-2E9C-101B-9397-08002B2CF9AE}" pid="23" name="NXPowerLiteSettings">
    <vt:lpwstr>F7000400038000</vt:lpwstr>
  </property>
  <property fmtid="{D5CDD505-2E9C-101B-9397-08002B2CF9AE}" pid="24" name="NXPowerLiteVersion">
    <vt:lpwstr>S10.0.0</vt:lpwstr>
  </property>
  <property fmtid="{D5CDD505-2E9C-101B-9397-08002B2CF9AE}" pid="25" name="_dlc_DocIdItemGuid">
    <vt:lpwstr>ff974673-ceb3-4d8e-a02e-b02e3422ea4b</vt:lpwstr>
  </property>
  <property fmtid="{D5CDD505-2E9C-101B-9397-08002B2CF9AE}" pid="26" name="Order">
    <vt:r8>555300</vt:r8>
  </property>
  <property fmtid="{D5CDD505-2E9C-101B-9397-08002B2CF9AE}" pid="27" name="xd_Signature">
    <vt:bool>false</vt:bool>
  </property>
  <property fmtid="{D5CDD505-2E9C-101B-9397-08002B2CF9AE}" pid="28" name="xd_ProgID">
    <vt:lpwstr/>
  </property>
  <property fmtid="{D5CDD505-2E9C-101B-9397-08002B2CF9AE}" pid="29" name="_SourceUrl">
    <vt:lpwstr/>
  </property>
  <property fmtid="{D5CDD505-2E9C-101B-9397-08002B2CF9AE}" pid="30" name="_SharedFileIndex">
    <vt:lpwstr/>
  </property>
  <property fmtid="{D5CDD505-2E9C-101B-9397-08002B2CF9AE}" pid="31" name="ComplianceAssetId">
    <vt:lpwstr/>
  </property>
  <property fmtid="{D5CDD505-2E9C-101B-9397-08002B2CF9AE}" pid="32" name="TemplateUrl">
    <vt:lpwstr/>
  </property>
  <property fmtid="{D5CDD505-2E9C-101B-9397-08002B2CF9AE}" pid="33" name="_ExtendedDescription">
    <vt:lpwstr/>
  </property>
  <property fmtid="{D5CDD505-2E9C-101B-9397-08002B2CF9AE}" pid="34" name="TriggerFlowInfo">
    <vt:lpwstr/>
  </property>
</Properties>
</file>