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54" r:id="rId4"/>
  </p:sldMasterIdLst>
  <p:notesMasterIdLst>
    <p:notesMasterId r:id="rId11"/>
  </p:notesMasterIdLst>
  <p:sldIdLst>
    <p:sldId id="2076137780" r:id="rId5"/>
    <p:sldId id="2076137846" r:id="rId6"/>
    <p:sldId id="2076137847" r:id="rId7"/>
    <p:sldId id="2076137834" r:id="rId8"/>
    <p:sldId id="2076137848" r:id="rId9"/>
    <p:sldId id="279" r:id="rId10"/>
  </p:sldIdLst>
  <p:sldSz cx="18288000" cy="10288588"/>
  <p:notesSz cx="6858000" cy="9144000"/>
  <p:embeddedFontLs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SemiBold" panose="00000700000000000000" pitchFamily="2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  <p:embeddedFont>
      <p:font typeface="Roboto" panose="02000000000000000000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jihKAmEJ296M5KiLnW8MdpjOHK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F7C2B00-AFDC-DE43-C893-5B1B58642409}" name="Sharon Reader" initials="SR" userId="ca5c8e1e0ed0967f" providerId="Windows Live"/>
  <p188:author id="{5E84FAFF-A465-F3D2-E8A9-1E8964DEEB9A}" name="Ombretta BAGGIO" initials="OB" userId="S::ombretta.baggio@ifrc.org::7b3fb4fe-2684-4892-9f38-a1ec0f99715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DDAD9CC-BE5E-492C-9966-A0CB59E24631}">
  <a:tblStyle styleId="{3DDAD9CC-BE5E-492C-9966-A0CB59E24631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183"/>
    <p:restoredTop sz="74319" autoAdjust="0"/>
  </p:normalViewPr>
  <p:slideViewPr>
    <p:cSldViewPr snapToGrid="0">
      <p:cViewPr varScale="1">
        <p:scale>
          <a:sx n="34" d="100"/>
          <a:sy n="34" d="100"/>
        </p:scale>
        <p:origin x="798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3" Type="http://customschemas.google.com/relationships/presentationmetadata" Target="metadata"/><Relationship Id="rId58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5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542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542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542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542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542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64" name="Google Shape;46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S" b="1" dirty="0"/>
              <a:t>NOTAS DEL FACILITADOR – EJERCICIO BREVE EN GRUPO
Imprima una copia de los tipos de comentarios de CEA </a:t>
            </a:r>
            <a:r>
              <a:rPr lang="es-ES" b="1"/>
              <a:t>EJERCICIO 5.1 </a:t>
            </a:r>
            <a:r>
              <a:rPr lang="es-ES" b="1" dirty="0"/>
              <a:t>para cada grupo y corte las cajas en tarjetas individuales, mézclelas
Entregue un conjunto completo a cada grupo y pídales que conecten el tipo de retroalimentación con la descripción correcta y el comentario de retroalimentación de ejemplo (como se muestra en la siguiente diapositiva)
Luego muestre la siguiente diapositiva y pregunte si alguien tenía algo diferente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E5556-7A88-624B-8490-7FCCBD7BA45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29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A4597-E3D5-A46B-4B12-094B52ACB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24E14D-FDA0-7D7F-4E40-7FC73993CD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139B1A-AA2D-DB2D-6D8E-EB37FE7549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S" b="1" dirty="0"/>
              <a:t>NOTAS DEL FACILITADOR – EJERCICIO BREVE EN GRUPO
Imprima una copia de los tipos de comentarios de CEA </a:t>
            </a:r>
            <a:r>
              <a:rPr lang="es-ES" b="1"/>
              <a:t>EJERCICIO 5.1 </a:t>
            </a:r>
            <a:r>
              <a:rPr lang="es-ES" b="1" dirty="0"/>
              <a:t>para cada grupo y corte las cajas en tarjetas individuales, mézclelas
Entregue un conjunto completo a cada grupo y pídales que conecten el tipo de retroalimentación con la descripción correcta y el comentario de retroalimentación de ejemplo (como se muestra en la siguiente diapositiva)
Luego muestre la siguiente diapositiva y pregunte si alguien tenía algo diferente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512CD-57DC-711B-3B51-45507BDB4C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E5556-7A88-624B-8490-7FCCBD7BA45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976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>
          <a:extLst>
            <a:ext uri="{FF2B5EF4-FFF2-40B4-BE49-F238E27FC236}">
              <a16:creationId xmlns:a16="http://schemas.microsoft.com/office/drawing/2014/main" id="{2AD95B49-B0BF-9E4A-7587-C6A5652BE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2:notes">
            <a:extLst>
              <a:ext uri="{FF2B5EF4-FFF2-40B4-BE49-F238E27FC236}">
                <a16:creationId xmlns:a16="http://schemas.microsoft.com/office/drawing/2014/main" id="{9DBEE7D7-D363-F311-8831-1DAADED0B2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6" name="Google Shape;676;p22:notes">
            <a:extLst>
              <a:ext uri="{FF2B5EF4-FFF2-40B4-BE49-F238E27FC236}">
                <a16:creationId xmlns:a16="http://schemas.microsoft.com/office/drawing/2014/main" id="{BD183EBC-E7ED-0B92-9D77-89A664BC90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b="1" dirty="0"/>
              <a:t>SEE THE FACILITATOR GUIDE FOR INSTRUCTIONS TO RUN THIS EXERCISE</a:t>
            </a:r>
            <a:endParaRPr dirty="0"/>
          </a:p>
        </p:txBody>
      </p:sp>
      <p:sp>
        <p:nvSpPr>
          <p:cNvPr id="677" name="Google Shape;677;p22:notes">
            <a:extLst>
              <a:ext uri="{FF2B5EF4-FFF2-40B4-BE49-F238E27FC236}">
                <a16:creationId xmlns:a16="http://schemas.microsoft.com/office/drawing/2014/main" id="{05FCD278-916C-ADB8-4E48-8FE63BCF10C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858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>
          <a:extLst>
            <a:ext uri="{FF2B5EF4-FFF2-40B4-BE49-F238E27FC236}">
              <a16:creationId xmlns:a16="http://schemas.microsoft.com/office/drawing/2014/main" id="{72693C63-2C40-DB6C-FCB6-CC1C58379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2:notes">
            <a:extLst>
              <a:ext uri="{FF2B5EF4-FFF2-40B4-BE49-F238E27FC236}">
                <a16:creationId xmlns:a16="http://schemas.microsoft.com/office/drawing/2014/main" id="{3807A5ED-7385-2A8D-0DD4-C3C7253A97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6" name="Google Shape;676;p22:notes">
            <a:extLst>
              <a:ext uri="{FF2B5EF4-FFF2-40B4-BE49-F238E27FC236}">
                <a16:creationId xmlns:a16="http://schemas.microsoft.com/office/drawing/2014/main" id="{B203048B-4EEC-24F1-67F6-8EC8BF7755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b="1" dirty="0"/>
              <a:t>SEE THE FACILITATOR GUIDE FOR INSTRUCTIONS TO RUN THIS EXERCISE</a:t>
            </a:r>
            <a:endParaRPr dirty="0"/>
          </a:p>
        </p:txBody>
      </p:sp>
      <p:sp>
        <p:nvSpPr>
          <p:cNvPr id="677" name="Google Shape;677;p22:notes">
            <a:extLst>
              <a:ext uri="{FF2B5EF4-FFF2-40B4-BE49-F238E27FC236}">
                <a16:creationId xmlns:a16="http://schemas.microsoft.com/office/drawing/2014/main" id="{3363241E-3CC8-0DE8-CE84-3F13E9816D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9417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b="1"/>
              <a:t>FACILITATOR NOTES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SzPts val="1400"/>
              <a:buNone/>
            </a:pPr>
            <a:r>
              <a:rPr lang="es-CR"/>
              <a:t>Hay muchas fuentes de apoyo sobre la participación de la comunidad y la rendición de cuentas dentro del Movimiento. Dos de los más útiles son:
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SzPts val="1400"/>
              <a:buNone/>
            </a:pPr>
            <a:r>
              <a:rPr lang="en-GB" sz="1804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Community Engagement Hub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Clr>
                <a:schemeClr val="dk1"/>
              </a:buClr>
              <a:buSzPts val="1804"/>
              <a:buFont typeface="Arial"/>
              <a:buChar char="•"/>
            </a:pPr>
            <a:r>
              <a:rPr lang="es-CR" sz="180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Centro de Participación Comunitaria es una plataforma en línea gratuita, alojada por la Cruz Roja Británica, que proporciona una "ventanilla única" para la participación y la responsabilidad de la comunidad. 
El centro contiene más de 300 recursos e incluye paquetes de capacitación, un juego de aprendizaje electrónico, un mapa interactivo, un foro de chat, así como herramientas, guías y estudios de casos sobre una variedad de temas, desde mecanismos de retroalimentación hasta programas de radio. 
Financiado por la Oficina de Asuntos Exteriores, Commonwealth y Desarrollo del Reino Unido, el Centro está disponible en inglés, francés, español y árabe. Si tiene alguna pregunta o sugerencia sobre el centro, comuníquese con Laurel Selby LSelby@redcross.org.uk
</a:t>
            </a:r>
            <a:endParaRPr sz="180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SzPts val="1400"/>
              <a:buNone/>
            </a:pPr>
            <a:r>
              <a:rPr lang="en-GB" sz="1804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CEA Guide and toolkit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Clr>
                <a:schemeClr val="dk1"/>
              </a:buClr>
              <a:buSzPts val="1804"/>
              <a:buFont typeface="Arial"/>
              <a:buChar char="•"/>
            </a:pPr>
            <a:r>
              <a:rPr lang="es-CR" sz="180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 capacitación se basa en la Guía y el kit de herramientas de CEA
Proporcionan orientación y herramientas para adoptar un enfoque más sistemático y confiable para involucrarse y rendir cuentas a las comunidades. 
No sustituyen a las buenas prácticas existentes, sino que ayudan a subsanar las lagunas o debilidades que existan. 
El kit de herramientas de CEA incluye plantillas, listas de verificación y notas de orientación detalladas sobre aspectos específicos de CEA. Las herramientas prácticas y los paquetes de capacitación apoyan la guía, que están vinculados a todo momento.
</a:t>
            </a:r>
            <a:endParaRPr sz="180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Clr>
                <a:schemeClr val="dk1"/>
              </a:buClr>
              <a:buSzPts val="1804"/>
              <a:buFont typeface="+mj-lt"/>
              <a:buNone/>
            </a:pPr>
            <a:r>
              <a:rPr lang="es-CR" sz="180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guía está organizada en siete módulos, que se pueden utilizar individualmente según sea necesario: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541"/>
              </a:spcBef>
              <a:spcAft>
                <a:spcPts val="0"/>
              </a:spcAft>
              <a:buClr>
                <a:schemeClr val="dk1"/>
              </a:buClr>
              <a:buSzPts val="1804"/>
              <a:buFont typeface="+mj-lt"/>
              <a:buAutoNum type="arabicPeriod"/>
            </a:pPr>
            <a:r>
              <a:rPr lang="es-CR" sz="180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
Una introducción
Compromisos de todo el Movimiento 
Institucionalización de CEA
Acciones mínimas para lograr una buena participación de la comunidad a lo largo del ciclo del programa
Participación de la comunidad en situaciones de emergencia 
Mecanismos de retroalimentación de la comunidad 
Trabajar con la protección, el género y la inclusión y el cambio de comportamiento y la comunicación de riesgos como áreas estrechamente relacionadas</a:t>
            </a:r>
            <a:endParaRPr sz="180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228282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Clr>
                <a:schemeClr val="dk1"/>
              </a:buClr>
              <a:buSzPts val="1805"/>
              <a:buFont typeface="Arial"/>
              <a:buNone/>
            </a:pPr>
            <a:endParaRPr/>
          </a:p>
        </p:txBody>
      </p:sp>
      <p:sp>
        <p:nvSpPr>
          <p:cNvPr id="684" name="Google Shape;68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">
  <p:cSld name="04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6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" name="Google Shape;14;p26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Google Shape;97;p45" descr="A picture containing drawing&#10;&#10;Description automatically generated">
            <a:extLst>
              <a:ext uri="{FF2B5EF4-FFF2-40B4-BE49-F238E27FC236}">
                <a16:creationId xmlns:a16="http://schemas.microsoft.com/office/drawing/2014/main" id="{4A44B896-340C-6880-B12A-A43AE3D3BF25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8088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">
  <p:cSld name="07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3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84" name="Google Shape;84;p43"/>
          <p:cNvSpPr/>
          <p:nvPr/>
        </p:nvSpPr>
        <p:spPr>
          <a:xfrm rot="-2700000">
            <a:off x="-4975069" y="2029188"/>
            <a:ext cx="17752544" cy="3778950"/>
          </a:xfrm>
          <a:prstGeom prst="rect">
            <a:avLst/>
          </a:prstGeom>
          <a:solidFill>
            <a:srgbClr val="011E4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3"/>
          <p:cNvSpPr/>
          <p:nvPr/>
        </p:nvSpPr>
        <p:spPr>
          <a:xfrm rot="-2700000">
            <a:off x="12735456" y="7087331"/>
            <a:ext cx="8322977" cy="41133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43" descr="A sign in the dark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665378" y="-7435166"/>
            <a:ext cx="20236810" cy="2023681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43"/>
          <p:cNvSpPr/>
          <p:nvPr/>
        </p:nvSpPr>
        <p:spPr>
          <a:xfrm rot="-2700000">
            <a:off x="-2493619" y="-545547"/>
            <a:ext cx="7580100" cy="36255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43" descr="A picture containing drawing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43"/>
          <p:cNvSpPr txBox="1">
            <a:spLocks noGrp="1"/>
          </p:cNvSpPr>
          <p:nvPr>
            <p:ph type="title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5333F"/>
              </a:buClr>
              <a:buSzPts val="6600"/>
              <a:buFont typeface="Montserrat"/>
              <a:buNone/>
              <a:defRPr sz="6600" b="1" i="0" u="none" strike="noStrike" cap="non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Google Shape;90;p43"/>
          <p:cNvSpPr txBox="1"/>
          <p:nvPr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11E4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31 January 2022</a:t>
            </a:r>
            <a:endParaRPr sz="2400" b="1" i="0" u="none" strike="noStrike" cap="none">
              <a:solidFill>
                <a:srgbClr val="011E4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2470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">
  <p:cSld name="10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4"/>
          <p:cNvSpPr>
            <a:spLocks noGrp="1"/>
          </p:cNvSpPr>
          <p:nvPr>
            <p:ph type="pic" idx="2"/>
          </p:nvPr>
        </p:nvSpPr>
        <p:spPr>
          <a:xfrm>
            <a:off x="383056" y="338143"/>
            <a:ext cx="17521895" cy="962500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05451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5"/>
          <p:cNvSpPr>
            <a:spLocks noGrp="1"/>
          </p:cNvSpPr>
          <p:nvPr>
            <p:ph type="pic" idx="2"/>
          </p:nvPr>
        </p:nvSpPr>
        <p:spPr>
          <a:xfrm>
            <a:off x="1935145" y="3120406"/>
            <a:ext cx="5715000" cy="5715000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95" name="Google Shape;95;p45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96" name="Google Shape;96;p45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7" name="Google Shape;97;p45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0959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6"/>
          <p:cNvSpPr>
            <a:spLocks noGrp="1"/>
          </p:cNvSpPr>
          <p:nvPr>
            <p:ph type="pic" idx="2"/>
          </p:nvPr>
        </p:nvSpPr>
        <p:spPr>
          <a:xfrm>
            <a:off x="1610782" y="2576586"/>
            <a:ext cx="6363725" cy="6363727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00" name="Google Shape;100;p46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01" name="Google Shape;101;p46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2" name="Google Shape;102;p46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3459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">
  <p:cSld name="13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7"/>
          <p:cNvSpPr>
            <a:spLocks noGrp="1"/>
          </p:cNvSpPr>
          <p:nvPr>
            <p:ph type="pic" idx="2"/>
          </p:nvPr>
        </p:nvSpPr>
        <p:spPr>
          <a:xfrm flipH="1">
            <a:off x="-1" y="0"/>
            <a:ext cx="14712019" cy="4511040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05" name="Google Shape;105;p47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06" name="Google Shape;106;p47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7" name="Google Shape;107;p47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3716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8"/>
          <p:cNvSpPr>
            <a:spLocks noGrp="1"/>
          </p:cNvSpPr>
          <p:nvPr>
            <p:ph type="pic" idx="2"/>
          </p:nvPr>
        </p:nvSpPr>
        <p:spPr>
          <a:xfrm>
            <a:off x="1553028" y="0"/>
            <a:ext cx="16734972" cy="5379495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10" name="Google Shape;110;p48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11" name="Google Shape;111;p48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2" name="Google Shape;112;p48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2168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">
  <p:cSld name="16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9"/>
          <p:cNvSpPr>
            <a:spLocks noGrp="1"/>
          </p:cNvSpPr>
          <p:nvPr>
            <p:ph type="pic" idx="2"/>
          </p:nvPr>
        </p:nvSpPr>
        <p:spPr>
          <a:xfrm>
            <a:off x="0" y="0"/>
            <a:ext cx="6698918" cy="669891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15" name="Google Shape;115;p49"/>
          <p:cNvSpPr>
            <a:spLocks noGrp="1"/>
          </p:cNvSpPr>
          <p:nvPr>
            <p:ph type="pic" idx="3"/>
          </p:nvPr>
        </p:nvSpPr>
        <p:spPr>
          <a:xfrm>
            <a:off x="4279192" y="4287009"/>
            <a:ext cx="4798110" cy="479811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16" name="Google Shape;116;p49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17" name="Google Shape;117;p49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8" name="Google Shape;118;p49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089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">
  <p:cSld name="17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0"/>
          <p:cNvSpPr>
            <a:spLocks noGrp="1"/>
          </p:cNvSpPr>
          <p:nvPr>
            <p:ph type="pic" idx="2"/>
          </p:nvPr>
        </p:nvSpPr>
        <p:spPr>
          <a:xfrm>
            <a:off x="6907700" y="3429529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1" name="Google Shape;121;p50"/>
          <p:cNvSpPr>
            <a:spLocks noGrp="1"/>
          </p:cNvSpPr>
          <p:nvPr>
            <p:ph type="pic" idx="3"/>
          </p:nvPr>
        </p:nvSpPr>
        <p:spPr>
          <a:xfrm>
            <a:off x="-24384" y="0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2" name="Google Shape;122;p50"/>
          <p:cNvSpPr>
            <a:spLocks noGrp="1"/>
          </p:cNvSpPr>
          <p:nvPr>
            <p:ph type="pic" idx="4"/>
          </p:nvPr>
        </p:nvSpPr>
        <p:spPr>
          <a:xfrm>
            <a:off x="3441658" y="3429529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3" name="Google Shape;123;p50"/>
          <p:cNvSpPr>
            <a:spLocks noGrp="1"/>
          </p:cNvSpPr>
          <p:nvPr>
            <p:ph type="pic" idx="5"/>
          </p:nvPr>
        </p:nvSpPr>
        <p:spPr>
          <a:xfrm>
            <a:off x="-24384" y="3429529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4" name="Google Shape;124;p50"/>
          <p:cNvSpPr>
            <a:spLocks noGrp="1"/>
          </p:cNvSpPr>
          <p:nvPr>
            <p:ph type="pic" idx="6"/>
          </p:nvPr>
        </p:nvSpPr>
        <p:spPr>
          <a:xfrm>
            <a:off x="3441658" y="6859059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5" name="Google Shape;125;p50"/>
          <p:cNvSpPr>
            <a:spLocks noGrp="1"/>
          </p:cNvSpPr>
          <p:nvPr>
            <p:ph type="pic" idx="7"/>
          </p:nvPr>
        </p:nvSpPr>
        <p:spPr>
          <a:xfrm>
            <a:off x="-24384" y="6859059"/>
            <a:ext cx="3466042" cy="3429529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26" name="Google Shape;126;p50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7" name="Google Shape;127;p50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28" name="Google Shape;128;p50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946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">
  <p:cSld name="18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1"/>
          <p:cNvSpPr>
            <a:spLocks noGrp="1"/>
          </p:cNvSpPr>
          <p:nvPr>
            <p:ph type="pic" idx="2"/>
          </p:nvPr>
        </p:nvSpPr>
        <p:spPr>
          <a:xfrm>
            <a:off x="11359170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1" name="Google Shape;131;p51"/>
          <p:cNvSpPr>
            <a:spLocks noGrp="1"/>
          </p:cNvSpPr>
          <p:nvPr>
            <p:ph type="pic" idx="3"/>
          </p:nvPr>
        </p:nvSpPr>
        <p:spPr>
          <a:xfrm>
            <a:off x="9087336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2" name="Google Shape;132;p51"/>
          <p:cNvSpPr>
            <a:spLocks noGrp="1"/>
          </p:cNvSpPr>
          <p:nvPr>
            <p:ph type="pic" idx="4"/>
          </p:nvPr>
        </p:nvSpPr>
        <p:spPr>
          <a:xfrm>
            <a:off x="6815502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3" name="Google Shape;133;p51"/>
          <p:cNvSpPr>
            <a:spLocks noGrp="1"/>
          </p:cNvSpPr>
          <p:nvPr>
            <p:ph type="pic" idx="5"/>
          </p:nvPr>
        </p:nvSpPr>
        <p:spPr>
          <a:xfrm>
            <a:off x="4543668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4" name="Google Shape;134;p51"/>
          <p:cNvSpPr>
            <a:spLocks noGrp="1"/>
          </p:cNvSpPr>
          <p:nvPr>
            <p:ph type="pic" idx="6"/>
          </p:nvPr>
        </p:nvSpPr>
        <p:spPr>
          <a:xfrm>
            <a:off x="2271834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5" name="Google Shape;135;p51"/>
          <p:cNvSpPr>
            <a:spLocks noGrp="1"/>
          </p:cNvSpPr>
          <p:nvPr>
            <p:ph type="pic" idx="7"/>
          </p:nvPr>
        </p:nvSpPr>
        <p:spPr>
          <a:xfrm>
            <a:off x="0" y="0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6" name="Google Shape;136;p51"/>
          <p:cNvSpPr>
            <a:spLocks noGrp="1"/>
          </p:cNvSpPr>
          <p:nvPr>
            <p:ph type="pic" idx="8"/>
          </p:nvPr>
        </p:nvSpPr>
        <p:spPr>
          <a:xfrm>
            <a:off x="9087336" y="2247901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7" name="Google Shape;137;p51"/>
          <p:cNvSpPr>
            <a:spLocks noGrp="1"/>
          </p:cNvSpPr>
          <p:nvPr>
            <p:ph type="pic" idx="9"/>
          </p:nvPr>
        </p:nvSpPr>
        <p:spPr>
          <a:xfrm>
            <a:off x="6815502" y="2247901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8" name="Google Shape;138;p51"/>
          <p:cNvSpPr>
            <a:spLocks noGrp="1"/>
          </p:cNvSpPr>
          <p:nvPr>
            <p:ph type="pic" idx="13"/>
          </p:nvPr>
        </p:nvSpPr>
        <p:spPr>
          <a:xfrm>
            <a:off x="4543668" y="2247901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39" name="Google Shape;139;p51"/>
          <p:cNvSpPr>
            <a:spLocks noGrp="1"/>
          </p:cNvSpPr>
          <p:nvPr>
            <p:ph type="pic" idx="14"/>
          </p:nvPr>
        </p:nvSpPr>
        <p:spPr>
          <a:xfrm>
            <a:off x="2271834" y="2247901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0" name="Google Shape;140;p51"/>
          <p:cNvSpPr>
            <a:spLocks noGrp="1"/>
          </p:cNvSpPr>
          <p:nvPr>
            <p:ph type="pic" idx="15"/>
          </p:nvPr>
        </p:nvSpPr>
        <p:spPr>
          <a:xfrm>
            <a:off x="0" y="2247901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1" name="Google Shape;141;p51"/>
          <p:cNvSpPr>
            <a:spLocks noGrp="1"/>
          </p:cNvSpPr>
          <p:nvPr>
            <p:ph type="pic" idx="16"/>
          </p:nvPr>
        </p:nvSpPr>
        <p:spPr>
          <a:xfrm>
            <a:off x="4543668" y="4495802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2" name="Google Shape;142;p51"/>
          <p:cNvSpPr>
            <a:spLocks noGrp="1"/>
          </p:cNvSpPr>
          <p:nvPr>
            <p:ph type="pic" idx="17"/>
          </p:nvPr>
        </p:nvSpPr>
        <p:spPr>
          <a:xfrm>
            <a:off x="2271834" y="4495802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3" name="Google Shape;143;p51"/>
          <p:cNvSpPr>
            <a:spLocks noGrp="1"/>
          </p:cNvSpPr>
          <p:nvPr>
            <p:ph type="pic" idx="18"/>
          </p:nvPr>
        </p:nvSpPr>
        <p:spPr>
          <a:xfrm>
            <a:off x="0" y="4495802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4" name="Google Shape;144;p51"/>
          <p:cNvSpPr>
            <a:spLocks noGrp="1"/>
          </p:cNvSpPr>
          <p:nvPr>
            <p:ph type="pic" idx="19"/>
          </p:nvPr>
        </p:nvSpPr>
        <p:spPr>
          <a:xfrm>
            <a:off x="0" y="6743703"/>
            <a:ext cx="2271834" cy="2247901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45" name="Google Shape;145;p51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6" name="Google Shape;146;p51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47" name="Google Shape;147;p51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1142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">
  <p:cSld name="19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2"/>
          <p:cNvSpPr>
            <a:spLocks noGrp="1"/>
          </p:cNvSpPr>
          <p:nvPr>
            <p:ph type="pic" idx="2"/>
          </p:nvPr>
        </p:nvSpPr>
        <p:spPr>
          <a:xfrm>
            <a:off x="2076448" y="0"/>
            <a:ext cx="3975907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50" name="Google Shape;150;p52"/>
          <p:cNvSpPr>
            <a:spLocks noGrp="1"/>
          </p:cNvSpPr>
          <p:nvPr>
            <p:ph type="pic" idx="3"/>
          </p:nvPr>
        </p:nvSpPr>
        <p:spPr>
          <a:xfrm>
            <a:off x="6052354" y="0"/>
            <a:ext cx="3975907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51" name="Google Shape;151;p52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2" name="Google Shape;152;p52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53" name="Google Shape;153;p52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4900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4"/>
          <p:cNvSpPr>
            <a:spLocks noGrp="1"/>
          </p:cNvSpPr>
          <p:nvPr>
            <p:ph type="pic" idx="2"/>
          </p:nvPr>
        </p:nvSpPr>
        <p:spPr>
          <a:xfrm>
            <a:off x="7841126" y="0"/>
            <a:ext cx="10446874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pic>
        <p:nvPicPr>
          <p:cNvPr id="2" name="Google Shape;97;p4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B536BC1-B29E-7338-882B-00DB0F8A9042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91595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">
  <p:cSld name="20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3"/>
          <p:cNvSpPr>
            <a:spLocks noGrp="1"/>
          </p:cNvSpPr>
          <p:nvPr>
            <p:ph type="pic" idx="2"/>
          </p:nvPr>
        </p:nvSpPr>
        <p:spPr>
          <a:xfrm>
            <a:off x="2457449" y="0"/>
            <a:ext cx="5485374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56" name="Google Shape;156;p53"/>
          <p:cNvSpPr>
            <a:spLocks noGrp="1"/>
          </p:cNvSpPr>
          <p:nvPr>
            <p:ph type="pic" idx="3"/>
          </p:nvPr>
        </p:nvSpPr>
        <p:spPr>
          <a:xfrm>
            <a:off x="0" y="0"/>
            <a:ext cx="2457448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57" name="Google Shape;157;p53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8" name="Google Shape;158;p53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59" name="Google Shape;159;p53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1472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">
  <p:cSld name="24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5"/>
          <p:cNvSpPr>
            <a:spLocks noGrp="1"/>
          </p:cNvSpPr>
          <p:nvPr>
            <p:ph type="pic" idx="2"/>
          </p:nvPr>
        </p:nvSpPr>
        <p:spPr>
          <a:xfrm>
            <a:off x="0" y="0"/>
            <a:ext cx="14831526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62" name="Google Shape;162;p55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63" name="Google Shape;163;p55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4" name="Google Shape;164;p55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8778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">
  <p:cSld name="25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6"/>
          <p:cNvSpPr>
            <a:spLocks noGrp="1"/>
          </p:cNvSpPr>
          <p:nvPr>
            <p:ph type="pic" idx="2"/>
          </p:nvPr>
        </p:nvSpPr>
        <p:spPr>
          <a:xfrm>
            <a:off x="-1" y="0"/>
            <a:ext cx="11799269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67" name="Google Shape;167;p56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68" name="Google Shape;168;p56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9" name="Google Shape;169;p56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9733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">
  <p:cSld name="28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7"/>
          <p:cNvSpPr>
            <a:spLocks noGrp="1"/>
          </p:cNvSpPr>
          <p:nvPr>
            <p:ph type="pic" idx="2"/>
          </p:nvPr>
        </p:nvSpPr>
        <p:spPr>
          <a:xfrm>
            <a:off x="8655168" y="3482292"/>
            <a:ext cx="5777441" cy="578874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72" name="Google Shape;172;p57"/>
          <p:cNvSpPr>
            <a:spLocks noGrp="1"/>
          </p:cNvSpPr>
          <p:nvPr>
            <p:ph type="pic" idx="3"/>
          </p:nvPr>
        </p:nvSpPr>
        <p:spPr>
          <a:xfrm>
            <a:off x="11334720" y="0"/>
            <a:ext cx="695328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73" name="Google Shape;173;p57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74" name="Google Shape;174;p57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75" name="Google Shape;175;p57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88334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">
  <p:cSld name="29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8"/>
          <p:cNvSpPr>
            <a:spLocks noGrp="1"/>
          </p:cNvSpPr>
          <p:nvPr>
            <p:ph type="pic" idx="2"/>
          </p:nvPr>
        </p:nvSpPr>
        <p:spPr>
          <a:xfrm>
            <a:off x="11334720" y="0"/>
            <a:ext cx="695328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78" name="Google Shape;178;p58"/>
          <p:cNvSpPr>
            <a:spLocks noGrp="1"/>
          </p:cNvSpPr>
          <p:nvPr>
            <p:ph type="pic" idx="3"/>
          </p:nvPr>
        </p:nvSpPr>
        <p:spPr>
          <a:xfrm>
            <a:off x="8937817" y="3459679"/>
            <a:ext cx="5212135" cy="584527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79" name="Google Shape;179;p58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80" name="Google Shape;180;p58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81" name="Google Shape;181;p58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46088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">
  <p:cSld name="30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9"/>
          <p:cNvSpPr>
            <a:spLocks noGrp="1"/>
          </p:cNvSpPr>
          <p:nvPr>
            <p:ph type="pic" idx="2"/>
          </p:nvPr>
        </p:nvSpPr>
        <p:spPr>
          <a:xfrm>
            <a:off x="0" y="0"/>
            <a:ext cx="13279983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84" name="Google Shape;184;p59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85" name="Google Shape;185;p59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86" name="Google Shape;186;p59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687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1">
  <p:cSld name="3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0"/>
          <p:cNvSpPr>
            <a:spLocks noGrp="1"/>
          </p:cNvSpPr>
          <p:nvPr>
            <p:ph type="pic" idx="2"/>
          </p:nvPr>
        </p:nvSpPr>
        <p:spPr>
          <a:xfrm>
            <a:off x="5008008" y="0"/>
            <a:ext cx="13279991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89" name="Google Shape;189;p60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90" name="Google Shape;190;p60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91" name="Google Shape;191;p60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269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2">
  <p:cSld name="32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1"/>
          <p:cNvSpPr>
            <a:spLocks noGrp="1"/>
          </p:cNvSpPr>
          <p:nvPr>
            <p:ph type="pic" idx="2"/>
          </p:nvPr>
        </p:nvSpPr>
        <p:spPr>
          <a:xfrm>
            <a:off x="-17244" y="0"/>
            <a:ext cx="16075035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94" name="Google Shape;194;p61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95" name="Google Shape;195;p61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96" name="Google Shape;196;p61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36075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3">
  <p:cSld name="33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62"/>
          <p:cNvSpPr>
            <a:spLocks noGrp="1"/>
          </p:cNvSpPr>
          <p:nvPr>
            <p:ph type="pic" idx="2"/>
          </p:nvPr>
        </p:nvSpPr>
        <p:spPr>
          <a:xfrm>
            <a:off x="4797506" y="0"/>
            <a:ext cx="16075035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199" name="Google Shape;199;p62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00" name="Google Shape;200;p62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01" name="Google Shape;201;p62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75339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5">
  <p:cSld name="35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3"/>
          <p:cNvSpPr>
            <a:spLocks noGrp="1"/>
          </p:cNvSpPr>
          <p:nvPr>
            <p:ph type="pic" idx="2"/>
          </p:nvPr>
        </p:nvSpPr>
        <p:spPr>
          <a:xfrm>
            <a:off x="1237024" y="1307392"/>
            <a:ext cx="7696540" cy="7673803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04" name="Google Shape;204;p63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05" name="Google Shape;205;p63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06" name="Google Shape;206;p63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704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7">
  <p:cSld name="27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>
            <a:spLocks noGrp="1"/>
          </p:cNvSpPr>
          <p:nvPr>
            <p:ph type="pic" idx="2"/>
          </p:nvPr>
        </p:nvSpPr>
        <p:spPr>
          <a:xfrm>
            <a:off x="9570720" y="1700378"/>
            <a:ext cx="8717279" cy="8588210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35" name="Google Shape;35;p30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6" name="Google Shape;36;p30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Google Shape;97;p4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40B0B4C-3C4D-8D89-0E44-184DB9179A34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4272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6">
  <p:cSld name="36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4"/>
          <p:cNvSpPr>
            <a:spLocks noGrp="1"/>
          </p:cNvSpPr>
          <p:nvPr>
            <p:ph type="pic" idx="2"/>
          </p:nvPr>
        </p:nvSpPr>
        <p:spPr>
          <a:xfrm>
            <a:off x="9401366" y="1401961"/>
            <a:ext cx="7507277" cy="7518587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09" name="Google Shape;209;p64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10" name="Google Shape;210;p64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11" name="Google Shape;211;p64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3992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8">
  <p:cSld name="38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5"/>
          <p:cNvSpPr>
            <a:spLocks noGrp="1"/>
          </p:cNvSpPr>
          <p:nvPr>
            <p:ph type="pic" idx="2"/>
          </p:nvPr>
        </p:nvSpPr>
        <p:spPr>
          <a:xfrm>
            <a:off x="2188966" y="2589863"/>
            <a:ext cx="5107185" cy="5108862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14" name="Google Shape;214;p65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15" name="Google Shape;215;p65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16" name="Google Shape;216;p65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02615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1">
  <p:cSld name="101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6"/>
          <p:cNvSpPr>
            <a:spLocks noGrp="1"/>
          </p:cNvSpPr>
          <p:nvPr>
            <p:ph type="pic" idx="2"/>
          </p:nvPr>
        </p:nvSpPr>
        <p:spPr>
          <a:xfrm>
            <a:off x="0" y="0"/>
            <a:ext cx="5144294" cy="514429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19" name="Google Shape;219;p66"/>
          <p:cNvSpPr>
            <a:spLocks noGrp="1"/>
          </p:cNvSpPr>
          <p:nvPr>
            <p:ph type="pic" idx="3"/>
          </p:nvPr>
        </p:nvSpPr>
        <p:spPr>
          <a:xfrm>
            <a:off x="0" y="5144294"/>
            <a:ext cx="5144294" cy="514429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20" name="Google Shape;220;p66"/>
          <p:cNvSpPr>
            <a:spLocks noGrp="1"/>
          </p:cNvSpPr>
          <p:nvPr>
            <p:ph type="pic" idx="4"/>
          </p:nvPr>
        </p:nvSpPr>
        <p:spPr>
          <a:xfrm>
            <a:off x="5144294" y="0"/>
            <a:ext cx="5144294" cy="514429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21" name="Google Shape;221;p66"/>
          <p:cNvSpPr>
            <a:spLocks noGrp="1"/>
          </p:cNvSpPr>
          <p:nvPr>
            <p:ph type="pic" idx="5"/>
          </p:nvPr>
        </p:nvSpPr>
        <p:spPr>
          <a:xfrm>
            <a:off x="5144294" y="5144294"/>
            <a:ext cx="5144294" cy="514429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22" name="Google Shape;222;p66"/>
          <p:cNvSpPr>
            <a:spLocks noGrp="1"/>
          </p:cNvSpPr>
          <p:nvPr>
            <p:ph type="pic" idx="6"/>
          </p:nvPr>
        </p:nvSpPr>
        <p:spPr>
          <a:xfrm>
            <a:off x="10288588" y="0"/>
            <a:ext cx="7999412" cy="514429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223" name="Google Shape;223;p66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24" name="Google Shape;224;p66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22458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slide">
  <p:cSld name="Textslide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67"/>
          <p:cNvSpPr/>
          <p:nvPr/>
        </p:nvSpPr>
        <p:spPr>
          <a:xfrm>
            <a:off x="360000" y="360056"/>
            <a:ext cx="17568000" cy="8583725"/>
          </a:xfrm>
          <a:prstGeom prst="rect">
            <a:avLst/>
          </a:prstGeom>
          <a:solidFill>
            <a:schemeClr val="lt2">
              <a:alpha val="49019"/>
            </a:schemeClr>
          </a:solidFill>
          <a:ln>
            <a:noFill/>
          </a:ln>
        </p:spPr>
        <p:txBody>
          <a:bodyPr spcFirstLastPara="1" wrap="square" lIns="137125" tIns="68550" rIns="137125" bIns="685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67"/>
          <p:cNvSpPr txBox="1">
            <a:spLocks noGrp="1"/>
          </p:cNvSpPr>
          <p:nvPr>
            <p:ph type="title"/>
          </p:nvPr>
        </p:nvSpPr>
        <p:spPr>
          <a:xfrm>
            <a:off x="914400" y="664781"/>
            <a:ext cx="16459200" cy="171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999"/>
              </a:buClr>
              <a:buSzPts val="4800"/>
              <a:buFont typeface="Roboto"/>
              <a:buNone/>
              <a:defRPr sz="72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8" name="Google Shape;228;p67"/>
          <p:cNvSpPr txBox="1">
            <a:spLocks noGrp="1"/>
          </p:cNvSpPr>
          <p:nvPr>
            <p:ph type="subTitle" idx="1"/>
          </p:nvPr>
        </p:nvSpPr>
        <p:spPr>
          <a:xfrm>
            <a:off x="935389" y="2512662"/>
            <a:ext cx="16438211" cy="58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3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3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8684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extslide">
  <p:cSld name="1_Textslide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68"/>
          <p:cNvSpPr/>
          <p:nvPr/>
        </p:nvSpPr>
        <p:spPr>
          <a:xfrm>
            <a:off x="360000" y="360056"/>
            <a:ext cx="17568000" cy="8583725"/>
          </a:xfrm>
          <a:prstGeom prst="rect">
            <a:avLst/>
          </a:prstGeom>
          <a:solidFill>
            <a:schemeClr val="lt2">
              <a:alpha val="4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68"/>
          <p:cNvSpPr txBox="1">
            <a:spLocks noGrp="1"/>
          </p:cNvSpPr>
          <p:nvPr>
            <p:ph type="title"/>
          </p:nvPr>
        </p:nvSpPr>
        <p:spPr>
          <a:xfrm>
            <a:off x="914400" y="664781"/>
            <a:ext cx="16459200" cy="171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Roboto"/>
              <a:buNone/>
              <a:defRPr sz="72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2" name="Google Shape;232;p68"/>
          <p:cNvSpPr txBox="1">
            <a:spLocks noGrp="1"/>
          </p:cNvSpPr>
          <p:nvPr>
            <p:ph type="subTitle" idx="1"/>
          </p:nvPr>
        </p:nvSpPr>
        <p:spPr>
          <a:xfrm>
            <a:off x="935389" y="2512662"/>
            <a:ext cx="16438211" cy="58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22488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0">
  <p:cSld name="40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7"/>
          <p:cNvSpPr>
            <a:spLocks noGrp="1"/>
          </p:cNvSpPr>
          <p:nvPr>
            <p:ph type="pic" idx="2"/>
          </p:nvPr>
        </p:nvSpPr>
        <p:spPr>
          <a:xfrm>
            <a:off x="702734" y="2263699"/>
            <a:ext cx="8156496" cy="556186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58" name="Google Shape;58;p37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9" name="Google Shape;59;p37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0" name="Google Shape;60;p37"/>
          <p:cNvSpPr>
            <a:spLocks noGrp="1"/>
          </p:cNvSpPr>
          <p:nvPr>
            <p:ph type="pic" idx="3"/>
          </p:nvPr>
        </p:nvSpPr>
        <p:spPr>
          <a:xfrm>
            <a:off x="9411837" y="2263699"/>
            <a:ext cx="8156496" cy="556186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pic>
        <p:nvPicPr>
          <p:cNvPr id="61" name="Google Shape;61;p37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0922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7">
  <p:cSld name="37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2"/>
          <p:cNvSpPr>
            <a:spLocks noGrp="1"/>
          </p:cNvSpPr>
          <p:nvPr>
            <p:ph type="pic" idx="2"/>
          </p:nvPr>
        </p:nvSpPr>
        <p:spPr>
          <a:xfrm>
            <a:off x="9311054" y="1311513"/>
            <a:ext cx="7687902" cy="7699484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46" name="Google Shape;46;p32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7" name="Google Shape;47;p32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969404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bg>
      <p:bgPr>
        <a:solidFill>
          <a:srgbClr val="011E4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38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63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">
  <p:cSld name="05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9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1759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">
  <p:cSld name="06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0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68" name="Google Shape;68;p40"/>
          <p:cNvSpPr txBox="1"/>
          <p:nvPr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GB"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6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69" name="Google Shape;69;p40"/>
          <p:cNvCxnSpPr/>
          <p:nvPr/>
        </p:nvCxnSpPr>
        <p:spPr>
          <a:xfrm rot="10800000" flipH="1">
            <a:off x="17568333" y="9352284"/>
            <a:ext cx="719667" cy="15389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0" name="Google Shape;70;p40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1413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">
  <p:cSld name="08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1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sp>
        <p:nvSpPr>
          <p:cNvPr id="73" name="Google Shape;73;p41"/>
          <p:cNvSpPr/>
          <p:nvPr/>
        </p:nvSpPr>
        <p:spPr>
          <a:xfrm rot="-2700000">
            <a:off x="12735456" y="7087331"/>
            <a:ext cx="8322977" cy="41133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1"/>
          <p:cNvSpPr/>
          <p:nvPr/>
        </p:nvSpPr>
        <p:spPr>
          <a:xfrm rot="-2700000">
            <a:off x="-2493619" y="-545547"/>
            <a:ext cx="7580100" cy="36255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41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1"/>
          <p:cNvSpPr txBox="1">
            <a:spLocks noGrp="1"/>
          </p:cNvSpPr>
          <p:nvPr>
            <p:ph type="title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5333F"/>
              </a:buClr>
              <a:buSzPts val="6600"/>
              <a:buFont typeface="Montserrat"/>
              <a:buNone/>
              <a:defRPr sz="6600" b="1" i="0" u="none" strike="noStrike" cap="non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41"/>
          <p:cNvSpPr txBox="1"/>
          <p:nvPr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11E4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31 January 2022</a:t>
            </a:r>
            <a:endParaRPr sz="2400" b="1" i="0" u="none" strike="noStrike" cap="none">
              <a:solidFill>
                <a:srgbClr val="011E4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170106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bg>
      <p:bgPr>
        <a:solidFill>
          <a:srgbClr val="011E41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42" descr="A picture containing drawing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42"/>
          <p:cNvSpPr txBox="1">
            <a:spLocks noGrp="1"/>
          </p:cNvSpPr>
          <p:nvPr>
            <p:ph type="title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5333F"/>
              </a:buClr>
              <a:buSzPts val="6600"/>
              <a:buFont typeface="Montserrat"/>
              <a:buNone/>
              <a:defRPr sz="6600" b="1" i="0" u="none" strike="noStrike" cap="non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42"/>
          <p:cNvSpPr txBox="1"/>
          <p:nvPr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31 January 2022</a:t>
            </a:r>
            <a:endParaRPr sz="2400" b="1" i="0" u="none" strike="noStrike" cap="none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09477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/>
        </p:nvSpPr>
        <p:spPr>
          <a:xfrm>
            <a:off x="0" y="10136188"/>
            <a:ext cx="338138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Public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5" descr="{&quot;HashCode&quot;:-45436510,&quot;Placement&quot;:&quot;Footer&quot;,&quot;Top&quot;:789.467957,&quot;Left&quot;:0.0,&quot;SlideWidth&quot;:1440,&quot;SlideHeight&quot;:810}"/>
          <p:cNvSpPr txBox="1"/>
          <p:nvPr/>
        </p:nvSpPr>
        <p:spPr>
          <a:xfrm>
            <a:off x="0" y="10026243"/>
            <a:ext cx="581126" cy="262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Public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MSIPCMContentMarking" descr="{&quot;HashCode&quot;:-45436510,&quot;Placement&quot;:&quot;Footer&quot;,&quot;Top&quot;:789.467957,&quot;Left&quot;:0.0,&quot;SlideWidth&quot;:1440,&quot;SlideHeight&quot;:810}">
            <a:extLst>
              <a:ext uri="{FF2B5EF4-FFF2-40B4-BE49-F238E27FC236}">
                <a16:creationId xmlns:a16="http://schemas.microsoft.com/office/drawing/2014/main" id="{75847C18-7D1B-4D0B-B5B5-958DDF597A73}"/>
              </a:ext>
            </a:extLst>
          </p:cNvPr>
          <p:cNvSpPr txBox="1"/>
          <p:nvPr userDrawn="1"/>
        </p:nvSpPr>
        <p:spPr>
          <a:xfrm>
            <a:off x="0" y="10026243"/>
            <a:ext cx="581126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Public</a:t>
            </a:r>
            <a:endParaRPr lang="en-CH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534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5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  <p:sldLayoutId id="2147483774" r:id="rId18"/>
    <p:sldLayoutId id="2147483775" r:id="rId19"/>
    <p:sldLayoutId id="2147483776" r:id="rId20"/>
    <p:sldLayoutId id="2147483777" r:id="rId21"/>
    <p:sldLayoutId id="2147483778" r:id="rId22"/>
    <p:sldLayoutId id="2147483779" r:id="rId23"/>
    <p:sldLayoutId id="2147483780" r:id="rId24"/>
    <p:sldLayoutId id="2147483781" r:id="rId25"/>
    <p:sldLayoutId id="2147483782" r:id="rId26"/>
    <p:sldLayoutId id="2147483783" r:id="rId27"/>
    <p:sldLayoutId id="2147483784" r:id="rId28"/>
    <p:sldLayoutId id="2147483785" r:id="rId29"/>
    <p:sldLayoutId id="2147483786" r:id="rId30"/>
    <p:sldLayoutId id="2147483787" r:id="rId31"/>
    <p:sldLayoutId id="2147483788" r:id="rId32"/>
    <p:sldLayoutId id="2147483789" r:id="rId33"/>
    <p:sldLayoutId id="2147483790" r:id="rId34"/>
    <p:sldLayoutId id="2147483791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engagementhub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"/>
          <p:cNvSpPr/>
          <p:nvPr/>
        </p:nvSpPr>
        <p:spPr>
          <a:xfrm>
            <a:off x="10942694" y="2453939"/>
            <a:ext cx="6888106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s-AR" sz="4800" b="1" dirty="0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INTEGRANDO PARTICIPACION COMUNITARIA Y RENDICION DE CUENTAS EN LOS MICROPROYECTOS.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67" name="Google Shape;46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288588" cy="10288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7B90E32-3D2E-BB94-66DC-2BFEA661D6F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7042" r="17042"/>
          <a:stretch/>
        </p:blipFill>
        <p:spPr>
          <a:xfrm>
            <a:off x="8115300" y="0"/>
            <a:ext cx="10172700" cy="10288588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081959-803D-F2D2-3B3A-785345FFFC5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7225" y="3417926"/>
            <a:ext cx="6679182" cy="4089400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AR" sz="3200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INTERCAMBIO DE MICROPROYECTOS</a:t>
            </a:r>
          </a:p>
          <a:p>
            <a:pPr>
              <a:spcAft>
                <a:spcPts val="1800"/>
              </a:spcAft>
            </a:pPr>
            <a:r>
              <a:rPr lang="es-A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En pares de filiales.</a:t>
            </a:r>
          </a:p>
          <a:p>
            <a:pPr>
              <a:spcAft>
                <a:spcPts val="1800"/>
              </a:spcAft>
            </a:pPr>
            <a:r>
              <a:rPr lang="es-A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20 minutos cada uno para </a:t>
            </a:r>
            <a:r>
              <a:rPr lang="es-AR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contrarle</a:t>
            </a:r>
            <a:r>
              <a:rPr lang="es-A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 el </a:t>
            </a:r>
            <a:r>
              <a:rPr lang="es-AR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microproyecto</a:t>
            </a:r>
            <a:r>
              <a:rPr lang="es-A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 a los demás de la mesa</a:t>
            </a:r>
          </a:p>
          <a:p>
            <a:pPr>
              <a:spcAft>
                <a:spcPts val="1800"/>
              </a:spcAft>
            </a:pPr>
            <a:br>
              <a:rPr lang="es-AR" sz="3200" b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</a:br>
            <a:r>
              <a:rPr lang="es-AR" sz="3200" b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Pude usar </a:t>
            </a:r>
            <a:r>
              <a:rPr lang="es-AR" sz="3200" b="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power</a:t>
            </a:r>
            <a:r>
              <a:rPr lang="es-AR" sz="3200" b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 </a:t>
            </a:r>
            <a:r>
              <a:rPr lang="es-AR" sz="3200" b="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point</a:t>
            </a:r>
            <a:r>
              <a:rPr lang="es-AR" sz="3200" b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, documentos. Deje espacio para preguntas</a:t>
            </a:r>
            <a:endParaRPr lang="en-US" sz="3200" b="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ontserrat"/>
            </a:endParaRPr>
          </a:p>
        </p:txBody>
      </p:sp>
      <p:sp>
        <p:nvSpPr>
          <p:cNvPr id="8" name="Google Shape;397;p12">
            <a:extLst>
              <a:ext uri="{FF2B5EF4-FFF2-40B4-BE49-F238E27FC236}">
                <a16:creationId xmlns:a16="http://schemas.microsoft.com/office/drawing/2014/main" id="{506B4ECA-4BCD-94C7-7484-2EF45BF94D5F}"/>
              </a:ext>
            </a:extLst>
          </p:cNvPr>
          <p:cNvSpPr txBox="1"/>
          <p:nvPr/>
        </p:nvSpPr>
        <p:spPr>
          <a:xfrm>
            <a:off x="2923369" y="1277815"/>
            <a:ext cx="5191931" cy="1503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Ejercicio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</a:t>
            </a: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en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</a:t>
            </a: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grupo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(</a:t>
            </a:r>
            <a:r>
              <a:rPr lang="es-AR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40 min)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77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6867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91E36-A30A-9294-0003-7570EC29B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33FE438-E718-E0FE-2C99-A14030EC3DB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7042" r="17042"/>
          <a:stretch/>
        </p:blipFill>
        <p:spPr>
          <a:xfrm>
            <a:off x="8115300" y="0"/>
            <a:ext cx="10172700" cy="10288588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AB7C64-006E-0590-E962-58B300C7296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7225" y="3099594"/>
            <a:ext cx="6679182" cy="4089400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AR" sz="3200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INTEGRACION DE HERRAMIENTAS DE PARTICIPACION COMUNITARIA EN EL MICROPROYECTO</a:t>
            </a:r>
          </a:p>
          <a:p>
            <a:pPr>
              <a:spcAft>
                <a:spcPts val="1800"/>
              </a:spcAft>
            </a:pP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Cada dupla de filiales hará una </a:t>
            </a:r>
            <a:r>
              <a:rPr lang="es-AR" sz="28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propuesta para integrar herramientas </a:t>
            </a: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de Participación Comunitaria y Rendición de Cuentas en cada </a:t>
            </a:r>
            <a:r>
              <a:rPr lang="es-AR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Microproyecto</a:t>
            </a: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.</a:t>
            </a:r>
          </a:p>
          <a:p>
            <a:pPr>
              <a:spcAft>
                <a:spcPts val="1800"/>
              </a:spcAft>
            </a:pP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Prepárese para una presentación de 15 minutos de su propuesta, puede usar cualquier formato</a:t>
            </a:r>
          </a:p>
          <a:p>
            <a:pPr>
              <a:spcAft>
                <a:spcPts val="1800"/>
              </a:spcAft>
            </a:pP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/>
              </a:rPr>
              <a:t>Puede usar la Herramienta 7 para verificar</a:t>
            </a:r>
          </a:p>
        </p:txBody>
      </p:sp>
      <p:sp>
        <p:nvSpPr>
          <p:cNvPr id="8" name="Google Shape;397;p12">
            <a:extLst>
              <a:ext uri="{FF2B5EF4-FFF2-40B4-BE49-F238E27FC236}">
                <a16:creationId xmlns:a16="http://schemas.microsoft.com/office/drawing/2014/main" id="{0B245101-0B15-0CAE-0CB2-D169A8052478}"/>
              </a:ext>
            </a:extLst>
          </p:cNvPr>
          <p:cNvSpPr txBox="1"/>
          <p:nvPr/>
        </p:nvSpPr>
        <p:spPr>
          <a:xfrm>
            <a:off x="2923369" y="1277815"/>
            <a:ext cx="5191931" cy="1503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Ejercicio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</a:t>
            </a: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en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</a:t>
            </a:r>
            <a:r>
              <a:rPr lang="en-GB" sz="4400" b="1" kern="1200" dirty="0" err="1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grupo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 (</a:t>
            </a:r>
            <a:r>
              <a:rPr lang="es-AR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1 hora)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77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5203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8">
          <a:extLst>
            <a:ext uri="{FF2B5EF4-FFF2-40B4-BE49-F238E27FC236}">
              <a16:creationId xmlns:a16="http://schemas.microsoft.com/office/drawing/2014/main" id="{6A7EDC5E-D3C7-D448-3D33-C396F9D82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7;p12">
            <a:extLst>
              <a:ext uri="{FF2B5EF4-FFF2-40B4-BE49-F238E27FC236}">
                <a16:creationId xmlns:a16="http://schemas.microsoft.com/office/drawing/2014/main" id="{5301675C-3296-336A-F99B-375EA16C22BF}"/>
              </a:ext>
            </a:extLst>
          </p:cNvPr>
          <p:cNvSpPr txBox="1"/>
          <p:nvPr/>
        </p:nvSpPr>
        <p:spPr>
          <a:xfrm>
            <a:off x="5495119" y="1020640"/>
            <a:ext cx="11592731" cy="894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E</a:t>
            </a: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VALUACION DEL TALLER 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77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A1BD7F0-3BC7-8851-DA24-1C7BE14A3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753" y="2650043"/>
            <a:ext cx="6744494" cy="674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8">
          <a:extLst>
            <a:ext uri="{FF2B5EF4-FFF2-40B4-BE49-F238E27FC236}">
              <a16:creationId xmlns:a16="http://schemas.microsoft.com/office/drawing/2014/main" id="{072E32E7-4814-42E0-8804-52ABCA672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7;p12">
            <a:extLst>
              <a:ext uri="{FF2B5EF4-FFF2-40B4-BE49-F238E27FC236}">
                <a16:creationId xmlns:a16="http://schemas.microsoft.com/office/drawing/2014/main" id="{D58D9738-0E8B-7745-EBA0-A7B8B320AFEF}"/>
              </a:ext>
            </a:extLst>
          </p:cNvPr>
          <p:cNvSpPr txBox="1"/>
          <p:nvPr/>
        </p:nvSpPr>
        <p:spPr>
          <a:xfrm>
            <a:off x="771525" y="1020640"/>
            <a:ext cx="16316325" cy="2305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SI QUERES REGISTRARTE EN LA BASE DE DATOS </a:t>
            </a:r>
          </a:p>
          <a:p>
            <a:pPr lvl="0" algn="ctr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GB" sz="4400" b="1" kern="1200" dirty="0">
                <a:solidFill>
                  <a:schemeClr val="bg1"/>
                </a:solidFill>
                <a:latin typeface="Montserrat" pitchFamily="2" charset="77"/>
                <a:ea typeface="Helvetica Neue" panose="02000503000000020004" pitchFamily="2" charset="0"/>
                <a:cs typeface="Helvetica Neue" panose="02000503000000020004" pitchFamily="2" charset="0"/>
                <a:sym typeface="Montserrat"/>
              </a:rPr>
              <a:t>DE PARTICIPACION COMUNITARIA Y RENDICION DE CUENTAS A LA COMUNIDAD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77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pic>
        <p:nvPicPr>
          <p:cNvPr id="3" name="Picture 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F744F70-B575-9882-DD1E-8F909A30E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700" y="3437854"/>
            <a:ext cx="5830094" cy="58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23"/>
          <p:cNvSpPr txBox="1"/>
          <p:nvPr/>
        </p:nvSpPr>
        <p:spPr>
          <a:xfrm>
            <a:off x="702734" y="933564"/>
            <a:ext cx="15194592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80000"/>
              </a:lnSpc>
              <a:buSzPts val="5400"/>
            </a:pPr>
            <a:r>
              <a:rPr lang="en-GB" sz="5400" b="1" dirty="0" err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Dónde</a:t>
            </a:r>
            <a:r>
              <a:rPr lang="en-GB" sz="54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5400" b="1" dirty="0" err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obtener</a:t>
            </a:r>
            <a:r>
              <a:rPr lang="en-GB" sz="54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5400" b="1" dirty="0" err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informacion</a:t>
            </a:r>
            <a:r>
              <a:rPr lang="en-GB" sz="54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...
</a:t>
            </a:r>
            <a:endParaRPr sz="1400" b="0" i="0" u="none" strike="noStrike" cap="none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23"/>
          <p:cNvSpPr txBox="1"/>
          <p:nvPr/>
        </p:nvSpPr>
        <p:spPr>
          <a:xfrm>
            <a:off x="702733" y="7673878"/>
            <a:ext cx="8156496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FF0000"/>
              </a:buClr>
              <a:buSzPts val="2200"/>
              <a:buFont typeface="Arial"/>
              <a:buChar char="•"/>
            </a:pPr>
            <a:r>
              <a:rPr lang="es-EC" sz="2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Plataforma en línea alojada por la Cruz Roja Británica
Página web para los recursos de CEA
En inglés, francés, español y árabe
</a:t>
            </a:r>
            <a:r>
              <a:rPr lang="es-EC" sz="2200">
                <a:solidFill>
                  <a:schemeClr val="accent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https://communityengagementhub.org/</a:t>
            </a:r>
            <a:r>
              <a:rPr lang="es-EC" sz="2200">
                <a:solidFill>
                  <a:schemeClr val="accent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400" b="0" i="0" u="none" strike="noStrike" cap="none">
              <a:solidFill>
                <a:schemeClr val="accent1">
                  <a:lumMod val="50000"/>
                  <a:lumOff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23"/>
          <p:cNvSpPr txBox="1"/>
          <p:nvPr/>
        </p:nvSpPr>
        <p:spPr>
          <a:xfrm>
            <a:off x="9428772" y="7673878"/>
            <a:ext cx="7894028" cy="1785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FF0000"/>
              </a:buClr>
              <a:buSzPts val="2200"/>
              <a:buFont typeface="Arial"/>
              <a:buChar char="•"/>
            </a:pPr>
            <a:r>
              <a:rPr lang="es-EC" sz="2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Guía y Caja de Herramientas de CEA: revisada en 2021
Guía paso a paso para fortalecer la participación de la comunidad, con herramientas, plantillas y listas de verificación.
Ambos en el </a:t>
            </a:r>
            <a:r>
              <a:rPr lang="es-EC" sz="220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Community</a:t>
            </a:r>
            <a:r>
              <a:rPr lang="es-EC" sz="2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s-EC" sz="220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Engagement</a:t>
            </a:r>
            <a:r>
              <a:rPr lang="es-EC" sz="2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Hub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D0BD185-2081-E1A2-2479-B2157C3489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095"/>
          <a:stretch/>
        </p:blipFill>
        <p:spPr>
          <a:xfrm>
            <a:off x="702733" y="2041410"/>
            <a:ext cx="7785947" cy="521913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B51280B-AB13-CC97-0539-ED15E6ABF6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1115" y="2045286"/>
            <a:ext cx="6589342" cy="521526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Custom 1">
      <a:dk1>
        <a:srgbClr val="000000"/>
      </a:dk1>
      <a:lt1>
        <a:srgbClr val="3F3F3F"/>
      </a:lt1>
      <a:dk2>
        <a:srgbClr val="33394B"/>
      </a:dk2>
      <a:lt2>
        <a:srgbClr val="FFFFFF"/>
      </a:lt2>
      <a:accent1>
        <a:srgbClr val="001D41"/>
      </a:accent1>
      <a:accent2>
        <a:srgbClr val="E8E8E8"/>
      </a:accent2>
      <a:accent3>
        <a:srgbClr val="F5333F"/>
      </a:accent3>
      <a:accent4>
        <a:srgbClr val="F5333F"/>
      </a:accent4>
      <a:accent5>
        <a:srgbClr val="001D41"/>
      </a:accent5>
      <a:accent6>
        <a:srgbClr val="FF4E51"/>
      </a:accent6>
      <a:hlink>
        <a:srgbClr val="FFFFFF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3e5729-7bb1-4685-bd1f-c5e580a2ee33" xsi:nil="true"/>
    <lcf76f155ced4ddcb4097134ff3c332f xmlns="cf328f71-004c-4ec5-8aac-4c1fe87c002c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SharingLink xmlns="cf328f71-004c-4ec5-8aac-4c1fe87c002c" xsi:nil="true"/>
    <SharedWithUsers xmlns="133e5729-7bb1-4685-bd1f-c5e580a2ee33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EE9237482712449971AC4496F4F58A" ma:contentTypeVersion="21" ma:contentTypeDescription="Create a new document." ma:contentTypeScope="" ma:versionID="371a55670b36c1453381dad92e03020a">
  <xsd:schema xmlns:xsd="http://www.w3.org/2001/XMLSchema" xmlns:xs="http://www.w3.org/2001/XMLSchema" xmlns:p="http://schemas.microsoft.com/office/2006/metadata/properties" xmlns:ns1="http://schemas.microsoft.com/sharepoint/v3" xmlns:ns2="133e5729-7bb1-4685-bd1f-c5e580a2ee33" xmlns:ns3="cf328f71-004c-4ec5-8aac-4c1fe87c002c" targetNamespace="http://schemas.microsoft.com/office/2006/metadata/properties" ma:root="true" ma:fieldsID="bccec711ce68aa3d4cfc5b67e25e9f3e" ns1:_="" ns2:_="" ns3:_="">
    <xsd:import namespace="http://schemas.microsoft.com/sharepoint/v3"/>
    <xsd:import namespace="133e5729-7bb1-4685-bd1f-c5e580a2ee33"/>
    <xsd:import namespace="cf328f71-004c-4ec5-8aac-4c1fe87c002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LengthInSeconds" minOccurs="0"/>
                <xsd:element ref="ns3:SharingLink" minOccurs="0"/>
                <xsd:element ref="ns3:lcf76f155ced4ddcb4097134ff3c332f" minOccurs="0"/>
                <xsd:element ref="ns2:TaxCatchAll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3e5729-7bb1-4685-bd1f-c5e580a2ee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cc3d5bd-c7ff-448c-a8db-21860a682db1}" ma:internalName="TaxCatchAll" ma:showField="CatchAllData" ma:web="133e5729-7bb1-4685-bd1f-c5e580a2ee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328f71-004c-4ec5-8aac-4c1fe87c00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SharingLink" ma:index="21" nillable="true" ma:displayName="Sharing Link" ma:format="Dropdown" ma:internalName="SharingLink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14f832c-f6f1-485d-8901-6765a4832c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A62C01-CEB7-4F23-B41A-1DFACB2DAF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9BE4F8-6B3F-4706-8570-22C906A76D41}">
  <ds:schemaRefs>
    <ds:schemaRef ds:uri="http://schemas.microsoft.com/office/2006/metadata/properties"/>
    <ds:schemaRef ds:uri="http://schemas.microsoft.com/office/infopath/2007/PartnerControls"/>
    <ds:schemaRef ds:uri="133e5729-7bb1-4685-bd1f-c5e580a2ee33"/>
    <ds:schemaRef ds:uri="cf328f71-004c-4ec5-8aac-4c1fe87c002c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75EF185-2B32-460A-B65C-66AE235B5339}"/>
</file>

<file path=docProps/app.xml><?xml version="1.0" encoding="utf-8"?>
<Properties xmlns="http://schemas.openxmlformats.org/officeDocument/2006/extended-properties" xmlns:vt="http://schemas.openxmlformats.org/officeDocument/2006/docPropsVTypes">
  <TotalTime>2983</TotalTime>
  <Words>769</Words>
  <Application>Microsoft Office PowerPoint</Application>
  <PresentationFormat>Custom</PresentationFormat>
  <Paragraphs>36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Montserrat</vt:lpstr>
      <vt:lpstr>Montserrat SemiBold</vt:lpstr>
      <vt:lpstr>Calibri</vt:lpstr>
      <vt:lpstr>Open Sans</vt:lpstr>
      <vt:lpstr>Arial</vt:lpstr>
      <vt:lpstr>Roboto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Virginia LAINO</cp:lastModifiedBy>
  <cp:revision>27</cp:revision>
  <dcterms:created xsi:type="dcterms:W3CDTF">2015-02-25T15:20:40Z</dcterms:created>
  <dcterms:modified xsi:type="dcterms:W3CDTF">2024-03-24T17:25:52Z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Theme:3</vt:lpwstr>
  </property>
  <property fmtid="{D5CDD505-2E9C-101B-9397-08002B2CF9AE}" pid="3" name="ClassificationContentMarkingFooterText">
    <vt:lpwstr>Public</vt:lpwstr>
  </property>
  <property fmtid="{D5CDD505-2E9C-101B-9397-08002B2CF9AE}" pid="4" name="MSIP_Label_caf3f7fd-5cd4-4287-9002-aceb9af13c42_Enabled">
    <vt:lpwstr>true</vt:lpwstr>
  </property>
  <property fmtid="{D5CDD505-2E9C-101B-9397-08002B2CF9AE}" pid="5" name="MSIP_Label_caf3f7fd-5cd4-4287-9002-aceb9af13c42_SetDate">
    <vt:lpwstr>2022-04-22T16:33:11Z</vt:lpwstr>
  </property>
  <property fmtid="{D5CDD505-2E9C-101B-9397-08002B2CF9AE}" pid="6" name="MSIP_Label_caf3f7fd-5cd4-4287-9002-aceb9af13c42_Method">
    <vt:lpwstr>Privileged</vt:lpwstr>
  </property>
  <property fmtid="{D5CDD505-2E9C-101B-9397-08002B2CF9AE}" pid="7" name="MSIP_Label_caf3f7fd-5cd4-4287-9002-aceb9af13c42_Name">
    <vt:lpwstr>Public</vt:lpwstr>
  </property>
  <property fmtid="{D5CDD505-2E9C-101B-9397-08002B2CF9AE}" pid="8" name="MSIP_Label_caf3f7fd-5cd4-4287-9002-aceb9af13c42_SiteId">
    <vt:lpwstr>a2b53be5-734e-4e6c-ab0d-d184f60fd917</vt:lpwstr>
  </property>
  <property fmtid="{D5CDD505-2E9C-101B-9397-08002B2CF9AE}" pid="9" name="MSIP_Label_caf3f7fd-5cd4-4287-9002-aceb9af13c42_ActionId">
    <vt:lpwstr>98914512-19f6-4061-9779-4951b676cdfc</vt:lpwstr>
  </property>
  <property fmtid="{D5CDD505-2E9C-101B-9397-08002B2CF9AE}" pid="10" name="MSIP_Label_caf3f7fd-5cd4-4287-9002-aceb9af13c42_ContentBits">
    <vt:lpwstr>2</vt:lpwstr>
  </property>
  <property fmtid="{D5CDD505-2E9C-101B-9397-08002B2CF9AE}" pid="11" name="ContentTypeId">
    <vt:lpwstr>0x01010088EE9237482712449971AC4496F4F58A</vt:lpwstr>
  </property>
  <property fmtid="{D5CDD505-2E9C-101B-9397-08002B2CF9AE}" pid="12" name="Order">
    <vt:r8>560200</vt:r8>
  </property>
  <property fmtid="{D5CDD505-2E9C-101B-9397-08002B2CF9AE}" pid="13" name="xd_Signature">
    <vt:bool>false</vt:bool>
  </property>
  <property fmtid="{D5CDD505-2E9C-101B-9397-08002B2CF9AE}" pid="14" name="xd_ProgID">
    <vt:lpwstr/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mplianceAssetId">
    <vt:lpwstr/>
  </property>
  <property fmtid="{D5CDD505-2E9C-101B-9397-08002B2CF9AE}" pid="18" name="TemplateUrl">
    <vt:lpwstr/>
  </property>
  <property fmtid="{D5CDD505-2E9C-101B-9397-08002B2CF9AE}" pid="19" name="_ExtendedDescription">
    <vt:lpwstr/>
  </property>
  <property fmtid="{D5CDD505-2E9C-101B-9397-08002B2CF9AE}" pid="20" name="TriggerFlowInfo">
    <vt:lpwstr/>
  </property>
  <property fmtid="{D5CDD505-2E9C-101B-9397-08002B2CF9AE}" pid="21" name="MediaServiceImageTags">
    <vt:lpwstr/>
  </property>
</Properties>
</file>