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5"/>
  </p:notesMasterIdLst>
  <p:sldIdLst>
    <p:sldId id="2076137767" r:id="rId5"/>
    <p:sldId id="2076137831" r:id="rId6"/>
    <p:sldId id="2076137761" r:id="rId7"/>
    <p:sldId id="2076137828" r:id="rId8"/>
    <p:sldId id="2076137826" r:id="rId9"/>
    <p:sldId id="269" r:id="rId10"/>
    <p:sldId id="2076137827" r:id="rId11"/>
    <p:sldId id="261" r:id="rId12"/>
    <p:sldId id="2076137830" r:id="rId13"/>
    <p:sldId id="280" r:id="rId14"/>
  </p:sldIdLst>
  <p:sldSz cx="18288000" cy="10288588"/>
  <p:notesSz cx="6858000" cy="9144000"/>
  <p:embeddedFontLst>
    <p:embeddedFont>
      <p:font typeface="Montserrat" pitchFamily="2" charset="0"/>
      <p:regular r:id="rId16"/>
      <p:bold r:id="rId17"/>
      <p:italic r:id="rId18"/>
      <p:boldItalic r:id="rId19"/>
    </p:embeddedFont>
    <p:embeddedFont>
      <p:font typeface="Montserrat SemiBold" pitchFamily="2" charset="0"/>
      <p:regular r:id="rId20"/>
      <p:bold r:id="rId21"/>
      <p:italic r:id="rId22"/>
      <p:boldItalic r:id="rId23"/>
    </p:embeddedFont>
    <p:embeddedFont>
      <p:font typeface="Open Sans" panose="020B0606030504020204" pitchFamily="34" charset="0"/>
      <p:regular r:id="rId24"/>
      <p:bold r:id="rId25"/>
      <p:italic r:id="rId26"/>
      <p:boldItalic r:id="rId27"/>
    </p:embeddedFont>
    <p:embeddedFont>
      <p:font typeface="Roboto" panose="02000000000000000000" pitchFamily="2" charset="0"/>
      <p:regular r:id="rId28"/>
      <p:bold r:id="rId29"/>
      <p:italic r:id="rId30"/>
      <p:boldItalic r:id="rId31"/>
    </p:embeddedFont>
    <p:embeddedFont>
      <p:font typeface="Roboto Black" panose="02000000000000000000" pitchFamily="2" charset="0"/>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9"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43931"/>
    <a:srgbClr val="D42531"/>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09"/>
    <p:restoredTop sz="89883" autoAdjust="0"/>
  </p:normalViewPr>
  <p:slideViewPr>
    <p:cSldViewPr snapToGrid="0">
      <p:cViewPr varScale="1">
        <p:scale>
          <a:sx n="47" d="100"/>
          <a:sy n="47" d="100"/>
        </p:scale>
        <p:origin x="1210" y="67"/>
      </p:cViewPr>
      <p:guideLst/>
    </p:cSldViewPr>
  </p:slideViewPr>
  <p:notesTextViewPr>
    <p:cViewPr>
      <p:scale>
        <a:sx n="3" d="2"/>
        <a:sy n="3" d="2"/>
      </p:scale>
      <p:origin x="0" y="0"/>
    </p:cViewPr>
  </p:notesTextViewPr>
  <p:sorterViewPr>
    <p:cViewPr>
      <p:scale>
        <a:sx n="106" d="100"/>
        <a:sy n="106"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font" Target="fonts/font11.fntdata"/><Relationship Id="rId21" Type="http://schemas.openxmlformats.org/officeDocument/2006/relationships/font" Target="fonts/font6.fntdata"/><Relationship Id="rId34" Type="http://schemas.openxmlformats.org/officeDocument/2006/relationships/font" Target="fonts/font19.fntdata"/><Relationship Id="rId7" Type="http://schemas.openxmlformats.org/officeDocument/2006/relationships/slide" Target="slides/slide3.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70" Type="http://schemas.openxmlformats.org/officeDocument/2006/relationships/presProps" Target="presProp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9.fntdata"/><Relationship Id="rId32" Type="http://schemas.openxmlformats.org/officeDocument/2006/relationships/font" Target="fonts/font17.fntdata"/><Relationship Id="rId7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6.xml"/><Relationship Id="rId19" Type="http://schemas.openxmlformats.org/officeDocument/2006/relationships/font" Target="fonts/font4.fntdata"/><Relationship Id="rId31" Type="http://schemas.openxmlformats.org/officeDocument/2006/relationships/font" Target="fonts/font16.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font" Target="fonts/font15.fntdata"/><Relationship Id="rId69" Type="http://customschemas.google.com/relationships/presentationmetadata" Target="metadata"/><Relationship Id="rId8" Type="http://schemas.openxmlformats.org/officeDocument/2006/relationships/slide" Target="slides/slide4.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font" Target="fonts/font1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a  CORTES" userId="285b9282-07d3-4716-af12-479b5269a9d7" providerId="ADAL" clId="{58FDC473-F7FB-4FD8-BBBC-11DD367922BE}"/>
    <pc:docChg chg="modSld">
      <pc:chgData name="Carolina  CORTES" userId="285b9282-07d3-4716-af12-479b5269a9d7" providerId="ADAL" clId="{58FDC473-F7FB-4FD8-BBBC-11DD367922BE}" dt="2024-05-03T11:32:20.338" v="3" actId="20577"/>
      <pc:docMkLst>
        <pc:docMk/>
      </pc:docMkLst>
      <pc:sldChg chg="modSp mod">
        <pc:chgData name="Carolina  CORTES" userId="285b9282-07d3-4716-af12-479b5269a9d7" providerId="ADAL" clId="{58FDC473-F7FB-4FD8-BBBC-11DD367922BE}" dt="2024-05-03T11:32:20.338" v="3" actId="20577"/>
        <pc:sldMkLst>
          <pc:docMk/>
          <pc:sldMk cId="2154719816" sldId="2076137828"/>
        </pc:sldMkLst>
        <pc:spChg chg="mod">
          <ac:chgData name="Carolina  CORTES" userId="285b9282-07d3-4716-af12-479b5269a9d7" providerId="ADAL" clId="{58FDC473-F7FB-4FD8-BBBC-11DD367922BE}" dt="2024-05-03T11:32:20.338" v="3" actId="20577"/>
          <ac:spMkLst>
            <pc:docMk/>
            <pc:sldMk cId="2154719816" sldId="2076137828"/>
            <ac:spMk id="2" creationId="{765033BB-EE49-8E28-83AC-893F05CC5F1F}"/>
          </ac:spMkLst>
        </pc:spChg>
      </pc:sldChg>
    </pc:docChg>
  </pc:docChgLst>
  <pc:docChgLst>
    <pc:chgData name="Carla GUANANGA" userId="be01d0b0-2e52-4d3e-bd1f-629cda43590a" providerId="ADAL" clId="{1C9CEAA3-830C-412B-A946-2AB0B568439C}"/>
    <pc:docChg chg="modSld">
      <pc:chgData name="Carla GUANANGA" userId="be01d0b0-2e52-4d3e-bd1f-629cda43590a" providerId="ADAL" clId="{1C9CEAA3-830C-412B-A946-2AB0B568439C}" dt="2024-10-24T23:22:30.356" v="157" actId="20577"/>
      <pc:docMkLst>
        <pc:docMk/>
      </pc:docMkLst>
      <pc:sldChg chg="modNotesTx">
        <pc:chgData name="Carla GUANANGA" userId="be01d0b0-2e52-4d3e-bd1f-629cda43590a" providerId="ADAL" clId="{1C9CEAA3-830C-412B-A946-2AB0B568439C}" dt="2024-10-24T23:21:53.106" v="0"/>
        <pc:sldMkLst>
          <pc:docMk/>
          <pc:sldMk cId="2154719816" sldId="2076137828"/>
        </pc:sldMkLst>
      </pc:sldChg>
      <pc:sldChg chg="modNotesTx">
        <pc:chgData name="Carla GUANANGA" userId="be01d0b0-2e52-4d3e-bd1f-629cda43590a" providerId="ADAL" clId="{1C9CEAA3-830C-412B-A946-2AB0B568439C}" dt="2024-10-24T23:22:30.356" v="157" actId="20577"/>
        <pc:sldMkLst>
          <pc:docMk/>
          <pc:sldMk cId="3010878660" sldId="207613783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a:t>MIRAR LA GUÍA DEL FACILITADOR PARA INSTRUCCIONES DE ESTE EJERCICIO</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60840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b="1" dirty="0"/>
              <a:t>NOTAS DEL FACILITADOR</a:t>
            </a:r>
            <a:r>
              <a:rPr lang="es-ES" b="0" dirty="0"/>
              <a:t>
</a:t>
            </a:r>
            <a:r>
              <a:rPr lang="es-ES" b="1" dirty="0"/>
              <a:t>ANTES de mostrar la definición, pregunte si alguien puede explicar qué significa para ellos la participación comunitaria y la rendición de cuentas en su trabajo o sector.</a:t>
            </a:r>
            <a:r>
              <a:rPr lang="es-ES" b="0" dirty="0"/>
              <a:t>
Muestre el diagrama de la diapositiva, que presenta los cuatro enfoques básicos de participación comunitaria y cómo pueden ayudarnos a rendir cuentas a las personas a las que servimos.
</a:t>
            </a:r>
            <a:r>
              <a:rPr lang="es-ES" b="1" dirty="0"/>
              <a:t>Lea la definición completa de CEA en la Guía CEA:</a:t>
            </a:r>
            <a:r>
              <a:rPr lang="es-ES" b="0" dirty="0"/>
              <a:t>
La participación y la responsabilidad de la comunidad es una forma de trabajar que reconoce y valora a todos los miembros de la comunidad como socios iguales, cuyas diversas necesidades, prioridades y preferencias guían todo lo que hacemos. Logramos esto mediante la integración de la participación significativa de la comunidad, la comunicación abierta y honesta, y los mecanismos para escuchar y actuar en función de los comentarios, dentro de nuestros programas y operaciones. La evidencia, la experiencia y el sentido común nos dicen que cuando realmente involucramos a las comunidades y éstas desempeñan un papel activo en el diseño y la gestión de programas y operaciones, los resultados son más efectivos, sostenibles y de mayor calidad.
</a:t>
            </a:r>
            <a:r>
              <a:rPr lang="es-ES" b="1" dirty="0"/>
              <a:t>Explicar:</a:t>
            </a:r>
            <a:r>
              <a:rPr lang="es-ES" b="0" dirty="0"/>
              <a:t>
</a:t>
            </a:r>
            <a:r>
              <a:rPr lang="es-ES" b="1" dirty="0"/>
              <a:t>La participación </a:t>
            </a:r>
            <a:r>
              <a:rPr lang="es-ES" b="0" dirty="0"/>
              <a:t>consiste en tomar decisiones junto con la comunidad sobre cómo se diseñan, gestionan e implementan los programas y las operaciones y, siempre que sea posible, apoyamos a las comunidades para que lideren y den forma a sus propias soluciones y cambios, en sus propios términos
</a:t>
            </a:r>
            <a:r>
              <a:rPr lang="es-ES" b="1" dirty="0"/>
              <a:t>La comunicación regular abierta y honesta </a:t>
            </a:r>
            <a:r>
              <a:rPr lang="es-ES" b="0" dirty="0"/>
              <a:t>consiste en garantizar que las comunidades entiendan quiénes somos y qué estamos haciendo en su comunidad y tengan la información que necesitan para tomar decisiones y tomar medidas para proteger y mejorar sus vidas, comunidades y salud
</a:t>
            </a:r>
            <a:r>
              <a:rPr lang="es-ES" b="1" dirty="0"/>
              <a:t>Los mecanismos de retroalimentación </a:t>
            </a:r>
            <a:r>
              <a:rPr lang="es-ES" b="0" dirty="0"/>
              <a:t>nos ayudan a recibir, analizar, responder y actuar sobre las preguntas, quejas, solicitudes, sugerencias, creencias, rumores y elogios de la comunidad. Esto puede ser sobre los servicios y el apoyo que brindamos, las creencias sobre un tema específico o un problema relacionado con nuestro trabajo (por ejemplo, un problema de salud pública) o sobre el comportamiento y la conducta de nuestro personal y voluntarios
</a:t>
            </a:r>
            <a:r>
              <a:rPr lang="es-ES" b="1" dirty="0"/>
              <a:t>La comprensión de la comunidad </a:t>
            </a:r>
            <a:r>
              <a:rPr lang="es-ES" b="0" dirty="0"/>
              <a:t>consiste en garantizar que comprendemos a las comunidades con las que trabajamos, incluida la situación en la que viven y sus necesidades, prioridades, opiniones y capacidades, así como las influencias sociales, culturales, políticas, económicas y ambientales más amplias que afectan a sus vidas.
Juntos, estos cuatro enfoques básicos de participación comunitaria nos ayudan a garantizar
El apoyo que brindamos es relevante, útil y oportuno y satisface las necesidades de las personas
Nuestros programas y operaciones son impulsados y propiedad de las comunidades 
</a:t>
            </a:r>
          </a:p>
          <a:p>
            <a:pPr marL="0" lvl="0" indent="0" algn="l" rtl="0">
              <a:lnSpc>
                <a:spcPct val="100000"/>
              </a:lnSpc>
              <a:spcBef>
                <a:spcPts val="0"/>
              </a:spcBef>
              <a:spcAft>
                <a:spcPts val="0"/>
              </a:spcAft>
              <a:buSzPts val="1400"/>
              <a:buNone/>
            </a:pPr>
            <a:r>
              <a:rPr lang="es-ES" b="0" dirty="0"/>
              <a:t>Que tratemos a los miembros de la comunidad con dignidad y respeto, viéndolos como socios iguales con valiosos conocimientos y capacidades. 
</a:t>
            </a:r>
          </a:p>
          <a:p>
            <a:pPr marL="0" lvl="0" indent="0" algn="l" rtl="0">
              <a:lnSpc>
                <a:spcPct val="100000"/>
              </a:lnSpc>
              <a:spcBef>
                <a:spcPts val="0"/>
              </a:spcBef>
              <a:spcAft>
                <a:spcPts val="0"/>
              </a:spcAft>
              <a:buSzPts val="1400"/>
              <a:buNone/>
            </a:pPr>
            <a:r>
              <a:rPr lang="es-ES" b="0" dirty="0"/>
              <a:t>Nuestras intervenciones no tienen consecuencias negativas, como dañar los mercados locales a través de la distribución de ayuda o alimentar las tensiones entre diferentes grupos
</a:t>
            </a:r>
          </a:p>
          <a:p>
            <a:pPr marL="0" lvl="0" indent="0" algn="l" rtl="0">
              <a:lnSpc>
                <a:spcPct val="100000"/>
              </a:lnSpc>
              <a:spcBef>
                <a:spcPts val="0"/>
              </a:spcBef>
              <a:spcAft>
                <a:spcPts val="0"/>
              </a:spcAft>
              <a:buSzPts val="1400"/>
              <a:buNone/>
            </a:pPr>
            <a:r>
              <a:rPr lang="es-ES" b="0" dirty="0"/>
              <a:t>Un punto clave a destacar es que la Cruz Roja y la Media Luna Roja se creó para ayudar a las comunidades, por lo que si no satisfacemos las necesidades, preferencias y prioridades de la comunidad, no estamos cumpliendo nuestro propio mandato.</a:t>
            </a:r>
            <a:endParaRPr b="0"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extLst>
      <p:ext uri="{BB962C8B-B14F-4D97-AF65-F5344CB8AC3E}">
        <p14:creationId xmlns:p14="http://schemas.microsoft.com/office/powerpoint/2010/main" val="3939806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s-ES" b="1" dirty="0"/>
              <a:t>NOTAS DEL FACILITADOR</a:t>
            </a:r>
            <a:endParaRPr lang="en-GB" dirty="0"/>
          </a:p>
          <a:p>
            <a:pPr marL="342900" lvl="0" indent="-342900" algn="l" rtl="0">
              <a:lnSpc>
                <a:spcPct val="100000"/>
              </a:lnSpc>
              <a:spcBef>
                <a:spcPts val="540"/>
              </a:spcBef>
              <a:spcAft>
                <a:spcPts val="0"/>
              </a:spcAft>
              <a:buSzPts val="1400"/>
              <a:buFontTx/>
              <a:buChar char="-"/>
            </a:pPr>
            <a:r>
              <a:rPr lang="es-ES" dirty="0"/>
              <a:t>Realice una discusión plenaria de 5 minutos sobre el papel del personal de la filial y los voluntarios en la participación comunitaria. Preguntar
¿Qué importancia tienen las filiales para una buena participación comunitaria?
¿Cuál es su función?
¿De qué son responsables?
Las respuestas podrían incluir:
Los voluntarios involucran a los miembros de la comunidad todos los días durante las actividades respondiendo preguntas, compartiendo información e informando a la filial lo que ven y escuchan
Los voluntarios y las filiales involucran a los miembros de la comunidad en la planificación y ejecución de las actividades
Actúan como enlace entre la comunidad y la Sociedad Nacional
Los gerentes de filial se aseguran de que los voluntarios también se mantengan comprometidos e informados compartiendo información sobre los programas y escuchando y actuando en función de los comentarios de los voluntarios sobre lo que está sucediendo en la comunidad</a:t>
            </a:r>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8896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b="1" dirty="0"/>
              <a:t>NOTAS DEL FACILITADOR</a:t>
            </a:r>
            <a:r>
              <a:rPr lang="es-ES" b="0" dirty="0"/>
              <a:t>
Este es un </a:t>
            </a:r>
            <a:r>
              <a:rPr lang="es-ES" b="1" dirty="0"/>
              <a:t>ejercicio grupal </a:t>
            </a:r>
            <a:r>
              <a:rPr lang="es-ES" b="0" dirty="0"/>
              <a:t>para que los participantes piensen en cómo se aborda la participación comunitaria y cómo se ven en la práctica
Pida a las personas que se dividan en cuatro grupos. 
Dar a cada grupo uno de los cuatro enfoques de participación comunitaria: 1) comprensión de la comunidad 2) comunicación 3) participación 4) retroalimentación 
Pida a cada grupo que haga una lista de todas las formas en que su enfoque se puede poner en práctica: qué tipo de actividades realizan en su rama para comprender a la comunidad, compartir información, garantizar la participación o gestionar la retroalimentación
Pida a cada grupo que dé su opinión en la sesión plenaria durante 2-3 minutos y otros grupos pueden contribuir (algunos ejemplos a continuación)
1. Entender a la comunidad
Realización de una encuesta de evaluación de necesidades al inicio de un programa
Llevar a cabo un análisis del contexto para comprender la situación en la comunidad, por ejemplo, para comprender la cultura, las creencias y valores de las personas, las relaciones entre los diferentes grupos y quién es vulnerable o excluido, comprender las habilidades y capacidades de la comunidad.
Este tipo de información se puede recopilar a través de encuestas, discusiones de grupos focales, entrevistas con informantes clave o simplemente tener conversaciones y observar lo que está sucediendo en la comunidad (observación)
2. Comunicación regular, abierta y honesta 
Reuniones comunitarias para presentar la Sociedad Nacional y explicar formas de trabajo
Tablones de anuncios en las comunidades con información sobre los objetivos y plazos del programa
Envío de SMS con información sobre los artículos de ayuda que las personas pueden esperar recibir
Compartir información oportuna y precisa durante una epidemia epidémica a través de los canales más confiables, para ayudar a las personas a adoptar prácticas que reduzcan la propagación de la infección y para reducir el miedo, el estigma y el pánico abordando los rumores y la información errónea 
Programas de radio interactivos para fomentar prácticas seguras y responder a las preguntas de las personas
3. Participación 
Trabajar con los comités de proyectos de la comunidad y reunirse periódicamente para tomar decisiones sobre el programa.
Celebrar reuniones periódicas de la comunidad para actualizar el progreso, recopilar comentarios y acordar los próximos pasos con la comunidad. 
Trabajar con las comunidades para acordar criterios de selección y vulnerabilidad para el apoyo, y luego acordar juntos quién califica para ese apoyo.
Apoyar a las comunidades para que implementen sus propias actividades con solo financiamiento o apoyo técnico de la NS
4. Comentarios 
Líneas telefónicas directas donde las personas pueden llamar y hacer preguntas o compartir inquietudes
Mesas de ayuda de la comunidad durante las actividades o en horarios regulares
Buzones de sugerencias en las comunidades donde las personas pueden publicar comentarios por escrito
Realizar encuestas cara a cara, en línea o por teléfono para hacer preguntas sobre la satisfacción de las personas con un programa o lo que piensan sobre temas específicos.
Los voluntarios están capacitados para escuchar comentarios y/o hacer preguntas durante actividades como visitas de casa en casa o sesiones de promoción de la salud
Las redes sociales, como Facebook, Twitter o WhatsApp, se pueden utilizar para recopilar comentarios y hacer preguntas específicas</a:t>
            </a:r>
            <a:endParaRPr lang="en-GB" b="0"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extLst>
      <p:ext uri="{BB962C8B-B14F-4D97-AF65-F5344CB8AC3E}">
        <p14:creationId xmlns:p14="http://schemas.microsoft.com/office/powerpoint/2010/main" val="676063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dirty="0">
                <a:latin typeface="Calibri"/>
                <a:ea typeface="Calibri"/>
                <a:cs typeface="Calibri"/>
                <a:sym typeface="Calibri"/>
              </a:rPr>
              <a:t>FACILITATOR NOTES</a:t>
            </a:r>
            <a:endParaRPr dirty="0"/>
          </a:p>
          <a:p>
            <a:pPr marL="0" lvl="0" indent="0" algn="l" rtl="0">
              <a:lnSpc>
                <a:spcPct val="100000"/>
              </a:lnSpc>
              <a:spcBef>
                <a:spcPts val="1000"/>
              </a:spcBef>
              <a:spcAft>
                <a:spcPts val="0"/>
              </a:spcAft>
              <a:buSzPts val="1400"/>
              <a:buNone/>
            </a:pPr>
            <a:endParaRPr sz="2000" b="1" dirty="0">
              <a:latin typeface="Calibri"/>
              <a:ea typeface="Calibri"/>
              <a:cs typeface="Calibri"/>
              <a:sym typeface="Calibri"/>
            </a:endParaRPr>
          </a:p>
          <a:p>
            <a:pPr marL="0" lvl="0" indent="0" algn="l" rtl="0">
              <a:lnSpc>
                <a:spcPct val="100000"/>
              </a:lnSpc>
              <a:spcBef>
                <a:spcPts val="1000"/>
              </a:spcBef>
              <a:spcAft>
                <a:spcPts val="0"/>
              </a:spcAft>
              <a:buSzPts val="1400"/>
              <a:buNone/>
            </a:pPr>
            <a:r>
              <a:rPr lang="en-GB" sz="2000" b="1" dirty="0">
                <a:latin typeface="Calibri"/>
                <a:ea typeface="Calibri"/>
                <a:cs typeface="Calibri"/>
                <a:sym typeface="Calibri"/>
              </a:rPr>
              <a:t>BEFORE showing the answers on the slide:</a:t>
            </a:r>
            <a:endParaRPr dirty="0"/>
          </a:p>
          <a:p>
            <a:pPr marL="0" lvl="0" indent="0" algn="l" rtl="0">
              <a:lnSpc>
                <a:spcPct val="100000"/>
              </a:lnSpc>
              <a:spcBef>
                <a:spcPts val="1000"/>
              </a:spcBef>
              <a:spcAft>
                <a:spcPts val="0"/>
              </a:spcAft>
              <a:buSzPts val="1400"/>
              <a:buNone/>
            </a:pPr>
            <a:endParaRPr sz="2000" dirty="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en-GB" sz="2000" dirty="0"/>
              <a:t>Ask participants if they can think of five reasons why we need to engage communities in our work – this can be done in small groups or as a plenary discussion</a:t>
            </a:r>
            <a:endParaRPr dirty="0"/>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en-GB" sz="2000" dirty="0">
                <a:latin typeface="Calibri"/>
                <a:ea typeface="Calibri"/>
                <a:cs typeface="Calibri"/>
                <a:sym typeface="Calibri"/>
              </a:rPr>
              <a:t>Write people’s answers on a flip chart and then go through the answers on the slide, explaining each one</a:t>
            </a:r>
            <a:endParaRPr dirty="0"/>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en-GB" sz="2000" dirty="0">
                <a:latin typeface="Calibri"/>
                <a:ea typeface="Calibri"/>
                <a:cs typeface="Calibri"/>
                <a:sym typeface="Calibri"/>
              </a:rPr>
              <a:t>There could be more correct reasons than those on the slide, but the five on the slide are the main ones</a:t>
            </a:r>
            <a:endParaRPr dirty="0"/>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Why do we need to engage communities?</a:t>
            </a:r>
            <a:endParaRPr dirty="0"/>
          </a:p>
          <a:p>
            <a:pPr marL="0" lvl="0" indent="0" algn="l" rtl="0">
              <a:lnSpc>
                <a:spcPct val="100000"/>
              </a:lnSpc>
              <a:spcBef>
                <a:spcPts val="542"/>
              </a:spcBef>
              <a:spcAft>
                <a:spcPts val="0"/>
              </a:spcAft>
              <a:buSzPts val="1400"/>
              <a:buNone/>
            </a:pPr>
            <a:endParaRPr sz="1804" b="1"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1. To understand the community context and needs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We need to engage with all groups and individuals in the community to understand their specific needs, preferences, and context. If we assume we know what people need or how things work in their community, we risk getting it wrong and providing support that doesn’t help, or even worse, doing harm. For example, by inflaming existing tensions or excluding already marginalized groups.</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2. For better, more effective programmes and operations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Nobody knows the community better than the people who live there. When we draw on that local knowledge and expertise to plan and manage programmes and operations, we’re much more likely to get it right and provide support that is useful, timely, relevant and of a high quality. Listening to community feedback gives us an early warning when things aren’t working and provides valuable insights on how we can improve.</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3. To build trust, access, and acceptance with communities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Open, honest communication and listening and acting on what people tell us, is a mark of respect which builds trust. Without trust people may not want to speak to us, use our services, believe the information we share or welcome our volunteers and staff safely into their community. When people don’t trust us, our ability to help them becomes harder and even impossible.</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4. To strengthen community ownership and resilience</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People affected by crisis are not helpless. They are usually the first responders in a crisis and have knowledge, skills and capacities which can help to ensure aid is relevant and sustainable. When we design and manage programmes and operations in partnership with communities, it facilitates local ownership and self-reliance. When we don’t engage them, we are treating them as passive recipients of aid, which undermines our efforts to strengthen community resilience.</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5. To uphold our own commitments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Working in partnership with communities is at the core of who we are. We commit to involving people in the management of aid, holding ourselves accountable to those we seek to assist, and building on local capacity in the International Red Cross and Red Crescent Movement’s Code of Conduct in Disaster Relief. The Principles and Rules for Red Cross and Red Crescent Humanitarian Assistance commit to including transparent communication and feedback mechanisms in emergency responses. In December 2019, the first set of ‘Movement-wide Commitments for Community Engagement and Accountability’ was approved at the Council of Delegates (see page 21).</a:t>
            </a:r>
            <a:endParaRPr dirty="0"/>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dirty="0">
                <a:latin typeface="Calibri"/>
                <a:ea typeface="Calibri"/>
                <a:cs typeface="Calibri"/>
                <a:sym typeface="Calibri"/>
              </a:rPr>
              <a:t>FACILITATOR NOTES</a:t>
            </a:r>
            <a:endParaRPr dirty="0"/>
          </a:p>
          <a:p>
            <a:pPr marL="0" lvl="0" indent="0" algn="l" rtl="0">
              <a:lnSpc>
                <a:spcPct val="100000"/>
              </a:lnSpc>
              <a:spcBef>
                <a:spcPts val="1000"/>
              </a:spcBef>
              <a:spcAft>
                <a:spcPts val="0"/>
              </a:spcAft>
              <a:buSzPts val="1400"/>
              <a:buNone/>
            </a:pPr>
            <a:endParaRPr sz="2000" b="1" dirty="0">
              <a:latin typeface="Calibri"/>
              <a:ea typeface="Calibri"/>
              <a:cs typeface="Calibri"/>
              <a:sym typeface="Calibri"/>
            </a:endParaRPr>
          </a:p>
          <a:p>
            <a:pPr marL="0" lvl="0" indent="0" algn="l" rtl="0">
              <a:lnSpc>
                <a:spcPct val="100000"/>
              </a:lnSpc>
              <a:spcBef>
                <a:spcPts val="1000"/>
              </a:spcBef>
              <a:spcAft>
                <a:spcPts val="0"/>
              </a:spcAft>
              <a:buSzPts val="1400"/>
              <a:buNone/>
            </a:pPr>
            <a:r>
              <a:rPr lang="en-GB" sz="2000" b="1" dirty="0">
                <a:latin typeface="Calibri"/>
                <a:ea typeface="Calibri"/>
                <a:cs typeface="Calibri"/>
                <a:sym typeface="Calibri"/>
              </a:rPr>
              <a:t>BEFORE showing the answers on the slide, hold a discussion in plenary </a:t>
            </a:r>
          </a:p>
          <a:p>
            <a:pPr marL="0" lvl="0" indent="0" algn="l" rtl="0">
              <a:lnSpc>
                <a:spcPct val="100000"/>
              </a:lnSpc>
              <a:spcBef>
                <a:spcPts val="1000"/>
              </a:spcBef>
              <a:spcAft>
                <a:spcPts val="0"/>
              </a:spcAft>
              <a:buSzPts val="1400"/>
              <a:buNone/>
            </a:pPr>
            <a:endParaRPr lang="en-GB" sz="2000" b="1" dirty="0">
              <a:latin typeface="Calibri"/>
              <a:cs typeface="Calibri"/>
              <a:sym typeface="Calibri"/>
            </a:endParaRPr>
          </a:p>
          <a:p>
            <a:pPr marL="285750" marR="0" lvl="0" indent="-285750" algn="l" defTabSz="914400" rtl="0" eaLnBrk="1" fontAlgn="auto" latinLnBrk="0" hangingPunct="1">
              <a:lnSpc>
                <a:spcPct val="100000"/>
              </a:lnSpc>
              <a:spcBef>
                <a:spcPts val="1000"/>
              </a:spcBef>
              <a:spcAft>
                <a:spcPts val="0"/>
              </a:spcAft>
              <a:buClr>
                <a:srgbClr val="000000"/>
              </a:buClr>
              <a:buSzPts val="1400"/>
              <a:buFontTx/>
              <a:buChar char="-"/>
              <a:tabLst/>
              <a:defRPr/>
            </a:pPr>
            <a:r>
              <a:rPr lang="en-GB" sz="1800" dirty="0"/>
              <a:t>Ask participants what are some of the most common mistakes we make when engaging communities? What do we not do well?</a:t>
            </a:r>
          </a:p>
          <a:p>
            <a:pPr marL="285750" marR="0" lvl="0" indent="-285750" algn="l" defTabSz="914400" rtl="0" eaLnBrk="1" fontAlgn="auto" latinLnBrk="0" hangingPunct="1">
              <a:lnSpc>
                <a:spcPct val="100000"/>
              </a:lnSpc>
              <a:spcBef>
                <a:spcPts val="1000"/>
              </a:spcBef>
              <a:spcAft>
                <a:spcPts val="0"/>
              </a:spcAft>
              <a:buClr>
                <a:srgbClr val="000000"/>
              </a:buClr>
              <a:buSzPts val="1400"/>
              <a:buFontTx/>
              <a:buChar char="-"/>
              <a:tabLst/>
              <a:defRPr/>
            </a:pPr>
            <a:r>
              <a:rPr lang="en-GB" sz="1800" dirty="0"/>
              <a:t>When some suggestions have been shared, show the content on the slide and explain each mistake</a:t>
            </a:r>
            <a:endParaRPr lang="en-GB" dirty="0"/>
          </a:p>
          <a:p>
            <a:pPr marL="285750" lvl="0" indent="-158750" algn="l" rtl="0">
              <a:lnSpc>
                <a:spcPct val="100000"/>
              </a:lnSpc>
              <a:spcBef>
                <a:spcPts val="1000"/>
              </a:spcBef>
              <a:spcAft>
                <a:spcPts val="0"/>
              </a:spcAft>
              <a:buClr>
                <a:schemeClr val="dk1"/>
              </a:buClr>
              <a:buSzPts val="2000"/>
              <a:buFont typeface="Arial"/>
              <a:buNone/>
            </a:pPr>
            <a:endParaRPr lang="en-GB" sz="2000" dirty="0">
              <a:latin typeface="Calibri"/>
              <a:ea typeface="Calibri"/>
              <a:cs typeface="Calibri"/>
              <a:sym typeface="Calibri"/>
            </a:endParaRPr>
          </a:p>
          <a:p>
            <a:pPr marL="342900" lvl="0" indent="-342900">
              <a:lnSpc>
                <a:spcPct val="115000"/>
              </a:lnSpc>
              <a:spcAft>
                <a:spcPts val="600"/>
              </a:spcAft>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Poor communication:</a:t>
            </a:r>
            <a:r>
              <a:rPr lang="en-GB" sz="1100" dirty="0">
                <a:solidFill>
                  <a:srgbClr val="000000"/>
                </a:solidFill>
                <a:effectLst/>
                <a:latin typeface="Open Sans" panose="020B0606030504020204" pitchFamily="34" charset="0"/>
                <a:ea typeface="Arial" panose="020B0604020202020204" pitchFamily="34" charset="0"/>
              </a:rPr>
              <a:t> not explaining to communities who we are, what we are doing or when there are delays or problems. We are good at sharing information about health promotion or disaster prevention, but not so good at introducing ourselves and explaining what we are doing </a:t>
            </a:r>
            <a:endParaRPr lang="en-GB" sz="1200" dirty="0">
              <a:effectLst/>
              <a:latin typeface="Times New Roman" panose="02020603050405020304" pitchFamily="18" charset="0"/>
              <a:ea typeface="Times New Roman" panose="02020603050405020304" pitchFamily="18" charset="0"/>
            </a:endParaRPr>
          </a:p>
          <a:p>
            <a:pPr marL="342900" lvl="0" indent="-342900">
              <a:lnSpc>
                <a:spcPct val="115000"/>
              </a:lnSpc>
              <a:spcAft>
                <a:spcPts val="600"/>
              </a:spcAft>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Raising expectations and breaking promises:</a:t>
            </a:r>
            <a:r>
              <a:rPr lang="en-GB" sz="1100" dirty="0">
                <a:solidFill>
                  <a:srgbClr val="000000"/>
                </a:solidFill>
                <a:effectLst/>
                <a:latin typeface="Open Sans" panose="020B0606030504020204" pitchFamily="34" charset="0"/>
                <a:ea typeface="Arial" panose="020B0604020202020204" pitchFamily="34" charset="0"/>
              </a:rPr>
              <a:t> by not explaining things properly we often raise unrealistic expectations in communities about what we can do and then it seems as though we have broken our promises when we fail to meet them. For example, if there is a delay in a project, communities might think we are just not coming back and have broken our commitments to provide support and services</a:t>
            </a:r>
            <a:endParaRPr lang="en-GB" sz="1200" dirty="0">
              <a:effectLst/>
              <a:latin typeface="Times New Roman" panose="02020603050405020304" pitchFamily="18" charset="0"/>
              <a:ea typeface="Times New Roman" panose="02020603050405020304" pitchFamily="18" charset="0"/>
            </a:endParaRPr>
          </a:p>
          <a:p>
            <a:pPr marL="342900" lvl="0" indent="-342900">
              <a:lnSpc>
                <a:spcPct val="115000"/>
              </a:lnSpc>
              <a:spcAft>
                <a:spcPts val="600"/>
              </a:spcAft>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Unfair or unclear selection and targeting</a:t>
            </a:r>
            <a:r>
              <a:rPr lang="en-GB" sz="1100" dirty="0">
                <a:solidFill>
                  <a:srgbClr val="000000"/>
                </a:solidFill>
                <a:effectLst/>
                <a:latin typeface="Open Sans" panose="020B0606030504020204" pitchFamily="34" charset="0"/>
                <a:ea typeface="Arial" panose="020B0604020202020204" pitchFamily="34" charset="0"/>
              </a:rPr>
              <a:t> communities rarely understand why we have selected those we have and when we only speak to community leaders, we run the risk our targeting is not fair or fails to reach the most vulnerable. </a:t>
            </a:r>
          </a:p>
          <a:p>
            <a:pPr marL="342900" lvl="0" indent="-342900">
              <a:lnSpc>
                <a:spcPct val="115000"/>
              </a:lnSpc>
              <a:spcAft>
                <a:spcPts val="600"/>
              </a:spcAft>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Failing to use local capacity:</a:t>
            </a:r>
            <a:r>
              <a:rPr lang="en-GB" sz="1100" dirty="0">
                <a:solidFill>
                  <a:srgbClr val="000000"/>
                </a:solidFill>
                <a:effectLst/>
                <a:latin typeface="Open Sans" panose="020B0606030504020204" pitchFamily="34" charset="0"/>
                <a:ea typeface="Arial" panose="020B0604020202020204" pitchFamily="34" charset="0"/>
              </a:rPr>
              <a:t> often in the rush to respond we overlook local capacity. Communities consistently tell us they would like to contribute more and play a bigger role in our work. They can be more than ‘beneficiaries’ </a:t>
            </a:r>
            <a:endParaRPr lang="en-GB" sz="1200" dirty="0">
              <a:effectLst/>
              <a:latin typeface="Times New Roman" panose="02020603050405020304" pitchFamily="18" charset="0"/>
              <a:ea typeface="Times New Roman" panose="02020603050405020304" pitchFamily="18" charset="0"/>
            </a:endParaRPr>
          </a:p>
          <a:p>
            <a:pPr marL="342900" lvl="0" indent="-342900">
              <a:lnSpc>
                <a:spcPct val="115000"/>
              </a:lnSpc>
              <a:spcAft>
                <a:spcPts val="600"/>
              </a:spcAft>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Not collecting, using or responding to community feedback:</a:t>
            </a:r>
            <a:r>
              <a:rPr lang="en-GB" sz="1100" dirty="0">
                <a:solidFill>
                  <a:srgbClr val="000000"/>
                </a:solidFill>
                <a:effectLst/>
                <a:latin typeface="Open Sans" panose="020B0606030504020204" pitchFamily="34" charset="0"/>
                <a:ea typeface="Arial" panose="020B0604020202020204" pitchFamily="34" charset="0"/>
              </a:rPr>
              <a:t> we do not often have a proper feedback and complaints system in place and when we do, it is rare that we use that feedback to make improvements. Communities tell us that although they feel the Red Cross Red Crescent listens to them, they do not act or respond to their feedback.</a:t>
            </a:r>
            <a:endParaRPr lang="en-GB" sz="1200" dirty="0">
              <a:effectLst/>
              <a:latin typeface="Times New Roman" panose="02020603050405020304" pitchFamily="18" charset="0"/>
              <a:ea typeface="Times New Roman" panose="02020603050405020304" pitchFamily="18" charset="0"/>
            </a:endParaRPr>
          </a:p>
          <a:p>
            <a:pPr marL="342900" lvl="0" indent="-342900">
              <a:lnSpc>
                <a:spcPct val="115000"/>
              </a:lnSpc>
              <a:buFont typeface="+mj-lt"/>
              <a:buAutoNum type="arabicPeriod"/>
            </a:pPr>
            <a:r>
              <a:rPr lang="en-GB" sz="1100" b="1" dirty="0">
                <a:solidFill>
                  <a:srgbClr val="000000"/>
                </a:solidFill>
                <a:effectLst/>
                <a:latin typeface="Open Sans" panose="020B0606030504020204" pitchFamily="34" charset="0"/>
                <a:ea typeface="Arial" panose="020B0604020202020204" pitchFamily="34" charset="0"/>
              </a:rPr>
              <a:t>Failing to engage vulnerable groups:</a:t>
            </a:r>
            <a:r>
              <a:rPr lang="en-GB" sz="1100" dirty="0">
                <a:solidFill>
                  <a:srgbClr val="000000"/>
                </a:solidFill>
                <a:effectLst/>
                <a:latin typeface="Open Sans" panose="020B0606030504020204" pitchFamily="34" charset="0"/>
                <a:ea typeface="Arial" panose="020B0604020202020204" pitchFamily="34" charset="0"/>
              </a:rPr>
              <a:t> often we only speak to the community leaders or the most vocal in communities, which means we miss the needs of the elderly, women, disabled or young people. In focus group discussions with the elderly and disabled they often tell us this is the first time they have been gathered together like this and asked about their needs and opinions.</a:t>
            </a:r>
            <a:endParaRPr lang="en-GB" sz="1200" dirty="0">
              <a:effectLst/>
              <a:latin typeface="Times New Roman" panose="02020603050405020304" pitchFamily="18" charset="0"/>
              <a:ea typeface="Times New Roman" panose="02020603050405020304" pitchFamily="18" charset="0"/>
            </a:endParaRPr>
          </a:p>
          <a:p>
            <a:pPr marL="950595">
              <a:lnSpc>
                <a:spcPct val="115000"/>
              </a:lnSpc>
            </a:pPr>
            <a:r>
              <a:rPr lang="en-GB" sz="1100" dirty="0">
                <a:solidFill>
                  <a:srgbClr val="000000"/>
                </a:solidFill>
                <a:effectLst/>
                <a:latin typeface="Open Sans" panose="020B0606030504020204" pitchFamily="34" charset="0"/>
                <a:ea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extLst>
      <p:ext uri="{BB962C8B-B14F-4D97-AF65-F5344CB8AC3E}">
        <p14:creationId xmlns:p14="http://schemas.microsoft.com/office/powerpoint/2010/main" val="2554946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endParaRPr dirty="0"/>
          </a:p>
          <a:p>
            <a:pPr marL="0" lvl="0" indent="0" algn="l" rtl="0">
              <a:lnSpc>
                <a:spcPct val="100000"/>
              </a:lnSpc>
              <a:spcBef>
                <a:spcPts val="542"/>
              </a:spcBef>
              <a:spcAft>
                <a:spcPts val="0"/>
              </a:spcAft>
              <a:buSzPts val="1400"/>
              <a:buNone/>
            </a:pPr>
            <a:endParaRPr dirty="0"/>
          </a:p>
          <a:p>
            <a:pPr marL="342900" lvl="0"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Assign one of the common mistakes to each group and ask them to share real-life examples of this mistake that they have seen in their work, and then choose one and discuss the reasons why this happened and what the consequences were </a:t>
            </a:r>
            <a:r>
              <a:rPr lang="en-GB" sz="1100" b="1" dirty="0">
                <a:effectLst/>
                <a:latin typeface="Open Sans" panose="020B0606030504020204" pitchFamily="34" charset="0"/>
                <a:ea typeface="Arial" panose="020B0604020202020204" pitchFamily="34" charset="0"/>
              </a:rPr>
              <a:t>(10 mins)</a:t>
            </a:r>
            <a:endParaRPr lang="en-GB" sz="1200" b="1" dirty="0">
              <a:effectLst/>
              <a:latin typeface="Times New Roman" panose="02020603050405020304" pitchFamily="18" charset="0"/>
              <a:ea typeface="Arial" panose="020B0604020202020204" pitchFamily="34" charset="0"/>
            </a:endParaRPr>
          </a:p>
          <a:p>
            <a:pPr marL="342900" lvl="0" indent="-342900">
              <a:lnSpc>
                <a:spcPct val="115000"/>
              </a:lnSpc>
              <a:buFont typeface="+mj-lt"/>
              <a:buAutoNum type="arabicPeriod"/>
            </a:pPr>
            <a:endParaRPr lang="en-GB" sz="1200" b="1" dirty="0">
              <a:effectLst/>
              <a:latin typeface="Times New Roman" panose="02020603050405020304" pitchFamily="18" charset="0"/>
              <a:ea typeface="Arial" panose="020B0604020202020204" pitchFamily="34" charset="0"/>
            </a:endParaRPr>
          </a:p>
          <a:p>
            <a:pPr marL="342900" lvl="0"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Close the session with a discussion in plenary. Key questions to ask include </a:t>
            </a:r>
            <a:r>
              <a:rPr lang="en-GB" sz="1100" b="1" dirty="0">
                <a:effectLst/>
                <a:latin typeface="Open Sans" panose="020B0606030504020204" pitchFamily="34" charset="0"/>
                <a:ea typeface="Arial" panose="020B0604020202020204" pitchFamily="34" charset="0"/>
              </a:rPr>
              <a:t>(5-10 mins):</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spcAft>
                <a:spcPts val="600"/>
              </a:spcAft>
              <a:buFont typeface="+mj-lt"/>
              <a:buAutoNum type="arabicPeriod"/>
            </a:pPr>
            <a:r>
              <a:rPr lang="en-GB" sz="1100" dirty="0">
                <a:effectLst/>
                <a:latin typeface="Open Sans" panose="020B0606030504020204" pitchFamily="34" charset="0"/>
                <a:ea typeface="Arial" panose="020B0604020202020204" pitchFamily="34" charset="0"/>
              </a:rPr>
              <a:t>What are some of the reasons we don’t engage communities as well as should? e.g. time, funds, commitment, plans made at HQ levels</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spcAft>
                <a:spcPts val="600"/>
              </a:spcAft>
              <a:buFont typeface="+mj-lt"/>
              <a:buAutoNum type="arabicPeriod"/>
            </a:pPr>
            <a:r>
              <a:rPr lang="en-GB" sz="1100" dirty="0">
                <a:effectLst/>
                <a:latin typeface="Open Sans" panose="020B0606030504020204" pitchFamily="34" charset="0"/>
                <a:ea typeface="Arial" panose="020B0604020202020204" pitchFamily="34" charset="0"/>
              </a:rPr>
              <a:t>What are the consequences of not engaging community members? </a:t>
            </a:r>
            <a:endParaRPr lang="en-GB" sz="1200" dirty="0">
              <a:effectLst/>
              <a:latin typeface="Times New Roman" panose="02020603050405020304" pitchFamily="18" charset="0"/>
              <a:ea typeface="Times New Roman" panose="02020603050405020304" pitchFamily="18" charset="0"/>
            </a:endParaRPr>
          </a:p>
          <a:p>
            <a:pPr marL="171450" lvl="0" indent="-171450" algn="l" rtl="0">
              <a:lnSpc>
                <a:spcPct val="100000"/>
              </a:lnSpc>
              <a:spcBef>
                <a:spcPts val="360"/>
              </a:spcBef>
              <a:spcAft>
                <a:spcPts val="0"/>
              </a:spcAft>
              <a:buClr>
                <a:schemeClr val="dk1"/>
              </a:buClr>
              <a:buSzPts val="1200"/>
              <a:buFont typeface="Arial"/>
              <a:buChar char="•"/>
            </a:pPr>
            <a:endParaRPr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714308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158B815C-13AC-07BF-1077-0B49C91A6F7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6"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79" r:id="rId25"/>
    <p:sldLayoutId id="2147483680" r:id="rId26"/>
    <p:sldLayoutId id="2147483681" r:id="rId27"/>
    <p:sldLayoutId id="2147483682" r:id="rId28"/>
    <p:sldLayoutId id="2147483683" r:id="rId29"/>
    <p:sldLayoutId id="2147483684" r:id="rId30"/>
    <p:sldLayoutId id="2147483685" r:id="rId31"/>
    <p:sldLayoutId id="2147483686" r:id="rId32"/>
    <p:sldLayoutId id="2147483687" r:id="rId33"/>
    <p:sldLayoutId id="2147483688" r:id="rId34"/>
    <p:sldLayoutId id="2147483689" r:id="rId35"/>
    <p:sldLayoutId id="2147483690"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47089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en-GB" sz="4800" b="1" dirty="0" err="1">
                <a:solidFill>
                  <a:srgbClr val="F5333F"/>
                </a:solidFill>
                <a:latin typeface="Montserrat"/>
                <a:ea typeface="Montserrat"/>
                <a:cs typeface="Montserrat"/>
                <a:sym typeface="Montserrat"/>
              </a:rPr>
              <a:t>Formacion</a:t>
            </a:r>
            <a:r>
              <a:rPr lang="en-GB" sz="4800" b="1" dirty="0">
                <a:solidFill>
                  <a:srgbClr val="F5333F"/>
                </a:solidFill>
                <a:latin typeface="Montserrat"/>
                <a:ea typeface="Montserrat"/>
                <a:cs typeface="Montserrat"/>
                <a:sym typeface="Montserrat"/>
              </a:rPr>
              <a:t> </a:t>
            </a:r>
            <a:r>
              <a:rPr lang="en-GB" sz="4800" b="1" dirty="0" err="1">
                <a:solidFill>
                  <a:srgbClr val="F5333F"/>
                </a:solidFill>
                <a:latin typeface="Montserrat"/>
                <a:ea typeface="Montserrat"/>
                <a:cs typeface="Montserrat"/>
                <a:sym typeface="Montserrat"/>
              </a:rPr>
              <a:t>en</a:t>
            </a:r>
            <a:r>
              <a:rPr lang="en-GB" sz="4800" b="1" dirty="0">
                <a:solidFill>
                  <a:srgbClr val="F5333F"/>
                </a:solidFill>
                <a:latin typeface="Montserrat"/>
                <a:ea typeface="Montserrat"/>
                <a:cs typeface="Montserrat"/>
                <a:sym typeface="Montserrat"/>
              </a:rPr>
              <a:t> </a:t>
            </a:r>
            <a:r>
              <a:rPr lang="en-GB" sz="4800" b="1" dirty="0" err="1">
                <a:solidFill>
                  <a:srgbClr val="F5333F"/>
                </a:solidFill>
                <a:latin typeface="Montserrat"/>
                <a:ea typeface="Montserrat"/>
                <a:cs typeface="Montserrat"/>
                <a:sym typeface="Montserrat"/>
              </a:rPr>
              <a:t>Participación</a:t>
            </a:r>
            <a:r>
              <a:rPr lang="en-GB" sz="4800" b="1" dirty="0">
                <a:solidFill>
                  <a:srgbClr val="F5333F"/>
                </a:solidFill>
                <a:latin typeface="Montserrat"/>
                <a:ea typeface="Montserrat"/>
                <a:cs typeface="Montserrat"/>
                <a:sym typeface="Montserrat"/>
              </a:rPr>
              <a:t> </a:t>
            </a:r>
            <a:r>
              <a:rPr lang="en-GB" sz="4800" b="1" dirty="0" err="1">
                <a:solidFill>
                  <a:srgbClr val="F5333F"/>
                </a:solidFill>
                <a:latin typeface="Montserrat"/>
                <a:ea typeface="Montserrat"/>
                <a:cs typeface="Montserrat"/>
                <a:sym typeface="Montserrat"/>
              </a:rPr>
              <a:t>Comunitaria</a:t>
            </a:r>
            <a:r>
              <a:rPr lang="en-GB" sz="4800" b="1" dirty="0">
                <a:solidFill>
                  <a:srgbClr val="F5333F"/>
                </a:solidFill>
                <a:latin typeface="Montserrat"/>
                <a:ea typeface="Montserrat"/>
                <a:cs typeface="Montserrat"/>
                <a:sym typeface="Montserrat"/>
              </a:rPr>
              <a:t> para </a:t>
            </a:r>
            <a:r>
              <a:rPr lang="en-GB" sz="4800" b="1" dirty="0" err="1">
                <a:solidFill>
                  <a:srgbClr val="F5333F"/>
                </a:solidFill>
                <a:latin typeface="Montserrat"/>
                <a:ea typeface="Montserrat"/>
                <a:cs typeface="Montserrat"/>
                <a:sym typeface="Montserrat"/>
              </a:rPr>
              <a:t>Filiales</a:t>
            </a:r>
            <a:endParaRPr lang="en-GB" sz="4800" b="1" dirty="0">
              <a:solidFill>
                <a:srgbClr val="F5333F"/>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3600"/>
              <a:buFont typeface="Arial"/>
              <a:buNone/>
            </a:pPr>
            <a:r>
              <a:rPr lang="en-GB" sz="3600" b="1" i="0" u="none" strike="noStrike" cap="none" dirty="0">
                <a:solidFill>
                  <a:srgbClr val="0F2042"/>
                </a:solidFill>
                <a:latin typeface="Montserrat"/>
                <a:ea typeface="Montserrat"/>
                <a:cs typeface="Montserrat"/>
                <a:sym typeface="Montserrat"/>
              </a:rPr>
              <a:t>Modul</a:t>
            </a:r>
            <a:r>
              <a:rPr lang="en-GB" sz="3600" b="1" dirty="0">
                <a:solidFill>
                  <a:srgbClr val="0F2042"/>
                </a:solidFill>
                <a:latin typeface="Montserrat"/>
                <a:ea typeface="Montserrat"/>
                <a:cs typeface="Montserrat"/>
                <a:sym typeface="Montserrat"/>
              </a:rPr>
              <a:t>o</a:t>
            </a:r>
            <a:r>
              <a:rPr lang="en-GB" sz="3600" b="1" i="0" u="none" strike="noStrike" cap="none" dirty="0">
                <a:solidFill>
                  <a:srgbClr val="0F2042"/>
                </a:solidFill>
                <a:latin typeface="Montserrat"/>
                <a:ea typeface="Montserrat"/>
                <a:cs typeface="Montserrat"/>
                <a:sym typeface="Montserrat"/>
              </a:rPr>
              <a:t> 1</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600"/>
              <a:buFont typeface="Arial"/>
              <a:buNone/>
            </a:pPr>
            <a:r>
              <a:rPr lang="en-GB" sz="3600" b="0" i="0" u="none" strike="noStrike" cap="none" dirty="0">
                <a:solidFill>
                  <a:srgbClr val="0F2042"/>
                </a:solidFill>
                <a:latin typeface="Montserrat"/>
                <a:ea typeface="Montserrat"/>
                <a:cs typeface="Montserrat"/>
                <a:sym typeface="Montserrat"/>
              </a:rPr>
              <a:t>¿</a:t>
            </a:r>
            <a:r>
              <a:rPr lang="en-GB" sz="3600" b="0" i="0" u="none" strike="noStrike" cap="none" dirty="0" err="1">
                <a:solidFill>
                  <a:srgbClr val="0F2042"/>
                </a:solidFill>
                <a:latin typeface="Montserrat"/>
                <a:ea typeface="Montserrat"/>
                <a:cs typeface="Montserrat"/>
                <a:sym typeface="Montserrat"/>
              </a:rPr>
              <a:t>Qué</a:t>
            </a:r>
            <a:r>
              <a:rPr lang="en-GB" sz="3600" b="0" i="0" u="none" strike="noStrike" cap="none" dirty="0">
                <a:solidFill>
                  <a:srgbClr val="0F2042"/>
                </a:solidFill>
                <a:latin typeface="Montserrat"/>
                <a:ea typeface="Montserrat"/>
                <a:cs typeface="Montserrat"/>
                <a:sym typeface="Montserrat"/>
              </a:rPr>
              <a:t> es la </a:t>
            </a:r>
            <a:r>
              <a:rPr lang="en-GB" sz="3600" b="0" i="0" u="none" strike="noStrike" cap="none" dirty="0" err="1">
                <a:solidFill>
                  <a:srgbClr val="0F2042"/>
                </a:solidFill>
                <a:latin typeface="Montserrat"/>
                <a:ea typeface="Montserrat"/>
                <a:cs typeface="Montserrat"/>
                <a:sym typeface="Montserrat"/>
              </a:rPr>
              <a:t>partcipación</a:t>
            </a:r>
            <a:r>
              <a:rPr lang="en-GB" sz="3600" b="0" i="0" u="none" strike="noStrike" cap="none" dirty="0">
                <a:solidFill>
                  <a:srgbClr val="0F2042"/>
                </a:solidFill>
                <a:latin typeface="Montserrat"/>
                <a:ea typeface="Montserrat"/>
                <a:cs typeface="Montserrat"/>
                <a:sym typeface="Montserrat"/>
              </a:rPr>
              <a:t> </a:t>
            </a:r>
            <a:r>
              <a:rPr lang="en-GB" sz="3600" b="0" i="0" u="none" strike="noStrike" cap="none" dirty="0" err="1">
                <a:solidFill>
                  <a:srgbClr val="0F2042"/>
                </a:solidFill>
                <a:latin typeface="Montserrat"/>
                <a:ea typeface="Montserrat"/>
                <a:cs typeface="Montserrat"/>
                <a:sym typeface="Montserrat"/>
              </a:rPr>
              <a:t>comunitaria</a:t>
            </a:r>
            <a:r>
              <a:rPr lang="en-GB" sz="3600" b="0" i="0" u="none" strike="noStrike" cap="none" dirty="0">
                <a:solidFill>
                  <a:srgbClr val="0F2042"/>
                </a:solidFill>
                <a:latin typeface="Montserrat"/>
                <a:ea typeface="Montserrat"/>
                <a:cs typeface="Montserrat"/>
                <a:sym typeface="Montserrat"/>
              </a:rPr>
              <a:t>?</a:t>
            </a: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473087"/>
            <a:ext cx="14365003" cy="4425787"/>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dirty="0">
                <a:solidFill>
                  <a:srgbClr val="F5333F"/>
                </a:solidFill>
                <a:latin typeface="Montserrat"/>
                <a:ea typeface="Roboto Black"/>
                <a:cs typeface="Roboto Black"/>
                <a:sym typeface="Montserrat"/>
              </a:rPr>
              <a:t>¿</a:t>
            </a:r>
            <a:r>
              <a:rPr lang="en-GB" sz="8800" b="1" dirty="0" err="1">
                <a:solidFill>
                  <a:srgbClr val="F5333F"/>
                </a:solidFill>
                <a:latin typeface="Montserrat"/>
                <a:ea typeface="Roboto Black"/>
                <a:cs typeface="Roboto Black"/>
                <a:sym typeface="Montserrat"/>
              </a:rPr>
              <a:t>Preguntas</a:t>
            </a:r>
            <a:r>
              <a:rPr lang="en-GB" sz="8800" b="1" dirty="0">
                <a:solidFill>
                  <a:srgbClr val="F5333F"/>
                </a:solidFill>
                <a:latin typeface="Montserrat"/>
                <a:ea typeface="Roboto Black"/>
                <a:cs typeface="Roboto Black"/>
                <a:sym typeface="Montserrat"/>
              </a:rPr>
              <a:t> o </a:t>
            </a:r>
            <a:r>
              <a:rPr lang="en-GB" sz="8800" b="1" dirty="0" err="1">
                <a:solidFill>
                  <a:srgbClr val="F5333F"/>
                </a:solidFill>
                <a:latin typeface="Montserrat"/>
                <a:ea typeface="Roboto Black"/>
                <a:cs typeface="Roboto Black"/>
                <a:sym typeface="Montserrat"/>
              </a:rPr>
              <a:t>Comentarios</a:t>
            </a:r>
            <a:r>
              <a:rPr lang="en-GB" sz="8800" b="1" i="0" u="none" strike="noStrike" cap="none" dirty="0">
                <a:solidFill>
                  <a:srgbClr val="F5333F"/>
                </a:solidFill>
                <a:latin typeface="Montserrat"/>
                <a:ea typeface="Roboto Black"/>
                <a:cs typeface="Roboto Black"/>
                <a:sym typeface="Montserrat"/>
              </a:rPr>
              <a:t>?</a:t>
            </a:r>
          </a:p>
          <a:p>
            <a:pPr marL="0" marR="0" lvl="0" indent="0" algn="ctr" rtl="0">
              <a:lnSpc>
                <a:spcPct val="80000"/>
              </a:lnSpc>
              <a:spcBef>
                <a:spcPts val="0"/>
              </a:spcBef>
              <a:spcAft>
                <a:spcPts val="0"/>
              </a:spcAft>
              <a:buClr>
                <a:srgbClr val="000000"/>
              </a:buClr>
              <a:buSzPts val="8800"/>
              <a:buFont typeface="Arial"/>
              <a:buNone/>
            </a:pPr>
            <a:endParaRPr lang="en-GB" sz="8800" b="1" dirty="0">
              <a:solidFill>
                <a:srgbClr val="F5333F"/>
              </a:solidFill>
              <a:latin typeface="Montserrat"/>
              <a:ea typeface="Roboto Black"/>
              <a:cs typeface="Roboto Black"/>
              <a:sym typeface="Montserrat"/>
            </a:endParaRPr>
          </a:p>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Roboto Black"/>
                <a:cs typeface="Roboto Black"/>
                <a:sym typeface="Montserrat"/>
              </a:rPr>
              <a:t>¡Gracias!</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4555053"/>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a:t>
            </a:r>
            <a:r>
              <a:rPr lang="en-GB" sz="7200" b="1" dirty="0">
                <a:solidFill>
                  <a:srgbClr val="33394B"/>
                </a:solidFill>
                <a:latin typeface="Montserrat"/>
                <a:ea typeface="Montserrat"/>
                <a:cs typeface="Montserrat"/>
                <a:sym typeface="Montserrat"/>
              </a:rPr>
              <a:t>DAD</a:t>
            </a: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 2</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lang="en-GB" sz="6600" dirty="0">
                <a:solidFill>
                  <a:srgbClr val="F5333F"/>
                </a:solidFill>
                <a:latin typeface="Montserrat"/>
                <a:ea typeface="Montserrat"/>
                <a:cs typeface="Montserrat"/>
                <a:sym typeface="Montserrat"/>
              </a:rPr>
              <a:t>¿</a:t>
            </a:r>
            <a:r>
              <a:rPr lang="en-GB" sz="6600" dirty="0" err="1">
                <a:solidFill>
                  <a:srgbClr val="F5333F"/>
                </a:solidFill>
                <a:latin typeface="Montserrat"/>
                <a:ea typeface="Montserrat"/>
                <a:cs typeface="Montserrat"/>
                <a:sym typeface="Montserrat"/>
              </a:rPr>
              <a:t>Qué</a:t>
            </a:r>
            <a:r>
              <a:rPr lang="en-GB" sz="6600" dirty="0">
                <a:solidFill>
                  <a:srgbClr val="F5333F"/>
                </a:solidFill>
                <a:latin typeface="Montserrat"/>
                <a:ea typeface="Montserrat"/>
                <a:cs typeface="Montserrat"/>
                <a:sym typeface="Montserrat"/>
              </a:rPr>
              <a:t> es la </a:t>
            </a:r>
            <a:r>
              <a:rPr lang="en-GB" sz="6600" dirty="0" err="1">
                <a:solidFill>
                  <a:srgbClr val="F5333F"/>
                </a:solidFill>
                <a:latin typeface="Montserrat"/>
                <a:ea typeface="Montserrat"/>
                <a:cs typeface="Montserrat"/>
                <a:sym typeface="Montserrat"/>
              </a:rPr>
              <a:t>participación</a:t>
            </a:r>
            <a:r>
              <a:rPr lang="en-GB" sz="6600" dirty="0">
                <a:solidFill>
                  <a:srgbClr val="F5333F"/>
                </a:solidFill>
                <a:latin typeface="Montserrat"/>
                <a:ea typeface="Montserrat"/>
                <a:cs typeface="Montserrat"/>
                <a:sym typeface="Montserrat"/>
              </a:rPr>
              <a:t> </a:t>
            </a:r>
            <a:r>
              <a:rPr lang="en-GB" sz="6600" dirty="0" err="1">
                <a:solidFill>
                  <a:srgbClr val="F5333F"/>
                </a:solidFill>
                <a:latin typeface="Montserrat"/>
                <a:ea typeface="Montserrat"/>
                <a:cs typeface="Montserrat"/>
                <a:sym typeface="Montserrat"/>
              </a:rPr>
              <a:t>comunitaria</a:t>
            </a:r>
            <a:r>
              <a:rPr lang="en-GB" sz="6600" dirty="0">
                <a:solidFill>
                  <a:srgbClr val="F5333F"/>
                </a:solidFill>
                <a:latin typeface="Montserrat"/>
                <a:ea typeface="Montserrat"/>
                <a:cs typeface="Montserrat"/>
                <a:sym typeface="Montserrat"/>
              </a:rPr>
              <a:t> y </a:t>
            </a:r>
            <a:r>
              <a:rPr lang="en-GB" sz="6600" dirty="0" err="1">
                <a:solidFill>
                  <a:srgbClr val="F5333F"/>
                </a:solidFill>
                <a:latin typeface="Montserrat"/>
                <a:ea typeface="Montserrat"/>
                <a:cs typeface="Montserrat"/>
                <a:sym typeface="Montserrat"/>
              </a:rPr>
              <a:t>por</a:t>
            </a:r>
            <a:r>
              <a:rPr lang="en-GB" sz="6600" dirty="0">
                <a:solidFill>
                  <a:srgbClr val="F5333F"/>
                </a:solidFill>
                <a:latin typeface="Montserrat"/>
                <a:ea typeface="Montserrat"/>
                <a:cs typeface="Montserrat"/>
                <a:sym typeface="Montserrat"/>
              </a:rPr>
              <a:t> </a:t>
            </a:r>
            <a:r>
              <a:rPr lang="en-GB" sz="6600" dirty="0" err="1">
                <a:solidFill>
                  <a:srgbClr val="F5333F"/>
                </a:solidFill>
                <a:latin typeface="Montserrat"/>
                <a:ea typeface="Montserrat"/>
                <a:cs typeface="Montserrat"/>
                <a:sym typeface="Montserrat"/>
              </a:rPr>
              <a:t>qué</a:t>
            </a:r>
            <a:r>
              <a:rPr lang="en-GB" sz="6600" dirty="0">
                <a:solidFill>
                  <a:srgbClr val="F5333F"/>
                </a:solidFill>
                <a:latin typeface="Montserrat"/>
                <a:ea typeface="Montserrat"/>
                <a:cs typeface="Montserrat"/>
                <a:sym typeface="Montserrat"/>
              </a:rPr>
              <a:t> es </a:t>
            </a:r>
            <a:r>
              <a:rPr lang="en-GB" sz="6600" dirty="0" err="1">
                <a:solidFill>
                  <a:srgbClr val="F5333F"/>
                </a:solidFill>
                <a:latin typeface="Montserrat"/>
                <a:ea typeface="Montserrat"/>
                <a:cs typeface="Montserrat"/>
                <a:sym typeface="Montserrat"/>
              </a:rPr>
              <a:t>importante</a:t>
            </a: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010878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625383" y="709094"/>
            <a:ext cx="15194592" cy="18773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en-GB" sz="5400" b="1" dirty="0">
                <a:solidFill>
                  <a:schemeClr val="dk2"/>
                </a:solidFill>
                <a:latin typeface="Montserrat"/>
                <a:ea typeface="Montserrat"/>
                <a:cs typeface="Montserrat"/>
                <a:sym typeface="Montserrat"/>
              </a:rPr>
              <a:t>¿</a:t>
            </a:r>
            <a:r>
              <a:rPr lang="en-GB" sz="5400" b="1" dirty="0" err="1">
                <a:solidFill>
                  <a:schemeClr val="dk2"/>
                </a:solidFill>
                <a:latin typeface="Montserrat"/>
                <a:ea typeface="Montserrat"/>
                <a:cs typeface="Montserrat"/>
                <a:sym typeface="Montserrat"/>
              </a:rPr>
              <a:t>Qué</a:t>
            </a:r>
            <a:r>
              <a:rPr lang="en-GB" sz="5400" b="1" dirty="0">
                <a:solidFill>
                  <a:schemeClr val="dk2"/>
                </a:solidFill>
                <a:latin typeface="Montserrat"/>
                <a:ea typeface="Montserrat"/>
                <a:cs typeface="Montserrat"/>
                <a:sym typeface="Montserrat"/>
              </a:rPr>
              <a:t> es la </a:t>
            </a:r>
            <a:r>
              <a:rPr lang="en-GB" sz="5400" b="1" dirty="0" err="1">
                <a:solidFill>
                  <a:schemeClr val="dk2"/>
                </a:solidFill>
                <a:latin typeface="Montserrat"/>
                <a:ea typeface="Montserrat"/>
                <a:cs typeface="Montserrat"/>
                <a:sym typeface="Montserrat"/>
              </a:rPr>
              <a:t>Participación</a:t>
            </a:r>
            <a:r>
              <a:rPr lang="en-GB" sz="5400" b="1" dirty="0">
                <a:solidFill>
                  <a:schemeClr val="dk2"/>
                </a:solidFill>
                <a:latin typeface="Montserrat"/>
                <a:ea typeface="Montserrat"/>
                <a:cs typeface="Montserrat"/>
                <a:sym typeface="Montserrat"/>
              </a:rPr>
              <a:t> </a:t>
            </a:r>
            <a:r>
              <a:rPr lang="en-GB" sz="5400" b="1" dirty="0" err="1">
                <a:solidFill>
                  <a:schemeClr val="dk2"/>
                </a:solidFill>
                <a:latin typeface="Montserrat"/>
                <a:ea typeface="Montserrat"/>
                <a:cs typeface="Montserrat"/>
                <a:sym typeface="Montserrat"/>
              </a:rPr>
              <a:t>Comunitaria</a:t>
            </a:r>
            <a:r>
              <a:rPr lang="en-GB" sz="5400" b="1" dirty="0">
                <a:solidFill>
                  <a:schemeClr val="dk2"/>
                </a:solidFill>
                <a:latin typeface="Montserrat"/>
                <a:ea typeface="Montserrat"/>
                <a:cs typeface="Montserrat"/>
                <a:sym typeface="Montserrat"/>
              </a:rPr>
              <a:t>?</a:t>
            </a:r>
            <a:endParaRPr lang="en-GB" sz="5400" b="1" i="0" u="none" strike="noStrike" cap="none" dirty="0">
              <a:solidFill>
                <a:schemeClr val="dk2"/>
              </a:solidFill>
              <a:latin typeface="Montserrat"/>
              <a:ea typeface="Montserrat"/>
              <a:cs typeface="Montserrat"/>
              <a:sym typeface="Montserrat"/>
            </a:endParaRPr>
          </a:p>
          <a:p>
            <a:pPr>
              <a:buSzPts val="5400"/>
            </a:pPr>
            <a:r>
              <a:rPr lang="en-GB" sz="4800" dirty="0" err="1">
                <a:solidFill>
                  <a:schemeClr val="accent3"/>
                </a:solidFill>
                <a:latin typeface="Montserrat"/>
                <a:ea typeface="Montserrat"/>
                <a:cs typeface="Montserrat"/>
                <a:sym typeface="Montserrat"/>
              </a:rPr>
              <a:t>Discutamos</a:t>
            </a:r>
            <a:r>
              <a:rPr lang="en-GB" sz="4800" dirty="0">
                <a:solidFill>
                  <a:schemeClr val="accent3"/>
                </a:solidFill>
                <a:latin typeface="Montserrat"/>
                <a:ea typeface="Montserrat"/>
                <a:cs typeface="Montserrat"/>
                <a:sym typeface="Montserrat"/>
              </a:rPr>
              <a:t>…</a:t>
            </a:r>
            <a:r>
              <a:rPr lang="en-GB" sz="4800" dirty="0">
                <a:solidFill>
                  <a:schemeClr val="dk2"/>
                </a:solidFill>
                <a:latin typeface="Montserrat"/>
                <a:ea typeface="Montserrat"/>
                <a:cs typeface="Montserrat"/>
                <a:sym typeface="Montserrat"/>
              </a:rPr>
              <a:t> </a:t>
            </a:r>
            <a:endParaRPr lang="en-GB" sz="4800" dirty="0">
              <a:solidFill>
                <a:schemeClr val="accent3"/>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Arial"/>
              <a:ea typeface="Arial"/>
              <a:cs typeface="Arial"/>
              <a:sym typeface="Arial"/>
            </a:endParaRPr>
          </a:p>
        </p:txBody>
      </p:sp>
      <p:pic>
        <p:nvPicPr>
          <p:cNvPr id="2" name="Picture 1">
            <a:extLst>
              <a:ext uri="{FF2B5EF4-FFF2-40B4-BE49-F238E27FC236}">
                <a16:creationId xmlns:a16="http://schemas.microsoft.com/office/drawing/2014/main" id="{8E0D7090-4D54-13C2-58A4-CCFE50DBAC8E}"/>
              </a:ext>
            </a:extLst>
          </p:cNvPr>
          <p:cNvPicPr>
            <a:picLocks noChangeAspect="1"/>
          </p:cNvPicPr>
          <p:nvPr/>
        </p:nvPicPr>
        <p:blipFill>
          <a:blip r:embed="rId3"/>
          <a:stretch>
            <a:fillRect/>
          </a:stretch>
        </p:blipFill>
        <p:spPr>
          <a:xfrm>
            <a:off x="932253" y="2773487"/>
            <a:ext cx="14887722" cy="6852498"/>
          </a:xfrm>
          <a:prstGeom prst="rect">
            <a:avLst/>
          </a:prstGeom>
        </p:spPr>
      </p:pic>
    </p:spTree>
    <p:extLst>
      <p:ext uri="{BB962C8B-B14F-4D97-AF65-F5344CB8AC3E}">
        <p14:creationId xmlns:p14="http://schemas.microsoft.com/office/powerpoint/2010/main" val="442578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posing for a photo&#10;&#10;Description automatically generated">
            <a:extLst>
              <a:ext uri="{FF2B5EF4-FFF2-40B4-BE49-F238E27FC236}">
                <a16:creationId xmlns:a16="http://schemas.microsoft.com/office/drawing/2014/main" id="{D1E5757D-3625-F213-AAEC-ACA1ECC0A8F1}"/>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6000"/>
                    </a14:imgEffect>
                  </a14:imgLayer>
                </a14:imgProps>
              </a:ext>
            </a:extLst>
          </a:blip>
          <a:srcRect t="24988"/>
          <a:stretch/>
        </p:blipFill>
        <p:spPr>
          <a:xfrm>
            <a:off x="0" y="0"/>
            <a:ext cx="18288000" cy="10288588"/>
          </a:xfrm>
          <a:prstGeom prst="rect">
            <a:avLst/>
          </a:prstGeom>
        </p:spPr>
      </p:pic>
      <p:sp>
        <p:nvSpPr>
          <p:cNvPr id="2" name="Google Shape;501;p5">
            <a:extLst>
              <a:ext uri="{FF2B5EF4-FFF2-40B4-BE49-F238E27FC236}">
                <a16:creationId xmlns:a16="http://schemas.microsoft.com/office/drawing/2014/main" id="{765033BB-EE49-8E28-83AC-893F05CC5F1F}"/>
              </a:ext>
            </a:extLst>
          </p:cNvPr>
          <p:cNvSpPr txBox="1">
            <a:spLocks/>
          </p:cNvSpPr>
          <p:nvPr/>
        </p:nvSpPr>
        <p:spPr>
          <a:xfrm>
            <a:off x="627855" y="701447"/>
            <a:ext cx="13741288" cy="14938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2"/>
              </a:buClr>
              <a:buSzPts val="4800"/>
              <a:buFont typeface="Montserrat"/>
              <a:buNone/>
            </a:pPr>
            <a:r>
              <a:rPr lang="es-AR" sz="5400" b="1" dirty="0">
                <a:solidFill>
                  <a:schemeClr val="dk2"/>
                </a:solidFill>
                <a:latin typeface="Montserrat"/>
                <a:ea typeface="Montserrat"/>
                <a:cs typeface="Montserrat"/>
                <a:sym typeface="Montserrat"/>
              </a:rPr>
              <a:t>¿Cuál es el rol del personal </a:t>
            </a:r>
            <a:r>
              <a:rPr lang="es-AR" sz="5400" b="1">
                <a:solidFill>
                  <a:schemeClr val="dk2"/>
                </a:solidFill>
                <a:latin typeface="Montserrat"/>
                <a:ea typeface="Montserrat"/>
                <a:cs typeface="Montserrat"/>
                <a:sym typeface="Montserrat"/>
              </a:rPr>
              <a:t>y voluntarios </a:t>
            </a:r>
            <a:r>
              <a:rPr lang="es-AR" sz="5400" b="1" dirty="0">
                <a:solidFill>
                  <a:schemeClr val="dk2"/>
                </a:solidFill>
                <a:latin typeface="Montserrat"/>
                <a:ea typeface="Montserrat"/>
                <a:cs typeface="Montserrat"/>
                <a:sym typeface="Montserrat"/>
              </a:rPr>
              <a:t>de las filiales en participación comunitaria?</a:t>
            </a:r>
            <a:endParaRPr lang="es-AR" sz="1600" dirty="0"/>
          </a:p>
        </p:txBody>
      </p:sp>
    </p:spTree>
    <p:extLst>
      <p:ext uri="{BB962C8B-B14F-4D97-AF65-F5344CB8AC3E}">
        <p14:creationId xmlns:p14="http://schemas.microsoft.com/office/powerpoint/2010/main" val="2154719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59044F7-8618-4FA6-59B4-E12D36DD4A01}"/>
              </a:ext>
            </a:extLst>
          </p:cNvPr>
          <p:cNvSpPr>
            <a:spLocks noGrp="1"/>
          </p:cNvSpPr>
          <p:nvPr>
            <p:ph type="pic" idx="2"/>
          </p:nvPr>
        </p:nvSpPr>
        <p:spPr/>
        <p:txBody>
          <a:bodyPr/>
          <a:lstStyle/>
          <a:p>
            <a:endParaRPr lang="en-US"/>
          </a:p>
        </p:txBody>
      </p:sp>
      <p:sp>
        <p:nvSpPr>
          <p:cNvPr id="501" name="Google Shape;501;p5"/>
          <p:cNvSpPr txBox="1">
            <a:spLocks noGrp="1"/>
          </p:cNvSpPr>
          <p:nvPr>
            <p:ph type="title" idx="4294967295"/>
          </p:nvPr>
        </p:nvSpPr>
        <p:spPr>
          <a:xfrm>
            <a:off x="10247312" y="2163763"/>
            <a:ext cx="7583487" cy="149383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en-GB" sz="4800" b="1" i="0" u="none" strike="noStrike" cap="none" dirty="0" err="1">
                <a:solidFill>
                  <a:schemeClr val="dk2"/>
                </a:solidFill>
                <a:latin typeface="Montserrat"/>
                <a:ea typeface="Montserrat"/>
                <a:cs typeface="Montserrat"/>
                <a:sym typeface="Montserrat"/>
              </a:rPr>
              <a:t>Ejercicio</a:t>
            </a:r>
            <a:r>
              <a:rPr lang="en-GB" sz="4800" b="1" i="0" u="none" strike="noStrike" cap="none" dirty="0">
                <a:solidFill>
                  <a:schemeClr val="dk2"/>
                </a:solidFill>
                <a:latin typeface="Montserrat"/>
                <a:ea typeface="Montserrat"/>
                <a:cs typeface="Montserrat"/>
                <a:sym typeface="Montserrat"/>
              </a:rPr>
              <a:t> </a:t>
            </a:r>
            <a:r>
              <a:rPr lang="en-GB" sz="4800" b="1" i="0" u="none" strike="noStrike" cap="none" dirty="0" err="1">
                <a:solidFill>
                  <a:schemeClr val="dk2"/>
                </a:solidFill>
                <a:latin typeface="Montserrat"/>
                <a:ea typeface="Montserrat"/>
                <a:cs typeface="Montserrat"/>
                <a:sym typeface="Montserrat"/>
              </a:rPr>
              <a:t>Grupal</a:t>
            </a:r>
            <a:br>
              <a:rPr lang="en-GB" sz="4800" b="1" i="0" u="none" strike="noStrike" cap="none" dirty="0">
                <a:solidFill>
                  <a:schemeClr val="dk2"/>
                </a:solidFill>
                <a:latin typeface="Montserrat"/>
                <a:ea typeface="Montserrat"/>
                <a:cs typeface="Montserrat"/>
                <a:sym typeface="Montserrat"/>
              </a:rPr>
            </a:br>
            <a:r>
              <a:rPr lang="en-GB" sz="4800" b="1" i="0" u="none" strike="noStrike" cap="none" dirty="0">
                <a:solidFill>
                  <a:schemeClr val="dk2"/>
                </a:solidFill>
                <a:latin typeface="Montserrat"/>
                <a:ea typeface="Montserrat"/>
                <a:cs typeface="Montserrat"/>
                <a:sym typeface="Montserrat"/>
              </a:rPr>
              <a:t>(</a:t>
            </a:r>
            <a:r>
              <a:rPr lang="en-GB" sz="4800" b="1" dirty="0">
                <a:solidFill>
                  <a:schemeClr val="dk2"/>
                </a:solidFill>
                <a:latin typeface="Montserrat"/>
                <a:ea typeface="Montserrat"/>
                <a:cs typeface="Montserrat"/>
                <a:sym typeface="Montserrat"/>
              </a:rPr>
              <a:t>5 </a:t>
            </a:r>
            <a:r>
              <a:rPr lang="en-GB" sz="4800" b="1" i="0" u="none" strike="noStrike" cap="none" dirty="0">
                <a:solidFill>
                  <a:schemeClr val="dk2"/>
                </a:solidFill>
                <a:latin typeface="Montserrat"/>
                <a:ea typeface="Montserrat"/>
                <a:cs typeface="Montserrat"/>
                <a:sym typeface="Montserrat"/>
              </a:rPr>
              <a:t>mins)</a:t>
            </a:r>
            <a:endParaRPr sz="1400" b="0" i="0" u="none" strike="noStrike" cap="none" dirty="0">
              <a:solidFill>
                <a:srgbClr val="000000"/>
              </a:solidFill>
              <a:latin typeface="Arial"/>
              <a:ea typeface="Arial"/>
              <a:cs typeface="Arial"/>
              <a:sym typeface="Arial"/>
            </a:endParaRPr>
          </a:p>
        </p:txBody>
      </p:sp>
      <p:sp>
        <p:nvSpPr>
          <p:cNvPr id="502" name="Google Shape;502;p5"/>
          <p:cNvSpPr txBox="1">
            <a:spLocks noGrp="1"/>
          </p:cNvSpPr>
          <p:nvPr>
            <p:ph type="body" idx="4294967295"/>
          </p:nvPr>
        </p:nvSpPr>
        <p:spPr>
          <a:xfrm>
            <a:off x="10247313" y="3994150"/>
            <a:ext cx="7583487" cy="5172075"/>
          </a:xfrm>
          <a:prstGeom prst="rect">
            <a:avLst/>
          </a:prstGeom>
          <a:noFill/>
          <a:ln>
            <a:noFill/>
          </a:ln>
        </p:spPr>
        <p:txBody>
          <a:bodyPr spcFirstLastPara="1" wrap="square" lIns="91425" tIns="45700" rIns="91425" bIns="45700" anchor="t" anchorCtr="0">
            <a:noAutofit/>
          </a:bodyPr>
          <a:lstStyle/>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es-ES"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Nos dividimos en 4 grupos</a:t>
            </a:r>
          </a:p>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es-ES"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Cada grupo debe adoptar un enfoque diferente de participación comunitaria</a:t>
            </a:r>
          </a:p>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es-ES"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Haz una lista de todas las actividades que realizas en tu </a:t>
            </a:r>
            <a:r>
              <a:rPr lang="es-ES" sz="2600" b="0" i="0" u="none" strike="noStrike" cap="none"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filal</a:t>
            </a:r>
            <a:r>
              <a:rPr lang="es-ES"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para:</a:t>
            </a:r>
          </a:p>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es-ES"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Grupo 1 - Entender a la comunidad </a:t>
            </a:r>
          </a:p>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es-ES"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Grupo 2 - Compartir información</a:t>
            </a:r>
          </a:p>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es-ES"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Grupo 3 – Apoyar la participación</a:t>
            </a:r>
          </a:p>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es-ES"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Grupo 4 - Gestionar los comentarios de la comunidad</a:t>
            </a:r>
          </a:p>
        </p:txBody>
      </p:sp>
      <p:pic>
        <p:nvPicPr>
          <p:cNvPr id="4" name="Google Shape;565;p10">
            <a:extLst>
              <a:ext uri="{FF2B5EF4-FFF2-40B4-BE49-F238E27FC236}">
                <a16:creationId xmlns:a16="http://schemas.microsoft.com/office/drawing/2014/main" id="{ADF4E65C-45C6-DC63-33AC-3080BF1EB412}"/>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a:stretch/>
        </p:blipFill>
        <p:spPr>
          <a:xfrm>
            <a:off x="-22859" y="0"/>
            <a:ext cx="9601200" cy="10288588"/>
          </a:xfrm>
          <a:prstGeom prst="rect">
            <a:avLst/>
          </a:prstGeom>
          <a:solidFill>
            <a:srgbClr val="353535">
              <a:alpha val="11372"/>
            </a:srgbClr>
          </a:solidFill>
          <a:ln>
            <a:noFill/>
          </a:ln>
        </p:spPr>
      </p:pic>
    </p:spTree>
    <p:extLst>
      <p:ext uri="{BB962C8B-B14F-4D97-AF65-F5344CB8AC3E}">
        <p14:creationId xmlns:p14="http://schemas.microsoft.com/office/powerpoint/2010/main" val="2454367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472863"/>
            <a:ext cx="8185100" cy="30469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4800"/>
              <a:buFont typeface="Arial"/>
              <a:buNone/>
            </a:pPr>
            <a:r>
              <a:rPr lang="en-GB" sz="4800" b="1" dirty="0">
                <a:solidFill>
                  <a:schemeClr val="dk2"/>
                </a:solidFill>
                <a:latin typeface="Montserrat"/>
                <a:ea typeface="Montserrat"/>
                <a:cs typeface="Montserrat"/>
                <a:sym typeface="Montserrat"/>
              </a:rPr>
              <a:t>¿</a:t>
            </a:r>
            <a:r>
              <a:rPr lang="en-GB" sz="4800" b="1" dirty="0" err="1">
                <a:solidFill>
                  <a:schemeClr val="dk2"/>
                </a:solidFill>
                <a:latin typeface="Montserrat"/>
                <a:ea typeface="Montserrat"/>
                <a:cs typeface="Montserrat"/>
                <a:sym typeface="Montserrat"/>
              </a:rPr>
              <a:t>Porqué</a:t>
            </a:r>
            <a:r>
              <a:rPr lang="en-GB" sz="4800" b="1" dirty="0">
                <a:solidFill>
                  <a:schemeClr val="dk2"/>
                </a:solidFill>
                <a:latin typeface="Montserrat"/>
                <a:ea typeface="Montserrat"/>
                <a:cs typeface="Montserrat"/>
                <a:sym typeface="Montserrat"/>
              </a:rPr>
              <a:t> </a:t>
            </a:r>
            <a:r>
              <a:rPr lang="en-GB" sz="4800" b="1" dirty="0" err="1">
                <a:solidFill>
                  <a:schemeClr val="dk2"/>
                </a:solidFill>
                <a:latin typeface="Montserrat"/>
                <a:ea typeface="Montserrat"/>
                <a:cs typeface="Montserrat"/>
                <a:sym typeface="Montserrat"/>
              </a:rPr>
              <a:t>necesitamos</a:t>
            </a:r>
            <a:r>
              <a:rPr lang="en-GB" sz="4800" b="1" dirty="0">
                <a:solidFill>
                  <a:schemeClr val="dk2"/>
                </a:solidFill>
                <a:latin typeface="Montserrat"/>
                <a:ea typeface="Montserrat"/>
                <a:cs typeface="Montserrat"/>
                <a:sym typeface="Montserrat"/>
              </a:rPr>
              <a:t> </a:t>
            </a:r>
            <a:r>
              <a:rPr lang="en-GB" sz="4800" b="1" dirty="0" err="1">
                <a:solidFill>
                  <a:schemeClr val="dk2"/>
                </a:solidFill>
                <a:latin typeface="Montserrat"/>
                <a:ea typeface="Montserrat"/>
                <a:cs typeface="Montserrat"/>
                <a:sym typeface="Montserrat"/>
              </a:rPr>
              <a:t>involucrar</a:t>
            </a:r>
            <a:r>
              <a:rPr lang="en-GB" sz="4800" b="1" dirty="0">
                <a:solidFill>
                  <a:schemeClr val="dk2"/>
                </a:solidFill>
                <a:latin typeface="Montserrat"/>
                <a:ea typeface="Montserrat"/>
                <a:cs typeface="Montserrat"/>
                <a:sym typeface="Montserrat"/>
              </a:rPr>
              <a:t> a las </a:t>
            </a:r>
            <a:r>
              <a:rPr lang="en-GB" sz="4800" b="1" dirty="0" err="1">
                <a:solidFill>
                  <a:schemeClr val="dk2"/>
                </a:solidFill>
                <a:latin typeface="Montserrat"/>
                <a:ea typeface="Montserrat"/>
                <a:cs typeface="Montserrat"/>
                <a:sym typeface="Montserrat"/>
              </a:rPr>
              <a:t>comunidades</a:t>
            </a:r>
            <a:r>
              <a:rPr lang="en-GB" sz="4800" b="1" i="0" u="none" strike="noStrike" cap="none" dirty="0">
                <a:solidFill>
                  <a:schemeClr val="dk2"/>
                </a:solidFill>
                <a:latin typeface="Montserrat"/>
                <a:ea typeface="Montserrat"/>
                <a:cs typeface="Montserrat"/>
                <a:sym typeface="Montserrat"/>
              </a:rPr>
              <a:t>?</a:t>
            </a:r>
            <a:endParaRPr sz="1400" b="0" i="0" u="none" strike="noStrike" cap="none" dirty="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4800"/>
              <a:buFont typeface="Arial"/>
              <a:buNone/>
            </a:pPr>
            <a:r>
              <a:rPr lang="en-GB" sz="4800" b="0" i="0" u="none" strike="noStrike" cap="none" dirty="0" err="1">
                <a:solidFill>
                  <a:schemeClr val="accent3"/>
                </a:solidFill>
                <a:latin typeface="Montserrat"/>
                <a:ea typeface="Montserrat"/>
                <a:cs typeface="Montserrat"/>
                <a:sym typeface="Montserrat"/>
              </a:rPr>
              <a:t>Discutir</a:t>
            </a:r>
            <a:endParaRPr sz="4800" b="0" i="0" u="none" strike="noStrike" cap="none" dirty="0">
              <a:solidFill>
                <a:schemeClr val="dk2"/>
              </a:solidFill>
              <a:latin typeface="Montserrat"/>
              <a:ea typeface="Montserrat"/>
              <a:cs typeface="Montserrat"/>
              <a:sym typeface="Montserrat"/>
            </a:endParaRPr>
          </a:p>
        </p:txBody>
      </p:sp>
      <p:sp>
        <p:nvSpPr>
          <p:cNvPr id="588" name="Google Shape;588;p13"/>
          <p:cNvSpPr txBox="1"/>
          <p:nvPr/>
        </p:nvSpPr>
        <p:spPr>
          <a:xfrm>
            <a:off x="512007" y="3645086"/>
            <a:ext cx="7341075" cy="6124713"/>
          </a:xfrm>
          <a:prstGeom prst="rect">
            <a:avLst/>
          </a:prstGeom>
          <a:noFill/>
          <a:ln>
            <a:noFill/>
          </a:ln>
        </p:spPr>
        <p:txBody>
          <a:bodyPr spcFirstLastPara="1" wrap="square" lIns="91425" tIns="45700" rIns="91425" bIns="45700" anchor="t" anchorCtr="0">
            <a:spAutoFit/>
          </a:bodyPr>
          <a:lstStyle/>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Comprender el contexto y las necesidades de la comunidad </a:t>
            </a:r>
          </a:p>
          <a:p>
            <a:pPr marL="457200" lvl="0" indent="-457200">
              <a:buClr>
                <a:srgbClr val="FF0000"/>
              </a:buClr>
              <a:buSzPts val="3200"/>
              <a:buFont typeface="Calibri"/>
              <a:buAutoNum type="arabicPeriod"/>
            </a:pPr>
            <a:endParaRPr lang="es-ES" sz="2800" dirty="0">
              <a:solidFill>
                <a:schemeClr val="lt1"/>
              </a:solidFill>
              <a:latin typeface="Open Sans"/>
              <a:ea typeface="Open Sans"/>
              <a:cs typeface="Open Sans"/>
              <a:sym typeface="Open Sans"/>
            </a:endParaRPr>
          </a:p>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Para programas y operaciones mejores y más eficaces </a:t>
            </a:r>
          </a:p>
          <a:p>
            <a:pPr marL="457200" lvl="0" indent="-457200">
              <a:buClr>
                <a:srgbClr val="FF0000"/>
              </a:buClr>
              <a:buSzPts val="3200"/>
              <a:buFont typeface="Calibri"/>
              <a:buAutoNum type="arabicPeriod"/>
            </a:pPr>
            <a:endParaRPr lang="es-ES" sz="2800" dirty="0">
              <a:solidFill>
                <a:schemeClr val="lt1"/>
              </a:solidFill>
              <a:latin typeface="Open Sans"/>
              <a:ea typeface="Open Sans"/>
              <a:cs typeface="Open Sans"/>
              <a:sym typeface="Open Sans"/>
            </a:endParaRPr>
          </a:p>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Generar confianza, acceso y aceptación con las comunidades </a:t>
            </a:r>
          </a:p>
          <a:p>
            <a:pPr marL="457200" lvl="0" indent="-457200">
              <a:buClr>
                <a:srgbClr val="FF0000"/>
              </a:buClr>
              <a:buSzPts val="3200"/>
              <a:buFont typeface="Calibri"/>
              <a:buAutoNum type="arabicPeriod"/>
            </a:pPr>
            <a:endParaRPr lang="es-ES" sz="2800" dirty="0">
              <a:solidFill>
                <a:schemeClr val="lt1"/>
              </a:solidFill>
              <a:latin typeface="Open Sans"/>
              <a:ea typeface="Open Sans"/>
              <a:cs typeface="Open Sans"/>
              <a:sym typeface="Open Sans"/>
            </a:endParaRPr>
          </a:p>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Fortalecer la apropiación y la resiliencia de la comunidad y apoyar las soluciones lideradas por la comunidad</a:t>
            </a:r>
          </a:p>
          <a:p>
            <a:pPr marL="457200" lvl="0" indent="-457200">
              <a:buClr>
                <a:srgbClr val="FF0000"/>
              </a:buClr>
              <a:buSzPts val="3200"/>
              <a:buFont typeface="Calibri"/>
              <a:buAutoNum type="arabicPeriod"/>
            </a:pPr>
            <a:endParaRPr lang="es-ES" sz="2800" dirty="0">
              <a:solidFill>
                <a:schemeClr val="lt1"/>
              </a:solidFill>
              <a:latin typeface="Open Sans"/>
              <a:ea typeface="Open Sans"/>
              <a:cs typeface="Open Sans"/>
              <a:sym typeface="Open Sans"/>
            </a:endParaRPr>
          </a:p>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Cumplir nuestros propios compromisos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7" name="Google Shape;587;p13"/>
          <p:cNvSpPr txBox="1"/>
          <p:nvPr/>
        </p:nvSpPr>
        <p:spPr>
          <a:xfrm>
            <a:off x="8620840" y="1475703"/>
            <a:ext cx="7476052" cy="12741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dirty="0">
                <a:solidFill>
                  <a:schemeClr val="dk2"/>
                </a:solidFill>
                <a:latin typeface="Montserrat"/>
                <a:ea typeface="Montserrat"/>
                <a:cs typeface="Montserrat"/>
                <a:sym typeface="Montserrat"/>
              </a:rPr>
              <a:t>¿</a:t>
            </a:r>
            <a:r>
              <a:rPr lang="en-GB" sz="4800" b="1" dirty="0" err="1">
                <a:solidFill>
                  <a:schemeClr val="dk2"/>
                </a:solidFill>
                <a:latin typeface="Montserrat"/>
                <a:ea typeface="Montserrat"/>
                <a:cs typeface="Montserrat"/>
                <a:sym typeface="Montserrat"/>
              </a:rPr>
              <a:t>Errores</a:t>
            </a:r>
            <a:r>
              <a:rPr lang="en-GB" sz="4800" b="1" dirty="0">
                <a:solidFill>
                  <a:schemeClr val="dk2"/>
                </a:solidFill>
                <a:latin typeface="Montserrat"/>
                <a:ea typeface="Montserrat"/>
                <a:cs typeface="Montserrat"/>
                <a:sym typeface="Montserrat"/>
              </a:rPr>
              <a:t> </a:t>
            </a:r>
            <a:r>
              <a:rPr lang="en-GB" sz="4800" b="1" dirty="0" err="1">
                <a:solidFill>
                  <a:schemeClr val="dk2"/>
                </a:solidFill>
                <a:latin typeface="Montserrat"/>
                <a:ea typeface="Montserrat"/>
                <a:cs typeface="Montserrat"/>
                <a:sym typeface="Montserrat"/>
              </a:rPr>
              <a:t>comunes</a:t>
            </a:r>
            <a:r>
              <a:rPr lang="en-GB" sz="4800" b="1" i="0" u="none" strike="noStrike" cap="none" dirty="0">
                <a:solidFill>
                  <a:schemeClr val="dk2"/>
                </a:solidFill>
                <a:latin typeface="Montserrat"/>
                <a:ea typeface="Montserrat"/>
                <a:cs typeface="Montserrat"/>
                <a:sym typeface="Montserrat"/>
              </a:rPr>
              <a:t>?</a:t>
            </a:r>
            <a:endParaRPr sz="1400" b="0" i="0" u="none" strike="noStrike" cap="none" dirty="0">
              <a:solidFill>
                <a:srgbClr val="000000"/>
              </a:solidFill>
              <a:latin typeface="Arial"/>
              <a:ea typeface="Arial"/>
              <a:cs typeface="Arial"/>
              <a:sym typeface="Arial"/>
            </a:endParaRPr>
          </a:p>
          <a:p>
            <a:pPr marL="0" marR="0" lvl="0" indent="0" algn="l" rtl="0">
              <a:lnSpc>
                <a:spcPct val="80000"/>
              </a:lnSpc>
              <a:spcBef>
                <a:spcPts val="0"/>
              </a:spcBef>
              <a:spcAft>
                <a:spcPts val="0"/>
              </a:spcAft>
              <a:buClr>
                <a:srgbClr val="000000"/>
              </a:buClr>
              <a:buSzPts val="4800"/>
              <a:buFont typeface="Arial"/>
              <a:buNone/>
            </a:pPr>
            <a:r>
              <a:rPr lang="en-GB" sz="4800" b="0" i="0" u="none" strike="noStrike" cap="none" dirty="0" err="1">
                <a:solidFill>
                  <a:schemeClr val="accent3"/>
                </a:solidFill>
                <a:latin typeface="Montserrat"/>
                <a:ea typeface="Montserrat"/>
                <a:cs typeface="Montserrat"/>
                <a:sym typeface="Montserrat"/>
              </a:rPr>
              <a:t>Discutir</a:t>
            </a:r>
            <a:r>
              <a:rPr lang="en-GB" sz="4800" b="0" i="0" u="none" strike="noStrike" cap="none" dirty="0">
                <a:solidFill>
                  <a:schemeClr val="accent3"/>
                </a:solidFill>
                <a:latin typeface="Montserrat"/>
                <a:ea typeface="Montserrat"/>
                <a:cs typeface="Montserrat"/>
                <a:sym typeface="Montserrat"/>
              </a:rPr>
              <a:t>…</a:t>
            </a:r>
            <a:endParaRPr sz="4800" b="0" i="0" u="none" strike="noStrike" cap="none" dirty="0">
              <a:solidFill>
                <a:schemeClr val="dk2"/>
              </a:solidFill>
              <a:latin typeface="Montserrat"/>
              <a:ea typeface="Montserrat"/>
              <a:cs typeface="Montserrat"/>
              <a:sym typeface="Montserrat"/>
            </a:endParaRPr>
          </a:p>
        </p:txBody>
      </p:sp>
      <p:sp>
        <p:nvSpPr>
          <p:cNvPr id="588" name="Google Shape;588;p13"/>
          <p:cNvSpPr txBox="1"/>
          <p:nvPr/>
        </p:nvSpPr>
        <p:spPr>
          <a:xfrm>
            <a:off x="8620840" y="2940383"/>
            <a:ext cx="8437152" cy="6555600"/>
          </a:xfrm>
          <a:prstGeom prst="rect">
            <a:avLst/>
          </a:prstGeom>
          <a:noFill/>
          <a:ln>
            <a:noFill/>
          </a:ln>
        </p:spPr>
        <p:txBody>
          <a:bodyPr spcFirstLastPara="1" wrap="square" lIns="91425" tIns="45700" rIns="91425" bIns="45700" anchor="t" anchorCtr="0">
            <a:spAutoFit/>
          </a:bodyPr>
          <a:lstStyle/>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Mala comunicación con las comunidades</a:t>
            </a:r>
          </a:p>
          <a:p>
            <a:pPr marL="457200" lvl="0" indent="-457200">
              <a:buClr>
                <a:srgbClr val="FF0000"/>
              </a:buClr>
              <a:buSzPts val="3200"/>
              <a:buFont typeface="Calibri"/>
              <a:buAutoNum type="arabicPeriod"/>
            </a:pPr>
            <a:endParaRPr lang="es-ES" sz="2800" dirty="0">
              <a:solidFill>
                <a:schemeClr val="lt1"/>
              </a:solidFill>
              <a:latin typeface="Open Sans"/>
              <a:ea typeface="Open Sans"/>
              <a:cs typeface="Open Sans"/>
              <a:sym typeface="Open Sans"/>
            </a:endParaRPr>
          </a:p>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Aumentar las expectativas y romper las promesas</a:t>
            </a:r>
          </a:p>
          <a:p>
            <a:pPr marL="457200" lvl="0" indent="-457200">
              <a:buClr>
                <a:srgbClr val="FF0000"/>
              </a:buClr>
              <a:buSzPts val="3200"/>
              <a:buFont typeface="Calibri"/>
              <a:buAutoNum type="arabicPeriod"/>
            </a:pPr>
            <a:endParaRPr lang="es-ES" sz="2800" dirty="0">
              <a:solidFill>
                <a:schemeClr val="lt1"/>
              </a:solidFill>
              <a:latin typeface="Open Sans"/>
              <a:ea typeface="Open Sans"/>
              <a:cs typeface="Open Sans"/>
              <a:sym typeface="Open Sans"/>
            </a:endParaRPr>
          </a:p>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Criterios de selección y focalización poco claros</a:t>
            </a:r>
          </a:p>
          <a:p>
            <a:pPr marL="457200" lvl="0" indent="-457200">
              <a:buClr>
                <a:srgbClr val="FF0000"/>
              </a:buClr>
              <a:buSzPts val="3200"/>
              <a:buFont typeface="Calibri"/>
              <a:buAutoNum type="arabicPeriod"/>
            </a:pPr>
            <a:endParaRPr lang="es-ES" sz="2800" dirty="0">
              <a:solidFill>
                <a:schemeClr val="lt1"/>
              </a:solidFill>
              <a:latin typeface="Open Sans"/>
              <a:ea typeface="Open Sans"/>
              <a:cs typeface="Open Sans"/>
              <a:sym typeface="Open Sans"/>
            </a:endParaRPr>
          </a:p>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No utilizar la capacidad local</a:t>
            </a:r>
          </a:p>
          <a:p>
            <a:pPr marL="457200" lvl="0" indent="-457200">
              <a:buClr>
                <a:srgbClr val="FF0000"/>
              </a:buClr>
              <a:buSzPts val="3200"/>
              <a:buFont typeface="Calibri"/>
              <a:buAutoNum type="arabicPeriod"/>
            </a:pPr>
            <a:endParaRPr lang="es-ES" sz="2800" dirty="0">
              <a:solidFill>
                <a:schemeClr val="lt1"/>
              </a:solidFill>
              <a:latin typeface="Open Sans"/>
              <a:ea typeface="Open Sans"/>
              <a:cs typeface="Open Sans"/>
              <a:sym typeface="Open Sans"/>
            </a:endParaRPr>
          </a:p>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No recopilar, usar o responder a los comentarios de la comunidad</a:t>
            </a:r>
          </a:p>
          <a:p>
            <a:pPr marL="457200" lvl="0" indent="-457200">
              <a:buClr>
                <a:srgbClr val="FF0000"/>
              </a:buClr>
              <a:buSzPts val="3200"/>
              <a:buFont typeface="Calibri"/>
              <a:buAutoNum type="arabicPeriod"/>
            </a:pPr>
            <a:endParaRPr lang="es-ES" sz="2800" dirty="0">
              <a:solidFill>
                <a:schemeClr val="lt1"/>
              </a:solidFill>
              <a:latin typeface="Open Sans"/>
              <a:ea typeface="Open Sans"/>
              <a:cs typeface="Open Sans"/>
              <a:sym typeface="Open Sans"/>
            </a:endParaRPr>
          </a:p>
          <a:p>
            <a:pPr marL="457200" lvl="0" indent="-457200">
              <a:buClr>
                <a:srgbClr val="FF0000"/>
              </a:buClr>
              <a:buSzPts val="3200"/>
              <a:buFont typeface="Calibri"/>
              <a:buAutoNum type="arabicPeriod"/>
            </a:pPr>
            <a:r>
              <a:rPr lang="es-ES" sz="2800" dirty="0">
                <a:solidFill>
                  <a:schemeClr val="lt1"/>
                </a:solidFill>
                <a:latin typeface="Open Sans"/>
                <a:ea typeface="Open Sans"/>
                <a:cs typeface="Open Sans"/>
                <a:sym typeface="Open Sans"/>
              </a:rPr>
              <a:t>No involucrar a grupos vulnerables o más difíciles de alcanzar</a:t>
            </a:r>
          </a:p>
        </p:txBody>
      </p:sp>
      <p:pic>
        <p:nvPicPr>
          <p:cNvPr id="13" name="Picture 12" descr="A screenshot of a phone&#10;&#10;Description automatically generated with low confidence">
            <a:extLst>
              <a:ext uri="{FF2B5EF4-FFF2-40B4-BE49-F238E27FC236}">
                <a16:creationId xmlns:a16="http://schemas.microsoft.com/office/drawing/2014/main" id="{96301D78-3CD5-953F-A98F-279AD70A9797}"/>
              </a:ext>
            </a:extLst>
          </p:cNvPr>
          <p:cNvPicPr>
            <a:picLocks noChangeAspect="1"/>
          </p:cNvPicPr>
          <p:nvPr/>
        </p:nvPicPr>
        <p:blipFill>
          <a:blip r:embed="rId3"/>
          <a:stretch>
            <a:fillRect/>
          </a:stretch>
        </p:blipFill>
        <p:spPr>
          <a:xfrm>
            <a:off x="1230008" y="0"/>
            <a:ext cx="6556593" cy="10281930"/>
          </a:xfrm>
          <a:prstGeom prst="rect">
            <a:avLst/>
          </a:prstGeom>
        </p:spPr>
      </p:pic>
    </p:spTree>
    <p:extLst>
      <p:ext uri="{BB962C8B-B14F-4D97-AF65-F5344CB8AC3E}">
        <p14:creationId xmlns:p14="http://schemas.microsoft.com/office/powerpoint/2010/main" val="214459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1" name="Google Shape;501;p5"/>
          <p:cNvSpPr txBox="1">
            <a:spLocks noGrp="1"/>
          </p:cNvSpPr>
          <p:nvPr>
            <p:ph type="title" idx="4294967295"/>
          </p:nvPr>
        </p:nvSpPr>
        <p:spPr>
          <a:xfrm>
            <a:off x="725542" y="2611060"/>
            <a:ext cx="6105797" cy="142610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en-GB" sz="4800" b="1" i="0" u="none" strike="noStrike" cap="none" dirty="0" err="1">
                <a:solidFill>
                  <a:schemeClr val="dk2"/>
                </a:solidFill>
                <a:latin typeface="Montserrat"/>
                <a:ea typeface="Montserrat"/>
                <a:cs typeface="Montserrat"/>
                <a:sym typeface="Montserrat"/>
              </a:rPr>
              <a:t>Ejercicio</a:t>
            </a:r>
            <a:r>
              <a:rPr lang="en-GB" sz="4800" b="1" i="0" u="none" strike="noStrike" cap="none" dirty="0">
                <a:solidFill>
                  <a:schemeClr val="dk2"/>
                </a:solidFill>
                <a:latin typeface="Montserrat"/>
                <a:ea typeface="Montserrat"/>
                <a:cs typeface="Montserrat"/>
                <a:sym typeface="Montserrat"/>
              </a:rPr>
              <a:t> </a:t>
            </a:r>
            <a:r>
              <a:rPr lang="en-GB" sz="4800" b="1" i="0" u="none" strike="noStrike" cap="none" dirty="0" err="1">
                <a:solidFill>
                  <a:schemeClr val="dk2"/>
                </a:solidFill>
                <a:latin typeface="Montserrat"/>
                <a:ea typeface="Montserrat"/>
                <a:cs typeface="Montserrat"/>
                <a:sym typeface="Montserrat"/>
              </a:rPr>
              <a:t>grupal</a:t>
            </a:r>
            <a:br>
              <a:rPr lang="en-GB" sz="4800" b="1" i="0" u="none" strike="noStrike" cap="none" dirty="0">
                <a:solidFill>
                  <a:schemeClr val="dk2"/>
                </a:solidFill>
                <a:latin typeface="Montserrat"/>
                <a:ea typeface="Montserrat"/>
                <a:cs typeface="Montserrat"/>
                <a:sym typeface="Montserrat"/>
              </a:rPr>
            </a:br>
            <a:r>
              <a:rPr lang="en-GB" sz="4800" b="1" i="0" u="none" strike="noStrike" cap="none" dirty="0">
                <a:solidFill>
                  <a:schemeClr val="dk2"/>
                </a:solidFill>
                <a:latin typeface="Montserrat"/>
                <a:ea typeface="Montserrat"/>
                <a:cs typeface="Montserrat"/>
                <a:sym typeface="Montserrat"/>
              </a:rPr>
              <a:t>(</a:t>
            </a:r>
            <a:r>
              <a:rPr lang="en-GB" sz="4800" b="1" dirty="0">
                <a:solidFill>
                  <a:schemeClr val="dk2"/>
                </a:solidFill>
                <a:latin typeface="Montserrat"/>
                <a:ea typeface="Montserrat"/>
                <a:cs typeface="Montserrat"/>
                <a:sym typeface="Montserrat"/>
              </a:rPr>
              <a:t>10 </a:t>
            </a:r>
            <a:r>
              <a:rPr lang="en-GB" sz="4800" b="1" i="0" u="none" strike="noStrike" cap="none" dirty="0">
                <a:solidFill>
                  <a:schemeClr val="dk2"/>
                </a:solidFill>
                <a:latin typeface="Montserrat"/>
                <a:ea typeface="Montserrat"/>
                <a:cs typeface="Montserrat"/>
                <a:sym typeface="Montserrat"/>
              </a:rPr>
              <a:t>mins)</a:t>
            </a:r>
            <a:endParaRPr sz="1400" b="0" i="0" u="none" strike="noStrike" cap="none" dirty="0">
              <a:solidFill>
                <a:srgbClr val="000000"/>
              </a:solidFill>
              <a:latin typeface="Arial"/>
              <a:ea typeface="Arial"/>
              <a:cs typeface="Arial"/>
              <a:sym typeface="Arial"/>
            </a:endParaRPr>
          </a:p>
        </p:txBody>
      </p:sp>
      <p:sp>
        <p:nvSpPr>
          <p:cNvPr id="502" name="Google Shape;502;p5"/>
          <p:cNvSpPr txBox="1">
            <a:spLocks noGrp="1"/>
          </p:cNvSpPr>
          <p:nvPr>
            <p:ph type="body" idx="4294967295"/>
          </p:nvPr>
        </p:nvSpPr>
        <p:spPr>
          <a:xfrm>
            <a:off x="725542" y="4659985"/>
            <a:ext cx="6675922" cy="5114925"/>
          </a:xfrm>
          <a:prstGeom prst="rect">
            <a:avLst/>
          </a:prstGeom>
          <a:noFill/>
          <a:ln>
            <a:noFill/>
          </a:ln>
        </p:spPr>
        <p:txBody>
          <a:bodyPr spcFirstLastPara="1" wrap="square" lIns="91425" tIns="45700" rIns="91425" bIns="45700" anchor="t" anchorCtr="0">
            <a:noAutofit/>
          </a:bodyPr>
          <a:lstStyle/>
          <a:p>
            <a:pPr marL="457200" marR="0" lvl="0" indent="-457200" algn="l" rtl="0">
              <a:lnSpc>
                <a:spcPts val="3420"/>
              </a:lnSpc>
              <a:spcBef>
                <a:spcPts val="0"/>
              </a:spcBef>
              <a:spcAft>
                <a:spcPts val="0"/>
              </a:spcAft>
              <a:buClr>
                <a:schemeClr val="dk1"/>
              </a:buClr>
              <a:buSzPts val="2800"/>
              <a:buFont typeface="Arial" panose="020B0604020202020204" pitchFamily="34" charset="0"/>
              <a:buChar char="•"/>
            </a:pPr>
            <a:r>
              <a:rPr lang="es-ES" sz="28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Cada grupo debe elegir uno de los errores comunes de participación comunitaria y compartir algunos ejemplos de la vida real de este error</a:t>
            </a:r>
          </a:p>
          <a:p>
            <a:pPr marL="457200" marR="0" lvl="0" indent="-457200" algn="l" rtl="0">
              <a:lnSpc>
                <a:spcPts val="3420"/>
              </a:lnSpc>
              <a:spcBef>
                <a:spcPts val="0"/>
              </a:spcBef>
              <a:spcAft>
                <a:spcPts val="0"/>
              </a:spcAft>
              <a:buClr>
                <a:schemeClr val="dk1"/>
              </a:buClr>
              <a:buSzPts val="2800"/>
              <a:buFont typeface="Arial" panose="020B0604020202020204" pitchFamily="34" charset="0"/>
              <a:buChar char="•"/>
            </a:pPr>
            <a:endParaRPr lang="es-ES" sz="28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457200" marR="0" lvl="0" indent="-457200" algn="l" rtl="0">
              <a:lnSpc>
                <a:spcPts val="3420"/>
              </a:lnSpc>
              <a:spcBef>
                <a:spcPts val="0"/>
              </a:spcBef>
              <a:spcAft>
                <a:spcPts val="0"/>
              </a:spcAft>
              <a:buClr>
                <a:schemeClr val="dk1"/>
              </a:buClr>
              <a:buSzPts val="2800"/>
              <a:buFont typeface="Arial" panose="020B0604020202020204" pitchFamily="34" charset="0"/>
              <a:buChar char="•"/>
            </a:pPr>
            <a:r>
              <a:rPr lang="es-ES" sz="28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Escoja un ejemplo y discuta...</a:t>
            </a:r>
          </a:p>
          <a:p>
            <a:pPr marR="0" lvl="0" algn="l" rtl="0">
              <a:lnSpc>
                <a:spcPts val="3420"/>
              </a:lnSpc>
              <a:spcBef>
                <a:spcPts val="0"/>
              </a:spcBef>
              <a:spcAft>
                <a:spcPts val="0"/>
              </a:spcAft>
              <a:buClr>
                <a:schemeClr val="dk1"/>
              </a:buClr>
              <a:buSzPts val="2800"/>
            </a:pPr>
            <a:endParaRPr lang="es-ES" sz="28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457200" marR="0" lvl="0" indent="-457200" algn="l" rtl="0">
              <a:lnSpc>
                <a:spcPts val="3420"/>
              </a:lnSpc>
              <a:spcBef>
                <a:spcPts val="0"/>
              </a:spcBef>
              <a:spcAft>
                <a:spcPts val="0"/>
              </a:spcAft>
              <a:buClr>
                <a:schemeClr val="dk1"/>
              </a:buClr>
              <a:buSzPts val="2800"/>
              <a:buFont typeface="Arial" panose="020B0604020202020204" pitchFamily="34" charset="0"/>
              <a:buChar char="•"/>
            </a:pPr>
            <a:r>
              <a:rPr lang="es-ES" sz="28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a:t>
            </a:r>
            <a:r>
              <a:rPr lang="es-ES" sz="28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Por qué sucedió esto?</a:t>
            </a:r>
          </a:p>
          <a:p>
            <a:pPr marL="457200" marR="0" lvl="0" indent="-457200" algn="l" rtl="0">
              <a:lnSpc>
                <a:spcPts val="3420"/>
              </a:lnSpc>
              <a:spcBef>
                <a:spcPts val="0"/>
              </a:spcBef>
              <a:spcAft>
                <a:spcPts val="0"/>
              </a:spcAft>
              <a:buClr>
                <a:schemeClr val="dk1"/>
              </a:buClr>
              <a:buSzPts val="2800"/>
              <a:buFont typeface="Arial" panose="020B0604020202020204" pitchFamily="34" charset="0"/>
              <a:buChar char="•"/>
            </a:pPr>
            <a:r>
              <a:rPr lang="es-ES" sz="28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¿Cuáles fueron las consecuencias?</a:t>
            </a:r>
          </a:p>
        </p:txBody>
      </p:sp>
      <p:pic>
        <p:nvPicPr>
          <p:cNvPr id="5" name="Picture Placeholder 4" descr="A picture containing outdoor, clothing, person, tree&#10;&#10;Description automatically generated">
            <a:extLst>
              <a:ext uri="{FF2B5EF4-FFF2-40B4-BE49-F238E27FC236}">
                <a16:creationId xmlns:a16="http://schemas.microsoft.com/office/drawing/2014/main" id="{A3B41CE1-D901-8095-5D02-A0E9F2993FCE}"/>
              </a:ext>
            </a:extLst>
          </p:cNvPr>
          <p:cNvPicPr>
            <a:picLocks noGrp="1" noChangeAspect="1"/>
          </p:cNvPicPr>
          <p:nvPr>
            <p:ph type="pic" idx="2"/>
          </p:nvPr>
        </p:nvPicPr>
        <p:blipFill>
          <a:blip r:embed="rId3"/>
          <a:srcRect t="13123" b="13123"/>
          <a:stretch>
            <a:fillRect/>
          </a:stretch>
        </p:blipFill>
        <p:spPr>
          <a:xfrm>
            <a:off x="8402638" y="0"/>
            <a:ext cx="9885362" cy="10288588"/>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3</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rPr>
              <a:t>Código de </a:t>
            </a:r>
            <a:r>
              <a:rPr kumimoji="0" lang="en-GB" sz="6600" b="0" i="0" u="none" strike="noStrike" kern="0" cap="none" spc="0" normalizeH="0" baseline="0" noProof="0" dirty="0" err="1">
                <a:ln>
                  <a:noFill/>
                </a:ln>
                <a:solidFill>
                  <a:srgbClr val="F5333F"/>
                </a:solidFill>
                <a:effectLst/>
                <a:uLnTx/>
                <a:uFillTx/>
                <a:latin typeface="Montserrat"/>
                <a:ea typeface="Montserrat"/>
                <a:cs typeface="Montserrat"/>
                <a:sym typeface="Montserrat"/>
              </a:rPr>
              <a:t>Conducta</a:t>
            </a:r>
            <a:endParaRPr kumimoji="0" lang="en-GB" sz="66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05661429"/>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SharingLink xmlns="cf328f71-004c-4ec5-8aac-4c1fe87c002c" xsi:nil="true"/>
    <SharedWithUsers xmlns="133e5729-7bb1-4685-bd1f-c5e580a2ee33">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1" ma:contentTypeDescription="Create a new document." ma:contentTypeScope="" ma:versionID="371a55670b36c1453381dad92e03020a">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ccec711ce68aa3d4cfc5b67e25e9f3e"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743489-0076-4BB1-BEE7-55235896F6F1}">
  <ds:schemaRefs>
    <ds:schemaRef ds:uri="http://schemas.microsoft.com/office/2006/metadata/properties"/>
    <ds:schemaRef ds:uri="http://schemas.microsoft.com/office/infopath/2007/PartnerControls"/>
    <ds:schemaRef ds:uri="133e5729-7bb1-4685-bd1f-c5e580a2ee33"/>
    <ds:schemaRef ds:uri="cf328f71-004c-4ec5-8aac-4c1fe87c002c"/>
    <ds:schemaRef ds:uri="http://schemas.microsoft.com/sharepoint/v3"/>
    <ds:schemaRef ds:uri="6b2b35a4-1928-4398-b05a-c94fea0ff65f"/>
    <ds:schemaRef ds:uri="e9e520ef-faa6-4ffe-8e4e-d8ae1792d174"/>
  </ds:schemaRefs>
</ds:datastoreItem>
</file>

<file path=customXml/itemProps2.xml><?xml version="1.0" encoding="utf-8"?>
<ds:datastoreItem xmlns:ds="http://schemas.openxmlformats.org/officeDocument/2006/customXml" ds:itemID="{246E31B4-E9E7-4438-9D37-107294A49EEF}">
  <ds:schemaRefs>
    <ds:schemaRef ds:uri="http://schemas.microsoft.com/sharepoint/v3/contenttype/forms"/>
  </ds:schemaRefs>
</ds:datastoreItem>
</file>

<file path=customXml/itemProps3.xml><?xml version="1.0" encoding="utf-8"?>
<ds:datastoreItem xmlns:ds="http://schemas.openxmlformats.org/officeDocument/2006/customXml" ds:itemID="{719DB7E3-83E3-4C56-A5D1-FF447F90AB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11888</TotalTime>
  <Words>2718</Words>
  <Application>Microsoft Office PowerPoint</Application>
  <PresentationFormat>Custom</PresentationFormat>
  <Paragraphs>117</Paragraphs>
  <Slides>10</Slides>
  <Notes>10</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Montserrat</vt:lpstr>
      <vt:lpstr>Montserrat SemiBold</vt:lpstr>
      <vt:lpstr>Times New Roman</vt:lpstr>
      <vt:lpstr>Open Sans</vt:lpstr>
      <vt:lpstr>Roboto</vt:lpstr>
      <vt:lpstr>Arial</vt:lpstr>
      <vt:lpstr>Calibri</vt:lpstr>
      <vt:lpstr>Roboto Black</vt:lpstr>
      <vt:lpstr>Office Theme</vt:lpstr>
      <vt:lpstr>PowerPoint Presentation</vt:lpstr>
      <vt:lpstr>PowerPoint Presentation</vt:lpstr>
      <vt:lpstr>PowerPoint Presentation</vt:lpstr>
      <vt:lpstr>PowerPoint Presentation</vt:lpstr>
      <vt:lpstr>Ejercicio Grupal (5 mins)</vt:lpstr>
      <vt:lpstr>PowerPoint Presentation</vt:lpstr>
      <vt:lpstr>PowerPoint Presentation</vt:lpstr>
      <vt:lpstr>Ejercicio grupal (10 mins)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Carla GUANANGA</cp:lastModifiedBy>
  <cp:revision>32</cp:revision>
  <dcterms:created xsi:type="dcterms:W3CDTF">2015-02-25T15:20:40Z</dcterms:created>
  <dcterms:modified xsi:type="dcterms:W3CDTF">2024-10-24T23:22:33Z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y fmtid="{D5CDD505-2E9C-101B-9397-08002B2CF9AE}" pid="13" name="Order">
    <vt:r8>556400</vt:r8>
  </property>
  <property fmtid="{D5CDD505-2E9C-101B-9397-08002B2CF9AE}" pid="14" name="xd_Signature">
    <vt:bool>false</vt:bool>
  </property>
  <property fmtid="{D5CDD505-2E9C-101B-9397-08002B2CF9AE}" pid="15" name="xd_ProgID">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ies>
</file>