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 id="2147484627" r:id="rId5"/>
    <p:sldMasterId id="2147484702" r:id="rId6"/>
  </p:sldMasterIdLst>
  <p:notesMasterIdLst>
    <p:notesMasterId r:id="rId17"/>
  </p:notesMasterIdLst>
  <p:handoutMasterIdLst>
    <p:handoutMasterId r:id="rId18"/>
  </p:handoutMasterIdLst>
  <p:sldIdLst>
    <p:sldId id="2076137771" r:id="rId7"/>
    <p:sldId id="2076137829" r:id="rId8"/>
    <p:sldId id="2076137831" r:id="rId9"/>
    <p:sldId id="4065" r:id="rId10"/>
    <p:sldId id="2076137769" r:id="rId11"/>
    <p:sldId id="2076137772" r:id="rId12"/>
    <p:sldId id="257" r:id="rId13"/>
    <p:sldId id="3994" r:id="rId14"/>
    <p:sldId id="2076137830" r:id="rId15"/>
    <p:sldId id="2076137841" r:id="rId16"/>
  </p:sldIdLst>
  <p:sldSz cx="18288000" cy="10288588"/>
  <p:notesSz cx="6858000" cy="9144000"/>
  <p:embeddedFontLst>
    <p:embeddedFont>
      <p:font typeface="Montserrat" panose="00000500000000000000" pitchFamily="2" charset="0"/>
      <p:regular r:id="rId19"/>
      <p:bold r:id="rId20"/>
      <p:italic r:id="rId21"/>
      <p:boldItalic r:id="rId22"/>
    </p:embeddedFont>
    <p:embeddedFont>
      <p:font typeface="Montserrat SemiBold" panose="00000700000000000000" pitchFamily="2" charset="0"/>
      <p:regular r:id="rId23"/>
      <p:bold r:id="rId24"/>
      <p:italic r:id="rId25"/>
      <p:boldItalic r:id="rId26"/>
    </p:embeddedFont>
    <p:embeddedFont>
      <p:font typeface="Open Sans" panose="020B0606030504020204" pitchFamily="34" charset="0"/>
      <p:regular r:id="rId27"/>
      <p:bold r:id="rId28"/>
      <p:italic r:id="rId29"/>
      <p:boldItalic r:id="rId30"/>
    </p:embeddedFont>
    <p:embeddedFont>
      <p:font typeface="Roboto" panose="02000000000000000000" pitchFamily="2" charset="0"/>
      <p:regular r:id="rId31"/>
      <p:bold r:id="rId32"/>
      <p:italic r:id="rId33"/>
      <p:boldItalic r:id="rId34"/>
    </p:embeddedFont>
    <p:embeddedFont>
      <p:font typeface="Roboto Black" panose="02000000000000000000" pitchFamily="2" charset="0"/>
      <p:regular r:id="rId35"/>
      <p:bold r:id="rId36"/>
      <p:italic r:id="rId37"/>
      <p:boldItalic r:id="rId38"/>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FAFF"/>
    <a:srgbClr val="D1F5FF"/>
    <a:srgbClr val="01C8C3"/>
    <a:srgbClr val="5E3670"/>
    <a:srgbClr val="F5333F"/>
    <a:srgbClr val="011E41"/>
    <a:srgbClr val="6B2BAA"/>
    <a:srgbClr val="D9AAFF"/>
    <a:srgbClr val="B24BFF"/>
    <a:srgbClr val="B24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06"/>
    <p:restoredTop sz="52991" autoAdjust="0"/>
  </p:normalViewPr>
  <p:slideViewPr>
    <p:cSldViewPr snapToGrid="0">
      <p:cViewPr varScale="1">
        <p:scale>
          <a:sx n="22" d="100"/>
          <a:sy n="22" d="100"/>
        </p:scale>
        <p:origin x="1768" y="48"/>
      </p:cViewPr>
      <p:guideLst/>
    </p:cSldViewPr>
  </p:slideViewPr>
  <p:notesTextViewPr>
    <p:cViewPr>
      <p:scale>
        <a:sx n="130" d="100"/>
        <a:sy n="130" d="100"/>
      </p:scale>
      <p:origin x="0" y="0"/>
    </p:cViewPr>
  </p:notesTextViewPr>
  <p:sorterViewPr>
    <p:cViewPr>
      <p:scale>
        <a:sx n="80" d="100"/>
        <a:sy n="8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handoutMaster" Target="handoutMasters/handoutMaster1.xml"/><Relationship Id="rId26" Type="http://schemas.openxmlformats.org/officeDocument/2006/relationships/font" Target="fonts/font8.fntdata"/><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3.fntdata"/><Relationship Id="rId34" Type="http://schemas.openxmlformats.org/officeDocument/2006/relationships/font" Target="fonts/font16.fntdata"/><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font" Target="fonts/font20.fntdata"/><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font" Target="fonts/font2.fntdata"/><Relationship Id="rId29" Type="http://schemas.openxmlformats.org/officeDocument/2006/relationships/font" Target="fonts/font11.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10" Type="http://schemas.openxmlformats.org/officeDocument/2006/relationships/slide" Target="slides/slide4.xml"/><Relationship Id="rId19" Type="http://schemas.openxmlformats.org/officeDocument/2006/relationships/font" Target="fonts/font1.fntdata"/><Relationship Id="rId31" Type="http://schemas.openxmlformats.org/officeDocument/2006/relationships/font" Target="fonts/font13.fntdata"/><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a  CORTES" userId="285b9282-07d3-4716-af12-479b5269a9d7" providerId="ADAL" clId="{8612BEEC-6CA5-4FFF-BB03-3A5B7524FAE3}"/>
    <pc:docChg chg="undo custSel modSld">
      <pc:chgData name="Carolina  CORTES" userId="285b9282-07d3-4716-af12-479b5269a9d7" providerId="ADAL" clId="{8612BEEC-6CA5-4FFF-BB03-3A5B7524FAE3}" dt="2024-05-10T14:45:31.031" v="21" actId="20577"/>
      <pc:docMkLst>
        <pc:docMk/>
      </pc:docMkLst>
      <pc:sldChg chg="modSp mod">
        <pc:chgData name="Carolina  CORTES" userId="285b9282-07d3-4716-af12-479b5269a9d7" providerId="ADAL" clId="{8612BEEC-6CA5-4FFF-BB03-3A5B7524FAE3}" dt="2024-05-10T14:45:31.031" v="21" actId="20577"/>
        <pc:sldMkLst>
          <pc:docMk/>
          <pc:sldMk cId="0" sldId="2076137771"/>
        </pc:sldMkLst>
        <pc:spChg chg="mod">
          <ac:chgData name="Carolina  CORTES" userId="285b9282-07d3-4716-af12-479b5269a9d7" providerId="ADAL" clId="{8612BEEC-6CA5-4FFF-BB03-3A5B7524FAE3}" dt="2024-05-10T14:45:31.031" v="21" actId="20577"/>
          <ac:spMkLst>
            <pc:docMk/>
            <pc:sldMk cId="0" sldId="2076137771"/>
            <ac:spMk id="46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10.05.2024</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‹Nº›</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5/10/2024</a:t>
            </a:fld>
            <a:endParaRPr lang="en-US"/>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‹Nº›</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SEE THE FACILITATOR GUIDE FOR INSTRUCTIONS TO RUN THIS EXERCISE</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01634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ON THE FOLLOWING SLIDES</a:t>
            </a:r>
            <a:endParaRPr lang="en-GB"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89909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a:t>
            </a:r>
          </a:p>
          <a:p>
            <a:endParaRPr lang="en-GB" b="1" dirty="0"/>
          </a:p>
          <a:p>
            <a:pPr marL="342900" marR="0" lvl="0" indent="-342900" algn="l" defTabSz="914400" rtl="0" eaLnBrk="0" fontAlgn="base" latinLnBrk="0" hangingPunct="0">
              <a:lnSpc>
                <a:spcPct val="115000"/>
              </a:lnSpc>
              <a:spcBef>
                <a:spcPct val="30000"/>
              </a:spcBef>
              <a:spcAft>
                <a:spcPct val="0"/>
              </a:spcAft>
              <a:buClrTx/>
              <a:buSzTx/>
              <a:buFont typeface="+mj-lt"/>
              <a:buAutoNum type="arabicPeriod"/>
              <a:tabLst/>
              <a:defRPr/>
            </a:pPr>
            <a:r>
              <a:rPr lang="en-GB" sz="2000" dirty="0">
                <a:effectLst/>
                <a:latin typeface="Open Sans" panose="020B0606030504020204" pitchFamily="34" charset="0"/>
                <a:ea typeface="Arial" panose="020B0604020202020204" pitchFamily="34" charset="0"/>
              </a:rPr>
              <a:t>This is another competition between groups </a:t>
            </a:r>
          </a:p>
          <a:p>
            <a:pPr marL="342900" marR="0" lvl="0" indent="-342900" algn="l" defTabSz="914400" rtl="0" eaLnBrk="0" fontAlgn="base" latinLnBrk="0" hangingPunct="0">
              <a:lnSpc>
                <a:spcPct val="115000"/>
              </a:lnSpc>
              <a:spcBef>
                <a:spcPct val="30000"/>
              </a:spcBef>
              <a:spcAft>
                <a:spcPct val="0"/>
              </a:spcAft>
              <a:buClrTx/>
              <a:buSzTx/>
              <a:buFont typeface="+mj-lt"/>
              <a:buAutoNum type="arabicPeriod"/>
              <a:tabLst/>
              <a:defRPr/>
            </a:pPr>
            <a:endParaRPr lang="en-GB" sz="2000" dirty="0">
              <a:effectLst/>
              <a:latin typeface="Open Sans" panose="020B0606030504020204" pitchFamily="34" charset="0"/>
              <a:ea typeface="Arial" panose="020B0604020202020204" pitchFamily="34" charset="0"/>
            </a:endParaRPr>
          </a:p>
          <a:p>
            <a:pPr marL="342900" marR="0" lvl="0" indent="-342900" algn="l" defTabSz="914400" rtl="0" eaLnBrk="0" fontAlgn="base" latinLnBrk="0" hangingPunct="0">
              <a:lnSpc>
                <a:spcPct val="115000"/>
              </a:lnSpc>
              <a:spcBef>
                <a:spcPct val="30000"/>
              </a:spcBef>
              <a:spcAft>
                <a:spcPct val="0"/>
              </a:spcAft>
              <a:buClrTx/>
              <a:buSzTx/>
              <a:buFont typeface="+mj-lt"/>
              <a:buAutoNum type="arabicPeriod"/>
              <a:tabLst/>
              <a:defRPr/>
            </a:pPr>
            <a:r>
              <a:rPr lang="en-GB" sz="2000" dirty="0">
                <a:effectLst/>
                <a:latin typeface="Open Sans" panose="020B0606030504020204" pitchFamily="34" charset="0"/>
                <a:ea typeface="Arial" panose="020B0604020202020204" pitchFamily="34" charset="0"/>
              </a:rPr>
              <a:t>Ask participants to spend 5mins brainstorming all the types </a:t>
            </a:r>
            <a:r>
              <a:rPr lang="en-GB" sz="2000" b="0" dirty="0"/>
              <a:t>of information we should share with communities – about the branch and the NS and about programmes and activities </a:t>
            </a:r>
          </a:p>
          <a:p>
            <a:pPr marL="342900" lvl="0" indent="-342900">
              <a:lnSpc>
                <a:spcPct val="115000"/>
              </a:lnSpc>
              <a:buFont typeface="+mj-lt"/>
              <a:buAutoNum type="arabicPeriod"/>
            </a:pPr>
            <a:endParaRPr lang="en-GB" sz="2000" b="1" dirty="0">
              <a:effectLst/>
              <a:latin typeface="Open Sans" panose="020B0606030504020204" pitchFamily="34" charset="0"/>
              <a:ea typeface="Arial" panose="020B0604020202020204" pitchFamily="34" charset="0"/>
            </a:endParaRPr>
          </a:p>
          <a:p>
            <a:pPr marL="342900" lvl="0" indent="-342900">
              <a:lnSpc>
                <a:spcPct val="115000"/>
              </a:lnSpc>
              <a:buFont typeface="+mj-lt"/>
              <a:buAutoNum type="arabicPeriod"/>
            </a:pPr>
            <a:r>
              <a:rPr lang="en-GB" sz="2000" b="0" dirty="0">
                <a:effectLst/>
                <a:latin typeface="Open Sans" panose="020B0606030504020204" pitchFamily="34" charset="0"/>
                <a:ea typeface="Arial" panose="020B0604020202020204" pitchFamily="34" charset="0"/>
              </a:rPr>
              <a:t>After 5mins, ask each group to pass their list to another group and then go through the answers on the next slide. The group with the most correct answers wins a prize (for example, chocolates or sweets)</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a:t>
            </a:fld>
            <a:endParaRPr lang="en-US" altLang="ru-RU"/>
          </a:p>
        </p:txBody>
      </p:sp>
    </p:spTree>
    <p:extLst>
      <p:ext uri="{BB962C8B-B14F-4D97-AF65-F5344CB8AC3E}">
        <p14:creationId xmlns:p14="http://schemas.microsoft.com/office/powerpoint/2010/main" val="3100136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b="1" dirty="0"/>
              <a:t>FACILITATOR NOTES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804" b="1" i="0" u="none" strike="noStrike" cap="none" dirty="0">
              <a:solidFill>
                <a:schemeClr val="dk1"/>
              </a:solidFill>
              <a:latin typeface="Calibri"/>
              <a:cs typeface="Calibri"/>
              <a:sym typeface="Calibri"/>
            </a:endParaRPr>
          </a:p>
          <a:p>
            <a:pPr marL="342900" lvl="0" indent="-342900">
              <a:buFont typeface="Arial" panose="020B0604020202020204" pitchFamily="34" charset="0"/>
              <a:buChar char="•"/>
            </a:pPr>
            <a:r>
              <a:rPr lang="en-GB" sz="1805" b="0" kern="1200" dirty="0">
                <a:solidFill>
                  <a:schemeClr val="tx1"/>
                </a:solidFill>
                <a:effectLst/>
                <a:latin typeface="+mn-lt"/>
                <a:ea typeface="+mn-ea"/>
                <a:cs typeface="+mn-cs"/>
              </a:rPr>
              <a:t>Make sure each group has shared their list with another group. As you go through the slide, ask them to tick off everything the other group mentioned. It does not have to match word for word</a:t>
            </a:r>
          </a:p>
          <a:p>
            <a:pPr marL="342900" lvl="0" indent="-342900">
              <a:buFont typeface="Arial" panose="020B0604020202020204" pitchFamily="34" charset="0"/>
              <a:buChar char="•"/>
            </a:pPr>
            <a:endParaRPr lang="en-GB" sz="1805" b="0"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b="0" kern="1200" dirty="0">
                <a:solidFill>
                  <a:schemeClr val="tx1"/>
                </a:solidFill>
                <a:effectLst/>
                <a:latin typeface="+mn-lt"/>
                <a:ea typeface="+mn-ea"/>
                <a:cs typeface="+mn-cs"/>
              </a:rPr>
              <a:t>Once you’ve finished, ask if anyone did not understand any of the points on the slide </a:t>
            </a:r>
          </a:p>
          <a:p>
            <a:pPr marL="342900" lvl="0" indent="-342900">
              <a:buFont typeface="Arial" panose="020B0604020202020204" pitchFamily="34" charset="0"/>
              <a:buChar char="•"/>
            </a:pPr>
            <a:endParaRPr lang="en-GB" sz="1805" b="0"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b="0" kern="1200" dirty="0">
                <a:solidFill>
                  <a:schemeClr val="tx1"/>
                </a:solidFill>
                <a:effectLst/>
                <a:latin typeface="+mn-lt"/>
                <a:ea typeface="+mn-ea"/>
                <a:cs typeface="+mn-cs"/>
              </a:rPr>
              <a:t>Then ask if any groups had something not mentioned here – if you agree this is information that should be shared with the community the group can get a tick</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The group with the most ticks / points, wins a prize – for example chocolates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p>
          <a:p>
            <a:r>
              <a:rPr lang="en-GB" sz="1805" b="1" kern="1200" dirty="0">
                <a:solidFill>
                  <a:schemeClr val="tx1"/>
                </a:solidFill>
                <a:effectLst/>
                <a:latin typeface="+mn-lt"/>
                <a:ea typeface="+mn-ea"/>
                <a:cs typeface="+mn-cs"/>
              </a:rPr>
              <a:t>Checklist of information we should share with communities</a:t>
            </a:r>
            <a:endParaRPr lang="en-GB" sz="1805" kern="1200" dirty="0">
              <a:solidFill>
                <a:schemeClr val="tx1"/>
              </a:solidFill>
              <a:effectLst/>
              <a:latin typeface="+mn-lt"/>
              <a:ea typeface="+mn-ea"/>
              <a:cs typeface="+mn-cs"/>
            </a:endParaRPr>
          </a:p>
          <a:p>
            <a:pPr marL="114300" lvl="0" indent="-342900">
              <a:spcBef>
                <a:spcPts val="0"/>
              </a:spcBef>
              <a:buFont typeface="Arial" panose="020B0604020202020204" pitchFamily="34" charset="0"/>
              <a:buChar char="•"/>
            </a:pPr>
            <a:r>
              <a:rPr lang="en-GB" sz="1800" b="0" i="0" u="none" strike="noStrike" cap="none" dirty="0">
                <a:solidFill>
                  <a:schemeClr val="dk1"/>
                </a:solidFill>
                <a:effectLst/>
                <a:latin typeface="Calibri"/>
                <a:ea typeface="Calibri"/>
                <a:cs typeface="Calibri"/>
                <a:sym typeface="Calibri"/>
              </a:rPr>
              <a:t>Information about the National Society, including mandate, ways of working, staff and volunteer code of conduct – don’t assume everyone knows the Red Cross Red Crescent</a:t>
            </a:r>
          </a:p>
          <a:p>
            <a:pPr marL="114300" lvl="0" indent="-342900">
              <a:spcBef>
                <a:spcPts val="0"/>
              </a:spcBef>
              <a:buFont typeface="Arial" panose="020B0604020202020204" pitchFamily="34" charset="0"/>
              <a:buChar char="•"/>
            </a:pPr>
            <a:r>
              <a:rPr lang="en-GB" sz="1800" b="0" i="0" u="none" strike="noStrike" cap="none" dirty="0">
                <a:solidFill>
                  <a:schemeClr val="dk1"/>
                </a:solidFill>
                <a:effectLst/>
                <a:latin typeface="Calibri"/>
                <a:ea typeface="Calibri"/>
                <a:cs typeface="Calibri"/>
                <a:sym typeface="Calibri"/>
              </a:rPr>
              <a:t>Details of any assessments planned, how these will be </a:t>
            </a:r>
            <a:r>
              <a:rPr lang="en-GB" sz="2600" kern="12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Calibri"/>
              </a:rPr>
              <a:t>carried</a:t>
            </a:r>
            <a:r>
              <a:rPr lang="en-GB" sz="1800" b="0" i="0" u="none" strike="noStrike" cap="none" dirty="0">
                <a:solidFill>
                  <a:schemeClr val="dk1"/>
                </a:solidFill>
                <a:effectLst/>
                <a:latin typeface="Calibri"/>
                <a:ea typeface="Calibri"/>
                <a:cs typeface="Calibri"/>
                <a:sym typeface="Calibri"/>
              </a:rPr>
              <a:t> out, and what happens next </a:t>
            </a:r>
          </a:p>
          <a:p>
            <a:pPr marL="114300" lvl="0" indent="-342900">
              <a:spcBef>
                <a:spcPts val="0"/>
              </a:spcBef>
              <a:buFont typeface="Arial" panose="020B0604020202020204" pitchFamily="34" charset="0"/>
              <a:buChar char="•"/>
            </a:pPr>
            <a:r>
              <a:rPr lang="en-GB" sz="1800" b="0" i="0" u="none" strike="noStrike" cap="none" dirty="0">
                <a:solidFill>
                  <a:schemeClr val="dk1"/>
                </a:solidFill>
                <a:effectLst/>
                <a:latin typeface="Calibri"/>
                <a:ea typeface="Calibri"/>
                <a:cs typeface="Calibri"/>
                <a:sym typeface="Calibri"/>
              </a:rPr>
              <a:t>Programme aims and timelines</a:t>
            </a:r>
          </a:p>
          <a:p>
            <a:pPr marL="114300" lvl="0" indent="-342900">
              <a:spcBef>
                <a:spcPts val="0"/>
              </a:spcBef>
              <a:buFont typeface="Arial" panose="020B0604020202020204" pitchFamily="34" charset="0"/>
              <a:buChar char="•"/>
            </a:pPr>
            <a:r>
              <a:rPr lang="en-GB" sz="1800" b="0" i="0" u="none" strike="noStrike" cap="none" dirty="0">
                <a:solidFill>
                  <a:schemeClr val="dk1"/>
                </a:solidFill>
                <a:effectLst/>
                <a:latin typeface="Calibri"/>
                <a:ea typeface="Calibri"/>
                <a:cs typeface="Calibri"/>
                <a:sym typeface="Calibri"/>
              </a:rPr>
              <a:t>Programme activities and how they will be managed and delivered</a:t>
            </a:r>
          </a:p>
          <a:p>
            <a:pPr marL="114300" lvl="0" indent="-342900">
              <a:spcBef>
                <a:spcPts val="0"/>
              </a:spcBef>
              <a:buFont typeface="Arial" panose="020B0604020202020204" pitchFamily="34" charset="0"/>
              <a:buChar char="•"/>
            </a:pPr>
            <a:r>
              <a:rPr lang="en-GB" sz="1800" b="0" i="0" u="none" strike="noStrike" cap="none" dirty="0">
                <a:solidFill>
                  <a:schemeClr val="dk1"/>
                </a:solidFill>
                <a:effectLst/>
                <a:latin typeface="Calibri"/>
                <a:ea typeface="Calibri"/>
                <a:cs typeface="Calibri"/>
                <a:sym typeface="Calibri"/>
              </a:rPr>
              <a:t>Selection criteria, targeting and processes for any distributions, including when these will happen, how they will be managed, and the process people need to follow</a:t>
            </a:r>
          </a:p>
          <a:p>
            <a:pPr marL="114300" lvl="0" indent="-342900">
              <a:spcBef>
                <a:spcPts val="0"/>
              </a:spcBef>
              <a:buFont typeface="Arial" panose="020B0604020202020204" pitchFamily="34" charset="0"/>
              <a:buChar char="•"/>
            </a:pPr>
            <a:r>
              <a:rPr lang="en-GB" sz="1800" b="0" i="0" u="none" strike="noStrike" cap="none" dirty="0">
                <a:solidFill>
                  <a:schemeClr val="dk1"/>
                </a:solidFill>
                <a:effectLst/>
                <a:latin typeface="Calibri"/>
                <a:ea typeface="Calibri"/>
                <a:cs typeface="Calibri"/>
                <a:sym typeface="Calibri"/>
              </a:rPr>
              <a:t>Details of delays or challenges</a:t>
            </a:r>
          </a:p>
          <a:p>
            <a:pPr marL="114300" lvl="0" indent="-342900">
              <a:spcBef>
                <a:spcPts val="0"/>
              </a:spcBef>
              <a:buFont typeface="Arial" panose="020B0604020202020204" pitchFamily="34" charset="0"/>
              <a:buChar char="•"/>
            </a:pPr>
            <a:r>
              <a:rPr lang="en-GB" sz="1800" b="0" i="0" u="none" strike="noStrike" cap="none" dirty="0">
                <a:solidFill>
                  <a:schemeClr val="dk1"/>
                </a:solidFill>
                <a:effectLst/>
                <a:latin typeface="Calibri"/>
                <a:ea typeface="Calibri"/>
                <a:cs typeface="Calibri"/>
                <a:sym typeface="Calibri"/>
              </a:rPr>
              <a:t>How people can participate, including who the committees or representatives are and what their roles and responsibilities are</a:t>
            </a:r>
          </a:p>
          <a:p>
            <a:pPr marL="114300" lvl="0" indent="-342900">
              <a:spcBef>
                <a:spcPts val="0"/>
              </a:spcBef>
              <a:buFont typeface="Arial" panose="020B0604020202020204" pitchFamily="34" charset="0"/>
              <a:buChar char="•"/>
            </a:pPr>
            <a:r>
              <a:rPr lang="en-GB" sz="1800" b="0" i="0" u="none" strike="noStrike" cap="none" dirty="0">
                <a:solidFill>
                  <a:schemeClr val="dk1"/>
                </a:solidFill>
                <a:effectLst/>
                <a:latin typeface="Calibri"/>
                <a:ea typeface="Calibri"/>
                <a:cs typeface="Calibri"/>
                <a:sym typeface="Calibri"/>
              </a:rPr>
              <a:t>Details of the feedback mechanism, including how to access it, what happens with feedback, and when people can expect a reply</a:t>
            </a:r>
          </a:p>
          <a:p>
            <a:pPr marL="114300" lvl="0" indent="-342900">
              <a:spcBef>
                <a:spcPts val="0"/>
              </a:spcBef>
              <a:buFont typeface="Arial" panose="020B0604020202020204" pitchFamily="34" charset="0"/>
              <a:buChar char="•"/>
            </a:pPr>
            <a:r>
              <a:rPr lang="en-GB" sz="1800" b="0" i="0" u="none" strike="noStrike" cap="none" dirty="0">
                <a:solidFill>
                  <a:schemeClr val="dk1"/>
                </a:solidFill>
                <a:effectLst/>
                <a:latin typeface="Calibri"/>
                <a:ea typeface="Calibri"/>
                <a:cs typeface="Calibri"/>
                <a:sym typeface="Calibri"/>
              </a:rPr>
              <a:t>Action taken because of community feedback, and an explanation when changes can’t be made</a:t>
            </a:r>
          </a:p>
          <a:p>
            <a:pPr marL="114300" lvl="0" indent="-342900">
              <a:spcBef>
                <a:spcPts val="0"/>
              </a:spcBef>
              <a:buFont typeface="Arial" panose="020B0604020202020204" pitchFamily="34" charset="0"/>
              <a:buChar char="•"/>
            </a:pPr>
            <a:r>
              <a:rPr lang="en-GB" sz="1800" b="0" i="0" u="none" strike="noStrike" cap="none" dirty="0">
                <a:solidFill>
                  <a:schemeClr val="dk1"/>
                </a:solidFill>
                <a:effectLst/>
                <a:latin typeface="Calibri"/>
                <a:ea typeface="Calibri"/>
                <a:cs typeface="Calibri"/>
                <a:sym typeface="Calibri"/>
              </a:rPr>
              <a:t>When the programme will end and what will be handed over</a:t>
            </a:r>
          </a:p>
          <a:p>
            <a:pPr marL="114300" lvl="0" indent="-342900">
              <a:spcBef>
                <a:spcPts val="0"/>
              </a:spcBef>
              <a:buFont typeface="Arial" panose="020B0604020202020204" pitchFamily="34" charset="0"/>
              <a:buChar char="•"/>
            </a:pPr>
            <a:r>
              <a:rPr lang="en-GB" sz="1800" b="0" i="0" u="none" strike="noStrike" cap="none" dirty="0">
                <a:solidFill>
                  <a:schemeClr val="dk1"/>
                </a:solidFill>
                <a:effectLst/>
                <a:latin typeface="Calibri"/>
                <a:ea typeface="Calibri"/>
                <a:cs typeface="Calibri"/>
                <a:sym typeface="Calibri"/>
              </a:rPr>
              <a:t>Take care that any information shared is honest and accurate.</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54768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endParaRPr lang="en-GB" dirty="0"/>
          </a:p>
          <a:p>
            <a:pPr marL="342900" indent="-342900">
              <a:buFontTx/>
              <a:buChar char="-"/>
            </a:pPr>
            <a:r>
              <a:rPr lang="en-GB" dirty="0"/>
              <a:t>Plenary discussion for 5-10 mins</a:t>
            </a:r>
          </a:p>
          <a:p>
            <a:pPr marL="342900" indent="-342900">
              <a:buFontTx/>
              <a:buChar char="-"/>
            </a:pPr>
            <a:endParaRPr lang="en-GB" dirty="0"/>
          </a:p>
          <a:p>
            <a:pPr marL="342900" indent="-342900">
              <a:buFontTx/>
              <a:buChar char="-"/>
            </a:pPr>
            <a:r>
              <a:rPr lang="en-GB" dirty="0"/>
              <a:t>Remind participants of the discussion earlier in the day when they thought of the different ways they have shared information with communities in their branch</a:t>
            </a:r>
          </a:p>
          <a:p>
            <a:pPr marL="342900" indent="-342900">
              <a:buFontTx/>
              <a:buChar char="-"/>
            </a:pPr>
            <a:endParaRPr lang="en-GB" dirty="0"/>
          </a:p>
          <a:p>
            <a:pPr marL="342900" indent="-342900">
              <a:buFontTx/>
              <a:buChar char="-"/>
            </a:pPr>
            <a:r>
              <a:rPr lang="en-GB" dirty="0"/>
              <a:t>Ask them to share some of these again</a:t>
            </a:r>
          </a:p>
          <a:p>
            <a:pPr marL="342900" indent="-342900">
              <a:buFontTx/>
              <a:buChar char="-"/>
            </a:pPr>
            <a:endParaRPr lang="en-GB" dirty="0"/>
          </a:p>
          <a:p>
            <a:pPr marL="342900" indent="-342900">
              <a:buFontTx/>
              <a:buChar char="-"/>
            </a:pPr>
            <a:r>
              <a:rPr lang="en-GB" dirty="0"/>
              <a:t>Then ask why they chose these approaches to communicate with communities – reasons on the next slide</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a:t>
            </a:fld>
            <a:endParaRPr lang="en-US" altLang="ru-RU"/>
          </a:p>
        </p:txBody>
      </p:sp>
    </p:spTree>
    <p:extLst>
      <p:ext uri="{BB962C8B-B14F-4D97-AF65-F5344CB8AC3E}">
        <p14:creationId xmlns:p14="http://schemas.microsoft.com/office/powerpoint/2010/main" val="225952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p>
          <a:p>
            <a:pPr marL="0" lvl="0" indent="0" algn="l" rtl="0">
              <a:spcBef>
                <a:spcPts val="0"/>
              </a:spcBef>
              <a:spcAft>
                <a:spcPts val="0"/>
              </a:spcAft>
              <a:buNone/>
            </a:pPr>
            <a:endParaRPr lang="en-GB" b="1" dirty="0"/>
          </a:p>
          <a:p>
            <a:pPr marL="0" lvl="0" indent="0" algn="l" rtl="0">
              <a:spcBef>
                <a:spcPts val="0"/>
              </a:spcBef>
              <a:spcAft>
                <a:spcPts val="0"/>
              </a:spcAft>
              <a:buNone/>
            </a:pPr>
            <a:r>
              <a:rPr lang="en-GB" b="0" dirty="0"/>
              <a:t>Run through these tips giving best practices for communication – hopefully they should reflect some of the reasons shared by participants for why they choose the communication approaches they did in their branch</a:t>
            </a:r>
          </a:p>
          <a:p>
            <a:pPr marL="0" lvl="0" indent="0" algn="l" rtl="0">
              <a:spcBef>
                <a:spcPts val="0"/>
              </a:spcBef>
              <a:spcAft>
                <a:spcPts val="0"/>
              </a:spcAft>
              <a:buNone/>
            </a:pPr>
            <a:endParaRPr lang="en-GB" dirty="0"/>
          </a:p>
          <a:p>
            <a:pPr marL="114300" lvl="0" indent="-342900">
              <a:spcBef>
                <a:spcPts val="0"/>
              </a:spcBef>
              <a:buFont typeface="Arial" panose="020B0604020202020204" pitchFamily="34" charset="0"/>
              <a:buChar char="•"/>
            </a:pPr>
            <a:r>
              <a:rPr lang="en-GB" sz="2000" b="0" i="0" u="none" strike="noStrike" cap="none" dirty="0">
                <a:solidFill>
                  <a:schemeClr val="dk1"/>
                </a:solidFill>
                <a:effectLst/>
                <a:latin typeface="Calibri"/>
                <a:ea typeface="Calibri"/>
                <a:cs typeface="Calibri"/>
                <a:sym typeface="Calibri"/>
              </a:rPr>
              <a:t>Information should be shared regularly with communities throughout the programme. There are key times when it’s important to communicate:</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Calibri"/>
                <a:ea typeface="Calibri"/>
                <a:cs typeface="Calibri"/>
                <a:sym typeface="Calibri"/>
              </a:rPr>
              <a:t>At the start of implementation. Remind people of the programme aims, activities and timelines, especially if there has been a gap between planning and implementation or changes have been made to the plans</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Calibri"/>
                <a:ea typeface="Calibri"/>
                <a:cs typeface="Calibri"/>
                <a:sym typeface="Calibri"/>
              </a:rPr>
              <a:t>Before the start of activities, including distributions, construction, clinic opening or health or hygiene campaigns</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Calibri"/>
                <a:ea typeface="Calibri"/>
                <a:cs typeface="Calibri"/>
                <a:sym typeface="Calibri"/>
              </a:rPr>
              <a:t>When there are delays, problems, or changes</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Calibri"/>
                <a:ea typeface="Calibri"/>
                <a:cs typeface="Calibri"/>
                <a:sym typeface="Calibri"/>
              </a:rPr>
              <a:t>When specific activities are stopping</a:t>
            </a:r>
          </a:p>
          <a:p>
            <a:pPr marL="114300" lvl="0" indent="-342900">
              <a:spcBef>
                <a:spcPts val="0"/>
              </a:spcBef>
              <a:buFont typeface="Arial" panose="020B0604020202020204" pitchFamily="34" charset="0"/>
              <a:buChar char="•"/>
            </a:pPr>
            <a:r>
              <a:rPr lang="en-GB" sz="2000" b="0" i="0" u="none" strike="noStrike" cap="none" dirty="0">
                <a:solidFill>
                  <a:schemeClr val="dk1"/>
                </a:solidFill>
                <a:effectLst/>
                <a:latin typeface="Calibri"/>
                <a:ea typeface="Calibri"/>
                <a:cs typeface="Calibri"/>
                <a:sym typeface="Calibri"/>
              </a:rPr>
              <a:t>Information should be shared in time for people to prepare and act i.e., don’t share information about a distribution on the day it’s happening.</a:t>
            </a:r>
          </a:p>
          <a:p>
            <a:pPr marL="114300" lvl="0" indent="-342900">
              <a:spcBef>
                <a:spcPts val="0"/>
              </a:spcBef>
              <a:buFont typeface="Arial" panose="020B0604020202020204" pitchFamily="34" charset="0"/>
              <a:buChar char="•"/>
            </a:pPr>
            <a:endParaRPr lang="en-GB" sz="2000" b="0" i="0" u="none" strike="noStrike" cap="none" dirty="0">
              <a:solidFill>
                <a:schemeClr val="dk1"/>
              </a:solidFill>
              <a:effectLst/>
              <a:latin typeface="Calibri"/>
              <a:ea typeface="Calibri"/>
              <a:cs typeface="Calibri"/>
              <a:sym typeface="Calibri"/>
            </a:endParaRPr>
          </a:p>
          <a:p>
            <a:pPr marL="114300" lvl="0" indent="-342900">
              <a:spcBef>
                <a:spcPts val="0"/>
              </a:spcBef>
              <a:buFont typeface="Arial" panose="020B0604020202020204" pitchFamily="34" charset="0"/>
              <a:buChar char="•"/>
            </a:pPr>
            <a:r>
              <a:rPr lang="en-GB" sz="2000" b="0" i="0" u="none" strike="noStrike" cap="none" dirty="0">
                <a:solidFill>
                  <a:schemeClr val="dk1"/>
                </a:solidFill>
                <a:effectLst/>
                <a:latin typeface="Calibri"/>
                <a:ea typeface="Calibri"/>
                <a:cs typeface="Calibri"/>
                <a:sym typeface="Calibri"/>
              </a:rPr>
              <a:t>Use the communication channels and sources suggested by the community during the assessment and planning </a:t>
            </a:r>
            <a:r>
              <a:rPr lang="en-GB" sz="2000" b="0" i="0" u="none" strike="noStrike" cap="none" dirty="0">
                <a:solidFill>
                  <a:schemeClr val="dk1"/>
                </a:solidFill>
                <a:effectLst/>
                <a:latin typeface="+mn-lt"/>
                <a:ea typeface="Calibri"/>
                <a:cs typeface="Calibri"/>
                <a:sym typeface="Calibri"/>
              </a:rPr>
              <a:t>phase</a:t>
            </a:r>
          </a:p>
          <a:p>
            <a:pPr marL="366300" lvl="0" indent="-342900" algn="l" rtl="0" eaLnBrk="0" fontAlgn="base" hangingPunct="0">
              <a:spcBef>
                <a:spcPts val="0"/>
              </a:spcBef>
              <a:spcAft>
                <a:spcPct val="0"/>
              </a:spcAft>
              <a:buFont typeface="Arial" panose="020B0604020202020204" pitchFamily="34" charset="0"/>
              <a:buChar char="•"/>
            </a:pPr>
            <a:r>
              <a:rPr lang="en-GB" sz="2000" b="0" i="0" u="none" strike="noStrike" kern="1200" cap="none" dirty="0">
                <a:solidFill>
                  <a:schemeClr val="dk1"/>
                </a:solidFill>
                <a:effectLst/>
                <a:latin typeface="Calibri"/>
                <a:ea typeface="Calibri"/>
                <a:cs typeface="Calibri"/>
                <a:sym typeface="Calibri"/>
              </a:rPr>
              <a:t>There are lots of options including face-to-face like meetings and door-to-door, written like noticeboards, leaflets and posters, social media like WhatsApp, Facebook and    websites, and phone like hotlines and SMS, or radio, TV, etc </a:t>
            </a:r>
          </a:p>
          <a:p>
            <a:pPr marL="366300" lvl="0" indent="-342900" algn="l" rtl="0" eaLnBrk="0" fontAlgn="base" hangingPunct="0">
              <a:spcBef>
                <a:spcPts val="0"/>
              </a:spcBef>
              <a:spcAft>
                <a:spcPct val="0"/>
              </a:spcAft>
              <a:buFont typeface="Arial" panose="020B0604020202020204" pitchFamily="34" charset="0"/>
              <a:buChar char="•"/>
            </a:pPr>
            <a:r>
              <a:rPr lang="en-GB" sz="2000" b="0" i="0" u="none" strike="noStrike" kern="1200" cap="none" dirty="0">
                <a:solidFill>
                  <a:schemeClr val="dk1"/>
                </a:solidFill>
                <a:effectLst/>
                <a:latin typeface="Calibri"/>
                <a:ea typeface="Calibri"/>
                <a:cs typeface="Calibri"/>
                <a:sym typeface="Calibri"/>
              </a:rPr>
              <a:t>Use multiple channels as not everyone will access information in the same way</a:t>
            </a:r>
          </a:p>
          <a:p>
            <a:pPr marL="366300" lvl="0" indent="-342900" algn="l" rtl="0" eaLnBrk="0" fontAlgn="base" hangingPunct="0">
              <a:spcBef>
                <a:spcPts val="0"/>
              </a:spcBef>
              <a:spcAft>
                <a:spcPct val="0"/>
              </a:spcAft>
              <a:buFont typeface="Arial" panose="020B0604020202020204" pitchFamily="34" charset="0"/>
              <a:buChar char="•"/>
            </a:pPr>
            <a:r>
              <a:rPr lang="en-GB" sz="2000" b="0" i="0" u="none" strike="noStrike" kern="1200" cap="none" dirty="0">
                <a:solidFill>
                  <a:schemeClr val="dk1"/>
                </a:solidFill>
                <a:effectLst/>
                <a:latin typeface="Calibri"/>
                <a:ea typeface="Calibri"/>
                <a:cs typeface="Calibri"/>
                <a:sym typeface="Calibri"/>
              </a:rPr>
              <a:t>Try to use two-way communication options wherever possible to allow more of a conversation and for you and the community to ask questions and share feedback</a:t>
            </a: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366300" lvl="0" indent="-342900" algn="l" rtl="0" eaLnBrk="0" fontAlgn="base" hangingPunct="0">
              <a:spcBef>
                <a:spcPts val="0"/>
              </a:spcBef>
              <a:spcAft>
                <a:spcPct val="0"/>
              </a:spcAft>
              <a:buFont typeface="Arial" panose="020B0604020202020204" pitchFamily="34" charset="0"/>
              <a:buChar char="•"/>
            </a:pPr>
            <a:r>
              <a:rPr lang="en-GB" sz="2000" b="0" i="0" u="none" strike="noStrike" kern="1200" cap="none" dirty="0">
                <a:solidFill>
                  <a:schemeClr val="dk1"/>
                </a:solidFill>
                <a:effectLst/>
                <a:latin typeface="Calibri"/>
                <a:ea typeface="Calibri"/>
                <a:cs typeface="Calibri"/>
                <a:sym typeface="Calibri"/>
              </a:rPr>
              <a:t>Be aware of who might be excluded. For example, can people with disabilities attend meetings? Does everyone have access to a phone? Will male leaders share information with women? Does information need to be adapted to be suitable for children?</a:t>
            </a:r>
          </a:p>
          <a:p>
            <a:pPr marL="366300" lvl="0" indent="-342900" algn="l" rtl="0" eaLnBrk="0" fontAlgn="base" hangingPunct="0">
              <a:spcBef>
                <a:spcPts val="0"/>
              </a:spcBef>
              <a:spcAft>
                <a:spcPct val="0"/>
              </a:spcAft>
              <a:buFont typeface="Arial" panose="020B0604020202020204" pitchFamily="34" charset="0"/>
              <a:buChar char="•"/>
            </a:pPr>
            <a:r>
              <a:rPr lang="en-GB" sz="2000" b="0" i="0" u="none" strike="noStrike" kern="1200" cap="none" dirty="0">
                <a:solidFill>
                  <a:schemeClr val="dk1"/>
                </a:solidFill>
                <a:effectLst/>
                <a:latin typeface="Calibri"/>
                <a:ea typeface="Calibri"/>
                <a:cs typeface="Calibri"/>
                <a:sym typeface="Calibri"/>
              </a:rPr>
              <a:t>Information can be a source of power, so don’t rely on one person to share important information. Find ways to communicate openly with the whole community, such as noticeboards or meetings. </a:t>
            </a:r>
            <a:r>
              <a:rPr lang="en-GB" sz="1800" dirty="0">
                <a:solidFill>
                  <a:srgbClr val="000000"/>
                </a:solidFill>
                <a:effectLst/>
                <a:latin typeface="Open Sans" panose="020B0606030504020204" pitchFamily="34" charset="0"/>
                <a:ea typeface="Arial" panose="020B0604020202020204" pitchFamily="34" charset="0"/>
              </a:rPr>
              <a:t>While some community leaders will be very good and represent their community fairly and share information, others will not. They may only represent their own interests and fail to share the information you give them with the wider community </a:t>
            </a:r>
            <a:endParaRPr lang="en-GB" sz="2000" b="0" i="0" u="none" strike="noStrike" kern="1200" cap="none" dirty="0">
              <a:solidFill>
                <a:schemeClr val="dk1"/>
              </a:solidFill>
              <a:effectLst/>
              <a:latin typeface="Calibri"/>
              <a:ea typeface="Calibri"/>
              <a:cs typeface="Calibri"/>
              <a:sym typeface="Calibri"/>
            </a:endParaRP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366300" lvl="0" indent="-342900" algn="l" rtl="0" eaLnBrk="0" fontAlgn="base" hangingPunct="0">
              <a:spcBef>
                <a:spcPts val="0"/>
              </a:spcBef>
              <a:spcAft>
                <a:spcPct val="0"/>
              </a:spcAft>
              <a:buFont typeface="Arial" panose="020B0604020202020204" pitchFamily="34" charset="0"/>
              <a:buChar char="•"/>
            </a:pPr>
            <a:r>
              <a:rPr lang="en-GB" sz="2000" b="0" i="0" u="none" strike="noStrike" kern="1200" cap="none" dirty="0">
                <a:solidFill>
                  <a:schemeClr val="dk1"/>
                </a:solidFill>
                <a:effectLst/>
                <a:latin typeface="Calibri"/>
                <a:ea typeface="Calibri"/>
                <a:cs typeface="Calibri"/>
                <a:sym typeface="Calibri"/>
              </a:rPr>
              <a:t>Community volunteers must be kept informed so they can answer questions accurately when they’re delivering activities</a:t>
            </a:r>
          </a:p>
          <a:p>
            <a:pPr marL="366300" lvl="0" indent="-342900" algn="l" rtl="0" eaLnBrk="0" fontAlgn="base" hangingPunct="0">
              <a:spcBef>
                <a:spcPts val="0"/>
              </a:spcBef>
              <a:spcAft>
                <a:spcPct val="0"/>
              </a:spcAft>
              <a:buFont typeface="Arial" panose="020B0604020202020204" pitchFamily="34" charset="0"/>
              <a:buChar char="•"/>
            </a:pPr>
            <a:r>
              <a:rPr lang="en-GB" sz="2000" b="0" i="0" u="none" strike="noStrike" kern="1200" cap="none" dirty="0">
                <a:solidFill>
                  <a:schemeClr val="dk1"/>
                </a:solidFill>
                <a:effectLst/>
                <a:latin typeface="Calibri"/>
                <a:ea typeface="Calibri"/>
                <a:cs typeface="Calibri"/>
                <a:sym typeface="Calibri"/>
              </a:rPr>
              <a:t>Discuss programme developments and activities with partners and stakeholders to avoid duplication or conflicting activities.</a:t>
            </a: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366300" marR="0" lvl="0" indent="-34290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GB" sz="2000" b="0" i="0" u="none" strike="noStrike" kern="1200" cap="none" dirty="0">
                <a:solidFill>
                  <a:schemeClr val="dk1"/>
                </a:solidFill>
                <a:effectLst/>
                <a:latin typeface="Calibri"/>
                <a:ea typeface="Calibri"/>
                <a:cs typeface="Calibri"/>
                <a:sym typeface="Calibri"/>
              </a:rPr>
              <a:t>Check every few months the programme is still using the most effective channels, approaches and languages to reach different groups and that information is received, understood and useful.</a:t>
            </a: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283" name="Google Shape;28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SEE THE FACILITATOR GUIDE FOR INSTRUCTIONS TO RUN THIS EXERCISE</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026857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 – To recap key learning from the communication role play</a:t>
            </a:r>
          </a:p>
          <a:p>
            <a:pPr>
              <a:spcBef>
                <a:spcPct val="50000"/>
              </a:spcBef>
            </a:pPr>
            <a:endParaRPr lang="en-GB" sz="1800" b="1" dirty="0">
              <a:latin typeface="Calibri" charset="0"/>
              <a:ea typeface="ＭＳ Ｐゴシック" charset="0"/>
            </a:endParaRPr>
          </a:p>
          <a:p>
            <a:pPr marL="742950" lvl="1" indent="-285750">
              <a:lnSpc>
                <a:spcPct val="115000"/>
              </a:lnSpc>
              <a:spcAft>
                <a:spcPts val="300"/>
              </a:spcAft>
              <a:buFont typeface="+mj-lt"/>
              <a:buAutoNum type="arabicPeriod"/>
            </a:pPr>
            <a:r>
              <a:rPr lang="en-GB" sz="1100" b="1" dirty="0">
                <a:solidFill>
                  <a:srgbClr val="000000"/>
                </a:solidFill>
                <a:effectLst/>
                <a:latin typeface="Open Sans" panose="020B0606030504020204" pitchFamily="34" charset="0"/>
                <a:ea typeface="Arial" panose="020B0604020202020204" pitchFamily="34" charset="0"/>
              </a:rPr>
              <a:t>Involve the community in planning the assessment</a:t>
            </a:r>
            <a:endParaRPr lang="en-GB" sz="1200" dirty="0">
              <a:effectLst/>
              <a:latin typeface="Times New Roman" panose="02020603050405020304" pitchFamily="18" charset="0"/>
              <a:ea typeface="Times New Roman" panose="02020603050405020304" pitchFamily="18" charset="0"/>
            </a:endParaRPr>
          </a:p>
          <a:p>
            <a:pPr marL="1143000" lvl="2" indent="-228600">
              <a:lnSpc>
                <a:spcPct val="115000"/>
              </a:lnSpc>
              <a:spcAft>
                <a:spcPts val="300"/>
              </a:spcAft>
              <a:buFont typeface="Calibri" panose="020F0502020204030204" pitchFamily="34" charset="0"/>
              <a:buChar char="•"/>
            </a:pPr>
            <a:r>
              <a:rPr lang="en-GB"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Meet with community leaders and representatives, and community volunteers, to discuss how the assessment should be carried out, including timings, methods and how to reach different groups</a:t>
            </a:r>
            <a:endParaRPr lang="en-GB" sz="1200" dirty="0">
              <a:effectLst/>
              <a:latin typeface="Times New Roman" panose="02020603050405020304" pitchFamily="18" charset="0"/>
              <a:ea typeface="Cambria" panose="02040503050406030204" pitchFamily="18" charset="0"/>
              <a:cs typeface="Times New Roman" panose="02020603050405020304" pitchFamily="18" charset="0"/>
            </a:endParaRPr>
          </a:p>
          <a:p>
            <a:pPr marL="1143000" lvl="2" indent="-228600">
              <a:lnSpc>
                <a:spcPct val="115000"/>
              </a:lnSpc>
              <a:spcAft>
                <a:spcPts val="600"/>
              </a:spcAft>
              <a:buFont typeface="Calibri" panose="020F0502020204030204" pitchFamily="34" charset="0"/>
              <a:buChar char="•"/>
            </a:pPr>
            <a:r>
              <a:rPr lang="en-GB"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Speak to a diverse range of community representatives to ensure the assessment doesn’t miss groups out or put anyone at risk</a:t>
            </a:r>
            <a:endParaRPr lang="en-GB" sz="1200" dirty="0">
              <a:effectLst/>
              <a:latin typeface="Times New Roman" panose="02020603050405020304" pitchFamily="18" charset="0"/>
              <a:ea typeface="Cambria" panose="02040503050406030204" pitchFamily="18" charset="0"/>
              <a:cs typeface="Times New Roman" panose="02020603050405020304" pitchFamily="18" charset="0"/>
            </a:endParaRPr>
          </a:p>
          <a:p>
            <a:pPr marL="742950" lvl="1" indent="-285750">
              <a:lnSpc>
                <a:spcPct val="115000"/>
              </a:lnSpc>
              <a:buFont typeface="+mj-lt"/>
              <a:buAutoNum type="arabicPeriod"/>
            </a:pPr>
            <a:r>
              <a:rPr lang="en-GB" sz="1100" b="1" dirty="0">
                <a:solidFill>
                  <a:srgbClr val="000000"/>
                </a:solidFill>
                <a:effectLst/>
                <a:latin typeface="Open Sans" panose="020B0606030504020204" pitchFamily="34" charset="0"/>
                <a:ea typeface="Arial" panose="020B0604020202020204" pitchFamily="34" charset="0"/>
              </a:rPr>
              <a:t>Share information about the assessment in advance</a:t>
            </a:r>
            <a:endParaRPr lang="en-GB" sz="1200" dirty="0">
              <a:solidFill>
                <a:srgbClr val="000000"/>
              </a:solidFill>
              <a:effectLst/>
              <a:latin typeface="Times New Roman" panose="02020603050405020304" pitchFamily="18" charset="0"/>
              <a:ea typeface="Times New Roman" panose="02020603050405020304" pitchFamily="18" charset="0"/>
            </a:endParaRPr>
          </a:p>
          <a:p>
            <a:pPr marL="1143000" lvl="2" indent="-228600">
              <a:lnSpc>
                <a:spcPct val="115000"/>
              </a:lnSpc>
              <a:spcAft>
                <a:spcPts val="300"/>
              </a:spcAft>
              <a:buFont typeface="Calibri" panose="020F0502020204030204" pitchFamily="34" charset="0"/>
              <a:buChar char="•"/>
            </a:pPr>
            <a:r>
              <a:rPr lang="en-GB"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Before starting an assessment, introduce the National Society and its mandate – don’t assume everyone knows the Red Cross Red Crescent</a:t>
            </a:r>
            <a:endParaRPr lang="en-GB" sz="1200" dirty="0">
              <a:effectLst/>
              <a:latin typeface="Times New Roman" panose="02020603050405020304" pitchFamily="18" charset="0"/>
              <a:ea typeface="Cambria" panose="02040503050406030204" pitchFamily="18" charset="0"/>
              <a:cs typeface="Times New Roman" panose="02020603050405020304" pitchFamily="18" charset="0"/>
            </a:endParaRPr>
          </a:p>
          <a:p>
            <a:pPr marL="1143000" lvl="2" indent="-228600">
              <a:lnSpc>
                <a:spcPct val="115000"/>
              </a:lnSpc>
              <a:spcAft>
                <a:spcPts val="300"/>
              </a:spcAft>
              <a:buFont typeface="Calibri" panose="020F0502020204030204" pitchFamily="34" charset="0"/>
              <a:buChar char="•"/>
            </a:pPr>
            <a:r>
              <a:rPr lang="en-GB"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Explain the purpose of the assessment and what happens next</a:t>
            </a:r>
            <a:endParaRPr lang="en-GB" sz="1200" dirty="0">
              <a:effectLst/>
              <a:latin typeface="Times New Roman" panose="02020603050405020304" pitchFamily="18" charset="0"/>
              <a:ea typeface="Cambria" panose="02040503050406030204" pitchFamily="18" charset="0"/>
              <a:cs typeface="Times New Roman" panose="02020603050405020304" pitchFamily="18" charset="0"/>
            </a:endParaRPr>
          </a:p>
          <a:p>
            <a:pPr marL="1143000" lvl="2" indent="-228600">
              <a:lnSpc>
                <a:spcPct val="115000"/>
              </a:lnSpc>
              <a:spcAft>
                <a:spcPts val="300"/>
              </a:spcAft>
              <a:buFont typeface="Calibri" panose="020F0502020204030204" pitchFamily="34" charset="0"/>
              <a:buChar char="•"/>
            </a:pPr>
            <a:r>
              <a:rPr lang="en-GB"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Manage expectations by being honest about limitations. For example, if a programme is not guaranteed or limited to one sector, or there could be a long delay between the assessment and a programme starting</a:t>
            </a:r>
            <a:endParaRPr lang="en-GB" sz="1200" dirty="0">
              <a:effectLst/>
              <a:latin typeface="Times New Roman" panose="02020603050405020304" pitchFamily="18" charset="0"/>
              <a:ea typeface="Cambria" panose="02040503050406030204" pitchFamily="18" charset="0"/>
              <a:cs typeface="Times New Roman" panose="02020603050405020304" pitchFamily="18" charset="0"/>
            </a:endParaRPr>
          </a:p>
          <a:p>
            <a:pPr marL="1143000" lvl="2" indent="-228600">
              <a:lnSpc>
                <a:spcPct val="115000"/>
              </a:lnSpc>
              <a:spcAft>
                <a:spcPts val="300"/>
              </a:spcAft>
              <a:buFont typeface="Calibri" panose="020F0502020204030204" pitchFamily="34" charset="0"/>
              <a:buChar char="•"/>
            </a:pPr>
            <a:r>
              <a:rPr lang="en-GB"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Explain the behaviour people can expect from staff and volunteers</a:t>
            </a:r>
            <a:endParaRPr lang="en-GB" sz="1200" dirty="0">
              <a:effectLst/>
              <a:latin typeface="Times New Roman" panose="02020603050405020304" pitchFamily="18" charset="0"/>
              <a:ea typeface="Cambria" panose="02040503050406030204" pitchFamily="18" charset="0"/>
              <a:cs typeface="Times New Roman" panose="02020603050405020304" pitchFamily="18" charset="0"/>
            </a:endParaRPr>
          </a:p>
          <a:p>
            <a:pPr marL="1143000" lvl="2" indent="-228600">
              <a:lnSpc>
                <a:spcPct val="115000"/>
              </a:lnSpc>
              <a:spcAft>
                <a:spcPts val="300"/>
              </a:spcAft>
              <a:buFont typeface="Calibri" panose="020F0502020204030204" pitchFamily="34" charset="0"/>
              <a:buChar char="•"/>
            </a:pPr>
            <a:r>
              <a:rPr lang="en-GB"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Explain how people can ask questions or raise concerns and provide details for people to contact the National Society if needed</a:t>
            </a:r>
            <a:endParaRPr lang="en-GB" sz="1200" dirty="0">
              <a:effectLst/>
              <a:latin typeface="Times New Roman" panose="02020603050405020304" pitchFamily="18" charset="0"/>
              <a:ea typeface="Cambria" panose="02040503050406030204" pitchFamily="18" charset="0"/>
              <a:cs typeface="Times New Roman" panose="02020603050405020304" pitchFamily="18" charset="0"/>
            </a:endParaRPr>
          </a:p>
          <a:p>
            <a:pPr marL="1143000" lvl="2" indent="-228600">
              <a:lnSpc>
                <a:spcPct val="115000"/>
              </a:lnSpc>
              <a:spcAft>
                <a:spcPts val="600"/>
              </a:spcAft>
              <a:buFont typeface="Calibri" panose="020F0502020204030204" pitchFamily="34" charset="0"/>
              <a:buChar char="•"/>
            </a:pPr>
            <a:r>
              <a:rPr lang="en-GB"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Be clear participation in the assessment is voluntary and does not affect whether a person receives support or not.</a:t>
            </a:r>
            <a:endParaRPr lang="en-GB" sz="1200" dirty="0">
              <a:effectLst/>
              <a:latin typeface="Times New Roman" panose="02020603050405020304" pitchFamily="18" charset="0"/>
              <a:ea typeface="Cambria" panose="02040503050406030204" pitchFamily="18" charset="0"/>
              <a:cs typeface="Times New Roman" panose="02020603050405020304" pitchFamily="18" charset="0"/>
            </a:endParaRPr>
          </a:p>
          <a:p>
            <a:pPr marL="742950" lvl="1" indent="-285750">
              <a:lnSpc>
                <a:spcPct val="115000"/>
              </a:lnSpc>
              <a:buFont typeface="+mj-lt"/>
              <a:buAutoNum type="arabicPeriod"/>
            </a:pPr>
            <a:r>
              <a:rPr lang="en-GB" sz="1100" b="1" dirty="0">
                <a:solidFill>
                  <a:srgbClr val="000000"/>
                </a:solidFill>
                <a:effectLst/>
                <a:latin typeface="Open Sans" panose="020B0606030504020204" pitchFamily="34" charset="0"/>
                <a:ea typeface="Arial" panose="020B0604020202020204" pitchFamily="34" charset="0"/>
              </a:rPr>
              <a:t>Prepare staff and volunteers. </a:t>
            </a:r>
            <a:endParaRPr lang="en-GB" sz="1200" dirty="0">
              <a:solidFill>
                <a:srgbClr val="000000"/>
              </a:solidFill>
              <a:effectLst/>
              <a:latin typeface="Times New Roman" panose="02020603050405020304" pitchFamily="18" charset="0"/>
              <a:ea typeface="Times New Roman" panose="02020603050405020304" pitchFamily="18" charset="0"/>
            </a:endParaRPr>
          </a:p>
          <a:p>
            <a:pPr marL="1143000" lvl="2" indent="-228600">
              <a:lnSpc>
                <a:spcPct val="115000"/>
              </a:lnSpc>
              <a:spcAft>
                <a:spcPts val="300"/>
              </a:spcAft>
              <a:buFont typeface="Calibri" panose="020F0502020204030204" pitchFamily="34" charset="0"/>
              <a:buChar char="•"/>
            </a:pPr>
            <a:r>
              <a:rPr lang="en-GB"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Brief all staff and volunteers on the assessment purpose, process, how data will be used, and what happens next, so they can answer questions from the community and avoid raising expectations. This should include a (re)briefing on the Code of Conduct, prevention of sexual exploitation and abuse and anti-fraud and corruption</a:t>
            </a:r>
            <a:endParaRPr lang="en-GB" sz="1200" dirty="0">
              <a:effectLst/>
              <a:latin typeface="Times New Roman" panose="02020603050405020304" pitchFamily="18" charset="0"/>
              <a:ea typeface="Cambria" panose="02040503050406030204" pitchFamily="18" charset="0"/>
              <a:cs typeface="Times New Roman" panose="02020603050405020304" pitchFamily="18" charset="0"/>
            </a:endParaRPr>
          </a:p>
          <a:p>
            <a:pPr marL="1143000" lvl="2" indent="-228600">
              <a:lnSpc>
                <a:spcPct val="115000"/>
              </a:lnSpc>
              <a:spcAft>
                <a:spcPts val="600"/>
              </a:spcAft>
              <a:buFont typeface="Calibri" panose="020F0502020204030204" pitchFamily="34" charset="0"/>
              <a:buChar char="•"/>
            </a:pPr>
            <a:r>
              <a:rPr lang="en-GB"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Train or refresh staff and volunteers on good communication skills and how to respond to feedback</a:t>
            </a:r>
            <a:endParaRPr lang="en-GB" sz="1200" dirty="0">
              <a:effectLst/>
              <a:latin typeface="Times New Roman" panose="02020603050405020304" pitchFamily="18" charset="0"/>
              <a:ea typeface="Cambria" panose="02040503050406030204" pitchFamily="18" charset="0"/>
              <a:cs typeface="Times New Roman" panose="02020603050405020304" pitchFamily="18" charset="0"/>
            </a:endParaRPr>
          </a:p>
          <a:p>
            <a:pPr marL="742950" lvl="1" indent="-285750">
              <a:lnSpc>
                <a:spcPct val="115000"/>
              </a:lnSpc>
              <a:buFont typeface="+mj-lt"/>
              <a:buAutoNum type="arabicPeriod"/>
            </a:pPr>
            <a:r>
              <a:rPr lang="en-GB" sz="1100" b="1" dirty="0">
                <a:solidFill>
                  <a:srgbClr val="000000"/>
                </a:solidFill>
                <a:effectLst/>
                <a:latin typeface="Open Sans" panose="020B0606030504020204" pitchFamily="34" charset="0"/>
                <a:ea typeface="Arial" panose="020B0604020202020204" pitchFamily="34" charset="0"/>
              </a:rPr>
              <a:t>Manage expectations </a:t>
            </a:r>
            <a:endParaRPr lang="en-GB" sz="1200" dirty="0">
              <a:solidFill>
                <a:srgbClr val="000000"/>
              </a:solidFill>
              <a:effectLst/>
              <a:latin typeface="Times New Roman" panose="02020603050405020304" pitchFamily="18" charset="0"/>
              <a:ea typeface="Times New Roman" panose="02020603050405020304" pitchFamily="18" charset="0"/>
            </a:endParaRPr>
          </a:p>
          <a:p>
            <a:pPr marL="1143000" lvl="2" indent="-228600">
              <a:lnSpc>
                <a:spcPct val="115000"/>
              </a:lnSpc>
              <a:spcAft>
                <a:spcPts val="600"/>
              </a:spcAft>
              <a:buFont typeface="Calibri" panose="020F0502020204030204" pitchFamily="34" charset="0"/>
              <a:buChar char="•"/>
            </a:pPr>
            <a:r>
              <a:rPr lang="en-GB"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Don’t collect more data than needed. Large assessments are time-consuming, stressful for the community, and raise expectations about the size of programme that is coming. Focus on the key groups you need to speak to and keep questions short and simple.</a:t>
            </a:r>
            <a:endParaRPr lang="en-GB" sz="1200" dirty="0">
              <a:effectLst/>
              <a:latin typeface="Times New Roman" panose="02020603050405020304" pitchFamily="18" charset="0"/>
              <a:ea typeface="Cambria" panose="02040503050406030204" pitchFamily="18" charset="0"/>
              <a:cs typeface="Times New Roman" panose="02020603050405020304" pitchFamily="18" charset="0"/>
            </a:endParaRPr>
          </a:p>
          <a:p>
            <a:pPr marL="742950" lvl="1" indent="-285750">
              <a:lnSpc>
                <a:spcPct val="115000"/>
              </a:lnSpc>
              <a:buFont typeface="+mj-lt"/>
              <a:buAutoNum type="arabicPeriod"/>
            </a:pPr>
            <a:r>
              <a:rPr lang="en-GB" sz="1100" b="1" dirty="0">
                <a:solidFill>
                  <a:srgbClr val="000000"/>
                </a:solidFill>
                <a:effectLst/>
                <a:latin typeface="Open Sans" panose="020B0606030504020204" pitchFamily="34" charset="0"/>
                <a:ea typeface="Arial" panose="020B0604020202020204" pitchFamily="34" charset="0"/>
              </a:rPr>
              <a:t>Allow space for conversations</a:t>
            </a:r>
            <a:endParaRPr lang="en-GB" sz="1200" b="1" dirty="0">
              <a:solidFill>
                <a:srgbClr val="000000"/>
              </a:solidFill>
              <a:effectLst/>
              <a:latin typeface="Times New Roman" panose="02020603050405020304" pitchFamily="18" charset="0"/>
              <a:ea typeface="Arial" panose="020B0604020202020204" pitchFamily="34" charset="0"/>
              <a:cs typeface="+mn-cs"/>
            </a:endParaRPr>
          </a:p>
          <a:p>
            <a:pPr marL="1143000" lvl="2" indent="-228600" algn="l" rtl="0" eaLnBrk="0" fontAlgn="base" hangingPunct="0">
              <a:lnSpc>
                <a:spcPct val="115000"/>
              </a:lnSpc>
              <a:spcBef>
                <a:spcPct val="30000"/>
              </a:spcBef>
              <a:spcAft>
                <a:spcPts val="600"/>
              </a:spcAft>
              <a:buFont typeface="Calibri" panose="020F0502020204030204" pitchFamily="34" charset="0"/>
              <a:buChar char="•"/>
            </a:pPr>
            <a:r>
              <a:rPr lang="en-GB" sz="1100" kern="12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Allow time to listen openly to communities and have a conversation, as well as using multiple choice surveys, such as focus group discussions or key informant interviews. You may get more revealing insights by listening and talking to people than through a questionnaire.</a:t>
            </a:r>
            <a:endParaRPr lang="en-GB" sz="1100" kern="1200" dirty="0">
              <a:solidFill>
                <a:srgbClr val="000000"/>
              </a:solidFill>
              <a:effectLst/>
              <a:latin typeface="Open Sans" panose="020B0606030504020204" pitchFamily="34" charset="0"/>
              <a:ea typeface="Noto Sans" panose="020B0502040504020204" pitchFamily="34" charset="0"/>
              <a:cs typeface="Times New Roman" panose="02020603050405020304" pitchFamily="18" charset="0"/>
            </a:endParaRPr>
          </a:p>
          <a:p>
            <a:pPr>
              <a:spcBef>
                <a:spcPct val="50000"/>
              </a:spcBef>
            </a:pPr>
            <a:endParaRPr lang="en-GB" sz="1800" b="1" dirty="0">
              <a:latin typeface="Calibri" charset="0"/>
              <a:ea typeface="ＭＳ Ｐゴシック"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57109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428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35187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244736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78254087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51949948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51865365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66023452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1379859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46796210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83609758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2128829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444646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C6CE324C-3444-A14E-9C65-A01E60CA6D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0563734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20007148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3869585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76713987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1289257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41866187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01663797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87375134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1081900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16409149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192460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F854286-77C0-0545-B91A-BA15C81563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7453228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17043902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482484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9202F46D-F59E-454B-BD1E-768F3C1BC0E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36813722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3256774C-DF8A-F44D-AE78-B6D8E44109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48526" cy="1590503"/>
          </a:xfrm>
          <a:prstGeom prst="rect">
            <a:avLst/>
          </a:prstGeom>
        </p:spPr>
      </p:pic>
    </p:spTree>
    <p:extLst>
      <p:ext uri="{BB962C8B-B14F-4D97-AF65-F5344CB8AC3E}">
        <p14:creationId xmlns:p14="http://schemas.microsoft.com/office/powerpoint/2010/main" val="30764596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0889731A-A1B5-FE4F-B7FA-9959C4CFE2A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572701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1701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09996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86891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08353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6B6DBBC3-86DC-5F4C-B2A9-988714CAC1E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45275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20988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941D619D-9A4F-BA44-8D3B-4DFA35596A7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6770204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501208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911535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0913932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1065221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5872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 name="Picture 1" descr="A picture containing drawing&#10;&#10;Description automatically generated">
            <a:extLst>
              <a:ext uri="{FF2B5EF4-FFF2-40B4-BE49-F238E27FC236}">
                <a16:creationId xmlns:a16="http://schemas.microsoft.com/office/drawing/2014/main" id="{B94ED20F-D693-B584-DB3E-2981958EBCD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02977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5579268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02156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90B10890-FA8A-CF43-92B2-C10250AAE64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241021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3C6708BB-4E94-D842-84D9-C6091C7AA73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5413262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216589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3885122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799991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049015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7686128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4EC0390E-8E7E-BC44-8A60-02729D35B6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6007451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43453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1002360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42639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7716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1955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1021026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7359630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771305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60958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1889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41C388BD-9E99-E145-B1AA-A4AE457F791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357042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79643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9791378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1593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207753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10 May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006996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10 May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041172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10 May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9005685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206592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CD397B27-3E69-144C-B491-CC939E1F94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51605642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5D65DCC-45AC-7B42-8D45-6B69293B815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652699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5917D1F6-C677-0044-93E2-0D191508623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35528561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32650CD-4231-4747-AE5F-BFD7752ABC1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18213" cy="1575662"/>
          </a:xfrm>
          <a:prstGeom prst="rect">
            <a:avLst/>
          </a:prstGeom>
        </p:spPr>
      </p:pic>
    </p:spTree>
    <p:extLst>
      <p:ext uri="{BB962C8B-B14F-4D97-AF65-F5344CB8AC3E}">
        <p14:creationId xmlns:p14="http://schemas.microsoft.com/office/powerpoint/2010/main" val="39502458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58DAF023-EFA8-EB46-B495-62EDB2763A8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943523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82233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85689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1375527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7419917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88926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672103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18981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91870576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00422362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76761285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00651070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6678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10 May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36212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88845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519422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2378192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BEDBCECF-3267-B64E-8F12-C9A0310712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6961223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954071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66035644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875173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431251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61951576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C1433A6-0AEA-DC46-A017-6D04DB7C9D8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598223" cy="1761718"/>
          </a:xfrm>
          <a:prstGeom prst="rect">
            <a:avLst/>
          </a:prstGeom>
        </p:spPr>
      </p:pic>
    </p:spTree>
    <p:extLst>
      <p:ext uri="{BB962C8B-B14F-4D97-AF65-F5344CB8AC3E}">
        <p14:creationId xmlns:p14="http://schemas.microsoft.com/office/powerpoint/2010/main" val="594197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10 May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6251533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4699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8906107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256418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280458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4993778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03311012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497993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‹Nº›</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20084386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158B815C-13AC-07BF-1077-0B49C91A6F7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70824213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712264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10 May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51806589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09200260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61123457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51827086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90973673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8405047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26908491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9866334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82704224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416884737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19099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42" Type="http://schemas.openxmlformats.org/officeDocument/2006/relationships/slideLayout" Target="../slideLayouts/slideLayout85.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slideLayout" Target="../slideLayouts/slideLayout8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 Id="rId43"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18" Type="http://schemas.openxmlformats.org/officeDocument/2006/relationships/slideLayout" Target="../slideLayouts/slideLayout103.xml"/><Relationship Id="rId26" Type="http://schemas.openxmlformats.org/officeDocument/2006/relationships/slideLayout" Target="../slideLayouts/slideLayout111.xml"/><Relationship Id="rId3" Type="http://schemas.openxmlformats.org/officeDocument/2006/relationships/slideLayout" Target="../slideLayouts/slideLayout88.xml"/><Relationship Id="rId21" Type="http://schemas.openxmlformats.org/officeDocument/2006/relationships/slideLayout" Target="../slideLayouts/slideLayout106.xml"/><Relationship Id="rId34" Type="http://schemas.openxmlformats.org/officeDocument/2006/relationships/slideLayout" Target="../slideLayouts/slideLayout119.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5" Type="http://schemas.openxmlformats.org/officeDocument/2006/relationships/slideLayout" Target="../slideLayouts/slideLayout110.xml"/><Relationship Id="rId33" Type="http://schemas.openxmlformats.org/officeDocument/2006/relationships/slideLayout" Target="../slideLayouts/slideLayout118.xml"/><Relationship Id="rId2" Type="http://schemas.openxmlformats.org/officeDocument/2006/relationships/slideLayout" Target="../slideLayouts/slideLayout87.xml"/><Relationship Id="rId16" Type="http://schemas.openxmlformats.org/officeDocument/2006/relationships/slideLayout" Target="../slideLayouts/slideLayout101.xml"/><Relationship Id="rId20" Type="http://schemas.openxmlformats.org/officeDocument/2006/relationships/slideLayout" Target="../slideLayouts/slideLayout105.xml"/><Relationship Id="rId29" Type="http://schemas.openxmlformats.org/officeDocument/2006/relationships/slideLayout" Target="../slideLayouts/slideLayout114.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24" Type="http://schemas.openxmlformats.org/officeDocument/2006/relationships/slideLayout" Target="../slideLayouts/slideLayout109.xml"/><Relationship Id="rId32" Type="http://schemas.openxmlformats.org/officeDocument/2006/relationships/slideLayout" Target="../slideLayouts/slideLayout117.xml"/><Relationship Id="rId37" Type="http://schemas.openxmlformats.org/officeDocument/2006/relationships/theme" Target="../theme/theme3.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23" Type="http://schemas.openxmlformats.org/officeDocument/2006/relationships/slideLayout" Target="../slideLayouts/slideLayout108.xml"/><Relationship Id="rId28" Type="http://schemas.openxmlformats.org/officeDocument/2006/relationships/slideLayout" Target="../slideLayouts/slideLayout113.xml"/><Relationship Id="rId36" Type="http://schemas.openxmlformats.org/officeDocument/2006/relationships/slideLayout" Target="../slideLayouts/slideLayout121.xml"/><Relationship Id="rId10" Type="http://schemas.openxmlformats.org/officeDocument/2006/relationships/slideLayout" Target="../slideLayouts/slideLayout95.xml"/><Relationship Id="rId19" Type="http://schemas.openxmlformats.org/officeDocument/2006/relationships/slideLayout" Target="../slideLayouts/slideLayout104.xml"/><Relationship Id="rId31" Type="http://schemas.openxmlformats.org/officeDocument/2006/relationships/slideLayout" Target="../slideLayouts/slideLayout116.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 Id="rId22" Type="http://schemas.openxmlformats.org/officeDocument/2006/relationships/slideLayout" Target="../slideLayouts/slideLayout107.xml"/><Relationship Id="rId27" Type="http://schemas.openxmlformats.org/officeDocument/2006/relationships/slideLayout" Target="../slideLayouts/slideLayout112.xml"/><Relationship Id="rId30" Type="http://schemas.openxmlformats.org/officeDocument/2006/relationships/slideLayout" Target="../slideLayouts/slideLayout115.xml"/><Relationship Id="rId35"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605" r:id="rId2"/>
    <p:sldLayoutId id="2147484599" r:id="rId3"/>
    <p:sldLayoutId id="2147484603" r:id="rId4"/>
    <p:sldLayoutId id="2147484601" r:id="rId5"/>
    <p:sldLayoutId id="2147484602" r:id="rId6"/>
    <p:sldLayoutId id="2147484467" r:id="rId7"/>
    <p:sldLayoutId id="2147484598" r:id="rId8"/>
    <p:sldLayoutId id="2147484600" r:id="rId9"/>
    <p:sldLayoutId id="2147484496" r:id="rId10"/>
    <p:sldLayoutId id="2147484470" r:id="rId11"/>
    <p:sldLayoutId id="2147484469" r:id="rId12"/>
    <p:sldLayoutId id="2147484471" r:id="rId13"/>
    <p:sldLayoutId id="2147484472" r:id="rId14"/>
    <p:sldLayoutId id="2147484473" r:id="rId15"/>
    <p:sldLayoutId id="2147484474" r:id="rId16"/>
    <p:sldLayoutId id="2147484475" r:id="rId17"/>
    <p:sldLayoutId id="2147484476" r:id="rId18"/>
    <p:sldLayoutId id="2147484477" r:id="rId19"/>
    <p:sldLayoutId id="2147484478" r:id="rId20"/>
    <p:sldLayoutId id="2147484604" r:id="rId21"/>
    <p:sldLayoutId id="2147484479" r:id="rId22"/>
    <p:sldLayoutId id="2147484480" r:id="rId23"/>
    <p:sldLayoutId id="2147484481" r:id="rId24"/>
    <p:sldLayoutId id="2147484482" r:id="rId25"/>
    <p:sldLayoutId id="2147484483" r:id="rId26"/>
    <p:sldLayoutId id="2147484484" r:id="rId27"/>
    <p:sldLayoutId id="2147484485" r:id="rId28"/>
    <p:sldLayoutId id="2147484486" r:id="rId29"/>
    <p:sldLayoutId id="2147484487" r:id="rId30"/>
    <p:sldLayoutId id="2147484488" r:id="rId31"/>
    <p:sldLayoutId id="2147484489" r:id="rId32"/>
    <p:sldLayoutId id="2147484490" r:id="rId33"/>
    <p:sldLayoutId id="2147484491" r:id="rId34"/>
    <p:sldLayoutId id="2147484492" r:id="rId35"/>
    <p:sldLayoutId id="2147484493" r:id="rId36"/>
    <p:sldLayoutId id="2147484494" r:id="rId37"/>
    <p:sldLayoutId id="2147484495" r:id="rId38"/>
    <p:sldLayoutId id="2147484594" r:id="rId39"/>
    <p:sldLayoutId id="2147484597" r:id="rId40"/>
    <p:sldLayoutId id="2147484609" r:id="rId41"/>
    <p:sldLayoutId id="2147484610" r:id="rId42"/>
    <p:sldLayoutId id="2147484626" r:id="rId43"/>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044F584B-532F-424C-A67B-D03CAAF40E9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ct val="0"/>
              </a:spcBef>
              <a:spcAft>
                <a:spcPct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2830722371"/>
      </p:ext>
    </p:extLst>
  </p:cSld>
  <p:clrMap bg1="lt1" tx1="dk1" bg2="lt2" tx2="dk2" accent1="accent1" accent2="accent2" accent3="accent3" accent4="accent4" accent5="accent5" accent6="accent6" hlink="hlink" folHlink="folHlink"/>
  <p:sldLayoutIdLst>
    <p:sldLayoutId id="2147484628" r:id="rId1"/>
    <p:sldLayoutId id="2147484629" r:id="rId2"/>
    <p:sldLayoutId id="2147484630" r:id="rId3"/>
    <p:sldLayoutId id="2147484631" r:id="rId4"/>
    <p:sldLayoutId id="2147484632" r:id="rId5"/>
    <p:sldLayoutId id="2147484633" r:id="rId6"/>
    <p:sldLayoutId id="2147484634" r:id="rId7"/>
    <p:sldLayoutId id="2147484635" r:id="rId8"/>
    <p:sldLayoutId id="2147484636" r:id="rId9"/>
    <p:sldLayoutId id="2147484637" r:id="rId10"/>
    <p:sldLayoutId id="2147484638" r:id="rId11"/>
    <p:sldLayoutId id="2147484639" r:id="rId12"/>
    <p:sldLayoutId id="2147484640" r:id="rId13"/>
    <p:sldLayoutId id="2147484641" r:id="rId14"/>
    <p:sldLayoutId id="2147484642" r:id="rId15"/>
    <p:sldLayoutId id="2147484643" r:id="rId16"/>
    <p:sldLayoutId id="2147484644" r:id="rId17"/>
    <p:sldLayoutId id="2147484645" r:id="rId18"/>
    <p:sldLayoutId id="2147484646" r:id="rId19"/>
    <p:sldLayoutId id="2147484647" r:id="rId20"/>
    <p:sldLayoutId id="2147484648" r:id="rId21"/>
    <p:sldLayoutId id="2147484649" r:id="rId22"/>
    <p:sldLayoutId id="2147484650" r:id="rId23"/>
    <p:sldLayoutId id="2147484651" r:id="rId24"/>
    <p:sldLayoutId id="2147484652" r:id="rId25"/>
    <p:sldLayoutId id="2147484653" r:id="rId26"/>
    <p:sldLayoutId id="2147484654" r:id="rId27"/>
    <p:sldLayoutId id="2147484655" r:id="rId28"/>
    <p:sldLayoutId id="2147484656" r:id="rId29"/>
    <p:sldLayoutId id="2147484657" r:id="rId30"/>
    <p:sldLayoutId id="2147484658" r:id="rId31"/>
    <p:sldLayoutId id="2147484659" r:id="rId32"/>
    <p:sldLayoutId id="2147484660" r:id="rId33"/>
    <p:sldLayoutId id="2147484661" r:id="rId34"/>
    <p:sldLayoutId id="2147484662" r:id="rId35"/>
    <p:sldLayoutId id="2147484663" r:id="rId36"/>
    <p:sldLayoutId id="2147484664" r:id="rId37"/>
    <p:sldLayoutId id="2147484665" r:id="rId38"/>
    <p:sldLayoutId id="2147484666" r:id="rId39"/>
    <p:sldLayoutId id="2147484667" r:id="rId40"/>
    <p:sldLayoutId id="2147484668" r:id="rId41"/>
    <p:sldLayoutId id="2147484669" r:id="rId42"/>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3848683395"/>
      </p:ext>
    </p:extLst>
  </p:cSld>
  <p:clrMap bg1="lt1" tx1="dk1" bg2="dk2" tx2="lt2" accent1="accent1" accent2="accent2" accent3="accent3" accent4="accent4" accent5="accent5" accent6="accent6" hlink="hlink" folHlink="folHlink"/>
  <p:sldLayoutIdLst>
    <p:sldLayoutId id="2147484703" r:id="rId1"/>
    <p:sldLayoutId id="2147484704" r:id="rId2"/>
    <p:sldLayoutId id="2147484705" r:id="rId3"/>
    <p:sldLayoutId id="2147484706" r:id="rId4"/>
    <p:sldLayoutId id="2147484707" r:id="rId5"/>
    <p:sldLayoutId id="2147484708" r:id="rId6"/>
    <p:sldLayoutId id="2147484709" r:id="rId7"/>
    <p:sldLayoutId id="2147484710" r:id="rId8"/>
    <p:sldLayoutId id="2147484711" r:id="rId9"/>
    <p:sldLayoutId id="2147484712" r:id="rId10"/>
    <p:sldLayoutId id="2147484713" r:id="rId11"/>
    <p:sldLayoutId id="2147484714" r:id="rId12"/>
    <p:sldLayoutId id="2147484715" r:id="rId13"/>
    <p:sldLayoutId id="2147484716" r:id="rId14"/>
    <p:sldLayoutId id="2147484717" r:id="rId15"/>
    <p:sldLayoutId id="2147484718" r:id="rId16"/>
    <p:sldLayoutId id="2147484719" r:id="rId17"/>
    <p:sldLayoutId id="2147484720" r:id="rId18"/>
    <p:sldLayoutId id="2147484721" r:id="rId19"/>
    <p:sldLayoutId id="2147484722" r:id="rId20"/>
    <p:sldLayoutId id="2147484723" r:id="rId21"/>
    <p:sldLayoutId id="2147484724" r:id="rId22"/>
    <p:sldLayoutId id="2147484725" r:id="rId23"/>
    <p:sldLayoutId id="2147484726" r:id="rId24"/>
    <p:sldLayoutId id="2147484727" r:id="rId25"/>
    <p:sldLayoutId id="2147484728" r:id="rId26"/>
    <p:sldLayoutId id="2147484729" r:id="rId27"/>
    <p:sldLayoutId id="2147484730" r:id="rId28"/>
    <p:sldLayoutId id="2147484731" r:id="rId29"/>
    <p:sldLayoutId id="2147484732" r:id="rId30"/>
    <p:sldLayoutId id="2147484733" r:id="rId31"/>
    <p:sldLayoutId id="2147484734" r:id="rId32"/>
    <p:sldLayoutId id="2147484735" r:id="rId33"/>
    <p:sldLayoutId id="2147484736" r:id="rId34"/>
    <p:sldLayoutId id="2147484737" r:id="rId35"/>
    <p:sldLayoutId id="2147484738"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8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42694" y="2453939"/>
            <a:ext cx="6888106" cy="446272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4800" b="1" i="0" u="none" strike="noStrike" kern="0" cap="none" spc="0" normalizeH="0" baseline="0" noProof="0" dirty="0" err="1">
                <a:ln>
                  <a:noFill/>
                </a:ln>
                <a:solidFill>
                  <a:srgbClr val="F5333F"/>
                </a:solidFill>
                <a:effectLst/>
                <a:uLnTx/>
                <a:uFillTx/>
                <a:latin typeface="Montserrat"/>
                <a:ea typeface="Montserrat"/>
                <a:cs typeface="Montserrat"/>
                <a:sym typeface="Montserrat"/>
              </a:rPr>
              <a:t>Formación</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r>
              <a:rPr kumimoji="0" lang="en-GB" sz="4800" b="1" i="0" u="none" strike="noStrike" kern="0" cap="none" spc="0" normalizeH="0" baseline="0" noProof="0" dirty="0" err="1">
                <a:ln>
                  <a:noFill/>
                </a:ln>
                <a:solidFill>
                  <a:srgbClr val="F5333F"/>
                </a:solidFill>
                <a:effectLst/>
                <a:uLnTx/>
                <a:uFillTx/>
                <a:latin typeface="Montserrat"/>
                <a:ea typeface="Montserrat"/>
                <a:cs typeface="Montserrat"/>
                <a:sym typeface="Montserrat"/>
              </a:rPr>
              <a:t>en</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r>
              <a:rPr kumimoji="0" lang="en-GB" sz="4800" b="1" i="0" u="none" strike="noStrike" kern="0" cap="none" spc="0" normalizeH="0" baseline="0" noProof="0" dirty="0" err="1">
                <a:ln>
                  <a:noFill/>
                </a:ln>
                <a:solidFill>
                  <a:srgbClr val="F5333F"/>
                </a:solidFill>
                <a:effectLst/>
                <a:uLnTx/>
                <a:uFillTx/>
                <a:latin typeface="Montserrat"/>
                <a:ea typeface="Montserrat"/>
                <a:cs typeface="Montserrat"/>
                <a:sym typeface="Montserrat"/>
              </a:rPr>
              <a:t>Participación</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r>
              <a:rPr kumimoji="0" lang="en-GB" sz="4800" b="1" i="0" u="none" strike="noStrike" kern="0" cap="none" spc="0" normalizeH="0" baseline="0" noProof="0" dirty="0" err="1">
                <a:ln>
                  <a:noFill/>
                </a:ln>
                <a:solidFill>
                  <a:srgbClr val="F5333F"/>
                </a:solidFill>
                <a:effectLst/>
                <a:uLnTx/>
                <a:uFillTx/>
                <a:latin typeface="Montserrat"/>
                <a:ea typeface="Montserrat"/>
                <a:cs typeface="Montserrat"/>
                <a:sym typeface="Montserrat"/>
              </a:rPr>
              <a:t>Comunitaria</a:t>
            </a:r>
            <a:br>
              <a:rPr kumimoji="0" lang="en-GB" sz="3200" b="1" i="0" u="none" strike="noStrike" kern="0" cap="none" spc="0" normalizeH="0" baseline="0" noProof="0" dirty="0">
                <a:ln>
                  <a:noFill/>
                </a:ln>
                <a:solidFill>
                  <a:srgbClr val="000000"/>
                </a:solidFill>
                <a:effectLst/>
                <a:uLnTx/>
                <a:uFillTx/>
                <a:latin typeface="Montserrat"/>
                <a:ea typeface="Montserrat"/>
                <a:cs typeface="Montserrat"/>
                <a:sym typeface="Montserrat"/>
              </a:rPr>
            </a:br>
            <a:endParaRPr kumimoji="0" lang="es-CR" sz="3200" b="1" i="0" u="none" strike="noStrike" kern="0" cap="none" spc="0" normalizeH="0" baseline="0" noProof="0" dirty="0">
              <a:ln>
                <a:noFill/>
              </a:ln>
              <a:solidFill>
                <a:srgbClr val="000000"/>
              </a:solidFill>
              <a:effectLst/>
              <a:uLnTx/>
              <a:uFillTx/>
              <a:latin typeface="Montserrat"/>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GB" sz="3600" b="1" i="0" u="none" strike="noStrike" kern="0" cap="none" spc="0" normalizeH="0" baseline="0" noProof="0">
                <a:ln>
                  <a:noFill/>
                </a:ln>
                <a:solidFill>
                  <a:srgbClr val="0F2042"/>
                </a:solidFill>
                <a:effectLst/>
                <a:uLnTx/>
                <a:uFillTx/>
                <a:latin typeface="Montserrat"/>
                <a:ea typeface="Montserrat"/>
                <a:cs typeface="Montserrat"/>
                <a:sym typeface="Montserrat"/>
              </a:rPr>
              <a:t>Modulo </a:t>
            </a:r>
            <a:r>
              <a:rPr lang="en-GB" sz="3600" b="1" kern="0">
                <a:solidFill>
                  <a:srgbClr val="0F2042"/>
                </a:solidFill>
                <a:latin typeface="Montserrat"/>
                <a:ea typeface="Montserrat"/>
                <a:cs typeface="Montserrat"/>
                <a:sym typeface="Montserrat"/>
              </a:rPr>
              <a:t>3</a:t>
            </a:r>
            <a:endParaRPr kumimoji="0" lang="es-CR"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lang="en-GB" sz="3600" kern="0" dirty="0" err="1">
                <a:solidFill>
                  <a:srgbClr val="0F2042"/>
                </a:solidFill>
                <a:latin typeface="Montserrat"/>
                <a:cs typeface="Arial"/>
                <a:sym typeface="Montserrat"/>
              </a:rPr>
              <a:t>Comunicación</a:t>
            </a:r>
            <a:r>
              <a:rPr lang="en-GB" sz="3600" kern="0" dirty="0">
                <a:solidFill>
                  <a:srgbClr val="0F2042"/>
                </a:solidFill>
                <a:latin typeface="Montserrat"/>
                <a:cs typeface="Arial"/>
                <a:sym typeface="Montserrat"/>
              </a:rPr>
              <a:t> con las </a:t>
            </a:r>
            <a:r>
              <a:rPr lang="en-GB" sz="3600" kern="0" dirty="0" err="1">
                <a:solidFill>
                  <a:srgbClr val="0F2042"/>
                </a:solidFill>
                <a:latin typeface="Montserrat"/>
                <a:cs typeface="Arial"/>
                <a:sym typeface="Montserrat"/>
              </a:rPr>
              <a:t>comunidades</a:t>
            </a:r>
            <a:endParaRPr kumimoji="0" lang="en-GB" sz="3600" b="0" i="0" u="none" strike="noStrike" kern="0" cap="none" spc="0" normalizeH="0" baseline="0" noProof="0" dirty="0">
              <a:ln>
                <a:noFill/>
              </a:ln>
              <a:solidFill>
                <a:srgbClr val="0F2042"/>
              </a:solidFill>
              <a:effectLst/>
              <a:uLnTx/>
              <a:uFillTx/>
              <a:latin typeface="Montserrat"/>
              <a:cs typeface="Arial"/>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03704" y="809585"/>
            <a:ext cx="13107151" cy="637034"/>
          </a:xfrm>
          <a:prstGeom prst="rect">
            <a:avLst/>
          </a:prstGeom>
          <a:noFill/>
        </p:spPr>
        <p:txBody>
          <a:bodyPr wrap="square" rtlCol="0">
            <a:spAutoFit/>
          </a:bodyPr>
          <a:lstStyle/>
          <a:p>
            <a:pPr marL="0" marR="0" lvl="0" indent="0" algn="l" defTabSz="914400" rtl="0" eaLnBrk="0" fontAlgn="base" latinLnBrk="0" hangingPunct="0">
              <a:lnSpc>
                <a:spcPts val="4180"/>
              </a:lnSpc>
              <a:spcBef>
                <a:spcPct val="0"/>
              </a:spcBef>
              <a:spcAft>
                <a:spcPts val="300"/>
              </a:spcAft>
              <a:buClrTx/>
              <a:buSzTx/>
              <a:buFontTx/>
              <a:buNone/>
              <a:tabLst/>
              <a:defRPr/>
            </a:pPr>
            <a:r>
              <a:rPr kumimoji="0" lang="en-US" sz="4400" b="1" i="0" u="none" strike="noStrike" kern="1200" cap="none" spc="0" normalizeH="0" baseline="0" noProof="0" dirty="0">
                <a:ln>
                  <a:noFill/>
                </a:ln>
                <a:solidFill>
                  <a:srgbClr val="001D41"/>
                </a:solidFill>
                <a:effectLst/>
                <a:uLnTx/>
                <a:uFillTx/>
                <a:latin typeface="Montserrat" pitchFamily="2" charset="77"/>
                <a:ea typeface="Roboto Black" panose="02000000000000000000" pitchFamily="2" charset="0"/>
                <a:cs typeface="Open Sans Light" panose="020B0306030504020204" pitchFamily="34" charset="0"/>
              </a:rPr>
              <a:t>Buena </a:t>
            </a:r>
            <a:r>
              <a:rPr kumimoji="0" lang="en-US" sz="4400" b="1" i="0" u="none" strike="noStrike" kern="1200" cap="none" spc="0" normalizeH="0" baseline="0" noProof="0" dirty="0" err="1">
                <a:ln>
                  <a:noFill/>
                </a:ln>
                <a:solidFill>
                  <a:srgbClr val="001D41"/>
                </a:solidFill>
                <a:effectLst/>
                <a:uLnTx/>
                <a:uFillTx/>
                <a:latin typeface="Montserrat" pitchFamily="2" charset="77"/>
                <a:ea typeface="Roboto Black" panose="02000000000000000000" pitchFamily="2" charset="0"/>
                <a:cs typeface="Open Sans Light" panose="020B0306030504020204" pitchFamily="34" charset="0"/>
              </a:rPr>
              <a:t>communicación</a:t>
            </a:r>
            <a:r>
              <a:rPr kumimoji="0" lang="en-US" sz="4400" b="1" i="0" u="none" strike="noStrike" kern="1200" cap="none" spc="0" normalizeH="0" baseline="0" noProof="0" dirty="0">
                <a:ln>
                  <a:noFill/>
                </a:ln>
                <a:solidFill>
                  <a:srgbClr val="001D41"/>
                </a:solidFill>
                <a:effectLst/>
                <a:uLnTx/>
                <a:uFillTx/>
                <a:latin typeface="Montserrat" pitchFamily="2" charset="77"/>
                <a:ea typeface="Roboto Black" panose="02000000000000000000" pitchFamily="2" charset="0"/>
                <a:cs typeface="Open Sans Light" panose="020B0306030504020204" pitchFamily="34" charset="0"/>
              </a:rPr>
              <a:t> </a:t>
            </a:r>
            <a:r>
              <a:rPr kumimoji="0" lang="en-US" sz="4400" b="1" i="0" u="none" strike="noStrike" kern="1200" cap="none" spc="0" normalizeH="0" baseline="0" noProof="0" dirty="0" err="1">
                <a:ln>
                  <a:noFill/>
                </a:ln>
                <a:solidFill>
                  <a:srgbClr val="001D41"/>
                </a:solidFill>
                <a:effectLst/>
                <a:uLnTx/>
                <a:uFillTx/>
                <a:latin typeface="Montserrat" pitchFamily="2" charset="77"/>
                <a:ea typeface="Roboto Black" panose="02000000000000000000" pitchFamily="2" charset="0"/>
                <a:cs typeface="Open Sans Light" panose="020B0306030504020204" pitchFamily="34" charset="0"/>
              </a:rPr>
              <a:t>en</a:t>
            </a:r>
            <a:r>
              <a:rPr kumimoji="0" lang="en-US" sz="4400" b="1" i="0" u="none" strike="noStrike" kern="1200" cap="none" spc="0" normalizeH="0" baseline="0" noProof="0" dirty="0">
                <a:ln>
                  <a:noFill/>
                </a:ln>
                <a:solidFill>
                  <a:srgbClr val="001D41"/>
                </a:solidFill>
                <a:effectLst/>
                <a:uLnTx/>
                <a:uFillTx/>
                <a:latin typeface="Montserrat" pitchFamily="2" charset="77"/>
                <a:ea typeface="Roboto Black" panose="02000000000000000000" pitchFamily="2" charset="0"/>
                <a:cs typeface="Open Sans Light" panose="020B0306030504020204" pitchFamily="34" charset="0"/>
              </a:rPr>
              <a:t> las </a:t>
            </a:r>
            <a:r>
              <a:rPr kumimoji="0" lang="en-US" sz="4400" b="1" i="0" u="none" strike="noStrike" kern="1200" cap="none" spc="0" normalizeH="0" baseline="0" noProof="0" dirty="0" err="1">
                <a:ln>
                  <a:noFill/>
                </a:ln>
                <a:solidFill>
                  <a:srgbClr val="001D41"/>
                </a:solidFill>
                <a:effectLst/>
                <a:uLnTx/>
                <a:uFillTx/>
                <a:latin typeface="Montserrat" pitchFamily="2" charset="77"/>
                <a:ea typeface="Roboto Black" panose="02000000000000000000" pitchFamily="2" charset="0"/>
                <a:cs typeface="Open Sans Light" panose="020B0306030504020204" pitchFamily="34" charset="0"/>
              </a:rPr>
              <a:t>evaluaciones</a:t>
            </a:r>
            <a:endParaRPr kumimoji="0" lang="ru-RU" sz="4400" b="1" i="0" u="none" strike="noStrike" kern="1200" cap="none" spc="0" normalizeH="0" baseline="0" noProof="0" dirty="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1003704" y="2847326"/>
            <a:ext cx="9206191" cy="5570756"/>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spcBef>
                <a:spcPts val="0"/>
              </a:spcBef>
              <a:spcAft>
                <a:spcPts val="3000"/>
              </a:spcAft>
              <a:buFont typeface="Wingdings" pitchFamily="2" charset="2"/>
              <a:buChar char="ü"/>
              <a:defRPr/>
            </a:pPr>
            <a:r>
              <a:rPr lang="es-ES" sz="3200" dirty="0">
                <a:solidFill>
                  <a:srgbClr val="3F3F3F"/>
                </a:solidFill>
              </a:rPr>
              <a:t>Involucrar a la comunidad en la planificación de la evaluación</a:t>
            </a:r>
          </a:p>
          <a:p>
            <a:pPr lvl="0">
              <a:spcBef>
                <a:spcPts val="0"/>
              </a:spcBef>
              <a:spcAft>
                <a:spcPts val="3000"/>
              </a:spcAft>
              <a:buFont typeface="Wingdings" pitchFamily="2" charset="2"/>
              <a:buChar char="ü"/>
              <a:defRPr/>
            </a:pPr>
            <a:r>
              <a:rPr lang="es-ES" sz="3200" dirty="0">
                <a:solidFill>
                  <a:srgbClr val="3F3F3F"/>
                </a:solidFill>
              </a:rPr>
              <a:t>Compartir información sobre la evaluación por adelantado</a:t>
            </a:r>
          </a:p>
          <a:p>
            <a:pPr lvl="0">
              <a:spcBef>
                <a:spcPts val="0"/>
              </a:spcBef>
              <a:spcAft>
                <a:spcPts val="3000"/>
              </a:spcAft>
              <a:buFont typeface="Wingdings" pitchFamily="2" charset="2"/>
              <a:buChar char="ü"/>
              <a:defRPr/>
            </a:pPr>
            <a:r>
              <a:rPr lang="es-ES" sz="3200" dirty="0">
                <a:solidFill>
                  <a:srgbClr val="3F3F3F"/>
                </a:solidFill>
              </a:rPr>
              <a:t>Preparar al personal y a los voluntarios</a:t>
            </a:r>
          </a:p>
          <a:p>
            <a:pPr lvl="0">
              <a:spcBef>
                <a:spcPts val="0"/>
              </a:spcBef>
              <a:spcAft>
                <a:spcPts val="3000"/>
              </a:spcAft>
              <a:buFont typeface="Wingdings" pitchFamily="2" charset="2"/>
              <a:buChar char="ü"/>
              <a:defRPr/>
            </a:pPr>
            <a:r>
              <a:rPr lang="es-ES" sz="3200" dirty="0">
                <a:solidFill>
                  <a:srgbClr val="3F3F3F"/>
                </a:solidFill>
              </a:rPr>
              <a:t>Gestione las expectativas al no recopilar más datos de los que necesita</a:t>
            </a:r>
          </a:p>
          <a:p>
            <a:pPr lvl="0">
              <a:spcBef>
                <a:spcPts val="0"/>
              </a:spcBef>
              <a:spcAft>
                <a:spcPts val="3000"/>
              </a:spcAft>
              <a:buFont typeface="Wingdings" pitchFamily="2" charset="2"/>
              <a:buChar char="ü"/>
              <a:defRPr/>
            </a:pPr>
            <a:r>
              <a:rPr lang="es-ES" sz="3200" dirty="0">
                <a:solidFill>
                  <a:srgbClr val="3F3F3F"/>
                </a:solidFill>
              </a:rPr>
              <a:t>Deja espacio para conversaciones abiertas</a:t>
            </a:r>
            <a:endParaRPr kumimoji="0" lang="en-GB" sz="3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Rounded Rectangular Callout 9">
            <a:extLst>
              <a:ext uri="{FF2B5EF4-FFF2-40B4-BE49-F238E27FC236}">
                <a16:creationId xmlns:a16="http://schemas.microsoft.com/office/drawing/2014/main" id="{32F597CB-A2F5-E648-8A3A-D5F48474A54E}"/>
              </a:ext>
            </a:extLst>
          </p:cNvPr>
          <p:cNvSpPr/>
          <p:nvPr/>
        </p:nvSpPr>
        <p:spPr>
          <a:xfrm>
            <a:off x="11193737" y="2732835"/>
            <a:ext cx="6242208" cy="5164256"/>
          </a:xfrm>
          <a:prstGeom prst="wedgeRoundRectCallout">
            <a:avLst>
              <a:gd name="adj1" fmla="val -9963"/>
              <a:gd name="adj2" fmla="val 62824"/>
              <a:gd name="adj3"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s-ES" sz="3200" b="1" i="1" u="none" strike="noStrike" kern="1200" cap="none" spc="0" normalizeH="0" baseline="0" noProof="0" dirty="0">
                <a:ln>
                  <a:noFill/>
                </a:ln>
                <a:solidFill>
                  <a:srgbClr val="FFFFFF"/>
                </a:solidFill>
                <a:effectLst/>
                <a:uLnTx/>
                <a:uFillTx/>
                <a:latin typeface="Montserrat" pitchFamily="2" charset="77"/>
                <a:ea typeface="+mn-ea"/>
                <a:cs typeface="+mn-cs"/>
              </a:rPr>
              <a:t>"Todos estaban registrados, pero solo algunas personas recibieron ayuda. ¿Por qué toman nuestros datos si no nos van a ayudar?"</a:t>
            </a:r>
          </a:p>
        </p:txBody>
      </p:sp>
      <p:sp>
        <p:nvSpPr>
          <p:cNvPr id="11" name="TextBox 10">
            <a:extLst>
              <a:ext uri="{FF2B5EF4-FFF2-40B4-BE49-F238E27FC236}">
                <a16:creationId xmlns:a16="http://schemas.microsoft.com/office/drawing/2014/main" id="{C894C28B-2224-9A4F-BCFA-398566CF47C9}"/>
              </a:ext>
            </a:extLst>
          </p:cNvPr>
          <p:cNvSpPr txBox="1"/>
          <p:nvPr/>
        </p:nvSpPr>
        <p:spPr>
          <a:xfrm>
            <a:off x="11193737" y="8306527"/>
            <a:ext cx="6090557" cy="132343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ES" sz="20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Miembro de la comunidad, después de una evaluación realizada por voluntarios que no habían sido informados sobre el propósito de la evaluación, o lo que sucedería a continuación</a:t>
            </a:r>
            <a:endParaRPr kumimoji="0" lang="en-GB" sz="20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5286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35393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1</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6600" b="0" i="0" u="none" strike="noStrike" kern="0" cap="none" spc="0" normalizeH="0" baseline="0" noProof="0" dirty="0" err="1">
                <a:ln>
                  <a:noFill/>
                </a:ln>
                <a:solidFill>
                  <a:srgbClr val="F5333F"/>
                </a:solidFill>
                <a:effectLst/>
                <a:uLnTx/>
                <a:uFillTx/>
                <a:latin typeface="Montserrat"/>
                <a:ea typeface="Montserrat"/>
                <a:cs typeface="Montserrat"/>
                <a:sym typeface="Montserrat"/>
              </a:rPr>
              <a:t>Juego</a:t>
            </a:r>
            <a:r>
              <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rPr>
              <a:t> de </a:t>
            </a:r>
            <a:r>
              <a:rPr kumimoji="0" lang="en-GB" sz="6600" b="0" i="0" u="none" strike="noStrike" kern="0" cap="none" spc="0" normalizeH="0" baseline="0" noProof="0" dirty="0" err="1">
                <a:ln>
                  <a:noFill/>
                </a:ln>
                <a:solidFill>
                  <a:srgbClr val="F5333F"/>
                </a:solidFill>
                <a:effectLst/>
                <a:uLnTx/>
                <a:uFillTx/>
                <a:latin typeface="Montserrat"/>
                <a:ea typeface="Montserrat"/>
                <a:cs typeface="Montserrat"/>
                <a:sym typeface="Montserrat"/>
              </a:rPr>
              <a:t>Habilidades</a:t>
            </a:r>
            <a:r>
              <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rPr>
              <a:t> de </a:t>
            </a:r>
            <a:r>
              <a:rPr kumimoji="0" lang="en-GB" sz="6600" b="0" i="0" u="none" strike="noStrike" kern="0" cap="none" spc="0" normalizeH="0" baseline="0" noProof="0" dirty="0" err="1">
                <a:ln>
                  <a:noFill/>
                </a:ln>
                <a:solidFill>
                  <a:srgbClr val="F5333F"/>
                </a:solidFill>
                <a:effectLst/>
                <a:uLnTx/>
                <a:uFillTx/>
                <a:latin typeface="Montserrat"/>
                <a:ea typeface="Montserrat"/>
                <a:cs typeface="Montserrat"/>
                <a:sym typeface="Montserrat"/>
              </a:rPr>
              <a:t>Comunicación</a:t>
            </a:r>
            <a:endPar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endParaRP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60271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2</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6600" b="0" i="0" u="none" strike="noStrike" kern="0" cap="none" spc="0" normalizeH="0" baseline="0" noProof="0" dirty="0" err="1">
                <a:ln>
                  <a:noFill/>
                </a:ln>
                <a:solidFill>
                  <a:srgbClr val="F5333F"/>
                </a:solidFill>
                <a:effectLst/>
                <a:uLnTx/>
                <a:uFillTx/>
                <a:latin typeface="Montserrat"/>
                <a:ea typeface="Montserrat"/>
                <a:cs typeface="Montserrat"/>
                <a:sym typeface="Montserrat"/>
              </a:rPr>
              <a:t>Qué</a:t>
            </a:r>
            <a:r>
              <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rPr>
              <a:t> y </a:t>
            </a:r>
            <a:r>
              <a:rPr kumimoji="0" lang="en-GB" sz="6600" b="0" i="0" u="none" strike="noStrike" kern="0" cap="none" spc="0" normalizeH="0" baseline="0" noProof="0" dirty="0" err="1">
                <a:ln>
                  <a:noFill/>
                </a:ln>
                <a:solidFill>
                  <a:srgbClr val="F5333F"/>
                </a:solidFill>
                <a:effectLst/>
                <a:uLnTx/>
                <a:uFillTx/>
                <a:latin typeface="Montserrat"/>
                <a:ea typeface="Montserrat"/>
                <a:cs typeface="Montserrat"/>
                <a:sym typeface="Montserrat"/>
              </a:rPr>
              <a:t>cómo</a:t>
            </a:r>
            <a:r>
              <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rPr>
              <a:t> </a:t>
            </a:r>
            <a:r>
              <a:rPr kumimoji="0" lang="en-GB" sz="6600" b="0" i="0" u="none" strike="noStrike" kern="0" cap="none" spc="0" normalizeH="0" baseline="0" noProof="0" dirty="0" err="1">
                <a:ln>
                  <a:noFill/>
                </a:ln>
                <a:solidFill>
                  <a:srgbClr val="F5333F"/>
                </a:solidFill>
                <a:effectLst/>
                <a:uLnTx/>
                <a:uFillTx/>
                <a:latin typeface="Montserrat"/>
                <a:ea typeface="Montserrat"/>
                <a:cs typeface="Montserrat"/>
                <a:sym typeface="Montserrat"/>
              </a:rPr>
              <a:t>comunicar</a:t>
            </a:r>
            <a:endPar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endParaRP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s-AR" sz="2000" b="0" i="0" u="none" strike="noStrike" kern="0" cap="none" spc="0" normalizeH="0" baseline="0" noProof="0" dirty="0">
                <a:ln>
                  <a:noFill/>
                </a:ln>
                <a:solidFill>
                  <a:srgbClr val="000000"/>
                </a:solidFill>
                <a:effectLst/>
                <a:uLnTx/>
                <a:uFillTx/>
                <a:latin typeface="Arial"/>
                <a:ea typeface="Arial"/>
                <a:cs typeface="Arial"/>
                <a:sym typeface="Arial"/>
              </a:rPr>
              <a:t>Qu</a:t>
            </a: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051818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3968314" y="5078695"/>
            <a:ext cx="12875419" cy="2364750"/>
          </a:xfrm>
          <a:prstGeom prst="rect">
            <a:avLst/>
          </a:prstGeom>
          <a:noFill/>
        </p:spPr>
        <p:txBody>
          <a:bodyPr wrap="square" rtlCol="0">
            <a:spAutoFit/>
          </a:bodyPr>
          <a:lstStyle/>
          <a:p>
            <a:pPr>
              <a:lnSpc>
                <a:spcPts val="6160"/>
              </a:lnSpc>
            </a:pPr>
            <a:r>
              <a:rPr lang="en-US" sz="4800" b="1" dirty="0" err="1">
                <a:solidFill>
                  <a:schemeClr val="tx2"/>
                </a:solidFill>
                <a:latin typeface="Montserrat" pitchFamily="2" charset="77"/>
                <a:ea typeface="Roboto Black" panose="02000000000000000000" pitchFamily="2" charset="0"/>
                <a:cs typeface="Open Sans Light" panose="020B0306030504020204" pitchFamily="34" charset="0"/>
              </a:rPr>
              <a:t>Ejercicio</a:t>
            </a: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 </a:t>
            </a:r>
            <a:r>
              <a:rPr lang="en-US" sz="4800" b="1" dirty="0" err="1">
                <a:solidFill>
                  <a:schemeClr val="tx2"/>
                </a:solidFill>
                <a:latin typeface="Montserrat" pitchFamily="2" charset="77"/>
                <a:ea typeface="Roboto Black" panose="02000000000000000000" pitchFamily="2" charset="0"/>
                <a:cs typeface="Open Sans Light" panose="020B0306030504020204" pitchFamily="34" charset="0"/>
              </a:rPr>
              <a:t>Grupal</a:t>
            </a: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 (5 mins)</a:t>
            </a:r>
          </a:p>
          <a:p>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a:t>
            </a:r>
            <a:r>
              <a:rPr lang="en-US" sz="4800" b="1" dirty="0" err="1">
                <a:solidFill>
                  <a:schemeClr val="accent3"/>
                </a:solidFill>
                <a:latin typeface="Montserrat" pitchFamily="2" charset="77"/>
                <a:ea typeface="Roboto Black" panose="02000000000000000000" pitchFamily="2" charset="0"/>
                <a:cs typeface="Open Sans Light" panose="020B0306030504020204" pitchFamily="34" charset="0"/>
              </a:rPr>
              <a:t>Qué</a:t>
            </a: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 </a:t>
            </a:r>
            <a:r>
              <a:rPr lang="en-US" sz="4800" b="1" dirty="0" err="1">
                <a:solidFill>
                  <a:schemeClr val="accent3"/>
                </a:solidFill>
                <a:latin typeface="Montserrat" pitchFamily="2" charset="77"/>
                <a:ea typeface="Roboto Black" panose="02000000000000000000" pitchFamily="2" charset="0"/>
                <a:cs typeface="Open Sans Light" panose="020B0306030504020204" pitchFamily="34" charset="0"/>
              </a:rPr>
              <a:t>información</a:t>
            </a: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 </a:t>
            </a:r>
            <a:r>
              <a:rPr lang="en-US" sz="4800" b="1" dirty="0" err="1">
                <a:solidFill>
                  <a:schemeClr val="accent3"/>
                </a:solidFill>
                <a:latin typeface="Montserrat" pitchFamily="2" charset="77"/>
                <a:ea typeface="Roboto Black" panose="02000000000000000000" pitchFamily="2" charset="0"/>
                <a:cs typeface="Open Sans Light" panose="020B0306030504020204" pitchFamily="34" charset="0"/>
              </a:rPr>
              <a:t>deberiamos</a:t>
            </a: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 </a:t>
            </a:r>
            <a:r>
              <a:rPr lang="en-US" sz="4800" b="1" dirty="0" err="1">
                <a:solidFill>
                  <a:schemeClr val="accent3"/>
                </a:solidFill>
                <a:latin typeface="Montserrat" pitchFamily="2" charset="77"/>
                <a:ea typeface="Roboto Black" panose="02000000000000000000" pitchFamily="2" charset="0"/>
                <a:cs typeface="Open Sans Light" panose="020B0306030504020204" pitchFamily="34" charset="0"/>
              </a:rPr>
              <a:t>compartir</a:t>
            </a: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 con las </a:t>
            </a:r>
            <a:r>
              <a:rPr lang="en-US" sz="4800" b="1" dirty="0" err="1">
                <a:solidFill>
                  <a:schemeClr val="accent3"/>
                </a:solidFill>
                <a:latin typeface="Montserrat" pitchFamily="2" charset="77"/>
                <a:ea typeface="Roboto Black" panose="02000000000000000000" pitchFamily="2" charset="0"/>
                <a:cs typeface="Open Sans Light" panose="020B0306030504020204" pitchFamily="34" charset="0"/>
              </a:rPr>
              <a:t>comunidades</a:t>
            </a: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a:t>
            </a:r>
          </a:p>
        </p:txBody>
      </p:sp>
      <p:sp>
        <p:nvSpPr>
          <p:cNvPr id="5" name="TextBox 4">
            <a:extLst>
              <a:ext uri="{FF2B5EF4-FFF2-40B4-BE49-F238E27FC236}">
                <a16:creationId xmlns:a16="http://schemas.microsoft.com/office/drawing/2014/main" id="{D2EF909D-DF3A-C14D-8A02-43B775E72E45}"/>
              </a:ext>
            </a:extLst>
          </p:cNvPr>
          <p:cNvSpPr txBox="1"/>
          <p:nvPr/>
        </p:nvSpPr>
        <p:spPr>
          <a:xfrm>
            <a:off x="3968314" y="7774119"/>
            <a:ext cx="11984699" cy="1515800"/>
          </a:xfrm>
          <a:prstGeom prst="rect">
            <a:avLst/>
          </a:prstGeom>
          <a:noFill/>
        </p:spPr>
        <p:txBody>
          <a:bodyPr wrap="square" rtlCol="0">
            <a:spAutoFit/>
          </a:bodyPr>
          <a:lstStyle/>
          <a:p>
            <a:pPr>
              <a:lnSpc>
                <a:spcPts val="3660"/>
              </a:lnSpc>
              <a:spcAft>
                <a:spcPts val="2400"/>
              </a:spcAft>
              <a:buClr>
                <a:srgbClr val="FF0000"/>
              </a:buClr>
            </a:pPr>
            <a:r>
              <a:rPr lang="es-E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En sus grupos, hagan una lluvia de ideas sobre qué tipo de información deberíamos compartir con las comunidades, sobre nosotros mismos y nuestros programas</a:t>
            </a:r>
            <a:endParaRPr lang="en-GB" sz="32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469397" y="4841318"/>
            <a:ext cx="3253990" cy="2932801"/>
            <a:chOff x="9331835" y="263026"/>
            <a:chExt cx="4363366" cy="4363366"/>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31835" y="263026"/>
              <a:ext cx="4363366" cy="4363366"/>
            </a:xfrm>
            <a:prstGeom prst="rect">
              <a:avLst/>
            </a:prstGeom>
          </p:spPr>
        </p:pic>
      </p:grpSp>
      <p:pic>
        <p:nvPicPr>
          <p:cNvPr id="32" name="Picture Placeholder 31">
            <a:extLst>
              <a:ext uri="{FF2B5EF4-FFF2-40B4-BE49-F238E27FC236}">
                <a16:creationId xmlns:a16="http://schemas.microsoft.com/office/drawing/2014/main" id="{014CC5AC-C178-9C47-8FA1-0583C9A4DF01}"/>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flipH="1">
            <a:off x="-2" y="-1"/>
            <a:ext cx="15070241" cy="4620879"/>
          </a:xfrm>
        </p:spPr>
      </p:pic>
    </p:spTree>
    <p:extLst>
      <p:ext uri="{BB962C8B-B14F-4D97-AF65-F5344CB8AC3E}">
        <p14:creationId xmlns:p14="http://schemas.microsoft.com/office/powerpoint/2010/main" val="2476929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C03B07D-3060-6F47-9755-3C7B5469DB3B}"/>
              </a:ext>
            </a:extLst>
          </p:cNvPr>
          <p:cNvSpPr txBox="1"/>
          <p:nvPr/>
        </p:nvSpPr>
        <p:spPr>
          <a:xfrm>
            <a:off x="8212016" y="479981"/>
            <a:ext cx="8264769" cy="2418291"/>
          </a:xfrm>
          <a:prstGeom prst="rect">
            <a:avLst/>
          </a:prstGeom>
          <a:noFill/>
        </p:spPr>
        <p:txBody>
          <a:bodyPr wrap="square" rtlCol="0">
            <a:spAutoFit/>
          </a:bodyPr>
          <a:lstStyle/>
          <a:p>
            <a:pPr marL="0" marR="0" lvl="0" indent="0" defTabSz="914400" rtl="0" eaLnBrk="0" fontAlgn="base" latinLnBrk="0" hangingPunct="0">
              <a:lnSpc>
                <a:spcPts val="6160"/>
              </a:lnSpc>
              <a:spcBef>
                <a:spcPct val="0"/>
              </a:spcBef>
              <a:spcAft>
                <a:spcPct val="0"/>
              </a:spcAft>
              <a:buClrTx/>
              <a:buSzTx/>
              <a:buFontTx/>
              <a:buNone/>
              <a:tabLst/>
              <a:defRPr/>
            </a:pPr>
            <a:r>
              <a:rPr lang="en-US" sz="4400" b="1" dirty="0" err="1">
                <a:solidFill>
                  <a:srgbClr val="33394B"/>
                </a:solidFill>
                <a:latin typeface="Montserrat" pitchFamily="2" charset="77"/>
                <a:cs typeface="Open Sans Light" panose="020B0306030504020204" pitchFamily="34" charset="0"/>
              </a:rPr>
              <a:t>Información</a:t>
            </a:r>
            <a:r>
              <a:rPr lang="en-US" sz="4400" b="1" dirty="0">
                <a:solidFill>
                  <a:srgbClr val="33394B"/>
                </a:solidFill>
                <a:latin typeface="Montserrat" pitchFamily="2" charset="77"/>
                <a:cs typeface="Open Sans Light" panose="020B0306030504020204" pitchFamily="34" charset="0"/>
              </a:rPr>
              <a:t> que </a:t>
            </a:r>
            <a:r>
              <a:rPr lang="en-US" sz="4400" b="1" dirty="0" err="1">
                <a:solidFill>
                  <a:srgbClr val="33394B"/>
                </a:solidFill>
                <a:latin typeface="Montserrat" pitchFamily="2" charset="77"/>
                <a:cs typeface="Open Sans Light" panose="020B0306030504020204" pitchFamily="34" charset="0"/>
              </a:rPr>
              <a:t>deberiamos</a:t>
            </a:r>
            <a:r>
              <a:rPr lang="en-US" sz="4400" b="1" dirty="0">
                <a:solidFill>
                  <a:srgbClr val="33394B"/>
                </a:solidFill>
                <a:latin typeface="Montserrat" pitchFamily="2" charset="77"/>
                <a:cs typeface="Open Sans Light" panose="020B0306030504020204" pitchFamily="34" charset="0"/>
              </a:rPr>
              <a:t> </a:t>
            </a:r>
            <a:r>
              <a:rPr lang="en-US" sz="4400" b="1" dirty="0" err="1">
                <a:solidFill>
                  <a:srgbClr val="33394B"/>
                </a:solidFill>
                <a:latin typeface="Montserrat" pitchFamily="2" charset="77"/>
                <a:cs typeface="Open Sans Light" panose="020B0306030504020204" pitchFamily="34" charset="0"/>
              </a:rPr>
              <a:t>compartir</a:t>
            </a:r>
            <a:r>
              <a:rPr lang="en-US" sz="4400" b="1" dirty="0">
                <a:solidFill>
                  <a:srgbClr val="33394B"/>
                </a:solidFill>
                <a:latin typeface="Montserrat" pitchFamily="2" charset="77"/>
                <a:cs typeface="Open Sans Light" panose="020B0306030504020204" pitchFamily="34" charset="0"/>
              </a:rPr>
              <a:t> con las </a:t>
            </a:r>
            <a:r>
              <a:rPr lang="en-US" sz="4400" b="1" dirty="0" err="1">
                <a:solidFill>
                  <a:srgbClr val="33394B"/>
                </a:solidFill>
                <a:latin typeface="Montserrat" pitchFamily="2" charset="77"/>
                <a:cs typeface="Open Sans Light" panose="020B0306030504020204" pitchFamily="34" charset="0"/>
              </a:rPr>
              <a:t>comunidades</a:t>
            </a:r>
            <a:endParaRPr kumimoji="0" lang="en-US" sz="4400" b="1" i="0" u="none" strike="noStrike" kern="1200" cap="none" spc="0" normalizeH="0" baseline="0" noProof="0" dirty="0">
              <a:ln>
                <a:noFill/>
              </a:ln>
              <a:solidFill>
                <a:srgbClr val="33394B"/>
              </a:solidFill>
              <a:effectLst/>
              <a:uLnTx/>
              <a:uFillTx/>
              <a:latin typeface="Montserrat" pitchFamily="2" charset="77"/>
              <a:ea typeface="+mn-ea"/>
              <a:cs typeface="Open Sans Light" panose="020B0306030504020204" pitchFamily="34" charset="0"/>
            </a:endParaRPr>
          </a:p>
        </p:txBody>
      </p:sp>
      <p:sp>
        <p:nvSpPr>
          <p:cNvPr id="4" name="TextBox 3">
            <a:extLst>
              <a:ext uri="{FF2B5EF4-FFF2-40B4-BE49-F238E27FC236}">
                <a16:creationId xmlns:a16="http://schemas.microsoft.com/office/drawing/2014/main" id="{811EA42F-07C8-1B45-80AB-73AD45E1B0F1}"/>
              </a:ext>
            </a:extLst>
          </p:cNvPr>
          <p:cNvSpPr txBox="1"/>
          <p:nvPr/>
        </p:nvSpPr>
        <p:spPr>
          <a:xfrm>
            <a:off x="8212016" y="2898272"/>
            <a:ext cx="9302261" cy="7263527"/>
          </a:xfrm>
          <a:prstGeom prst="rect">
            <a:avLst/>
          </a:prstGeom>
          <a:noFill/>
        </p:spPr>
        <p:txBody>
          <a:bodyPr wrap="square" rtlCol="0">
            <a:spAutoFit/>
          </a:bodyPr>
          <a:lstStyle/>
          <a:p>
            <a:pPr marL="409630" lvl="0" indent="-409630" defTabSz="1371783">
              <a:spcBef>
                <a:spcPts val="0"/>
              </a:spcBef>
              <a:spcAft>
                <a:spcPts val="2400"/>
              </a:spcAft>
              <a:buClr>
                <a:srgbClr val="CF1C21"/>
              </a:buClr>
              <a:buSzPct val="80000"/>
              <a:buFont typeface="Wingdings" pitchFamily="2" charset="2"/>
              <a:buChar char="ü"/>
              <a:defRPr/>
            </a:pPr>
            <a:r>
              <a:rPr lang="es-ES" sz="2600" dirty="0">
                <a:solidFill>
                  <a:prstClr val="black"/>
                </a:solidFill>
                <a:latin typeface="Open Sans" panose="020B0606030504020204" pitchFamily="34" charset="0"/>
                <a:ea typeface="Open Sans" panose="020B0606030504020204" pitchFamily="34" charset="0"/>
                <a:cs typeface="Open Sans" panose="020B0606030504020204" pitchFamily="34" charset="0"/>
              </a:rPr>
              <a:t>Sobre la organización</a:t>
            </a:r>
          </a:p>
          <a:p>
            <a:pPr marL="409630" lvl="0" indent="-409630" defTabSz="1371783">
              <a:spcBef>
                <a:spcPts val="0"/>
              </a:spcBef>
              <a:spcAft>
                <a:spcPts val="2400"/>
              </a:spcAft>
              <a:buClr>
                <a:srgbClr val="CF1C21"/>
              </a:buClr>
              <a:buSzPct val="80000"/>
              <a:buFont typeface="Wingdings" pitchFamily="2" charset="2"/>
              <a:buChar char="ü"/>
              <a:defRPr/>
            </a:pPr>
            <a:r>
              <a:rPr lang="es-ES" sz="2600" dirty="0">
                <a:solidFill>
                  <a:prstClr val="black"/>
                </a:solidFill>
                <a:latin typeface="Open Sans" panose="020B0606030504020204" pitchFamily="34" charset="0"/>
                <a:ea typeface="Open Sans" panose="020B0606030504020204" pitchFamily="34" charset="0"/>
                <a:cs typeface="Open Sans" panose="020B0606030504020204" pitchFamily="34" charset="0"/>
              </a:rPr>
              <a:t>Comportamiento del personal y de los voluntarios</a:t>
            </a:r>
          </a:p>
          <a:p>
            <a:pPr marL="409630" lvl="0" indent="-409630" defTabSz="1371783">
              <a:spcBef>
                <a:spcPts val="0"/>
              </a:spcBef>
              <a:spcAft>
                <a:spcPts val="2400"/>
              </a:spcAft>
              <a:buClr>
                <a:srgbClr val="CF1C21"/>
              </a:buClr>
              <a:buSzPct val="80000"/>
              <a:buFont typeface="Wingdings" pitchFamily="2" charset="2"/>
              <a:buChar char="ü"/>
              <a:defRPr/>
            </a:pPr>
            <a:r>
              <a:rPr lang="es-ES" sz="2600" dirty="0">
                <a:solidFill>
                  <a:prstClr val="black"/>
                </a:solidFill>
                <a:latin typeface="Open Sans" panose="020B0606030504020204" pitchFamily="34" charset="0"/>
                <a:ea typeface="Open Sans" panose="020B0606030504020204" pitchFamily="34" charset="0"/>
                <a:cs typeface="Open Sans" panose="020B0606030504020204" pitchFamily="34" charset="0"/>
              </a:rPr>
              <a:t>Planes y procesos de evaluación</a:t>
            </a:r>
          </a:p>
          <a:p>
            <a:pPr marL="409630" lvl="0" indent="-409630" defTabSz="1371783">
              <a:spcBef>
                <a:spcPts val="0"/>
              </a:spcBef>
              <a:spcAft>
                <a:spcPts val="2400"/>
              </a:spcAft>
              <a:buClr>
                <a:srgbClr val="CF1C21"/>
              </a:buClr>
              <a:buSzPct val="80000"/>
              <a:buFont typeface="Wingdings" pitchFamily="2" charset="2"/>
              <a:buChar char="ü"/>
              <a:defRPr/>
            </a:pPr>
            <a:r>
              <a:rPr lang="es-ES" sz="2600" dirty="0">
                <a:solidFill>
                  <a:prstClr val="black"/>
                </a:solidFill>
                <a:latin typeface="Open Sans" panose="020B0606030504020204" pitchFamily="34" charset="0"/>
                <a:ea typeface="Open Sans" panose="020B0606030504020204" pitchFamily="34" charset="0"/>
                <a:cs typeface="Open Sans" panose="020B0606030504020204" pitchFamily="34" charset="0"/>
              </a:rPr>
              <a:t>Objetivos del programa, cronogramas y detalles de las actividades</a:t>
            </a:r>
          </a:p>
          <a:p>
            <a:pPr marL="409630" lvl="0" indent="-409630" defTabSz="1371783">
              <a:spcBef>
                <a:spcPts val="0"/>
              </a:spcBef>
              <a:spcAft>
                <a:spcPts val="2400"/>
              </a:spcAft>
              <a:buClr>
                <a:srgbClr val="CF1C21"/>
              </a:buClr>
              <a:buSzPct val="80000"/>
              <a:buFont typeface="Wingdings" pitchFamily="2" charset="2"/>
              <a:buChar char="ü"/>
              <a:defRPr/>
            </a:pPr>
            <a:r>
              <a:rPr lang="es-ES" sz="2600" dirty="0">
                <a:solidFill>
                  <a:prstClr val="black"/>
                </a:solidFill>
                <a:latin typeface="Open Sans" panose="020B0606030504020204" pitchFamily="34" charset="0"/>
                <a:ea typeface="Open Sans" panose="020B0606030504020204" pitchFamily="34" charset="0"/>
                <a:cs typeface="Open Sans" panose="020B0606030504020204" pitchFamily="34" charset="0"/>
              </a:rPr>
              <a:t>Criterios de selección y procesos de distribución</a:t>
            </a:r>
          </a:p>
          <a:p>
            <a:pPr marL="409630" lvl="0" indent="-409630" defTabSz="1371783">
              <a:spcBef>
                <a:spcPts val="0"/>
              </a:spcBef>
              <a:spcAft>
                <a:spcPts val="2400"/>
              </a:spcAft>
              <a:buClr>
                <a:srgbClr val="CF1C21"/>
              </a:buClr>
              <a:buSzPct val="80000"/>
              <a:buFont typeface="Wingdings" pitchFamily="2" charset="2"/>
              <a:buChar char="ü"/>
              <a:defRPr/>
            </a:pPr>
            <a:r>
              <a:rPr lang="es-ES" sz="2600" dirty="0">
                <a:solidFill>
                  <a:prstClr val="black"/>
                </a:solidFill>
                <a:latin typeface="Open Sans" panose="020B0606030504020204" pitchFamily="34" charset="0"/>
                <a:ea typeface="Open Sans" panose="020B0606030504020204" pitchFamily="34" charset="0"/>
                <a:cs typeface="Open Sans" panose="020B0606030504020204" pitchFamily="34" charset="0"/>
              </a:rPr>
              <a:t>Retrasos y desafíos</a:t>
            </a:r>
          </a:p>
          <a:p>
            <a:pPr marL="409630" lvl="0" indent="-409630" defTabSz="1371783">
              <a:spcBef>
                <a:spcPts val="0"/>
              </a:spcBef>
              <a:spcAft>
                <a:spcPts val="2400"/>
              </a:spcAft>
              <a:buClr>
                <a:srgbClr val="CF1C21"/>
              </a:buClr>
              <a:buSzPct val="80000"/>
              <a:buFont typeface="Wingdings" pitchFamily="2" charset="2"/>
              <a:buChar char="ü"/>
              <a:defRPr/>
            </a:pPr>
            <a:r>
              <a:rPr lang="es-ES" sz="2600" dirty="0">
                <a:solidFill>
                  <a:prstClr val="black"/>
                </a:solidFill>
                <a:latin typeface="Open Sans" panose="020B0606030504020204" pitchFamily="34" charset="0"/>
                <a:ea typeface="Open Sans" panose="020B0606030504020204" pitchFamily="34" charset="0"/>
                <a:cs typeface="Open Sans" panose="020B0606030504020204" pitchFamily="34" charset="0"/>
              </a:rPr>
              <a:t>Cómo participar, incluidos los detalles de los comités</a:t>
            </a:r>
          </a:p>
          <a:p>
            <a:pPr marL="409630" lvl="0" indent="-409630" defTabSz="1371783">
              <a:spcBef>
                <a:spcPts val="0"/>
              </a:spcBef>
              <a:spcAft>
                <a:spcPts val="2400"/>
              </a:spcAft>
              <a:buClr>
                <a:srgbClr val="CF1C21"/>
              </a:buClr>
              <a:buSzPct val="80000"/>
              <a:buFont typeface="Wingdings" pitchFamily="2" charset="2"/>
              <a:buChar char="ü"/>
              <a:defRPr/>
            </a:pPr>
            <a:r>
              <a:rPr lang="es-ES" sz="2600" dirty="0">
                <a:solidFill>
                  <a:prstClr val="black"/>
                </a:solidFill>
                <a:latin typeface="Open Sans" panose="020B0606030504020204" pitchFamily="34" charset="0"/>
                <a:ea typeface="Open Sans" panose="020B0606030504020204" pitchFamily="34" charset="0"/>
                <a:cs typeface="Open Sans" panose="020B0606030504020204" pitchFamily="34" charset="0"/>
              </a:rPr>
              <a:t>Mecanismo de retroalimentación</a:t>
            </a:r>
          </a:p>
          <a:p>
            <a:pPr marL="409630" lvl="0" indent="-409630" defTabSz="1371783">
              <a:spcBef>
                <a:spcPts val="0"/>
              </a:spcBef>
              <a:spcAft>
                <a:spcPts val="2400"/>
              </a:spcAft>
              <a:buClr>
                <a:srgbClr val="CF1C21"/>
              </a:buClr>
              <a:buSzPct val="80000"/>
              <a:buFont typeface="Wingdings" pitchFamily="2" charset="2"/>
              <a:buChar char="ü"/>
              <a:defRPr/>
            </a:pPr>
            <a:r>
              <a:rPr lang="es-ES" sz="2600" dirty="0">
                <a:solidFill>
                  <a:prstClr val="black"/>
                </a:solidFill>
                <a:latin typeface="Open Sans" panose="020B0606030504020204" pitchFamily="34" charset="0"/>
                <a:ea typeface="Open Sans" panose="020B0606030504020204" pitchFamily="34" charset="0"/>
                <a:cs typeface="Open Sans" panose="020B0606030504020204" pitchFamily="34" charset="0"/>
              </a:rPr>
              <a:t>Respuesta a los comentarios</a:t>
            </a:r>
          </a:p>
          <a:p>
            <a:pPr marL="409630" lvl="0" indent="-409630" defTabSz="1371783">
              <a:spcBef>
                <a:spcPts val="0"/>
              </a:spcBef>
              <a:spcAft>
                <a:spcPts val="2400"/>
              </a:spcAft>
              <a:buClr>
                <a:srgbClr val="CF1C21"/>
              </a:buClr>
              <a:buSzPct val="80000"/>
              <a:buFont typeface="Wingdings" pitchFamily="2" charset="2"/>
              <a:buChar char="ü"/>
              <a:defRPr/>
            </a:pPr>
            <a:r>
              <a:rPr lang="es-ES" sz="2600" dirty="0">
                <a:solidFill>
                  <a:prstClr val="black"/>
                </a:solidFill>
                <a:latin typeface="Open Sans" panose="020B0606030504020204" pitchFamily="34" charset="0"/>
                <a:ea typeface="Open Sans" panose="020B0606030504020204" pitchFamily="34" charset="0"/>
                <a:cs typeface="Open Sans" panose="020B0606030504020204" pitchFamily="34" charset="0"/>
              </a:rPr>
              <a:t>Planes de salida</a:t>
            </a:r>
          </a:p>
        </p:txBody>
      </p:sp>
      <p:pic>
        <p:nvPicPr>
          <p:cNvPr id="8" name="Picture Placeholder 8">
            <a:extLst>
              <a:ext uri="{FF2B5EF4-FFF2-40B4-BE49-F238E27FC236}">
                <a16:creationId xmlns:a16="http://schemas.microsoft.com/office/drawing/2014/main" id="{A123EB34-3D5A-AA79-8E99-681B55A33DD5}"/>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r="184"/>
          <a:stretch/>
        </p:blipFill>
        <p:spPr>
          <a:xfrm>
            <a:off x="0" y="0"/>
            <a:ext cx="7473462" cy="10288588"/>
          </a:xfrm>
          <a:prstGeom prst="rect">
            <a:avLst/>
          </a:prstGeom>
        </p:spPr>
      </p:pic>
    </p:spTree>
    <p:extLst>
      <p:ext uri="{BB962C8B-B14F-4D97-AF65-F5344CB8AC3E}">
        <p14:creationId xmlns:p14="http://schemas.microsoft.com/office/powerpoint/2010/main" val="3759831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erson in a red shirt with a red cross on her head&#10;&#10;Description automatically generated with low confidence">
            <a:extLst>
              <a:ext uri="{FF2B5EF4-FFF2-40B4-BE49-F238E27FC236}">
                <a16:creationId xmlns:a16="http://schemas.microsoft.com/office/drawing/2014/main" id="{3F69876E-844C-024F-5F5A-F1D7F3D6DDA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546" b="12546"/>
          <a:stretch>
            <a:fillRect/>
          </a:stretch>
        </p:blipFill>
        <p:spPr>
          <a:xfrm>
            <a:off x="4672815" y="249381"/>
            <a:ext cx="16075035" cy="10288588"/>
          </a:xfrm>
        </p:spPr>
      </p:pic>
      <p:sp>
        <p:nvSpPr>
          <p:cNvPr id="3" name="Google Shape;501;p5">
            <a:extLst>
              <a:ext uri="{FF2B5EF4-FFF2-40B4-BE49-F238E27FC236}">
                <a16:creationId xmlns:a16="http://schemas.microsoft.com/office/drawing/2014/main" id="{211AFF4B-6B2E-1113-0C2D-73C62FB1CEF2}"/>
              </a:ext>
            </a:extLst>
          </p:cNvPr>
          <p:cNvSpPr txBox="1">
            <a:spLocks/>
          </p:cNvSpPr>
          <p:nvPr/>
        </p:nvSpPr>
        <p:spPr>
          <a:xfrm>
            <a:off x="504761" y="4213164"/>
            <a:ext cx="6265315" cy="14938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2"/>
              </a:buClr>
              <a:buSzPts val="4800"/>
              <a:buFont typeface="Montserrat"/>
              <a:buNone/>
            </a:pPr>
            <a:r>
              <a:rPr lang="es-ES" sz="4400" b="1" dirty="0">
                <a:solidFill>
                  <a:schemeClr val="dk2"/>
                </a:solidFill>
                <a:latin typeface="Montserrat"/>
                <a:ea typeface="Montserrat"/>
                <a:cs typeface="Montserrat"/>
                <a:sym typeface="Montserrat"/>
              </a:rPr>
              <a:t>¿Qué enfoques han utilizado en su filial para compartir información con las comunidades?</a:t>
            </a:r>
          </a:p>
          <a:p>
            <a:pPr>
              <a:lnSpc>
                <a:spcPct val="90000"/>
              </a:lnSpc>
              <a:buClr>
                <a:schemeClr val="dk2"/>
              </a:buClr>
              <a:buSzPts val="4800"/>
              <a:buFont typeface="Montserrat"/>
              <a:buNone/>
            </a:pPr>
            <a:endParaRPr lang="es-ES" sz="4400" b="1" dirty="0">
              <a:solidFill>
                <a:schemeClr val="dk2"/>
              </a:solidFill>
              <a:latin typeface="Montserrat"/>
              <a:ea typeface="Montserrat"/>
              <a:cs typeface="Montserrat"/>
              <a:sym typeface="Montserrat"/>
            </a:endParaRPr>
          </a:p>
          <a:p>
            <a:pPr>
              <a:lnSpc>
                <a:spcPct val="90000"/>
              </a:lnSpc>
              <a:buClr>
                <a:schemeClr val="dk2"/>
              </a:buClr>
              <a:buSzPts val="4800"/>
              <a:buFont typeface="Montserrat"/>
              <a:buNone/>
            </a:pPr>
            <a:r>
              <a:rPr lang="es-ES" sz="4400" b="1" dirty="0">
                <a:solidFill>
                  <a:schemeClr val="dk2"/>
                </a:solidFill>
                <a:latin typeface="Montserrat"/>
                <a:sym typeface="Montserrat"/>
              </a:rPr>
              <a:t>¿Por qué eligieron estos enfoques?</a:t>
            </a:r>
            <a:endParaRPr lang="en-GB" sz="1200" dirty="0"/>
          </a:p>
        </p:txBody>
      </p:sp>
    </p:spTree>
    <p:extLst>
      <p:ext uri="{BB962C8B-B14F-4D97-AF65-F5344CB8AC3E}">
        <p14:creationId xmlns:p14="http://schemas.microsoft.com/office/powerpoint/2010/main" val="1066618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
          <p:cNvSpPr txBox="1"/>
          <p:nvPr/>
        </p:nvSpPr>
        <p:spPr>
          <a:xfrm>
            <a:off x="1148439" y="2073057"/>
            <a:ext cx="8773120" cy="8586926"/>
          </a:xfrm>
          <a:prstGeom prst="rect">
            <a:avLst/>
          </a:prstGeom>
          <a:noFill/>
          <a:ln>
            <a:noFill/>
          </a:ln>
        </p:spPr>
        <p:txBody>
          <a:bodyPr spcFirstLastPara="1" wrap="square" lIns="91425" tIns="45700" rIns="91425" bIns="45700" anchor="t" anchorCtr="0">
            <a:spAutoFit/>
          </a:bodyPr>
          <a:lstStyle/>
          <a:p>
            <a:pPr marL="409630" indent="-409630" defTabSz="1371783">
              <a:spcBef>
                <a:spcPts val="0"/>
              </a:spcBef>
              <a:spcAft>
                <a:spcPts val="2400"/>
              </a:spcAft>
              <a:buClr>
                <a:srgbClr val="CF1C21"/>
              </a:buClr>
              <a:buSzPct val="80000"/>
              <a:buFont typeface="Wingdings" pitchFamily="2" charset="2"/>
              <a:buChar char="ü"/>
              <a:defRPr/>
            </a:pPr>
            <a:r>
              <a:rPr lang="es-ES" sz="2800"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Comunícate regularmente: </a:t>
            </a:r>
            <a:r>
              <a:rPr lang="es-ES" sz="28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antes de las actividades, cuando hay retrasos, cuando las actividades están terminando  </a:t>
            </a:r>
          </a:p>
          <a:p>
            <a:pPr marL="409630" indent="-409630" defTabSz="1371783">
              <a:spcBef>
                <a:spcPts val="0"/>
              </a:spcBef>
              <a:spcAft>
                <a:spcPts val="2400"/>
              </a:spcAft>
              <a:buClr>
                <a:srgbClr val="CF1C21"/>
              </a:buClr>
              <a:buSzPct val="80000"/>
              <a:buFont typeface="Wingdings" pitchFamily="2" charset="2"/>
              <a:buChar char="ü"/>
              <a:defRPr/>
            </a:pPr>
            <a:r>
              <a:rPr lang="es-ES" sz="28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Utilizar los </a:t>
            </a:r>
            <a:r>
              <a:rPr lang="es-ES" sz="2800"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canales de comunicación </a:t>
            </a:r>
            <a:r>
              <a:rPr lang="es-ES" sz="28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preferidos, accesibles y de confianza de la comunidad </a:t>
            </a:r>
          </a:p>
          <a:p>
            <a:pPr marL="409630" indent="-409630" defTabSz="1371783">
              <a:spcBef>
                <a:spcPts val="0"/>
              </a:spcBef>
              <a:spcAft>
                <a:spcPts val="2400"/>
              </a:spcAft>
              <a:buClr>
                <a:srgbClr val="CF1C21"/>
              </a:buClr>
              <a:buSzPct val="80000"/>
              <a:buFont typeface="Wingdings" pitchFamily="2" charset="2"/>
              <a:buChar char="ü"/>
              <a:defRPr/>
            </a:pPr>
            <a:r>
              <a:rPr lang="es-ES" sz="28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Utiliza </a:t>
            </a:r>
            <a:r>
              <a:rPr lang="es-ES" sz="2800"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múltiples canales</a:t>
            </a:r>
            <a:r>
              <a:rPr lang="es-ES" sz="28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 cara a cara, escrito, redes sociales, teléfono, radio...</a:t>
            </a:r>
          </a:p>
          <a:p>
            <a:pPr marL="409630" indent="-409630" defTabSz="1371783">
              <a:spcBef>
                <a:spcPts val="0"/>
              </a:spcBef>
              <a:spcAft>
                <a:spcPts val="2400"/>
              </a:spcAft>
              <a:buClr>
                <a:srgbClr val="CF1C21"/>
              </a:buClr>
              <a:buSzPct val="80000"/>
              <a:buFont typeface="Wingdings" pitchFamily="2" charset="2"/>
              <a:buChar char="ü"/>
              <a:defRPr/>
            </a:pPr>
            <a:r>
              <a:rPr lang="es-ES" sz="28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Considere quién está excluido</a:t>
            </a:r>
          </a:p>
          <a:p>
            <a:pPr marL="409630" indent="-409630" defTabSz="1371783">
              <a:spcBef>
                <a:spcPts val="0"/>
              </a:spcBef>
              <a:spcAft>
                <a:spcPts val="2400"/>
              </a:spcAft>
              <a:buClr>
                <a:srgbClr val="CF1C21"/>
              </a:buClr>
              <a:buSzPct val="80000"/>
              <a:buFont typeface="Wingdings" pitchFamily="2" charset="2"/>
              <a:buChar char="ü"/>
              <a:defRPr/>
            </a:pPr>
            <a:r>
              <a:rPr lang="es-ES" sz="28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Trata de ser bidireccional</a:t>
            </a:r>
          </a:p>
          <a:p>
            <a:pPr marL="409630" indent="-409630" defTabSz="1371783">
              <a:spcBef>
                <a:spcPts val="0"/>
              </a:spcBef>
              <a:spcAft>
                <a:spcPts val="2400"/>
              </a:spcAft>
              <a:buClr>
                <a:srgbClr val="CF1C21"/>
              </a:buClr>
              <a:buSzPct val="80000"/>
              <a:buFont typeface="Wingdings" pitchFamily="2" charset="2"/>
              <a:buChar char="ü"/>
              <a:defRPr/>
            </a:pPr>
            <a:r>
              <a:rPr lang="es-ES" sz="28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Comunícate ampliamente y no solo con los líderes</a:t>
            </a:r>
          </a:p>
          <a:p>
            <a:pPr marL="409630" indent="-409630" defTabSz="1371783">
              <a:spcBef>
                <a:spcPts val="0"/>
              </a:spcBef>
              <a:spcAft>
                <a:spcPts val="2400"/>
              </a:spcAft>
              <a:buClr>
                <a:srgbClr val="CF1C21"/>
              </a:buClr>
              <a:buSzPct val="80000"/>
              <a:buFont typeface="Wingdings" pitchFamily="2" charset="2"/>
              <a:buChar char="ü"/>
              <a:defRPr/>
            </a:pPr>
            <a:r>
              <a:rPr lang="es-ES" sz="28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¡Comunícate también con los voluntarios!</a:t>
            </a:r>
          </a:p>
          <a:p>
            <a:pPr marL="409630" indent="-409630" defTabSz="1371783">
              <a:spcBef>
                <a:spcPts val="0"/>
              </a:spcBef>
              <a:spcAft>
                <a:spcPts val="2400"/>
              </a:spcAft>
              <a:buClr>
                <a:srgbClr val="CF1C21"/>
              </a:buClr>
              <a:buSzPct val="80000"/>
              <a:buFont typeface="Wingdings" pitchFamily="2" charset="2"/>
              <a:buChar char="ü"/>
              <a:defRPr/>
            </a:pPr>
            <a:r>
              <a:rPr lang="es-ES" sz="2800" b="1" dirty="0">
                <a:latin typeface="Open Sans" panose="020B0606030504020204" pitchFamily="34" charset="0"/>
                <a:ea typeface="Open Sans" panose="020B0606030504020204" pitchFamily="34" charset="0"/>
                <a:cs typeface="Open Sans" panose="020B0606030504020204" pitchFamily="34" charset="0"/>
                <a:sym typeface="Open Sans"/>
              </a:rPr>
              <a:t>Chequea si la información recibida se recibe y se entiende</a:t>
            </a:r>
          </a:p>
        </p:txBody>
      </p:sp>
      <p:sp>
        <p:nvSpPr>
          <p:cNvPr id="286" name="Google Shape;286;p2"/>
          <p:cNvSpPr txBox="1"/>
          <p:nvPr/>
        </p:nvSpPr>
        <p:spPr>
          <a:xfrm>
            <a:off x="1148439" y="1223495"/>
            <a:ext cx="15480375" cy="83095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Mejores</a:t>
            </a: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 </a:t>
            </a:r>
            <a:r>
              <a:rPr kumimoji="0" lang="en-GB"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prácticas</a:t>
            </a: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 de </a:t>
            </a:r>
            <a:r>
              <a:rPr kumimoji="0" lang="en-GB"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comunicación</a:t>
            </a:r>
            <a:endPar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endParaRPr>
          </a:p>
        </p:txBody>
      </p:sp>
      <p:pic>
        <p:nvPicPr>
          <p:cNvPr id="4" name="Picture Placeholder 3" descr="A person holding a phone to another person's face&#10;&#10;Description automatically generated with medium confidence">
            <a:extLst>
              <a:ext uri="{FF2B5EF4-FFF2-40B4-BE49-F238E27FC236}">
                <a16:creationId xmlns:a16="http://schemas.microsoft.com/office/drawing/2014/main" id="{33A495CA-BAA8-EE23-48A6-A9A60895198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2497" r="12497"/>
          <a:stretch>
            <a:fillRect/>
          </a:stretch>
        </p:blipFill>
        <p:spPr>
          <a:xfrm>
            <a:off x="10180980" y="2719388"/>
            <a:ext cx="7531288" cy="7294264"/>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51150"/>
            <a:ext cx="14365003" cy="2269660"/>
          </a:xfrm>
          <a:prstGeom prst="rect">
            <a:avLst/>
          </a:prstGeom>
          <a:noFill/>
        </p:spPr>
        <p:txBody>
          <a:bodyPr wrap="square" rtlCol="0">
            <a:spAutoFit/>
          </a:bodyPr>
          <a:lstStyle/>
          <a:p>
            <a:pPr algn="ctr">
              <a:lnSpc>
                <a:spcPct val="80000"/>
              </a:lnSpc>
            </a:pPr>
            <a:r>
              <a:rPr lang="en-US" sz="8800" b="1" dirty="0">
                <a:solidFill>
                  <a:srgbClr val="F5333F"/>
                </a:solidFill>
                <a:latin typeface="Montserrat" pitchFamily="2" charset="77"/>
                <a:ea typeface="Roboto Black" panose="02000000000000000000" pitchFamily="2" charset="0"/>
                <a:cs typeface="Open Sans Light" panose="020B0306030504020204" pitchFamily="34" charset="0"/>
              </a:rPr>
              <a:t>¿</a:t>
            </a:r>
            <a:r>
              <a:rPr lang="en-US" sz="8800" b="1" dirty="0" err="1">
                <a:solidFill>
                  <a:srgbClr val="F5333F"/>
                </a:solidFill>
                <a:latin typeface="Montserrat" pitchFamily="2" charset="77"/>
                <a:ea typeface="Roboto Black" panose="02000000000000000000" pitchFamily="2" charset="0"/>
                <a:cs typeface="Open Sans Light" panose="020B0306030504020204" pitchFamily="34" charset="0"/>
              </a:rPr>
              <a:t>Preguntas</a:t>
            </a:r>
            <a:r>
              <a:rPr lang="en-US" sz="8800" b="1" dirty="0">
                <a:solidFill>
                  <a:srgbClr val="F5333F"/>
                </a:solidFill>
                <a:latin typeface="Montserrat" pitchFamily="2" charset="77"/>
                <a:ea typeface="Roboto Black" panose="02000000000000000000" pitchFamily="2" charset="0"/>
                <a:cs typeface="Open Sans Light" panose="020B0306030504020204" pitchFamily="34" charset="0"/>
              </a:rPr>
              <a:t> o </a:t>
            </a:r>
            <a:r>
              <a:rPr lang="en-US" sz="8800" b="1" dirty="0" err="1">
                <a:solidFill>
                  <a:srgbClr val="F5333F"/>
                </a:solidFill>
                <a:latin typeface="Montserrat" pitchFamily="2" charset="77"/>
                <a:ea typeface="Roboto Black" panose="02000000000000000000" pitchFamily="2" charset="0"/>
                <a:cs typeface="Open Sans Light" panose="020B0306030504020204" pitchFamily="34" charset="0"/>
              </a:rPr>
              <a:t>comentarios</a:t>
            </a:r>
            <a:r>
              <a:rPr lang="en-US" sz="8800" b="1" dirty="0">
                <a:solidFill>
                  <a:srgbClr val="F5333F"/>
                </a:solidFill>
                <a:latin typeface="Montserrat" pitchFamily="2" charset="77"/>
                <a:ea typeface="Roboto Black" panose="02000000000000000000" pitchFamily="2" charset="0"/>
                <a:cs typeface="Open Sans Light" panose="020B0306030504020204" pitchFamily="34" charset="0"/>
              </a:rPr>
              <a:t>?</a:t>
            </a:r>
            <a:endParaRPr lang="ru-RU" sz="88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3855984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215951"/>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3</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6600" b="0" i="0" u="none" strike="noStrike" kern="0" cap="none" spc="0" normalizeH="0" baseline="0" noProof="0" dirty="0" err="1">
                <a:ln>
                  <a:noFill/>
                </a:ln>
                <a:solidFill>
                  <a:srgbClr val="F5333F"/>
                </a:solidFill>
                <a:effectLst/>
                <a:uLnTx/>
                <a:uFillTx/>
                <a:latin typeface="Montserrat"/>
                <a:ea typeface="Montserrat"/>
                <a:cs typeface="Montserrat"/>
                <a:sym typeface="Montserrat"/>
              </a:rPr>
              <a:t>Juego</a:t>
            </a:r>
            <a:r>
              <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rPr>
              <a:t> de Rol COMUNICACION</a:t>
            </a: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07087248"/>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SharingLink xmlns="cf328f71-004c-4ec5-8aac-4c1fe87c002c" xsi:nil="true"/>
    <SharedWithUsers xmlns="133e5729-7bb1-4685-bd1f-c5e580a2ee33">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1" ma:contentTypeDescription="Create a new document." ma:contentTypeScope="" ma:versionID="371a55670b36c1453381dad92e03020a">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ccec711ce68aa3d4cfc5b67e25e9f3e"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3808FC-DDC2-43BA-89E6-3ED676364E81}">
  <ds:schemaRefs>
    <ds:schemaRef ds:uri="http://schemas.microsoft.com/sharepoint/v3/contenttype/forms"/>
  </ds:schemaRefs>
</ds:datastoreItem>
</file>

<file path=customXml/itemProps2.xml><?xml version="1.0" encoding="utf-8"?>
<ds:datastoreItem xmlns:ds="http://schemas.openxmlformats.org/officeDocument/2006/customXml" ds:itemID="{C7458ADF-EFEB-480B-9CF2-10EA8FC79CCF}">
  <ds:schemaRefs>
    <ds:schemaRef ds:uri="http://schemas.microsoft.com/office/2006/metadata/properties"/>
    <ds:schemaRef ds:uri="http://schemas.microsoft.com/office/infopath/2007/PartnerControls"/>
    <ds:schemaRef ds:uri="133e5729-7bb1-4685-bd1f-c5e580a2ee33"/>
    <ds:schemaRef ds:uri="cf328f71-004c-4ec5-8aac-4c1fe87c002c"/>
    <ds:schemaRef ds:uri="http://schemas.microsoft.com/sharepoint/v3"/>
    <ds:schemaRef ds:uri="6b2b35a4-1928-4398-b05a-c94fea0ff65f"/>
    <ds:schemaRef ds:uri="e9e520ef-faa6-4ffe-8e4e-d8ae1792d174"/>
  </ds:schemaRefs>
</ds:datastoreItem>
</file>

<file path=customXml/itemProps3.xml><?xml version="1.0" encoding="utf-8"?>
<ds:datastoreItem xmlns:ds="http://schemas.openxmlformats.org/officeDocument/2006/customXml" ds:itemID="{67B2165C-D13F-473A-976E-E2CEF12D9A17}"/>
</file>

<file path=docProps/app.xml><?xml version="1.0" encoding="utf-8"?>
<Properties xmlns="http://schemas.openxmlformats.org/officeDocument/2006/extended-properties" xmlns:vt="http://schemas.openxmlformats.org/officeDocument/2006/docPropsVTypes">
  <Template>Office Theme</Template>
  <TotalTime>14775</TotalTime>
  <Words>1613</Words>
  <Application>Microsoft Office PowerPoint</Application>
  <PresentationFormat>Personalizado</PresentationFormat>
  <Paragraphs>137</Paragraphs>
  <Slides>10</Slides>
  <Notes>9</Notes>
  <HiddenSlides>1</HiddenSlides>
  <MMClips>0</MMClips>
  <ScaleCrop>false</ScaleCrop>
  <HeadingPairs>
    <vt:vector size="6" baseType="variant">
      <vt:variant>
        <vt:lpstr>Fuentes usadas</vt:lpstr>
      </vt:variant>
      <vt:variant>
        <vt:i4>9</vt:i4>
      </vt:variant>
      <vt:variant>
        <vt:lpstr>Tema</vt:lpstr>
      </vt:variant>
      <vt:variant>
        <vt:i4>3</vt:i4>
      </vt:variant>
      <vt:variant>
        <vt:lpstr>Títulos de diapositiva</vt:lpstr>
      </vt:variant>
      <vt:variant>
        <vt:i4>10</vt:i4>
      </vt:variant>
    </vt:vector>
  </HeadingPairs>
  <TitlesOfParts>
    <vt:vector size="22" baseType="lpstr">
      <vt:lpstr>Arial</vt:lpstr>
      <vt:lpstr>Roboto Black</vt:lpstr>
      <vt:lpstr>Roboto</vt:lpstr>
      <vt:lpstr>Montserrat</vt:lpstr>
      <vt:lpstr>Montserrat SemiBold</vt:lpstr>
      <vt:lpstr>Times New Roman</vt:lpstr>
      <vt:lpstr>Open Sans</vt:lpstr>
      <vt:lpstr>Calibri</vt:lpstr>
      <vt:lpstr>Wingdings</vt:lpstr>
      <vt:lpstr>Office Theme</vt:lpstr>
      <vt:lpstr>1_Office Theme</vt:lpstr>
      <vt:lpstr>3_Office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Carolina  CORTES</cp:lastModifiedBy>
  <cp:revision>69</cp:revision>
  <dcterms:created xsi:type="dcterms:W3CDTF">2015-02-25T15:20:40Z</dcterms:created>
  <dcterms:modified xsi:type="dcterms:W3CDTF">2024-05-10T14:45:31Z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af3f7fd-5cd4-4287-9002-aceb9af13c42_Enabled">
    <vt:lpwstr>true</vt:lpwstr>
  </property>
  <property fmtid="{D5CDD505-2E9C-101B-9397-08002B2CF9AE}" pid="3" name="MSIP_Label_caf3f7fd-5cd4-4287-9002-aceb9af13c42_SetDate">
    <vt:lpwstr>2021-09-17T08:56:16Z</vt:lpwstr>
  </property>
  <property fmtid="{D5CDD505-2E9C-101B-9397-08002B2CF9AE}" pid="4" name="MSIP_Label_caf3f7fd-5cd4-4287-9002-aceb9af13c42_Method">
    <vt:lpwstr>Privileged</vt:lpwstr>
  </property>
  <property fmtid="{D5CDD505-2E9C-101B-9397-08002B2CF9AE}" pid="5" name="MSIP_Label_caf3f7fd-5cd4-4287-9002-aceb9af13c42_Name">
    <vt:lpwstr>Public</vt:lpwstr>
  </property>
  <property fmtid="{D5CDD505-2E9C-101B-9397-08002B2CF9AE}" pid="6" name="MSIP_Label_caf3f7fd-5cd4-4287-9002-aceb9af13c42_SiteId">
    <vt:lpwstr>a2b53be5-734e-4e6c-ab0d-d184f60fd917</vt:lpwstr>
  </property>
  <property fmtid="{D5CDD505-2E9C-101B-9397-08002B2CF9AE}" pid="7" name="MSIP_Label_caf3f7fd-5cd4-4287-9002-aceb9af13c42_ActionId">
    <vt:lpwstr>0c891026-5dbd-4513-b1cb-ab21cb042fc0</vt:lpwstr>
  </property>
  <property fmtid="{D5CDD505-2E9C-101B-9397-08002B2CF9AE}" pid="8" name="MSIP_Label_caf3f7fd-5cd4-4287-9002-aceb9af13c42_ContentBits">
    <vt:lpwstr>2</vt:lpwstr>
  </property>
  <property fmtid="{D5CDD505-2E9C-101B-9397-08002B2CF9AE}" pid="9" name="ClassificationContentMarkingFooterLocations">
    <vt:lpwstr>Office Theme:3</vt:lpwstr>
  </property>
  <property fmtid="{D5CDD505-2E9C-101B-9397-08002B2CF9AE}" pid="10" name="ClassificationContentMarkingFooterText">
    <vt:lpwstr>Public</vt:lpwstr>
  </property>
  <property fmtid="{D5CDD505-2E9C-101B-9397-08002B2CF9AE}" pid="11" name="ContentTypeId">
    <vt:lpwstr>0x01010088EE9237482712449971AC4496F4F58A</vt:lpwstr>
  </property>
  <property fmtid="{D5CDD505-2E9C-101B-9397-08002B2CF9AE}" pid="12" name="MediaServiceImageTags">
    <vt:lpwstr/>
  </property>
  <property fmtid="{D5CDD505-2E9C-101B-9397-08002B2CF9AE}" pid="13" name="Order">
    <vt:r8>556500</vt:r8>
  </property>
  <property fmtid="{D5CDD505-2E9C-101B-9397-08002B2CF9AE}" pid="14" name="xd_Signature">
    <vt:bool>false</vt:bool>
  </property>
  <property fmtid="{D5CDD505-2E9C-101B-9397-08002B2CF9AE}" pid="15" name="xd_ProgID">
    <vt:lpwstr/>
  </property>
  <property fmtid="{D5CDD505-2E9C-101B-9397-08002B2CF9AE}" pid="16" name="_SourceUrl">
    <vt:lpwstr/>
  </property>
  <property fmtid="{D5CDD505-2E9C-101B-9397-08002B2CF9AE}" pid="17" name="_SharedFileIndex">
    <vt:lpwstr/>
  </property>
  <property fmtid="{D5CDD505-2E9C-101B-9397-08002B2CF9AE}" pid="18" name="ComplianceAssetId">
    <vt:lpwstr/>
  </property>
  <property fmtid="{D5CDD505-2E9C-101B-9397-08002B2CF9AE}" pid="19" name="TemplateUrl">
    <vt:lpwstr/>
  </property>
  <property fmtid="{D5CDD505-2E9C-101B-9397-08002B2CF9AE}" pid="20" name="_ExtendedDescription">
    <vt:lpwstr/>
  </property>
  <property fmtid="{D5CDD505-2E9C-101B-9397-08002B2CF9AE}" pid="21" name="TriggerFlowInfo">
    <vt:lpwstr/>
  </property>
</Properties>
</file>