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charts/chartEx2.xml" ContentType="application/vnd.ms-office.chartex+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0.xml" ContentType="application/vnd.openxmlformats-officedocument.presentationml.notesSlide+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22.xml" ContentType="application/vnd.openxmlformats-officedocument.presentationml.notesSlide+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3.xml" ContentType="application/vnd.openxmlformats-officedocument.presentationml.notesSlid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24.xml" ContentType="application/vnd.openxmlformats-officedocument.presentationml.notesSlid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5.xml" ContentType="application/vnd.openxmlformats-officedocument.presentationml.notesSlide+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6.xml" ContentType="application/vnd.openxmlformats-officedocument.presentationml.notesSlid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6.xml" ContentType="application/vnd.openxmlformats-officedocument.presentationml.notesSlid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7.xml" ContentType="application/vnd.openxmlformats-officedocument.presentationml.notesSlid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8.xml" ContentType="application/vnd.openxmlformats-officedocument.presentationml.notesSlide+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39.xml" ContentType="application/vnd.openxmlformats-officedocument.presentationml.notesSlid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40.xml" ContentType="application/vnd.openxmlformats-officedocument.presentationml.notesSlid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xml" ContentType="application/vnd.openxmlformats-officedocument.themeOverride+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45.xml" ContentType="application/vnd.openxmlformats-officedocument.presentationml.notesSlid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heme/themeOverride2.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248" r:id="rId4"/>
    <p:sldMasterId id="2147484608" r:id="rId5"/>
  </p:sldMasterIdLst>
  <p:notesMasterIdLst>
    <p:notesMasterId r:id="rId62"/>
  </p:notesMasterIdLst>
  <p:handoutMasterIdLst>
    <p:handoutMasterId r:id="rId63"/>
  </p:handoutMasterIdLst>
  <p:sldIdLst>
    <p:sldId id="3476" r:id="rId6"/>
    <p:sldId id="2145706187" r:id="rId7"/>
    <p:sldId id="2076137864" r:id="rId8"/>
    <p:sldId id="2076137865" r:id="rId9"/>
    <p:sldId id="264" r:id="rId10"/>
    <p:sldId id="2076137866" r:id="rId11"/>
    <p:sldId id="258" r:id="rId12"/>
    <p:sldId id="4010" r:id="rId13"/>
    <p:sldId id="4008" r:id="rId14"/>
    <p:sldId id="4017" r:id="rId15"/>
    <p:sldId id="4013" r:id="rId16"/>
    <p:sldId id="4012" r:id="rId17"/>
    <p:sldId id="4014" r:id="rId18"/>
    <p:sldId id="4009" r:id="rId19"/>
    <p:sldId id="2076137867" r:id="rId20"/>
    <p:sldId id="4015" r:id="rId21"/>
    <p:sldId id="4026" r:id="rId22"/>
    <p:sldId id="4038" r:id="rId23"/>
    <p:sldId id="4039" r:id="rId24"/>
    <p:sldId id="4040" r:id="rId25"/>
    <p:sldId id="2076137868" r:id="rId26"/>
    <p:sldId id="4025" r:id="rId27"/>
    <p:sldId id="4030" r:id="rId28"/>
    <p:sldId id="4016" r:id="rId29"/>
    <p:sldId id="4020" r:id="rId30"/>
    <p:sldId id="2076137860" r:id="rId31"/>
    <p:sldId id="4023" r:id="rId32"/>
    <p:sldId id="4021" r:id="rId33"/>
    <p:sldId id="4022" r:id="rId34"/>
    <p:sldId id="2076137869" r:id="rId35"/>
    <p:sldId id="4033" r:id="rId36"/>
    <p:sldId id="4035" r:id="rId37"/>
    <p:sldId id="2145706188" r:id="rId38"/>
    <p:sldId id="2076137873" r:id="rId39"/>
    <p:sldId id="2076137870" r:id="rId40"/>
    <p:sldId id="4036" r:id="rId41"/>
    <p:sldId id="2076137871" r:id="rId42"/>
    <p:sldId id="4037" r:id="rId43"/>
    <p:sldId id="2076137872" r:id="rId44"/>
    <p:sldId id="4031" r:id="rId45"/>
    <p:sldId id="4027" r:id="rId46"/>
    <p:sldId id="4041" r:id="rId47"/>
    <p:sldId id="2076137874" r:id="rId48"/>
    <p:sldId id="2076137877" r:id="rId49"/>
    <p:sldId id="4055" r:id="rId50"/>
    <p:sldId id="4043" r:id="rId51"/>
    <p:sldId id="4048" r:id="rId52"/>
    <p:sldId id="2076137875" r:id="rId53"/>
    <p:sldId id="2076137876" r:id="rId54"/>
    <p:sldId id="4028" r:id="rId55"/>
    <p:sldId id="4051" r:id="rId56"/>
    <p:sldId id="4052" r:id="rId57"/>
    <p:sldId id="4054" r:id="rId58"/>
    <p:sldId id="4029" r:id="rId59"/>
    <p:sldId id="2076137878" r:id="rId60"/>
    <p:sldId id="2076137879" r:id="rId61"/>
  </p:sldIdLst>
  <p:sldSz cx="18288000" cy="10288588"/>
  <p:notesSz cx="6858000" cy="9144000"/>
  <p:embeddedFontLst>
    <p:embeddedFont>
      <p:font typeface="Aptos Narrow" panose="020B0004020202020204" pitchFamily="34" charset="0"/>
      <p:regular r:id="rId64"/>
      <p:bold r:id="rId65"/>
      <p:italic r:id="rId66"/>
      <p:boldItalic r:id="rId67"/>
    </p:embeddedFont>
    <p:embeddedFont>
      <p:font typeface="Montserrat" pitchFamily="2" charset="77"/>
      <p:regular r:id="rId68"/>
      <p:bold r:id="rId69"/>
      <p:italic r:id="rId70"/>
      <p:boldItalic r:id="rId71"/>
    </p:embeddedFont>
    <p:embeddedFont>
      <p:font typeface="Montserrat SemiBold" pitchFamily="2" charset="77"/>
      <p:regular r:id="rId72"/>
      <p:bold r:id="rId73"/>
      <p:italic r:id="rId74"/>
      <p:boldItalic r:id="rId75"/>
    </p:embeddedFont>
    <p:embeddedFont>
      <p:font typeface="Open Sans" panose="020B0606030504020204" pitchFamily="34" charset="0"/>
      <p:regular r:id="rId76"/>
      <p:bold r:id="rId77"/>
      <p:italic r:id="rId78"/>
      <p:boldItalic r:id="rId79"/>
    </p:embeddedFont>
    <p:embeddedFont>
      <p:font typeface="Roboto" panose="02000000000000000000" pitchFamily="2" charset="0"/>
      <p:regular r:id="rId80"/>
      <p:bold r:id="rId81"/>
      <p:italic r:id="rId82"/>
      <p:boldItalic r:id="rId83"/>
    </p:embeddedFont>
    <p:embeddedFont>
      <p:font typeface="Roboto Black" panose="02000000000000000000" pitchFamily="2" charset="0"/>
      <p:bold r:id="rId84"/>
      <p:italic r:id="rId85"/>
      <p:boldItalic r:id="rId86"/>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68761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37523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206285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75047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3438086" algn="l" defTabSz="1375235" rtl="0" eaLnBrk="1" latinLnBrk="0" hangingPunct="1">
      <a:defRPr kern="1200">
        <a:solidFill>
          <a:schemeClr val="tx1"/>
        </a:solidFill>
        <a:latin typeface="Calibri" panose="020F0502020204030204" pitchFamily="34" charset="0"/>
        <a:ea typeface="+mn-ea"/>
        <a:cs typeface="+mn-cs"/>
      </a:defRPr>
    </a:lvl6pPr>
    <a:lvl7pPr marL="4125703" algn="l" defTabSz="1375235" rtl="0" eaLnBrk="1" latinLnBrk="0" hangingPunct="1">
      <a:defRPr kern="1200">
        <a:solidFill>
          <a:schemeClr val="tx1"/>
        </a:solidFill>
        <a:latin typeface="Calibri" panose="020F0502020204030204" pitchFamily="34" charset="0"/>
        <a:ea typeface="+mn-ea"/>
        <a:cs typeface="+mn-cs"/>
      </a:defRPr>
    </a:lvl7pPr>
    <a:lvl8pPr marL="4813320" algn="l" defTabSz="1375235" rtl="0" eaLnBrk="1" latinLnBrk="0" hangingPunct="1">
      <a:defRPr kern="1200">
        <a:solidFill>
          <a:schemeClr val="tx1"/>
        </a:solidFill>
        <a:latin typeface="Calibri" panose="020F0502020204030204" pitchFamily="34" charset="0"/>
        <a:ea typeface="+mn-ea"/>
        <a:cs typeface="+mn-cs"/>
      </a:defRPr>
    </a:lvl8pPr>
    <a:lvl9pPr marL="5500937" algn="l" defTabSz="137523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C8C3"/>
    <a:srgbClr val="1A90D5"/>
    <a:srgbClr val="F5F10C"/>
    <a:srgbClr val="452250"/>
    <a:srgbClr val="6B2BAA"/>
    <a:srgbClr val="0F2042"/>
    <a:srgbClr val="F1F2F2"/>
    <a:srgbClr val="F5333F"/>
    <a:srgbClr val="EBECEC"/>
    <a:srgbClr val="242D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55053-E5DA-ED4D-8C3F-5F220941CB63}" v="1" dt="2025-03-17T09:57:39.782"/>
  </p1510:revLst>
</p1510:revInfo>
</file>

<file path=ppt/tableStyles.xml><?xml version="1.0" encoding="utf-8"?>
<a:tblStyleLst xmlns:a="http://schemas.openxmlformats.org/drawingml/2006/main" def="{5C22544A-7EE6-4342-B048-85BDC9FD1C3A}">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726"/>
  </p:normalViewPr>
  <p:slideViewPr>
    <p:cSldViewPr snapToGrid="0">
      <p:cViewPr varScale="1">
        <p:scale>
          <a:sx n="80" d="100"/>
          <a:sy n="80" d="100"/>
        </p:scale>
        <p:origin x="520" y="20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handoutMaster" Target="handoutMasters/handoutMaster1.xml"/><Relationship Id="rId68" Type="http://schemas.openxmlformats.org/officeDocument/2006/relationships/font" Target="fonts/font5.fntdata"/><Relationship Id="rId84" Type="http://schemas.openxmlformats.org/officeDocument/2006/relationships/font" Target="fonts/font21.fntdata"/><Relationship Id="rId89" Type="http://schemas.openxmlformats.org/officeDocument/2006/relationships/theme" Target="theme/theme1.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font" Target="fonts/font11.fntdata"/><Relationship Id="rId79" Type="http://schemas.openxmlformats.org/officeDocument/2006/relationships/font" Target="fonts/font16.fntdata"/><Relationship Id="rId5" Type="http://schemas.openxmlformats.org/officeDocument/2006/relationships/slideMaster" Target="slideMasters/slideMaster2.xml"/><Relationship Id="rId90" Type="http://schemas.openxmlformats.org/officeDocument/2006/relationships/tableStyles" Target="tableStyle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1.fntdata"/><Relationship Id="rId69" Type="http://schemas.openxmlformats.org/officeDocument/2006/relationships/font" Target="fonts/font6.fntdata"/><Relationship Id="rId77" Type="http://schemas.openxmlformats.org/officeDocument/2006/relationships/font" Target="fonts/font14.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9.fntdata"/><Relationship Id="rId80" Type="http://schemas.openxmlformats.org/officeDocument/2006/relationships/font" Target="fonts/font17.fntdata"/><Relationship Id="rId85" Type="http://schemas.openxmlformats.org/officeDocument/2006/relationships/font" Target="fonts/font2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font" Target="fonts/font7.fntdata"/><Relationship Id="rId75" Type="http://schemas.openxmlformats.org/officeDocument/2006/relationships/font" Target="fonts/font12.fntdata"/><Relationship Id="rId83" Type="http://schemas.openxmlformats.org/officeDocument/2006/relationships/font" Target="fonts/font20.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2.fntdata"/><Relationship Id="rId73" Type="http://schemas.openxmlformats.org/officeDocument/2006/relationships/font" Target="fonts/font10.fntdata"/><Relationship Id="rId78" Type="http://schemas.openxmlformats.org/officeDocument/2006/relationships/font" Target="fonts/font15.fntdata"/><Relationship Id="rId81" Type="http://schemas.openxmlformats.org/officeDocument/2006/relationships/font" Target="fonts/font18.fntdata"/><Relationship Id="rId86" Type="http://schemas.openxmlformats.org/officeDocument/2006/relationships/font" Target="fonts/font23.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13.fntdata"/><Relationship Id="rId7" Type="http://schemas.openxmlformats.org/officeDocument/2006/relationships/slide" Target="slides/slide2.xml"/><Relationship Id="rId71" Type="http://schemas.openxmlformats.org/officeDocument/2006/relationships/font" Target="fonts/font8.fntdata"/><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font" Target="fonts/font3.fntdata"/><Relationship Id="rId87"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font" Target="fonts/font19.fntdata"/><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Reader" userId="192b71f1-1400-4988-a857-69de893750f9" providerId="ADAL" clId="{82473B9F-5B45-EE49-8D1D-9845B789F61D}"/>
    <pc:docChg chg="undo redo custSel addSld delSld modSld sldOrd">
      <pc:chgData name="Sharon Reader" userId="192b71f1-1400-4988-a857-69de893750f9" providerId="ADAL" clId="{82473B9F-5B45-EE49-8D1D-9845B789F61D}" dt="2024-11-06T15:40:07.669" v="22450" actId="14100"/>
      <pc:docMkLst>
        <pc:docMk/>
      </pc:docMkLst>
      <pc:sldChg chg="modSp add del mod">
        <pc:chgData name="Sharon Reader" userId="192b71f1-1400-4988-a857-69de893750f9" providerId="ADAL" clId="{82473B9F-5B45-EE49-8D1D-9845B789F61D}" dt="2024-10-24T08:47:48.356" v="4881" actId="20577"/>
        <pc:sldMkLst>
          <pc:docMk/>
          <pc:sldMk cId="0" sldId="258"/>
        </pc:sldMkLst>
      </pc:sldChg>
      <pc:sldChg chg="del">
        <pc:chgData name="Sharon Reader" userId="192b71f1-1400-4988-a857-69de893750f9" providerId="ADAL" clId="{82473B9F-5B45-EE49-8D1D-9845B789F61D}" dt="2024-10-25T17:27:30.929" v="19951" actId="2696"/>
        <pc:sldMkLst>
          <pc:docMk/>
          <pc:sldMk cId="3140993078" sldId="3984"/>
        </pc:sldMkLst>
      </pc:sldChg>
      <pc:sldChg chg="del">
        <pc:chgData name="Sharon Reader" userId="192b71f1-1400-4988-a857-69de893750f9" providerId="ADAL" clId="{82473B9F-5B45-EE49-8D1D-9845B789F61D}" dt="2024-10-25T17:27:30.977" v="19960" actId="2696"/>
        <pc:sldMkLst>
          <pc:docMk/>
          <pc:sldMk cId="3693077438" sldId="3985"/>
        </pc:sldMkLst>
      </pc:sldChg>
      <pc:sldChg chg="del">
        <pc:chgData name="Sharon Reader" userId="192b71f1-1400-4988-a857-69de893750f9" providerId="ADAL" clId="{82473B9F-5B45-EE49-8D1D-9845B789F61D}" dt="2024-10-25T17:27:31.027" v="19962" actId="2696"/>
        <pc:sldMkLst>
          <pc:docMk/>
          <pc:sldMk cId="796438984" sldId="3987"/>
        </pc:sldMkLst>
      </pc:sldChg>
      <pc:sldChg chg="del">
        <pc:chgData name="Sharon Reader" userId="192b71f1-1400-4988-a857-69de893750f9" providerId="ADAL" clId="{82473B9F-5B45-EE49-8D1D-9845B789F61D}" dt="2024-10-25T17:27:30.961" v="19957" actId="2696"/>
        <pc:sldMkLst>
          <pc:docMk/>
          <pc:sldMk cId="244394369" sldId="3988"/>
        </pc:sldMkLst>
      </pc:sldChg>
      <pc:sldChg chg="del">
        <pc:chgData name="Sharon Reader" userId="192b71f1-1400-4988-a857-69de893750f9" providerId="ADAL" clId="{82473B9F-5B45-EE49-8D1D-9845B789F61D}" dt="2024-10-25T17:27:30.951" v="19953" actId="2696"/>
        <pc:sldMkLst>
          <pc:docMk/>
          <pc:sldMk cId="2680726426" sldId="3989"/>
        </pc:sldMkLst>
      </pc:sldChg>
      <pc:sldChg chg="del">
        <pc:chgData name="Sharon Reader" userId="192b71f1-1400-4988-a857-69de893750f9" providerId="ADAL" clId="{82473B9F-5B45-EE49-8D1D-9845B789F61D}" dt="2024-10-25T17:27:30.959" v="19956" actId="2696"/>
        <pc:sldMkLst>
          <pc:docMk/>
          <pc:sldMk cId="1021087835" sldId="3990"/>
        </pc:sldMkLst>
      </pc:sldChg>
      <pc:sldChg chg="del">
        <pc:chgData name="Sharon Reader" userId="192b71f1-1400-4988-a857-69de893750f9" providerId="ADAL" clId="{82473B9F-5B45-EE49-8D1D-9845B789F61D}" dt="2024-10-25T17:27:30.987" v="19961" actId="2696"/>
        <pc:sldMkLst>
          <pc:docMk/>
          <pc:sldMk cId="2614826265" sldId="3993"/>
        </pc:sldMkLst>
      </pc:sldChg>
      <pc:sldChg chg="del">
        <pc:chgData name="Sharon Reader" userId="192b71f1-1400-4988-a857-69de893750f9" providerId="ADAL" clId="{82473B9F-5B45-EE49-8D1D-9845B789F61D}" dt="2024-10-25T17:27:30.953" v="19954" actId="2696"/>
        <pc:sldMkLst>
          <pc:docMk/>
          <pc:sldMk cId="3505756324" sldId="3996"/>
        </pc:sldMkLst>
      </pc:sldChg>
      <pc:sldChg chg="del">
        <pc:chgData name="Sharon Reader" userId="192b71f1-1400-4988-a857-69de893750f9" providerId="ADAL" clId="{82473B9F-5B45-EE49-8D1D-9845B789F61D}" dt="2024-10-25T17:27:30.967" v="19959" actId="2696"/>
        <pc:sldMkLst>
          <pc:docMk/>
          <pc:sldMk cId="1388728129" sldId="3997"/>
        </pc:sldMkLst>
      </pc:sldChg>
      <pc:sldChg chg="del">
        <pc:chgData name="Sharon Reader" userId="192b71f1-1400-4988-a857-69de893750f9" providerId="ADAL" clId="{82473B9F-5B45-EE49-8D1D-9845B789F61D}" dt="2024-10-25T17:27:30.947" v="19952" actId="2696"/>
        <pc:sldMkLst>
          <pc:docMk/>
          <pc:sldMk cId="936273590" sldId="4001"/>
        </pc:sldMkLst>
      </pc:sldChg>
      <pc:sldChg chg="del">
        <pc:chgData name="Sharon Reader" userId="192b71f1-1400-4988-a857-69de893750f9" providerId="ADAL" clId="{82473B9F-5B45-EE49-8D1D-9845B789F61D}" dt="2024-10-25T17:27:30.956" v="19955" actId="2696"/>
        <pc:sldMkLst>
          <pc:docMk/>
          <pc:sldMk cId="2422649261" sldId="4002"/>
        </pc:sldMkLst>
      </pc:sldChg>
      <pc:sldChg chg="del">
        <pc:chgData name="Sharon Reader" userId="192b71f1-1400-4988-a857-69de893750f9" providerId="ADAL" clId="{82473B9F-5B45-EE49-8D1D-9845B789F61D}" dt="2024-10-25T17:27:33.682" v="19963" actId="2696"/>
        <pc:sldMkLst>
          <pc:docMk/>
          <pc:sldMk cId="2590305457" sldId="4006"/>
        </pc:sldMkLst>
      </pc:sldChg>
      <pc:sldChg chg="del">
        <pc:chgData name="Sharon Reader" userId="192b71f1-1400-4988-a857-69de893750f9" providerId="ADAL" clId="{82473B9F-5B45-EE49-8D1D-9845B789F61D}" dt="2024-10-25T17:27:30.963" v="19958" actId="2696"/>
        <pc:sldMkLst>
          <pc:docMk/>
          <pc:sldMk cId="3611324616" sldId="4007"/>
        </pc:sldMkLst>
      </pc:sldChg>
      <pc:sldChg chg="addSp delSp modSp mod modNotesTx">
        <pc:chgData name="Sharon Reader" userId="192b71f1-1400-4988-a857-69de893750f9" providerId="ADAL" clId="{82473B9F-5B45-EE49-8D1D-9845B789F61D}" dt="2024-10-29T08:29:23.623" v="22291" actId="27918"/>
        <pc:sldMkLst>
          <pc:docMk/>
          <pc:sldMk cId="3502180275" sldId="4008"/>
        </pc:sldMkLst>
      </pc:sldChg>
      <pc:sldChg chg="addSp delSp modSp mod modNotesTx">
        <pc:chgData name="Sharon Reader" userId="192b71f1-1400-4988-a857-69de893750f9" providerId="ADAL" clId="{82473B9F-5B45-EE49-8D1D-9845B789F61D}" dt="2024-10-27T13:45:59.508" v="21907" actId="478"/>
        <pc:sldMkLst>
          <pc:docMk/>
          <pc:sldMk cId="2119664358" sldId="4009"/>
        </pc:sldMkLst>
      </pc:sldChg>
      <pc:sldChg chg="modSp mod modNotesTx">
        <pc:chgData name="Sharon Reader" userId="192b71f1-1400-4988-a857-69de893750f9" providerId="ADAL" clId="{82473B9F-5B45-EE49-8D1D-9845B789F61D}" dt="2024-10-27T10:18:03.142" v="21608" actId="14100"/>
        <pc:sldMkLst>
          <pc:docMk/>
          <pc:sldMk cId="2589522101" sldId="4010"/>
        </pc:sldMkLst>
      </pc:sldChg>
      <pc:sldChg chg="modNotesTx">
        <pc:chgData name="Sharon Reader" userId="192b71f1-1400-4988-a857-69de893750f9" providerId="ADAL" clId="{82473B9F-5B45-EE49-8D1D-9845B789F61D}" dt="2024-10-23T08:42:24.800" v="1494" actId="20577"/>
        <pc:sldMkLst>
          <pc:docMk/>
          <pc:sldMk cId="3231903058" sldId="4011"/>
        </pc:sldMkLst>
      </pc:sldChg>
      <pc:sldChg chg="modSp mod modNotesTx">
        <pc:chgData name="Sharon Reader" userId="192b71f1-1400-4988-a857-69de893750f9" providerId="ADAL" clId="{82473B9F-5B45-EE49-8D1D-9845B789F61D}" dt="2024-11-06T10:21:03.024" v="22394" actId="14100"/>
        <pc:sldMkLst>
          <pc:docMk/>
          <pc:sldMk cId="1787802520" sldId="4012"/>
        </pc:sldMkLst>
      </pc:sldChg>
      <pc:sldChg chg="addSp delSp modSp mod modNotesTx">
        <pc:chgData name="Sharon Reader" userId="192b71f1-1400-4988-a857-69de893750f9" providerId="ADAL" clId="{82473B9F-5B45-EE49-8D1D-9845B789F61D}" dt="2024-10-27T13:23:42.143" v="21856" actId="14100"/>
        <pc:sldMkLst>
          <pc:docMk/>
          <pc:sldMk cId="3299929063" sldId="4013"/>
        </pc:sldMkLst>
      </pc:sldChg>
      <pc:sldChg chg="modSp mod modNotesTx">
        <pc:chgData name="Sharon Reader" userId="192b71f1-1400-4988-a857-69de893750f9" providerId="ADAL" clId="{82473B9F-5B45-EE49-8D1D-9845B789F61D}" dt="2024-11-06T10:32:17.596" v="22414" actId="1076"/>
        <pc:sldMkLst>
          <pc:docMk/>
          <pc:sldMk cId="2298220867" sldId="4014"/>
        </pc:sldMkLst>
      </pc:sldChg>
      <pc:sldChg chg="addSp delSp modSp mod modNotesTx">
        <pc:chgData name="Sharon Reader" userId="192b71f1-1400-4988-a857-69de893750f9" providerId="ADAL" clId="{82473B9F-5B45-EE49-8D1D-9845B789F61D}" dt="2024-10-27T13:45:55.113" v="21906" actId="478"/>
        <pc:sldMkLst>
          <pc:docMk/>
          <pc:sldMk cId="4068013961" sldId="4015"/>
        </pc:sldMkLst>
      </pc:sldChg>
      <pc:sldChg chg="addSp delSp modSp mod modNotesTx">
        <pc:chgData name="Sharon Reader" userId="192b71f1-1400-4988-a857-69de893750f9" providerId="ADAL" clId="{82473B9F-5B45-EE49-8D1D-9845B789F61D}" dt="2024-10-27T18:16:00.145" v="22138" actId="20577"/>
        <pc:sldMkLst>
          <pc:docMk/>
          <pc:sldMk cId="2730711234" sldId="4016"/>
        </pc:sldMkLst>
      </pc:sldChg>
      <pc:sldChg chg="addSp delSp modSp add mod modNotesTx">
        <pc:chgData name="Sharon Reader" userId="192b71f1-1400-4988-a857-69de893750f9" providerId="ADAL" clId="{82473B9F-5B45-EE49-8D1D-9845B789F61D}" dt="2024-10-23T08:40:58.757" v="1114" actId="20577"/>
        <pc:sldMkLst>
          <pc:docMk/>
          <pc:sldMk cId="385196172" sldId="4017"/>
        </pc:sldMkLst>
      </pc:sldChg>
      <pc:sldChg chg="add del">
        <pc:chgData name="Sharon Reader" userId="192b71f1-1400-4988-a857-69de893750f9" providerId="ADAL" clId="{82473B9F-5B45-EE49-8D1D-9845B789F61D}" dt="2024-10-24T08:04:59.858" v="4070" actId="2696"/>
        <pc:sldMkLst>
          <pc:docMk/>
          <pc:sldMk cId="147849770" sldId="4018"/>
        </pc:sldMkLst>
      </pc:sldChg>
      <pc:sldChg chg="modSp add del mod">
        <pc:chgData name="Sharon Reader" userId="192b71f1-1400-4988-a857-69de893750f9" providerId="ADAL" clId="{82473B9F-5B45-EE49-8D1D-9845B789F61D}" dt="2024-10-24T08:39:14.801" v="4747" actId="2696"/>
        <pc:sldMkLst>
          <pc:docMk/>
          <pc:sldMk cId="3607455728" sldId="4019"/>
        </pc:sldMkLst>
      </pc:sldChg>
      <pc:sldChg chg="addSp delSp modSp add mod modNotesTx">
        <pc:chgData name="Sharon Reader" userId="192b71f1-1400-4988-a857-69de893750f9" providerId="ADAL" clId="{82473B9F-5B45-EE49-8D1D-9845B789F61D}" dt="2024-10-27T18:58:21.626" v="22179" actId="164"/>
        <pc:sldMkLst>
          <pc:docMk/>
          <pc:sldMk cId="2959547843" sldId="4020"/>
        </pc:sldMkLst>
      </pc:sldChg>
      <pc:sldChg chg="addSp delSp modSp add mod modNotesTx">
        <pc:chgData name="Sharon Reader" userId="192b71f1-1400-4988-a857-69de893750f9" providerId="ADAL" clId="{82473B9F-5B45-EE49-8D1D-9845B789F61D}" dt="2024-10-28T17:38:40.978" v="22239" actId="14100"/>
        <pc:sldMkLst>
          <pc:docMk/>
          <pc:sldMk cId="4036691373" sldId="4021"/>
        </pc:sldMkLst>
      </pc:sldChg>
      <pc:sldChg chg="addSp delSp modSp add mod modNotesTx">
        <pc:chgData name="Sharon Reader" userId="192b71f1-1400-4988-a857-69de893750f9" providerId="ADAL" clId="{82473B9F-5B45-EE49-8D1D-9845B789F61D}" dt="2024-10-28T18:00:05.642" v="22259" actId="207"/>
        <pc:sldMkLst>
          <pc:docMk/>
          <pc:sldMk cId="3432941976" sldId="4022"/>
        </pc:sldMkLst>
      </pc:sldChg>
      <pc:sldChg chg="addSp delSp modSp add mod modNotesTx">
        <pc:chgData name="Sharon Reader" userId="192b71f1-1400-4988-a857-69de893750f9" providerId="ADAL" clId="{82473B9F-5B45-EE49-8D1D-9845B789F61D}" dt="2024-10-27T10:01:48.684" v="21101" actId="2711"/>
        <pc:sldMkLst>
          <pc:docMk/>
          <pc:sldMk cId="261862249" sldId="4023"/>
        </pc:sldMkLst>
      </pc:sldChg>
      <pc:sldChg chg="addSp delSp modSp add mod modNotesTx">
        <pc:chgData name="Sharon Reader" userId="192b71f1-1400-4988-a857-69de893750f9" providerId="ADAL" clId="{82473B9F-5B45-EE49-8D1D-9845B789F61D}" dt="2024-10-27T15:57:11.004" v="21937"/>
        <pc:sldMkLst>
          <pc:docMk/>
          <pc:sldMk cId="47044852" sldId="4024"/>
        </pc:sldMkLst>
      </pc:sldChg>
      <pc:sldChg chg="modSp add mod">
        <pc:chgData name="Sharon Reader" userId="192b71f1-1400-4988-a857-69de893750f9" providerId="ADAL" clId="{82473B9F-5B45-EE49-8D1D-9845B789F61D}" dt="2024-10-24T08:48:03.098" v="4893" actId="20577"/>
        <pc:sldMkLst>
          <pc:docMk/>
          <pc:sldMk cId="162716792" sldId="4025"/>
        </pc:sldMkLst>
      </pc:sldChg>
      <pc:sldChg chg="modSp add mod ord">
        <pc:chgData name="Sharon Reader" userId="192b71f1-1400-4988-a857-69de893750f9" providerId="ADAL" clId="{82473B9F-5B45-EE49-8D1D-9845B789F61D}" dt="2024-10-25T16:29:51.502" v="18251" actId="20578"/>
        <pc:sldMkLst>
          <pc:docMk/>
          <pc:sldMk cId="169168846" sldId="4026"/>
        </pc:sldMkLst>
      </pc:sldChg>
      <pc:sldChg chg="modSp add mod">
        <pc:chgData name="Sharon Reader" userId="192b71f1-1400-4988-a857-69de893750f9" providerId="ADAL" clId="{82473B9F-5B45-EE49-8D1D-9845B789F61D}" dt="2024-10-24T08:48:27.665" v="4923" actId="20577"/>
        <pc:sldMkLst>
          <pc:docMk/>
          <pc:sldMk cId="2561970469" sldId="4027"/>
        </pc:sldMkLst>
      </pc:sldChg>
      <pc:sldChg chg="modSp add mod">
        <pc:chgData name="Sharon Reader" userId="192b71f1-1400-4988-a857-69de893750f9" providerId="ADAL" clId="{82473B9F-5B45-EE49-8D1D-9845B789F61D}" dt="2024-10-24T08:48:39.591" v="4945" actId="20577"/>
        <pc:sldMkLst>
          <pc:docMk/>
          <pc:sldMk cId="773520911" sldId="4028"/>
        </pc:sldMkLst>
      </pc:sldChg>
      <pc:sldChg chg="modSp add mod">
        <pc:chgData name="Sharon Reader" userId="192b71f1-1400-4988-a857-69de893750f9" providerId="ADAL" clId="{82473B9F-5B45-EE49-8D1D-9845B789F61D}" dt="2024-10-24T08:49:03.667" v="4978" actId="20577"/>
        <pc:sldMkLst>
          <pc:docMk/>
          <pc:sldMk cId="3583709403" sldId="4029"/>
        </pc:sldMkLst>
      </pc:sldChg>
      <pc:sldChg chg="delSp modSp add mod modClrScheme chgLayout modNotesTx">
        <pc:chgData name="Sharon Reader" userId="192b71f1-1400-4988-a857-69de893750f9" providerId="ADAL" clId="{82473B9F-5B45-EE49-8D1D-9845B789F61D}" dt="2024-10-27T17:53:54.599" v="22086" actId="20577"/>
        <pc:sldMkLst>
          <pc:docMk/>
          <pc:sldMk cId="538438571" sldId="4030"/>
        </pc:sldMkLst>
      </pc:sldChg>
      <pc:sldChg chg="addSp delSp modSp add mod">
        <pc:chgData name="Sharon Reader" userId="192b71f1-1400-4988-a857-69de893750f9" providerId="ADAL" clId="{82473B9F-5B45-EE49-8D1D-9845B789F61D}" dt="2024-11-06T12:29:45.917" v="22432" actId="14100"/>
        <pc:sldMkLst>
          <pc:docMk/>
          <pc:sldMk cId="4157899821" sldId="4031"/>
        </pc:sldMkLst>
      </pc:sldChg>
      <pc:sldChg chg="addSp modSp add mod">
        <pc:chgData name="Sharon Reader" userId="192b71f1-1400-4988-a857-69de893750f9" providerId="ADAL" clId="{82473B9F-5B45-EE49-8D1D-9845B789F61D}" dt="2024-11-06T12:31:22.738" v="22434" actId="14100"/>
        <pc:sldMkLst>
          <pc:docMk/>
          <pc:sldMk cId="3357632242" sldId="4032"/>
        </pc:sldMkLst>
      </pc:sldChg>
      <pc:sldChg chg="addSp delSp modSp add mod modNotesTx">
        <pc:chgData name="Sharon Reader" userId="192b71f1-1400-4988-a857-69de893750f9" providerId="ADAL" clId="{82473B9F-5B45-EE49-8D1D-9845B789F61D}" dt="2024-11-06T12:27:37.998" v="22421" actId="14100"/>
        <pc:sldMkLst>
          <pc:docMk/>
          <pc:sldMk cId="1997367742" sldId="4033"/>
        </pc:sldMkLst>
      </pc:sldChg>
      <pc:sldChg chg="addSp delSp modSp add mod modNotesTx">
        <pc:chgData name="Sharon Reader" userId="192b71f1-1400-4988-a857-69de893750f9" providerId="ADAL" clId="{82473B9F-5B45-EE49-8D1D-9845B789F61D}" dt="2024-10-27T13:31:10.670" v="21904" actId="14100"/>
        <pc:sldMkLst>
          <pc:docMk/>
          <pc:sldMk cId="1924459695" sldId="4034"/>
        </pc:sldMkLst>
      </pc:sldChg>
      <pc:sldChg chg="addSp delSp modSp add mod modNotesTx">
        <pc:chgData name="Sharon Reader" userId="192b71f1-1400-4988-a857-69de893750f9" providerId="ADAL" clId="{82473B9F-5B45-EE49-8D1D-9845B789F61D}" dt="2024-11-06T12:45:57.038" v="22438" actId="14100"/>
        <pc:sldMkLst>
          <pc:docMk/>
          <pc:sldMk cId="2969590287" sldId="4035"/>
        </pc:sldMkLst>
      </pc:sldChg>
      <pc:sldChg chg="addSp delSp modSp add mod modNotesTx">
        <pc:chgData name="Sharon Reader" userId="192b71f1-1400-4988-a857-69de893750f9" providerId="ADAL" clId="{82473B9F-5B45-EE49-8D1D-9845B789F61D}" dt="2024-11-06T12:51:18.814" v="22446" actId="14100"/>
        <pc:sldMkLst>
          <pc:docMk/>
          <pc:sldMk cId="3812793023" sldId="4036"/>
        </pc:sldMkLst>
      </pc:sldChg>
      <pc:sldChg chg="addSp delSp modSp add mod modNotesTx">
        <pc:chgData name="Sharon Reader" userId="192b71f1-1400-4988-a857-69de893750f9" providerId="ADAL" clId="{82473B9F-5B45-EE49-8D1D-9845B789F61D}" dt="2024-10-29T08:37:33.307" v="22293" actId="478"/>
        <pc:sldMkLst>
          <pc:docMk/>
          <pc:sldMk cId="3692074903" sldId="4037"/>
        </pc:sldMkLst>
      </pc:sldChg>
      <pc:sldChg chg="addSp delSp modSp add mod ord modClrScheme chgLayout modNotesTx">
        <pc:chgData name="Sharon Reader" userId="192b71f1-1400-4988-a857-69de893750f9" providerId="ADAL" clId="{82473B9F-5B45-EE49-8D1D-9845B789F61D}" dt="2024-10-27T16:20:34.085" v="22064" actId="20577"/>
        <pc:sldMkLst>
          <pc:docMk/>
          <pc:sldMk cId="4123860672" sldId="4038"/>
        </pc:sldMkLst>
      </pc:sldChg>
      <pc:sldChg chg="addSp delSp modSp add mod ord modNotesTx">
        <pc:chgData name="Sharon Reader" userId="192b71f1-1400-4988-a857-69de893750f9" providerId="ADAL" clId="{82473B9F-5B45-EE49-8D1D-9845B789F61D}" dt="2024-10-27T16:15:52.164" v="22052"/>
        <pc:sldMkLst>
          <pc:docMk/>
          <pc:sldMk cId="2741348327" sldId="4039"/>
        </pc:sldMkLst>
      </pc:sldChg>
      <pc:sldChg chg="addSp delSp modSp add mod ord modNotesTx">
        <pc:chgData name="Sharon Reader" userId="192b71f1-1400-4988-a857-69de893750f9" providerId="ADAL" clId="{82473B9F-5B45-EE49-8D1D-9845B789F61D}" dt="2024-10-25T16:29:51.502" v="18251" actId="20578"/>
        <pc:sldMkLst>
          <pc:docMk/>
          <pc:sldMk cId="3724811586" sldId="4040"/>
        </pc:sldMkLst>
      </pc:sldChg>
      <pc:sldChg chg="addSp delSp modSp add mod modNotesTx">
        <pc:chgData name="Sharon Reader" userId="192b71f1-1400-4988-a857-69de893750f9" providerId="ADAL" clId="{82473B9F-5B45-EE49-8D1D-9845B789F61D}" dt="2024-11-03T16:37:31.150" v="22384" actId="14100"/>
        <pc:sldMkLst>
          <pc:docMk/>
          <pc:sldMk cId="3202700732" sldId="4041"/>
        </pc:sldMkLst>
      </pc:sldChg>
      <pc:sldChg chg="addSp delSp modSp add mod modNotesTx">
        <pc:chgData name="Sharon Reader" userId="192b71f1-1400-4988-a857-69de893750f9" providerId="ADAL" clId="{82473B9F-5B45-EE49-8D1D-9845B789F61D}" dt="2024-10-25T15:16:15.637" v="14665" actId="1076"/>
        <pc:sldMkLst>
          <pc:docMk/>
          <pc:sldMk cId="2567710066" sldId="4042"/>
        </pc:sldMkLst>
      </pc:sldChg>
      <pc:sldChg chg="addSp delSp modSp add mod modNotesTx">
        <pc:chgData name="Sharon Reader" userId="192b71f1-1400-4988-a857-69de893750f9" providerId="ADAL" clId="{82473B9F-5B45-EE49-8D1D-9845B789F61D}" dt="2024-11-03T16:39:33.393" v="22386" actId="14100"/>
        <pc:sldMkLst>
          <pc:docMk/>
          <pc:sldMk cId="2514921161" sldId="4043"/>
        </pc:sldMkLst>
      </pc:sldChg>
      <pc:sldChg chg="addSp delSp modSp add mod modNotesTx">
        <pc:chgData name="Sharon Reader" userId="192b71f1-1400-4988-a857-69de893750f9" providerId="ADAL" clId="{82473B9F-5B45-EE49-8D1D-9845B789F61D}" dt="2024-11-03T16:39:38.923" v="22388" actId="14100"/>
        <pc:sldMkLst>
          <pc:docMk/>
          <pc:sldMk cId="2691535049" sldId="4044"/>
        </pc:sldMkLst>
      </pc:sldChg>
      <pc:sldChg chg="addSp delSp modSp add mod modNotesTx">
        <pc:chgData name="Sharon Reader" userId="192b71f1-1400-4988-a857-69de893750f9" providerId="ADAL" clId="{82473B9F-5B45-EE49-8D1D-9845B789F61D}" dt="2024-10-25T17:28:13.087" v="19964" actId="1076"/>
        <pc:sldMkLst>
          <pc:docMk/>
          <pc:sldMk cId="1238236629" sldId="4045"/>
        </pc:sldMkLst>
      </pc:sldChg>
      <pc:sldChg chg="addSp delSp modSp add mod modNotesTx">
        <pc:chgData name="Sharon Reader" userId="192b71f1-1400-4988-a857-69de893750f9" providerId="ADAL" clId="{82473B9F-5B45-EE49-8D1D-9845B789F61D}" dt="2024-11-03T16:26:16.231" v="22379" actId="14100"/>
        <pc:sldMkLst>
          <pc:docMk/>
          <pc:sldMk cId="4132015479" sldId="4046"/>
        </pc:sldMkLst>
      </pc:sldChg>
      <pc:sldChg chg="delSp modSp add mod modShow modNotesTx">
        <pc:chgData name="Sharon Reader" userId="192b71f1-1400-4988-a857-69de893750f9" providerId="ADAL" clId="{82473B9F-5B45-EE49-8D1D-9845B789F61D}" dt="2024-10-25T17:05:28.659" v="19695" actId="27918"/>
        <pc:sldMkLst>
          <pc:docMk/>
          <pc:sldMk cId="125714599" sldId="4047"/>
        </pc:sldMkLst>
      </pc:sldChg>
      <pc:sldChg chg="addSp delSp modSp add mod ord modNotesTx">
        <pc:chgData name="Sharon Reader" userId="192b71f1-1400-4988-a857-69de893750f9" providerId="ADAL" clId="{82473B9F-5B45-EE49-8D1D-9845B789F61D}" dt="2024-10-30T12:57:30.560" v="22295" actId="20578"/>
        <pc:sldMkLst>
          <pc:docMk/>
          <pc:sldMk cId="3576193938" sldId="4048"/>
        </pc:sldMkLst>
      </pc:sldChg>
      <pc:sldChg chg="addSp delSp modSp add mod ord">
        <pc:chgData name="Sharon Reader" userId="192b71f1-1400-4988-a857-69de893750f9" providerId="ADAL" clId="{82473B9F-5B45-EE49-8D1D-9845B789F61D}" dt="2024-11-06T15:40:07.669" v="22450" actId="14100"/>
        <pc:sldMkLst>
          <pc:docMk/>
          <pc:sldMk cId="21148497" sldId="4049"/>
        </pc:sldMkLst>
      </pc:sldChg>
      <pc:sldChg chg="add ord modNotesTx">
        <pc:chgData name="Sharon Reader" userId="192b71f1-1400-4988-a857-69de893750f9" providerId="ADAL" clId="{82473B9F-5B45-EE49-8D1D-9845B789F61D}" dt="2024-10-30T12:57:30.560" v="22295" actId="20578"/>
        <pc:sldMkLst>
          <pc:docMk/>
          <pc:sldMk cId="3807584092" sldId="4050"/>
        </pc:sldMkLst>
      </pc:sldChg>
      <pc:sldChg chg="add del">
        <pc:chgData name="Sharon Reader" userId="192b71f1-1400-4988-a857-69de893750f9" providerId="ADAL" clId="{82473B9F-5B45-EE49-8D1D-9845B789F61D}" dt="2024-10-25T17:27:15.092" v="19949"/>
        <pc:sldMkLst>
          <pc:docMk/>
          <pc:sldMk cId="594387609" sldId="4051"/>
        </pc:sldMkLst>
      </pc:sldChg>
      <pc:sldChg chg="addSp delSp modSp add mod modNotesTx">
        <pc:chgData name="Sharon Reader" userId="192b71f1-1400-4988-a857-69de893750f9" providerId="ADAL" clId="{82473B9F-5B45-EE49-8D1D-9845B789F61D}" dt="2024-10-25T17:43:04.541" v="20261" actId="20577"/>
        <pc:sldMkLst>
          <pc:docMk/>
          <pc:sldMk cId="2370897159" sldId="4051"/>
        </pc:sldMkLst>
      </pc:sldChg>
      <pc:sldChg chg="addSp delSp modSp add mod modNotesTx">
        <pc:chgData name="Sharon Reader" userId="192b71f1-1400-4988-a857-69de893750f9" providerId="ADAL" clId="{82473B9F-5B45-EE49-8D1D-9845B789F61D}" dt="2024-11-06T10:32:04.412" v="22413" actId="14100"/>
        <pc:sldMkLst>
          <pc:docMk/>
          <pc:sldMk cId="3958409555" sldId="4052"/>
        </pc:sldMkLst>
      </pc:sldChg>
      <pc:sldChg chg="add">
        <pc:chgData name="Sharon Reader" userId="192b71f1-1400-4988-a857-69de893750f9" providerId="ADAL" clId="{82473B9F-5B45-EE49-8D1D-9845B789F61D}" dt="2024-10-25T17:49:11.623" v="21068"/>
        <pc:sldMkLst>
          <pc:docMk/>
          <pc:sldMk cId="51847774" sldId="4053"/>
        </pc:sldMkLst>
      </pc:sldChg>
      <pc:sldChg chg="add">
        <pc:chgData name="Sharon Reader" userId="192b71f1-1400-4988-a857-69de893750f9" providerId="ADAL" clId="{82473B9F-5B45-EE49-8D1D-9845B789F61D}" dt="2024-10-25T17:49:11.623" v="21068"/>
        <pc:sldMkLst>
          <pc:docMk/>
          <pc:sldMk cId="3496618799" sldId="4054"/>
        </pc:sldMkLst>
      </pc:sldChg>
      <pc:sldChg chg="addSp delSp modSp add mod modNotesTx">
        <pc:chgData name="Sharon Reader" userId="192b71f1-1400-4988-a857-69de893750f9" providerId="ADAL" clId="{82473B9F-5B45-EE49-8D1D-9845B789F61D}" dt="2024-11-02T15:50:57.284" v="22304" actId="164"/>
        <pc:sldMkLst>
          <pc:docMk/>
          <pc:sldMk cId="909553432" sldId="4055"/>
        </pc:sldMkLst>
      </pc:sldChg>
      <pc:sldChg chg="addSp delSp modSp add del mod">
        <pc:chgData name="Sharon Reader" userId="192b71f1-1400-4988-a857-69de893750f9" providerId="ADAL" clId="{82473B9F-5B45-EE49-8D1D-9845B789F61D}" dt="2024-10-27T11:31:13.769" v="21814" actId="2696"/>
        <pc:sldMkLst>
          <pc:docMk/>
          <pc:sldMk cId="495711149" sldId="4056"/>
        </pc:sldMkLst>
      </pc:sldChg>
      <pc:sldChg chg="modSp add mod">
        <pc:chgData name="Sharon Reader" userId="192b71f1-1400-4988-a857-69de893750f9" providerId="ADAL" clId="{82473B9F-5B45-EE49-8D1D-9845B789F61D}" dt="2024-10-28T19:26:27.560" v="22284" actId="20577"/>
        <pc:sldMkLst>
          <pc:docMk/>
          <pc:sldMk cId="805696528" sldId="4056"/>
        </pc:sldMkLst>
      </pc:sldChg>
    </pc:docChg>
  </pc:docChgLst>
  <pc:docChgLst>
    <pc:chgData name="Sharon Reader" userId="192b71f1-1400-4988-a857-69de893750f9" providerId="ADAL" clId="{B9F55053-E5DA-ED4D-8C3F-5F220941CB63}"/>
    <pc:docChg chg="modSld">
      <pc:chgData name="Sharon Reader" userId="192b71f1-1400-4988-a857-69de893750f9" providerId="ADAL" clId="{B9F55053-E5DA-ED4D-8C3F-5F220941CB63}" dt="2025-03-17T09:57:39.781" v="0" actId="18331"/>
      <pc:docMkLst>
        <pc:docMk/>
      </pc:docMkLst>
      <pc:sldChg chg="modSp">
        <pc:chgData name="Sharon Reader" userId="192b71f1-1400-4988-a857-69de893750f9" providerId="ADAL" clId="{B9F55053-E5DA-ED4D-8C3F-5F220941CB63}" dt="2025-03-17T09:57:39.781" v="0" actId="18331"/>
        <pc:sldMkLst>
          <pc:docMk/>
          <pc:sldMk cId="2287361640" sldId="3476"/>
        </pc:sldMkLst>
        <pc:picChg chg="mod">
          <ac:chgData name="Sharon Reader" userId="192b71f1-1400-4988-a857-69de893750f9" providerId="ADAL" clId="{B9F55053-E5DA-ED4D-8C3F-5F220941CB63}" dt="2025-03-17T09:57:39.781" v="0" actId="18331"/>
          <ac:picMkLst>
            <pc:docMk/>
            <pc:sldMk cId="2287361640" sldId="3476"/>
            <ac:picMk id="4" creationId="{48714719-A5DB-620C-6037-C2454D7844AC}"/>
          </ac:picMkLst>
        </pc:picChg>
      </pc:sldChg>
    </pc:docChg>
  </pc:docChgLst>
  <pc:docChgLst>
    <pc:chgData name="Sharon Reader" userId="192b71f1-1400-4988-a857-69de893750f9" providerId="ADAL" clId="{34C0DCB8-D35B-C448-A16B-31EE86133E79}"/>
    <pc:docChg chg="undo custSel addSld delSld modSld sldOrd">
      <pc:chgData name="Sharon Reader" userId="192b71f1-1400-4988-a857-69de893750f9" providerId="ADAL" clId="{34C0DCB8-D35B-C448-A16B-31EE86133E79}" dt="2024-12-05T09:23:29.564" v="16033" actId="18331"/>
      <pc:docMkLst>
        <pc:docMk/>
      </pc:docMkLst>
      <pc:sldChg chg="addSp delSp modSp add mod modClrScheme modAnim chgLayout modNotesTx">
        <pc:chgData name="Sharon Reader" userId="192b71f1-1400-4988-a857-69de893750f9" providerId="ADAL" clId="{34C0DCB8-D35B-C448-A16B-31EE86133E79}" dt="2024-12-03T07:16:02.365" v="15347"/>
        <pc:sldMkLst>
          <pc:docMk/>
          <pc:sldMk cId="0" sldId="264"/>
        </pc:sldMkLst>
      </pc:sldChg>
      <pc:sldChg chg="addSp delSp modSp mod">
        <pc:chgData name="Sharon Reader" userId="192b71f1-1400-4988-a857-69de893750f9" providerId="ADAL" clId="{34C0DCB8-D35B-C448-A16B-31EE86133E79}" dt="2024-12-05T09:23:29.564" v="16033" actId="18331"/>
        <pc:sldMkLst>
          <pc:docMk/>
          <pc:sldMk cId="2287361640" sldId="3476"/>
        </pc:sldMkLst>
      </pc:sldChg>
      <pc:sldChg chg="del ord">
        <pc:chgData name="Sharon Reader" userId="192b71f1-1400-4988-a857-69de893750f9" providerId="ADAL" clId="{34C0DCB8-D35B-C448-A16B-31EE86133E79}" dt="2024-12-02T22:15:17.466" v="15238" actId="2696"/>
        <pc:sldMkLst>
          <pc:docMk/>
          <pc:sldMk cId="3305204854" sldId="3999"/>
        </pc:sldMkLst>
      </pc:sldChg>
      <pc:sldChg chg="del">
        <pc:chgData name="Sharon Reader" userId="192b71f1-1400-4988-a857-69de893750f9" providerId="ADAL" clId="{34C0DCB8-D35B-C448-A16B-31EE86133E79}" dt="2024-12-02T22:15:17.861" v="15239" actId="2696"/>
        <pc:sldMkLst>
          <pc:docMk/>
          <pc:sldMk cId="1002650541" sldId="4004"/>
        </pc:sldMkLst>
      </pc:sldChg>
      <pc:sldChg chg="del">
        <pc:chgData name="Sharon Reader" userId="192b71f1-1400-4988-a857-69de893750f9" providerId="ADAL" clId="{34C0DCB8-D35B-C448-A16B-31EE86133E79}" dt="2024-12-02T22:15:18.305" v="15240" actId="2696"/>
        <pc:sldMkLst>
          <pc:docMk/>
          <pc:sldMk cId="3449939174" sldId="4005"/>
        </pc:sldMkLst>
      </pc:sldChg>
      <pc:sldChg chg="addSp delSp modSp mod modNotesTx">
        <pc:chgData name="Sharon Reader" userId="192b71f1-1400-4988-a857-69de893750f9" providerId="ADAL" clId="{34C0DCB8-D35B-C448-A16B-31EE86133E79}" dt="2024-12-02T18:01:31.377" v="4734" actId="1076"/>
        <pc:sldMkLst>
          <pc:docMk/>
          <pc:sldMk cId="3502180275" sldId="4008"/>
        </pc:sldMkLst>
      </pc:sldChg>
      <pc:sldChg chg="addSp modSp mod modClrScheme chgLayout modNotesTx">
        <pc:chgData name="Sharon Reader" userId="192b71f1-1400-4988-a857-69de893750f9" providerId="ADAL" clId="{34C0DCB8-D35B-C448-A16B-31EE86133E79}" dt="2024-12-03T08:21:56.863" v="15702" actId="20577"/>
        <pc:sldMkLst>
          <pc:docMk/>
          <pc:sldMk cId="2119664358" sldId="4009"/>
        </pc:sldMkLst>
      </pc:sldChg>
      <pc:sldChg chg="addSp delSp modSp mod modNotesTx">
        <pc:chgData name="Sharon Reader" userId="192b71f1-1400-4988-a857-69de893750f9" providerId="ADAL" clId="{34C0DCB8-D35B-C448-A16B-31EE86133E79}" dt="2024-12-03T08:14:47.223" v="15674" actId="20577"/>
        <pc:sldMkLst>
          <pc:docMk/>
          <pc:sldMk cId="2589522101" sldId="4010"/>
        </pc:sldMkLst>
      </pc:sldChg>
      <pc:sldChg chg="del">
        <pc:chgData name="Sharon Reader" userId="192b71f1-1400-4988-a857-69de893750f9" providerId="ADAL" clId="{34C0DCB8-D35B-C448-A16B-31EE86133E79}" dt="2024-12-02T14:30:19.196" v="3647" actId="2696"/>
        <pc:sldMkLst>
          <pc:docMk/>
          <pc:sldMk cId="3231903058" sldId="4011"/>
        </pc:sldMkLst>
      </pc:sldChg>
      <pc:sldChg chg="addSp delSp modSp mod modNotesTx">
        <pc:chgData name="Sharon Reader" userId="192b71f1-1400-4988-a857-69de893750f9" providerId="ADAL" clId="{34C0DCB8-D35B-C448-A16B-31EE86133E79}" dt="2024-12-02T18:11:35.476" v="4885" actId="20577"/>
        <pc:sldMkLst>
          <pc:docMk/>
          <pc:sldMk cId="1787802520" sldId="4012"/>
        </pc:sldMkLst>
      </pc:sldChg>
      <pc:sldChg chg="addSp delSp modSp mod modNotesTx">
        <pc:chgData name="Sharon Reader" userId="192b71f1-1400-4988-a857-69de893750f9" providerId="ADAL" clId="{34C0DCB8-D35B-C448-A16B-31EE86133E79}" dt="2024-12-02T18:09:16.174" v="4807" actId="1076"/>
        <pc:sldMkLst>
          <pc:docMk/>
          <pc:sldMk cId="3299929063" sldId="4013"/>
        </pc:sldMkLst>
      </pc:sldChg>
      <pc:sldChg chg="addSp delSp modSp mod modNotesTx">
        <pc:chgData name="Sharon Reader" userId="192b71f1-1400-4988-a857-69de893750f9" providerId="ADAL" clId="{34C0DCB8-D35B-C448-A16B-31EE86133E79}" dt="2024-12-02T18:25:01.642" v="5502" actId="20577"/>
        <pc:sldMkLst>
          <pc:docMk/>
          <pc:sldMk cId="2298220867" sldId="4014"/>
        </pc:sldMkLst>
      </pc:sldChg>
      <pc:sldChg chg="addSp modSp mod modClrScheme chgLayout modNotesTx">
        <pc:chgData name="Sharon Reader" userId="192b71f1-1400-4988-a857-69de893750f9" providerId="ADAL" clId="{34C0DCB8-D35B-C448-A16B-31EE86133E79}" dt="2024-12-03T08:26:47.550" v="15825" actId="20577"/>
        <pc:sldMkLst>
          <pc:docMk/>
          <pc:sldMk cId="4068013961" sldId="4015"/>
        </pc:sldMkLst>
      </pc:sldChg>
      <pc:sldChg chg="addSp delSp modSp mod modNotesTx">
        <pc:chgData name="Sharon Reader" userId="192b71f1-1400-4988-a857-69de893750f9" providerId="ADAL" clId="{34C0DCB8-D35B-C448-A16B-31EE86133E79}" dt="2024-12-02T19:28:47.747" v="8675" actId="113"/>
        <pc:sldMkLst>
          <pc:docMk/>
          <pc:sldMk cId="2730711234" sldId="4016"/>
        </pc:sldMkLst>
      </pc:sldChg>
      <pc:sldChg chg="addSp modSp mod modNotesTx">
        <pc:chgData name="Sharon Reader" userId="192b71f1-1400-4988-a857-69de893750f9" providerId="ADAL" clId="{34C0DCB8-D35B-C448-A16B-31EE86133E79}" dt="2024-12-02T22:20:21.286" v="15286" actId="1076"/>
        <pc:sldMkLst>
          <pc:docMk/>
          <pc:sldMk cId="385196172" sldId="4017"/>
        </pc:sldMkLst>
      </pc:sldChg>
      <pc:sldChg chg="addSp delSp modSp mod modNotesTx">
        <pc:chgData name="Sharon Reader" userId="192b71f1-1400-4988-a857-69de893750f9" providerId="ADAL" clId="{34C0DCB8-D35B-C448-A16B-31EE86133E79}" dt="2024-12-03T08:34:48.692" v="15871" actId="478"/>
        <pc:sldMkLst>
          <pc:docMk/>
          <pc:sldMk cId="2959547843" sldId="4020"/>
        </pc:sldMkLst>
      </pc:sldChg>
      <pc:sldChg chg="addSp delSp modSp mod ord modNotesTx">
        <pc:chgData name="Sharon Reader" userId="192b71f1-1400-4988-a857-69de893750f9" providerId="ADAL" clId="{34C0DCB8-D35B-C448-A16B-31EE86133E79}" dt="2024-12-02T19:51:59.019" v="9146" actId="478"/>
        <pc:sldMkLst>
          <pc:docMk/>
          <pc:sldMk cId="4036691373" sldId="4021"/>
        </pc:sldMkLst>
      </pc:sldChg>
      <pc:sldChg chg="addSp delSp modSp mod ord modNotesTx">
        <pc:chgData name="Sharon Reader" userId="192b71f1-1400-4988-a857-69de893750f9" providerId="ADAL" clId="{34C0DCB8-D35B-C448-A16B-31EE86133E79}" dt="2024-12-02T21:04:55.818" v="10865" actId="1076"/>
        <pc:sldMkLst>
          <pc:docMk/>
          <pc:sldMk cId="3432941976" sldId="4022"/>
        </pc:sldMkLst>
      </pc:sldChg>
      <pc:sldChg chg="addSp delSp modSp mod modNotesTx">
        <pc:chgData name="Sharon Reader" userId="192b71f1-1400-4988-a857-69de893750f9" providerId="ADAL" clId="{34C0DCB8-D35B-C448-A16B-31EE86133E79}" dt="2024-12-02T19:48:56.575" v="9002" actId="478"/>
        <pc:sldMkLst>
          <pc:docMk/>
          <pc:sldMk cId="261862249" sldId="4023"/>
        </pc:sldMkLst>
      </pc:sldChg>
      <pc:sldChg chg="addSp modSp del">
        <pc:chgData name="Sharon Reader" userId="192b71f1-1400-4988-a857-69de893750f9" providerId="ADAL" clId="{34C0DCB8-D35B-C448-A16B-31EE86133E79}" dt="2024-12-02T19:45:30.089" v="8950" actId="2696"/>
        <pc:sldMkLst>
          <pc:docMk/>
          <pc:sldMk cId="47044852" sldId="4024"/>
        </pc:sldMkLst>
      </pc:sldChg>
      <pc:sldChg chg="modSp mod">
        <pc:chgData name="Sharon Reader" userId="192b71f1-1400-4988-a857-69de893750f9" providerId="ADAL" clId="{34C0DCB8-D35B-C448-A16B-31EE86133E79}" dt="2024-12-03T08:27:58.442" v="15831" actId="20577"/>
        <pc:sldMkLst>
          <pc:docMk/>
          <pc:sldMk cId="169168846" sldId="4026"/>
        </pc:sldMkLst>
      </pc:sldChg>
      <pc:sldChg chg="modSp mod">
        <pc:chgData name="Sharon Reader" userId="192b71f1-1400-4988-a857-69de893750f9" providerId="ADAL" clId="{34C0DCB8-D35B-C448-A16B-31EE86133E79}" dt="2024-12-02T22:06:35.015" v="14496" actId="1076"/>
        <pc:sldMkLst>
          <pc:docMk/>
          <pc:sldMk cId="3583709403" sldId="4029"/>
        </pc:sldMkLst>
      </pc:sldChg>
      <pc:sldChg chg="addSp modSp mod modNotesTx">
        <pc:chgData name="Sharon Reader" userId="192b71f1-1400-4988-a857-69de893750f9" providerId="ADAL" clId="{34C0DCB8-D35B-C448-A16B-31EE86133E79}" dt="2024-12-02T22:22:29.951" v="15287" actId="14100"/>
        <pc:sldMkLst>
          <pc:docMk/>
          <pc:sldMk cId="538438571" sldId="4030"/>
        </pc:sldMkLst>
      </pc:sldChg>
      <pc:sldChg chg="addSp delSp modSp mod modNotesTx">
        <pc:chgData name="Sharon Reader" userId="192b71f1-1400-4988-a857-69de893750f9" providerId="ADAL" clId="{34C0DCB8-D35B-C448-A16B-31EE86133E79}" dt="2024-12-02T21:13:58.628" v="11770" actId="1076"/>
        <pc:sldMkLst>
          <pc:docMk/>
          <pc:sldMk cId="4157899821" sldId="4031"/>
        </pc:sldMkLst>
      </pc:sldChg>
      <pc:sldChg chg="delSp del mod">
        <pc:chgData name="Sharon Reader" userId="192b71f1-1400-4988-a857-69de893750f9" providerId="ADAL" clId="{34C0DCB8-D35B-C448-A16B-31EE86133E79}" dt="2024-12-02T21:14:06.756" v="11771" actId="2696"/>
        <pc:sldMkLst>
          <pc:docMk/>
          <pc:sldMk cId="3357632242" sldId="4032"/>
        </pc:sldMkLst>
      </pc:sldChg>
      <pc:sldChg chg="addSp delSp modSp mod modNotesTx">
        <pc:chgData name="Sharon Reader" userId="192b71f1-1400-4988-a857-69de893750f9" providerId="ADAL" clId="{34C0DCB8-D35B-C448-A16B-31EE86133E79}" dt="2024-12-02T20:50:57.576" v="10113" actId="1035"/>
        <pc:sldMkLst>
          <pc:docMk/>
          <pc:sldMk cId="1997367742" sldId="4033"/>
        </pc:sldMkLst>
      </pc:sldChg>
      <pc:sldChg chg="modSp del mod">
        <pc:chgData name="Sharon Reader" userId="192b71f1-1400-4988-a857-69de893750f9" providerId="ADAL" clId="{34C0DCB8-D35B-C448-A16B-31EE86133E79}" dt="2024-12-02T14:53:14.692" v="3932" actId="2696"/>
        <pc:sldMkLst>
          <pc:docMk/>
          <pc:sldMk cId="1924459695" sldId="4034"/>
        </pc:sldMkLst>
      </pc:sldChg>
      <pc:sldChg chg="addSp modSp mod modNotesTx">
        <pc:chgData name="Sharon Reader" userId="192b71f1-1400-4988-a857-69de893750f9" providerId="ADAL" clId="{34C0DCB8-D35B-C448-A16B-31EE86133E79}" dt="2024-12-03T08:42:37.143" v="16031" actId="20577"/>
        <pc:sldMkLst>
          <pc:docMk/>
          <pc:sldMk cId="2969590287" sldId="4035"/>
        </pc:sldMkLst>
      </pc:sldChg>
      <pc:sldChg chg="addSp modSp mod modNotesTx">
        <pc:chgData name="Sharon Reader" userId="192b71f1-1400-4988-a857-69de893750f9" providerId="ADAL" clId="{34C0DCB8-D35B-C448-A16B-31EE86133E79}" dt="2024-12-02T20:43:25.315" v="9954" actId="14100"/>
        <pc:sldMkLst>
          <pc:docMk/>
          <pc:sldMk cId="3812793023" sldId="4036"/>
        </pc:sldMkLst>
      </pc:sldChg>
      <pc:sldChg chg="addSp modSp mod modNotesTx">
        <pc:chgData name="Sharon Reader" userId="192b71f1-1400-4988-a857-69de893750f9" providerId="ADAL" clId="{34C0DCB8-D35B-C448-A16B-31EE86133E79}" dt="2024-12-02T20:50:38.503" v="10110" actId="20577"/>
        <pc:sldMkLst>
          <pc:docMk/>
          <pc:sldMk cId="3692074903" sldId="4037"/>
        </pc:sldMkLst>
      </pc:sldChg>
      <pc:sldChg chg="addSp delSp modSp mod modClrScheme chgLayout modNotesTx">
        <pc:chgData name="Sharon Reader" userId="192b71f1-1400-4988-a857-69de893750f9" providerId="ADAL" clId="{34C0DCB8-D35B-C448-A16B-31EE86133E79}" dt="2024-12-02T19:27:18.162" v="8558" actId="1076"/>
        <pc:sldMkLst>
          <pc:docMk/>
          <pc:sldMk cId="4123860672" sldId="4038"/>
        </pc:sldMkLst>
      </pc:sldChg>
      <pc:sldChg chg="addSp delSp modSp mod modNotesTx">
        <pc:chgData name="Sharon Reader" userId="192b71f1-1400-4988-a857-69de893750f9" providerId="ADAL" clId="{34C0DCB8-D35B-C448-A16B-31EE86133E79}" dt="2024-12-03T08:30:21.747" v="15853" actId="20577"/>
        <pc:sldMkLst>
          <pc:docMk/>
          <pc:sldMk cId="2741348327" sldId="4039"/>
        </pc:sldMkLst>
      </pc:sldChg>
      <pc:sldChg chg="addSp modSp mod modNotesTx">
        <pc:chgData name="Sharon Reader" userId="192b71f1-1400-4988-a857-69de893750f9" providerId="ADAL" clId="{34C0DCB8-D35B-C448-A16B-31EE86133E79}" dt="2024-12-03T08:30:31.615" v="15870" actId="20577"/>
        <pc:sldMkLst>
          <pc:docMk/>
          <pc:sldMk cId="3724811586" sldId="4040"/>
        </pc:sldMkLst>
      </pc:sldChg>
      <pc:sldChg chg="addSp delSp modSp mod modNotesTx">
        <pc:chgData name="Sharon Reader" userId="192b71f1-1400-4988-a857-69de893750f9" providerId="ADAL" clId="{34C0DCB8-D35B-C448-A16B-31EE86133E79}" dt="2024-12-02T21:20:10.342" v="11859" actId="478"/>
        <pc:sldMkLst>
          <pc:docMk/>
          <pc:sldMk cId="3202700732" sldId="4041"/>
        </pc:sldMkLst>
      </pc:sldChg>
      <pc:sldChg chg="del">
        <pc:chgData name="Sharon Reader" userId="192b71f1-1400-4988-a857-69de893750f9" providerId="ADAL" clId="{34C0DCB8-D35B-C448-A16B-31EE86133E79}" dt="2024-12-02T21:20:28.486" v="11863" actId="2696"/>
        <pc:sldMkLst>
          <pc:docMk/>
          <pc:sldMk cId="2567710066" sldId="4042"/>
        </pc:sldMkLst>
      </pc:sldChg>
      <pc:sldChg chg="addSp delSp modSp mod modNotesTx">
        <pc:chgData name="Sharon Reader" userId="192b71f1-1400-4988-a857-69de893750f9" providerId="ADAL" clId="{34C0DCB8-D35B-C448-A16B-31EE86133E79}" dt="2024-12-02T21:28:00.286" v="11945" actId="1076"/>
        <pc:sldMkLst>
          <pc:docMk/>
          <pc:sldMk cId="2514921161" sldId="4043"/>
        </pc:sldMkLst>
      </pc:sldChg>
      <pc:sldChg chg="del">
        <pc:chgData name="Sharon Reader" userId="192b71f1-1400-4988-a857-69de893750f9" providerId="ADAL" clId="{34C0DCB8-D35B-C448-A16B-31EE86133E79}" dt="2024-12-02T21:28:04.064" v="11946" actId="2696"/>
        <pc:sldMkLst>
          <pc:docMk/>
          <pc:sldMk cId="2691535049" sldId="4044"/>
        </pc:sldMkLst>
      </pc:sldChg>
      <pc:sldChg chg="addSp delSp modSp del mod modNotesTx">
        <pc:chgData name="Sharon Reader" userId="192b71f1-1400-4988-a857-69de893750f9" providerId="ADAL" clId="{34C0DCB8-D35B-C448-A16B-31EE86133E79}" dt="2024-12-02T21:48:32.210" v="13467" actId="2696"/>
        <pc:sldMkLst>
          <pc:docMk/>
          <pc:sldMk cId="1238236629" sldId="4045"/>
        </pc:sldMkLst>
      </pc:sldChg>
      <pc:sldChg chg="del">
        <pc:chgData name="Sharon Reader" userId="192b71f1-1400-4988-a857-69de893750f9" providerId="ADAL" clId="{34C0DCB8-D35B-C448-A16B-31EE86133E79}" dt="2024-12-02T21:48:32.208" v="13466" actId="2696"/>
        <pc:sldMkLst>
          <pc:docMk/>
          <pc:sldMk cId="4132015479" sldId="4046"/>
        </pc:sldMkLst>
      </pc:sldChg>
      <pc:sldChg chg="del">
        <pc:chgData name="Sharon Reader" userId="192b71f1-1400-4988-a857-69de893750f9" providerId="ADAL" clId="{34C0DCB8-D35B-C448-A16B-31EE86133E79}" dt="2024-12-02T21:48:32.203" v="13464" actId="2696"/>
        <pc:sldMkLst>
          <pc:docMk/>
          <pc:sldMk cId="125714599" sldId="4047"/>
        </pc:sldMkLst>
      </pc:sldChg>
      <pc:sldChg chg="addSp modSp mod modNotesTx">
        <pc:chgData name="Sharon Reader" userId="192b71f1-1400-4988-a857-69de893750f9" providerId="ADAL" clId="{34C0DCB8-D35B-C448-A16B-31EE86133E79}" dt="2024-12-02T21:43:37.092" v="13059" actId="20577"/>
        <pc:sldMkLst>
          <pc:docMk/>
          <pc:sldMk cId="3576193938" sldId="4048"/>
        </pc:sldMkLst>
      </pc:sldChg>
      <pc:sldChg chg="delSp del mod">
        <pc:chgData name="Sharon Reader" userId="192b71f1-1400-4988-a857-69de893750f9" providerId="ADAL" clId="{34C0DCB8-D35B-C448-A16B-31EE86133E79}" dt="2024-12-02T21:47:48.304" v="13460" actId="2696"/>
        <pc:sldMkLst>
          <pc:docMk/>
          <pc:sldMk cId="21148497" sldId="4049"/>
        </pc:sldMkLst>
      </pc:sldChg>
      <pc:sldChg chg="del">
        <pc:chgData name="Sharon Reader" userId="192b71f1-1400-4988-a857-69de893750f9" providerId="ADAL" clId="{34C0DCB8-D35B-C448-A16B-31EE86133E79}" dt="2024-12-02T21:47:49.139" v="13461" actId="2696"/>
        <pc:sldMkLst>
          <pc:docMk/>
          <pc:sldMk cId="3807584092" sldId="4050"/>
        </pc:sldMkLst>
      </pc:sldChg>
      <pc:sldChg chg="addSp modSp mod modNotesTx">
        <pc:chgData name="Sharon Reader" userId="192b71f1-1400-4988-a857-69de893750f9" providerId="ADAL" clId="{34C0DCB8-D35B-C448-A16B-31EE86133E79}" dt="2024-12-02T21:50:50.604" v="13517" actId="20577"/>
        <pc:sldMkLst>
          <pc:docMk/>
          <pc:sldMk cId="2370897159" sldId="4051"/>
        </pc:sldMkLst>
      </pc:sldChg>
      <pc:sldChg chg="addSp delSp modSp mod modNotesTx">
        <pc:chgData name="Sharon Reader" userId="192b71f1-1400-4988-a857-69de893750f9" providerId="ADAL" clId="{34C0DCB8-D35B-C448-A16B-31EE86133E79}" dt="2024-12-02T22:00:02.509" v="13984"/>
        <pc:sldMkLst>
          <pc:docMk/>
          <pc:sldMk cId="3958409555" sldId="4052"/>
        </pc:sldMkLst>
      </pc:sldChg>
      <pc:sldChg chg="del">
        <pc:chgData name="Sharon Reader" userId="192b71f1-1400-4988-a857-69de893750f9" providerId="ADAL" clId="{34C0DCB8-D35B-C448-A16B-31EE86133E79}" dt="2024-12-02T22:05:44.503" v="14464" actId="2696"/>
        <pc:sldMkLst>
          <pc:docMk/>
          <pc:sldMk cId="51847774" sldId="4053"/>
        </pc:sldMkLst>
      </pc:sldChg>
      <pc:sldChg chg="addSp modSp mod ord modClrScheme chgLayout modNotesTx">
        <pc:chgData name="Sharon Reader" userId="192b71f1-1400-4988-a857-69de893750f9" providerId="ADAL" clId="{34C0DCB8-D35B-C448-A16B-31EE86133E79}" dt="2024-12-02T22:06:43.579" v="14498" actId="20578"/>
        <pc:sldMkLst>
          <pc:docMk/>
          <pc:sldMk cId="3496618799" sldId="4054"/>
        </pc:sldMkLst>
      </pc:sldChg>
      <pc:sldChg chg="mod ord modShow">
        <pc:chgData name="Sharon Reader" userId="192b71f1-1400-4988-a857-69de893750f9" providerId="ADAL" clId="{34C0DCB8-D35B-C448-A16B-31EE86133E79}" dt="2024-12-02T21:48:41.278" v="13470" actId="729"/>
        <pc:sldMkLst>
          <pc:docMk/>
          <pc:sldMk cId="909553432" sldId="4055"/>
        </pc:sldMkLst>
      </pc:sldChg>
      <pc:sldChg chg="del">
        <pc:chgData name="Sharon Reader" userId="192b71f1-1400-4988-a857-69de893750f9" providerId="ADAL" clId="{34C0DCB8-D35B-C448-A16B-31EE86133E79}" dt="2024-12-02T21:48:32.205" v="13465" actId="2696"/>
        <pc:sldMkLst>
          <pc:docMk/>
          <pc:sldMk cId="805696528" sldId="4056"/>
        </pc:sldMkLst>
      </pc:sldChg>
      <pc:sldChg chg="add del">
        <pc:chgData name="Sharon Reader" userId="192b71f1-1400-4988-a857-69de893750f9" providerId="ADAL" clId="{34C0DCB8-D35B-C448-A16B-31EE86133E79}" dt="2024-12-02T22:15:20.712" v="15241" actId="2696"/>
        <pc:sldMkLst>
          <pc:docMk/>
          <pc:sldMk cId="3434080772" sldId="2076137858"/>
        </pc:sldMkLst>
      </pc:sldChg>
      <pc:sldChg chg="addSp delSp modSp new del mod modClrScheme chgLayout">
        <pc:chgData name="Sharon Reader" userId="192b71f1-1400-4988-a857-69de893750f9" providerId="ADAL" clId="{34C0DCB8-D35B-C448-A16B-31EE86133E79}" dt="2024-12-02T19:30:55.104" v="8750" actId="2696"/>
        <pc:sldMkLst>
          <pc:docMk/>
          <pc:sldMk cId="360798972" sldId="2076137859"/>
        </pc:sldMkLst>
      </pc:sldChg>
      <pc:sldChg chg="addSp delSp modSp new mod modClrScheme modShow chgLayout">
        <pc:chgData name="Sharon Reader" userId="192b71f1-1400-4988-a857-69de893750f9" providerId="ADAL" clId="{34C0DCB8-D35B-C448-A16B-31EE86133E79}" dt="2024-12-02T19:25:47.459" v="8545" actId="729"/>
        <pc:sldMkLst>
          <pc:docMk/>
          <pc:sldMk cId="1825941742" sldId="2076137860"/>
        </pc:sldMkLst>
      </pc:sldChg>
      <pc:sldChg chg="addSp delSp modSp new del mod modClrScheme chgLayout">
        <pc:chgData name="Sharon Reader" userId="192b71f1-1400-4988-a857-69de893750f9" providerId="ADAL" clId="{34C0DCB8-D35B-C448-A16B-31EE86133E79}" dt="2024-12-02T19:30:59.854" v="8751" actId="2696"/>
        <pc:sldMkLst>
          <pc:docMk/>
          <pc:sldMk cId="569345148" sldId="2076137861"/>
        </pc:sldMkLst>
      </pc:sldChg>
      <pc:sldChg chg="addSp delSp modSp new del mod modClrScheme chgLayout">
        <pc:chgData name="Sharon Reader" userId="192b71f1-1400-4988-a857-69de893750f9" providerId="ADAL" clId="{34C0DCB8-D35B-C448-A16B-31EE86133E79}" dt="2024-12-02T13:27:44.268" v="3588" actId="2696"/>
        <pc:sldMkLst>
          <pc:docMk/>
          <pc:sldMk cId="2625728431" sldId="2076137862"/>
        </pc:sldMkLst>
      </pc:sldChg>
      <pc:sldChg chg="addSp delSp modSp new del mod ord modClrScheme chgLayout">
        <pc:chgData name="Sharon Reader" userId="192b71f1-1400-4988-a857-69de893750f9" providerId="ADAL" clId="{34C0DCB8-D35B-C448-A16B-31EE86133E79}" dt="2024-12-02T21:27:03.555" v="11937" actId="2696"/>
        <pc:sldMkLst>
          <pc:docMk/>
          <pc:sldMk cId="2723553816" sldId="2076137863"/>
        </pc:sldMkLst>
      </pc:sldChg>
      <pc:sldChg chg="addSp modSp new mod ord modAnim">
        <pc:chgData name="Sharon Reader" userId="192b71f1-1400-4988-a857-69de893750f9" providerId="ADAL" clId="{34C0DCB8-D35B-C448-A16B-31EE86133E79}" dt="2024-12-03T07:15:50.265" v="15345"/>
        <pc:sldMkLst>
          <pc:docMk/>
          <pc:sldMk cId="437488044" sldId="2076137864"/>
        </pc:sldMkLst>
      </pc:sldChg>
      <pc:sldChg chg="addSp delSp modSp add mod ord delAnim modAnim modNotesTx">
        <pc:chgData name="Sharon Reader" userId="192b71f1-1400-4988-a857-69de893750f9" providerId="ADAL" clId="{34C0DCB8-D35B-C448-A16B-31EE86133E79}" dt="2024-12-03T07:15:57.798" v="15346"/>
        <pc:sldMkLst>
          <pc:docMk/>
          <pc:sldMk cId="3918286821" sldId="2076137865"/>
        </pc:sldMkLst>
      </pc:sldChg>
      <pc:sldChg chg="addSp delSp modSp add mod modAnim">
        <pc:chgData name="Sharon Reader" userId="192b71f1-1400-4988-a857-69de893750f9" providerId="ADAL" clId="{34C0DCB8-D35B-C448-A16B-31EE86133E79}" dt="2024-12-03T07:16:06.665" v="15348"/>
        <pc:sldMkLst>
          <pc:docMk/>
          <pc:sldMk cId="290189059" sldId="2076137866"/>
        </pc:sldMkLst>
      </pc:sldChg>
      <pc:sldChg chg="delSp modSp add del mod">
        <pc:chgData name="Sharon Reader" userId="192b71f1-1400-4988-a857-69de893750f9" providerId="ADAL" clId="{34C0DCB8-D35B-C448-A16B-31EE86133E79}" dt="2024-12-02T12:53:18.270" v="2661" actId="2696"/>
        <pc:sldMkLst>
          <pc:docMk/>
          <pc:sldMk cId="2654016391" sldId="2076137866"/>
        </pc:sldMkLst>
      </pc:sldChg>
      <pc:sldChg chg="addSp delSp modSp new mod modClrScheme chgLayout">
        <pc:chgData name="Sharon Reader" userId="192b71f1-1400-4988-a857-69de893750f9" providerId="ADAL" clId="{34C0DCB8-D35B-C448-A16B-31EE86133E79}" dt="2024-12-02T19:08:14.127" v="8125" actId="113"/>
        <pc:sldMkLst>
          <pc:docMk/>
          <pc:sldMk cId="2310030008" sldId="2076137867"/>
        </pc:sldMkLst>
      </pc:sldChg>
      <pc:sldChg chg="add del">
        <pc:chgData name="Sharon Reader" userId="192b71f1-1400-4988-a857-69de893750f9" providerId="ADAL" clId="{34C0DCB8-D35B-C448-A16B-31EE86133E79}" dt="2024-12-02T19:08:27.759" v="8127"/>
        <pc:sldMkLst>
          <pc:docMk/>
          <pc:sldMk cId="2547546910" sldId="2076137868"/>
        </pc:sldMkLst>
      </pc:sldChg>
      <pc:sldChg chg="modSp add mod">
        <pc:chgData name="Sharon Reader" userId="192b71f1-1400-4988-a857-69de893750f9" providerId="ADAL" clId="{34C0DCB8-D35B-C448-A16B-31EE86133E79}" dt="2024-12-02T19:09:17.017" v="8136" actId="27107"/>
        <pc:sldMkLst>
          <pc:docMk/>
          <pc:sldMk cId="3503186515" sldId="2076137868"/>
        </pc:sldMkLst>
      </pc:sldChg>
      <pc:sldChg chg="add del">
        <pc:chgData name="Sharon Reader" userId="192b71f1-1400-4988-a857-69de893750f9" providerId="ADAL" clId="{34C0DCB8-D35B-C448-A16B-31EE86133E79}" dt="2024-12-02T19:47:13.718" v="8974"/>
        <pc:sldMkLst>
          <pc:docMk/>
          <pc:sldMk cId="93975195" sldId="2076137869"/>
        </pc:sldMkLst>
      </pc:sldChg>
      <pc:sldChg chg="modSp add mod">
        <pc:chgData name="Sharon Reader" userId="192b71f1-1400-4988-a857-69de893750f9" providerId="ADAL" clId="{34C0DCB8-D35B-C448-A16B-31EE86133E79}" dt="2024-12-02T19:53:08.281" v="9163" actId="1076"/>
        <pc:sldMkLst>
          <pc:docMk/>
          <pc:sldMk cId="309641057" sldId="2076137869"/>
        </pc:sldMkLst>
      </pc:sldChg>
      <pc:sldChg chg="add del">
        <pc:chgData name="Sharon Reader" userId="192b71f1-1400-4988-a857-69de893750f9" providerId="ADAL" clId="{34C0DCB8-D35B-C448-A16B-31EE86133E79}" dt="2024-12-02T19:52:41.679" v="9157"/>
        <pc:sldMkLst>
          <pc:docMk/>
          <pc:sldMk cId="4172434947" sldId="2076137869"/>
        </pc:sldMkLst>
      </pc:sldChg>
      <pc:sldChg chg="addSp delSp modSp add mod modNotesTx">
        <pc:chgData name="Sharon Reader" userId="192b71f1-1400-4988-a857-69de893750f9" providerId="ADAL" clId="{34C0DCB8-D35B-C448-A16B-31EE86133E79}" dt="2024-12-02T20:45:05.130" v="9966" actId="14100"/>
        <pc:sldMkLst>
          <pc:docMk/>
          <pc:sldMk cId="284741611" sldId="2076137870"/>
        </pc:sldMkLst>
      </pc:sldChg>
      <pc:sldChg chg="delSp modSp add mod">
        <pc:chgData name="Sharon Reader" userId="192b71f1-1400-4988-a857-69de893750f9" providerId="ADAL" clId="{34C0DCB8-D35B-C448-A16B-31EE86133E79}" dt="2024-12-02T20:44:43.227" v="9963" actId="1076"/>
        <pc:sldMkLst>
          <pc:docMk/>
          <pc:sldMk cId="3891567410" sldId="2076137871"/>
        </pc:sldMkLst>
      </pc:sldChg>
      <pc:sldChg chg="modSp add mod">
        <pc:chgData name="Sharon Reader" userId="192b71f1-1400-4988-a857-69de893750f9" providerId="ADAL" clId="{34C0DCB8-D35B-C448-A16B-31EE86133E79}" dt="2024-12-02T20:51:53.277" v="10122" actId="1076"/>
        <pc:sldMkLst>
          <pc:docMk/>
          <pc:sldMk cId="3568080572" sldId="2076137872"/>
        </pc:sldMkLst>
      </pc:sldChg>
      <pc:sldChg chg="addSp delSp modSp add mod modNotesTx">
        <pc:chgData name="Sharon Reader" userId="192b71f1-1400-4988-a857-69de893750f9" providerId="ADAL" clId="{34C0DCB8-D35B-C448-A16B-31EE86133E79}" dt="2024-12-02T21:03:40.558" v="10857" actId="20577"/>
        <pc:sldMkLst>
          <pc:docMk/>
          <pc:sldMk cId="408803556" sldId="2076137873"/>
        </pc:sldMkLst>
      </pc:sldChg>
      <pc:sldChg chg="addSp modSp add mod modNotesTx">
        <pc:chgData name="Sharon Reader" userId="192b71f1-1400-4988-a857-69de893750f9" providerId="ADAL" clId="{34C0DCB8-D35B-C448-A16B-31EE86133E79}" dt="2024-12-02T21:20:23.132" v="11862" actId="207"/>
        <pc:sldMkLst>
          <pc:docMk/>
          <pc:sldMk cId="1309106726" sldId="2076137874"/>
        </pc:sldMkLst>
      </pc:sldChg>
      <pc:sldChg chg="add del">
        <pc:chgData name="Sharon Reader" userId="192b71f1-1400-4988-a857-69de893750f9" providerId="ADAL" clId="{34C0DCB8-D35B-C448-A16B-31EE86133E79}" dt="2024-12-02T21:16:57.795" v="11785" actId="2696"/>
        <pc:sldMkLst>
          <pc:docMk/>
          <pc:sldMk cId="282749928" sldId="2076137875"/>
        </pc:sldMkLst>
      </pc:sldChg>
      <pc:sldChg chg="delSp modSp add mod ord">
        <pc:chgData name="Sharon Reader" userId="192b71f1-1400-4988-a857-69de893750f9" providerId="ADAL" clId="{34C0DCB8-D35B-C448-A16B-31EE86133E79}" dt="2024-12-02T21:35:56.447" v="12072" actId="1076"/>
        <pc:sldMkLst>
          <pc:docMk/>
          <pc:sldMk cId="3361668333" sldId="2076137875"/>
        </pc:sldMkLst>
      </pc:sldChg>
      <pc:sldChg chg="addSp modSp add mod modClrScheme chgLayout modNotesTx">
        <pc:chgData name="Sharon Reader" userId="192b71f1-1400-4988-a857-69de893750f9" providerId="ADAL" clId="{34C0DCB8-D35B-C448-A16B-31EE86133E79}" dt="2024-12-02T21:47:13.746" v="13459" actId="20577"/>
        <pc:sldMkLst>
          <pc:docMk/>
          <pc:sldMk cId="4233341580" sldId="2076137876"/>
        </pc:sldMkLst>
      </pc:sldChg>
      <pc:sldChg chg="add mod modShow">
        <pc:chgData name="Sharon Reader" userId="192b71f1-1400-4988-a857-69de893750f9" providerId="ADAL" clId="{34C0DCB8-D35B-C448-A16B-31EE86133E79}" dt="2024-12-02T21:48:21.333" v="13463" actId="729"/>
        <pc:sldMkLst>
          <pc:docMk/>
          <pc:sldMk cId="1763171301" sldId="2076137877"/>
        </pc:sldMkLst>
      </pc:sldChg>
      <pc:sldChg chg="addSp delSp modSp add mod modClrScheme chgLayout modNotesTx">
        <pc:chgData name="Sharon Reader" userId="192b71f1-1400-4988-a857-69de893750f9" providerId="ADAL" clId="{34C0DCB8-D35B-C448-A16B-31EE86133E79}" dt="2024-12-02T22:15:12.914" v="15237" actId="255"/>
        <pc:sldMkLst>
          <pc:docMk/>
          <pc:sldMk cId="1961892082" sldId="2076137878"/>
        </pc:sldMkLst>
      </pc:sldChg>
      <pc:sldChg chg="modSp add mod">
        <pc:chgData name="Sharon Reader" userId="192b71f1-1400-4988-a857-69de893750f9" providerId="ADAL" clId="{34C0DCB8-D35B-C448-A16B-31EE86133E79}" dt="2024-12-02T22:15:41.752" v="15282" actId="1076"/>
        <pc:sldMkLst>
          <pc:docMk/>
          <pc:sldMk cId="878779132" sldId="2076137879"/>
        </pc:sldMkLst>
      </pc:sldChg>
      <pc:sldChg chg="modSp add mod modAnim modShow">
        <pc:chgData name="Sharon Reader" userId="192b71f1-1400-4988-a857-69de893750f9" providerId="ADAL" clId="{34C0DCB8-D35B-C448-A16B-31EE86133E79}" dt="2024-12-03T10:39:34.982" v="16032" actId="729"/>
        <pc:sldMkLst>
          <pc:docMk/>
          <pc:sldMk cId="651687656" sldId="2145706187"/>
        </pc:sldMkLst>
      </pc:sldChg>
      <pc:sldChg chg="modSp add mod">
        <pc:chgData name="Sharon Reader" userId="192b71f1-1400-4988-a857-69de893750f9" providerId="ADAL" clId="{34C0DCB8-D35B-C448-A16B-31EE86133E79}" dt="2024-12-03T08:42:08.924" v="15878" actId="1076"/>
        <pc:sldMkLst>
          <pc:docMk/>
          <pc:sldMk cId="2127768626" sldId="2145706188"/>
        </pc:sldMkLst>
      </pc:sldChg>
      <pc:sldChg chg="add del">
        <pc:chgData name="Sharon Reader" userId="192b71f1-1400-4988-a857-69de893750f9" providerId="ADAL" clId="{34C0DCB8-D35B-C448-A16B-31EE86133E79}" dt="2024-12-02T12:52:18.934" v="2568" actId="2696"/>
        <pc:sldMkLst>
          <pc:docMk/>
          <pc:sldMk cId="3436453416" sldId="214570620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https://ifrcorg-my.sharepoint.com/personal/sharon_reader_ifrc_org/Documents/Surge%20review/Surge%20review%20analysis.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8.xml"/><Relationship Id="rId1" Type="http://schemas.microsoft.com/office/2011/relationships/chartStyle" Target="style58.xml"/><Relationship Id="rId4" Type="http://schemas.openxmlformats.org/officeDocument/2006/relationships/oleObject" Target="https://ifrcorg-my.sharepoint.com/personal/sharon_reader_ifrc_org/Documents/Surge%20review/Surge%20review%20analysis.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9.xml"/><Relationship Id="rId1" Type="http://schemas.microsoft.com/office/2011/relationships/chartStyle" Target="style9.xml"/></Relationships>
</file>

<file path=ppt/charts/_rels/chart8.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oleObject" Target="https://ifrcorg-my.sharepoint.com/personal/sharon_reader_ifrc_org/Documents/Surge%20review/Surge%20review%20analysis.xlsx" TargetMode="External"/><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ifrcorg-my.sharepoint.com/personal/sharon_reader_ifrc_org/Documents/Surge%20review/Surge%20review%20analysi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https://ifrcorg-my.sharepoint.com/personal/sharon_reader_ifrc_org/Documents/Surge%20review/Surge%20review%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effectLst>
              <a:outerShdw sx="1000" sy="1000" algn="ctr" rotWithShape="0">
                <a:prstClr val="black"/>
              </a:outerShdw>
            </a:effectLst>
          </c:spPr>
          <c:dPt>
            <c:idx val="0"/>
            <c:bubble3D val="0"/>
            <c:spPr>
              <a:solidFill>
                <a:schemeClr val="accent1"/>
              </a:solidFill>
              <a:ln>
                <a:noFill/>
              </a:ln>
              <a:effectLst>
                <a:outerShdw sx="1000" sy="1000" algn="ctr" rotWithShape="0">
                  <a:prstClr val="black"/>
                </a:outerShdw>
              </a:effectLst>
            </c:spPr>
            <c:extLst>
              <c:ext xmlns:c16="http://schemas.microsoft.com/office/drawing/2014/chart" uri="{C3380CC4-5D6E-409C-BE32-E72D297353CC}">
                <c16:uniqueId val="{00000001-1D5B-7E48-AE71-E25B3767FFA5}"/>
              </c:ext>
            </c:extLst>
          </c:dPt>
          <c:dPt>
            <c:idx val="1"/>
            <c:bubble3D val="0"/>
            <c:spPr>
              <a:solidFill>
                <a:schemeClr val="accent3"/>
              </a:solidFill>
              <a:ln>
                <a:noFill/>
              </a:ln>
              <a:effectLst>
                <a:outerShdw sx="1000" sy="1000" algn="ctr" rotWithShape="0">
                  <a:prstClr val="black"/>
                </a:outerShdw>
              </a:effectLst>
            </c:spPr>
            <c:extLst>
              <c:ext xmlns:c16="http://schemas.microsoft.com/office/drawing/2014/chart" uri="{C3380CC4-5D6E-409C-BE32-E72D297353CC}">
                <c16:uniqueId val="{00000003-1D5B-7E48-AE71-E25B3767FFA5}"/>
              </c:ext>
            </c:extLst>
          </c:dPt>
          <c:dLbls>
            <c:dLbl>
              <c:idx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1D5B-7E48-AE71-E25B3767FFA5}"/>
                </c:ext>
              </c:extLst>
            </c:dLbl>
            <c:dLbl>
              <c:idx val="1"/>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1D5B-7E48-AE71-E25B3767FFA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analysis.xlsx]ROSTER ANALYSIS'!$H$139:$H$140</c:f>
              <c:strCache>
                <c:ptCount val="2"/>
                <c:pt idx="0">
                  <c:v>Female</c:v>
                </c:pt>
                <c:pt idx="1">
                  <c:v>Male</c:v>
                </c:pt>
              </c:strCache>
            </c:strRef>
          </c:cat>
          <c:val>
            <c:numRef>
              <c:f>'[Surge review analysis.xlsx]ROSTER ANALYSIS'!$I$139:$I$140</c:f>
              <c:numCache>
                <c:formatCode>0%</c:formatCode>
                <c:ptCount val="2"/>
                <c:pt idx="0">
                  <c:v>0.72093023255813948</c:v>
                </c:pt>
                <c:pt idx="1">
                  <c:v>0.27906976744186046</c:v>
                </c:pt>
              </c:numCache>
            </c:numRef>
          </c:val>
          <c:extLst>
            <c:ext xmlns:c16="http://schemas.microsoft.com/office/drawing/2014/chart" uri="{C3380CC4-5D6E-409C-BE32-E72D297353CC}">
              <c16:uniqueId val="{00000004-1D5B-7E48-AE71-E25B3767FFA5}"/>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Surge Roster - By Region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tx>
            <c:strRef>
              <c:f>'[Surge review analysis.xlsx]ROSTER ANALYSIS'!$K$252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ANALYSIS'!$J$253:$J$258</c:f>
              <c:strCache>
                <c:ptCount val="6"/>
                <c:pt idx="0">
                  <c:v>Africa</c:v>
                </c:pt>
                <c:pt idx="1">
                  <c:v>Europe</c:v>
                </c:pt>
                <c:pt idx="2">
                  <c:v>Global role</c:v>
                </c:pt>
                <c:pt idx="3">
                  <c:v>Americas</c:v>
                </c:pt>
                <c:pt idx="4">
                  <c:v>Asia Pacific</c:v>
                </c:pt>
                <c:pt idx="5">
                  <c:v>MENA</c:v>
                </c:pt>
              </c:strCache>
            </c:strRef>
          </c:cat>
          <c:val>
            <c:numRef>
              <c:f>'[Surge review analysis.xlsx]ROSTER ANALYSIS'!$K$253:$K$258</c:f>
              <c:numCache>
                <c:formatCode>0</c:formatCode>
                <c:ptCount val="6"/>
                <c:pt idx="0">
                  <c:v>34</c:v>
                </c:pt>
                <c:pt idx="1">
                  <c:v>28</c:v>
                </c:pt>
                <c:pt idx="2">
                  <c:v>20</c:v>
                </c:pt>
                <c:pt idx="3">
                  <c:v>16</c:v>
                </c:pt>
                <c:pt idx="4">
                  <c:v>16</c:v>
                </c:pt>
                <c:pt idx="5">
                  <c:v>5</c:v>
                </c:pt>
              </c:numCache>
            </c:numRef>
          </c:val>
          <c:extLst>
            <c:ext xmlns:c16="http://schemas.microsoft.com/office/drawing/2014/chart" uri="{C3380CC4-5D6E-409C-BE32-E72D297353CC}">
              <c16:uniqueId val="{00000000-601F-FF4C-8468-F6A10D4146B7}"/>
            </c:ext>
          </c:extLst>
        </c:ser>
        <c:ser>
          <c:idx val="1"/>
          <c:order val="1"/>
          <c:tx>
            <c:strRef>
              <c:f>'[Surge review analysis.xlsx]ROSTER ANALYSIS'!$L$252</c:f>
              <c:strCache>
                <c:ptCount val="1"/>
                <c:pt idx="0">
                  <c:v>Available now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ANALYSIS'!$J$253:$J$258</c:f>
              <c:strCache>
                <c:ptCount val="6"/>
                <c:pt idx="0">
                  <c:v>Africa</c:v>
                </c:pt>
                <c:pt idx="1">
                  <c:v>Europe</c:v>
                </c:pt>
                <c:pt idx="2">
                  <c:v>Global role</c:v>
                </c:pt>
                <c:pt idx="3">
                  <c:v>Americas</c:v>
                </c:pt>
                <c:pt idx="4">
                  <c:v>Asia Pacific</c:v>
                </c:pt>
                <c:pt idx="5">
                  <c:v>MENA</c:v>
                </c:pt>
              </c:strCache>
            </c:strRef>
          </c:cat>
          <c:val>
            <c:numRef>
              <c:f>'[Surge review analysis.xlsx]ROSTER ANALYSIS'!$L$253:$L$258</c:f>
              <c:numCache>
                <c:formatCode>0</c:formatCode>
                <c:ptCount val="6"/>
                <c:pt idx="0">
                  <c:v>24</c:v>
                </c:pt>
                <c:pt idx="1">
                  <c:v>18</c:v>
                </c:pt>
                <c:pt idx="2">
                  <c:v>12</c:v>
                </c:pt>
                <c:pt idx="3">
                  <c:v>9</c:v>
                </c:pt>
                <c:pt idx="4">
                  <c:v>11</c:v>
                </c:pt>
                <c:pt idx="5">
                  <c:v>2</c:v>
                </c:pt>
              </c:numCache>
            </c:numRef>
          </c:val>
          <c:extLst>
            <c:ext xmlns:c16="http://schemas.microsoft.com/office/drawing/2014/chart" uri="{C3380CC4-5D6E-409C-BE32-E72D297353CC}">
              <c16:uniqueId val="{00000001-601F-FF4C-8468-F6A10D4146B7}"/>
            </c:ext>
          </c:extLst>
        </c:ser>
        <c:dLbls>
          <c:dLblPos val="outEnd"/>
          <c:showLegendKey val="0"/>
          <c:showVal val="1"/>
          <c:showCatName val="0"/>
          <c:showSerName val="0"/>
          <c:showPercent val="0"/>
          <c:showBubbleSize val="0"/>
        </c:dLbls>
        <c:gapWidth val="219"/>
        <c:overlap val="-27"/>
        <c:axId val="1967568352"/>
        <c:axId val="1940741839"/>
      </c:barChart>
      <c:catAx>
        <c:axId val="196756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40741839"/>
        <c:crosses val="autoZero"/>
        <c:auto val="1"/>
        <c:lblAlgn val="ctr"/>
        <c:lblOffset val="100"/>
        <c:noMultiLvlLbl val="0"/>
      </c:catAx>
      <c:valAx>
        <c:axId val="1940741839"/>
        <c:scaling>
          <c:orientation val="minMax"/>
        </c:scaling>
        <c:delete val="1"/>
        <c:axPos val="l"/>
        <c:numFmt formatCode="0" sourceLinked="1"/>
        <c:majorTickMark val="none"/>
        <c:minorTickMark val="none"/>
        <c:tickLblPos val="nextTo"/>
        <c:crossAx val="1967568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Languages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analysis.xlsx]ROSTER ANALYSIS'!$V$265</c:f>
              <c:strCache>
                <c:ptCount val="1"/>
                <c:pt idx="0">
                  <c:v>Available now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ANALYSIS'!$U$266:$U$271</c:f>
              <c:strCache>
                <c:ptCount val="6"/>
                <c:pt idx="0">
                  <c:v>Portuguese</c:v>
                </c:pt>
                <c:pt idx="1">
                  <c:v>Russian</c:v>
                </c:pt>
                <c:pt idx="2">
                  <c:v>Arabic</c:v>
                </c:pt>
                <c:pt idx="3">
                  <c:v>Spanish</c:v>
                </c:pt>
                <c:pt idx="4">
                  <c:v>French</c:v>
                </c:pt>
                <c:pt idx="5">
                  <c:v>English</c:v>
                </c:pt>
              </c:strCache>
            </c:strRef>
          </c:cat>
          <c:val>
            <c:numRef>
              <c:f>'[Surge review analysis.xlsx]ROSTER ANALYSIS'!$V$266:$V$271</c:f>
              <c:numCache>
                <c:formatCode>[=1]"Yes";[=0]"No";\ ##</c:formatCode>
                <c:ptCount val="6"/>
                <c:pt idx="0">
                  <c:v>3</c:v>
                </c:pt>
                <c:pt idx="1">
                  <c:v>6</c:v>
                </c:pt>
                <c:pt idx="2">
                  <c:v>9</c:v>
                </c:pt>
                <c:pt idx="3">
                  <c:v>13</c:v>
                </c:pt>
                <c:pt idx="4">
                  <c:v>21</c:v>
                </c:pt>
                <c:pt idx="5">
                  <c:v>82</c:v>
                </c:pt>
              </c:numCache>
            </c:numRef>
          </c:val>
          <c:extLst>
            <c:ext xmlns:c16="http://schemas.microsoft.com/office/drawing/2014/chart" uri="{C3380CC4-5D6E-409C-BE32-E72D297353CC}">
              <c16:uniqueId val="{00000000-9062-E547-B7D0-874F7DE2EF03}"/>
            </c:ext>
          </c:extLst>
        </c:ser>
        <c:ser>
          <c:idx val="1"/>
          <c:order val="1"/>
          <c:tx>
            <c:strRef>
              <c:f>'[Surge review analysis.xlsx]ROSTER ANALYSIS'!$W$265</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ANALYSIS'!$U$266:$U$271</c:f>
              <c:strCache>
                <c:ptCount val="6"/>
                <c:pt idx="0">
                  <c:v>Portuguese</c:v>
                </c:pt>
                <c:pt idx="1">
                  <c:v>Russian</c:v>
                </c:pt>
                <c:pt idx="2">
                  <c:v>Arabic</c:v>
                </c:pt>
                <c:pt idx="3">
                  <c:v>Spanish</c:v>
                </c:pt>
                <c:pt idx="4">
                  <c:v>French</c:v>
                </c:pt>
                <c:pt idx="5">
                  <c:v>English</c:v>
                </c:pt>
              </c:strCache>
            </c:strRef>
          </c:cat>
          <c:val>
            <c:numRef>
              <c:f>'[Surge review analysis.xlsx]ROSTER ANALYSIS'!$W$266:$W$271</c:f>
              <c:numCache>
                <c:formatCode>[=1]"Yes";[=0]"No";\ ##</c:formatCode>
                <c:ptCount val="6"/>
                <c:pt idx="0">
                  <c:v>6</c:v>
                </c:pt>
                <c:pt idx="1">
                  <c:v>6</c:v>
                </c:pt>
                <c:pt idx="2">
                  <c:v>11</c:v>
                </c:pt>
                <c:pt idx="3">
                  <c:v>26</c:v>
                </c:pt>
                <c:pt idx="4">
                  <c:v>37</c:v>
                </c:pt>
                <c:pt idx="5">
                  <c:v>117</c:v>
                </c:pt>
              </c:numCache>
            </c:numRef>
          </c:val>
          <c:extLst>
            <c:ext xmlns:c16="http://schemas.microsoft.com/office/drawing/2014/chart" uri="{C3380CC4-5D6E-409C-BE32-E72D297353CC}">
              <c16:uniqueId val="{00000001-9062-E547-B7D0-874F7DE2EF03}"/>
            </c:ext>
          </c:extLst>
        </c:ser>
        <c:dLbls>
          <c:dLblPos val="outEnd"/>
          <c:showLegendKey val="0"/>
          <c:showVal val="1"/>
          <c:showCatName val="0"/>
          <c:showSerName val="0"/>
          <c:showPercent val="0"/>
          <c:showBubbleSize val="0"/>
        </c:dLbls>
        <c:gapWidth val="182"/>
        <c:axId val="1093958511"/>
        <c:axId val="1173285295"/>
      </c:barChart>
      <c:catAx>
        <c:axId val="1093958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73285295"/>
        <c:crosses val="autoZero"/>
        <c:auto val="1"/>
        <c:lblAlgn val="ctr"/>
        <c:lblOffset val="100"/>
        <c:noMultiLvlLbl val="0"/>
      </c:catAx>
      <c:valAx>
        <c:axId val="1173285295"/>
        <c:scaling>
          <c:orientation val="minMax"/>
        </c:scaling>
        <c:delete val="1"/>
        <c:axPos val="b"/>
        <c:numFmt formatCode="General" sourceLinked="0"/>
        <c:majorTickMark val="none"/>
        <c:minorTickMark val="none"/>
        <c:tickLblPos val="nextTo"/>
        <c:crossAx val="1093958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Deployment length availability</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analysis.xlsx]ROSTER ANALYSIS'!$V$222</c:f>
              <c:strCache>
                <c:ptCount val="1"/>
                <c:pt idx="0">
                  <c:v>Available now</c:v>
                </c:pt>
              </c:strCache>
            </c:strRef>
          </c:tx>
          <c:spPr>
            <a:solidFill>
              <a:schemeClr val="accent3"/>
            </a:solidFill>
            <a:ln>
              <a:noFill/>
            </a:ln>
            <a:effectLst/>
          </c:spPr>
          <c:invertIfNegative val="0"/>
          <c:cat>
            <c:strRef>
              <c:f>'[Surge review analysis.xlsx]ROSTER ANALYSIS'!$U$223:$U$228</c:f>
              <c:strCache>
                <c:ptCount val="6"/>
                <c:pt idx="0">
                  <c:v>Less than one month</c:v>
                </c:pt>
                <c:pt idx="1">
                  <c:v>Up to six weeks</c:v>
                </c:pt>
                <c:pt idx="2">
                  <c:v>Up to two months</c:v>
                </c:pt>
                <c:pt idx="3">
                  <c:v>Up to one month</c:v>
                </c:pt>
                <c:pt idx="4">
                  <c:v>Up to three months</c:v>
                </c:pt>
                <c:pt idx="5">
                  <c:v>Up to four months / any length</c:v>
                </c:pt>
              </c:strCache>
            </c:strRef>
          </c:cat>
          <c:val>
            <c:numRef>
              <c:f>'[Surge review analysis.xlsx]ROSTER ANALYSIS'!$V$223:$V$228</c:f>
              <c:numCache>
                <c:formatCode>General</c:formatCode>
                <c:ptCount val="6"/>
                <c:pt idx="0">
                  <c:v>1</c:v>
                </c:pt>
                <c:pt idx="1">
                  <c:v>10</c:v>
                </c:pt>
                <c:pt idx="2">
                  <c:v>16</c:v>
                </c:pt>
                <c:pt idx="3">
                  <c:v>13</c:v>
                </c:pt>
                <c:pt idx="4">
                  <c:v>21</c:v>
                </c:pt>
                <c:pt idx="5">
                  <c:v>22</c:v>
                </c:pt>
              </c:numCache>
            </c:numRef>
          </c:val>
          <c:extLst>
            <c:ext xmlns:c16="http://schemas.microsoft.com/office/drawing/2014/chart" uri="{C3380CC4-5D6E-409C-BE32-E72D297353CC}">
              <c16:uniqueId val="{00000000-1AA1-214C-A6BD-0AA6FE37BC60}"/>
            </c:ext>
          </c:extLst>
        </c:ser>
        <c:ser>
          <c:idx val="1"/>
          <c:order val="1"/>
          <c:tx>
            <c:strRef>
              <c:f>'[Surge review analysis.xlsx]ROSTER ANALYSIS'!$W$222</c:f>
              <c:strCache>
                <c:ptCount val="1"/>
                <c:pt idx="0">
                  <c:v>Total</c:v>
                </c:pt>
              </c:strCache>
            </c:strRef>
          </c:tx>
          <c:spPr>
            <a:solidFill>
              <a:schemeClr val="accent1"/>
            </a:solidFill>
            <a:ln>
              <a:noFill/>
            </a:ln>
            <a:effectLst/>
          </c:spPr>
          <c:invertIfNegative val="0"/>
          <c:cat>
            <c:strRef>
              <c:f>'[Surge review analysis.xlsx]ROSTER ANALYSIS'!$U$223:$U$228</c:f>
              <c:strCache>
                <c:ptCount val="6"/>
                <c:pt idx="0">
                  <c:v>Less than one month</c:v>
                </c:pt>
                <c:pt idx="1">
                  <c:v>Up to six weeks</c:v>
                </c:pt>
                <c:pt idx="2">
                  <c:v>Up to two months</c:v>
                </c:pt>
                <c:pt idx="3">
                  <c:v>Up to one month</c:v>
                </c:pt>
                <c:pt idx="4">
                  <c:v>Up to three months</c:v>
                </c:pt>
                <c:pt idx="5">
                  <c:v>Up to four months / any length</c:v>
                </c:pt>
              </c:strCache>
            </c:strRef>
          </c:cat>
          <c:val>
            <c:numRef>
              <c:f>'[Surge review analysis.xlsx]ROSTER ANALYSIS'!$W$223:$W$228</c:f>
              <c:numCache>
                <c:formatCode>General</c:formatCode>
                <c:ptCount val="6"/>
                <c:pt idx="0">
                  <c:v>5</c:v>
                </c:pt>
                <c:pt idx="1">
                  <c:v>17</c:v>
                </c:pt>
                <c:pt idx="2">
                  <c:v>18</c:v>
                </c:pt>
                <c:pt idx="3">
                  <c:v>19</c:v>
                </c:pt>
                <c:pt idx="4">
                  <c:v>23</c:v>
                </c:pt>
                <c:pt idx="5">
                  <c:v>36</c:v>
                </c:pt>
              </c:numCache>
            </c:numRef>
          </c:val>
          <c:extLst>
            <c:ext xmlns:c16="http://schemas.microsoft.com/office/drawing/2014/chart" uri="{C3380CC4-5D6E-409C-BE32-E72D297353CC}">
              <c16:uniqueId val="{00000001-1AA1-214C-A6BD-0AA6FE37BC60}"/>
            </c:ext>
          </c:extLst>
        </c:ser>
        <c:dLbls>
          <c:showLegendKey val="0"/>
          <c:showVal val="0"/>
          <c:showCatName val="0"/>
          <c:showSerName val="0"/>
          <c:showPercent val="0"/>
          <c:showBubbleSize val="0"/>
        </c:dLbls>
        <c:gapWidth val="182"/>
        <c:axId val="1166086543"/>
        <c:axId val="1170965535"/>
      </c:barChart>
      <c:catAx>
        <c:axId val="11660865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70965535"/>
        <c:crosses val="autoZero"/>
        <c:auto val="1"/>
        <c:lblAlgn val="ctr"/>
        <c:lblOffset val="100"/>
        <c:noMultiLvlLbl val="0"/>
      </c:catAx>
      <c:valAx>
        <c:axId val="11709655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6608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Role preference </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analysis.xlsx]ROSTER ANALYSIS'!$V$248</c:f>
              <c:strCache>
                <c:ptCount val="1"/>
                <c:pt idx="0">
                  <c:v>Available now</c:v>
                </c:pt>
              </c:strCache>
            </c:strRef>
          </c:tx>
          <c:spPr>
            <a:solidFill>
              <a:schemeClr val="accent3"/>
            </a:solidFill>
            <a:ln>
              <a:noFill/>
            </a:ln>
            <a:effectLst/>
          </c:spPr>
          <c:invertIfNegative val="0"/>
          <c:cat>
            <c:strRef>
              <c:f>'[Surge review analysis.xlsx]ROSTER ANALYSIS'!$U$249:$U$252</c:f>
              <c:strCache>
                <c:ptCount val="4"/>
                <c:pt idx="0">
                  <c:v>Any role</c:v>
                </c:pt>
                <c:pt idx="1">
                  <c:v>Interagency coordination</c:v>
                </c:pt>
                <c:pt idx="2">
                  <c:v>CEA Officer</c:v>
                </c:pt>
                <c:pt idx="3">
                  <c:v>CEA Coordinator</c:v>
                </c:pt>
              </c:strCache>
            </c:strRef>
          </c:cat>
          <c:val>
            <c:numRef>
              <c:f>'[Surge review analysis.xlsx]ROSTER ANALYSIS'!$V$249:$V$252</c:f>
              <c:numCache>
                <c:formatCode>General</c:formatCode>
                <c:ptCount val="4"/>
                <c:pt idx="0">
                  <c:v>38</c:v>
                </c:pt>
                <c:pt idx="1">
                  <c:v>52</c:v>
                </c:pt>
                <c:pt idx="2">
                  <c:v>64</c:v>
                </c:pt>
                <c:pt idx="3">
                  <c:v>72</c:v>
                </c:pt>
              </c:numCache>
            </c:numRef>
          </c:val>
          <c:extLst>
            <c:ext xmlns:c16="http://schemas.microsoft.com/office/drawing/2014/chart" uri="{C3380CC4-5D6E-409C-BE32-E72D297353CC}">
              <c16:uniqueId val="{00000000-4D0A-BE42-8F24-15E0156CA1D8}"/>
            </c:ext>
          </c:extLst>
        </c:ser>
        <c:ser>
          <c:idx val="1"/>
          <c:order val="1"/>
          <c:tx>
            <c:strRef>
              <c:f>'[Surge review analysis.xlsx]ROSTER ANALYSIS'!$W$248</c:f>
              <c:strCache>
                <c:ptCount val="1"/>
                <c:pt idx="0">
                  <c:v>Total</c:v>
                </c:pt>
              </c:strCache>
            </c:strRef>
          </c:tx>
          <c:spPr>
            <a:solidFill>
              <a:schemeClr val="accent1"/>
            </a:solidFill>
            <a:ln>
              <a:noFill/>
            </a:ln>
            <a:effectLst/>
          </c:spPr>
          <c:invertIfNegative val="0"/>
          <c:cat>
            <c:strRef>
              <c:f>'[Surge review analysis.xlsx]ROSTER ANALYSIS'!$U$249:$U$252</c:f>
              <c:strCache>
                <c:ptCount val="4"/>
                <c:pt idx="0">
                  <c:v>Any role</c:v>
                </c:pt>
                <c:pt idx="1">
                  <c:v>Interagency coordination</c:v>
                </c:pt>
                <c:pt idx="2">
                  <c:v>CEA Officer</c:v>
                </c:pt>
                <c:pt idx="3">
                  <c:v>CEA Coordinator</c:v>
                </c:pt>
              </c:strCache>
            </c:strRef>
          </c:cat>
          <c:val>
            <c:numRef>
              <c:f>'[Surge review analysis.xlsx]ROSTER ANALYSIS'!$W$249:$W$252</c:f>
              <c:numCache>
                <c:formatCode>General</c:formatCode>
                <c:ptCount val="4"/>
                <c:pt idx="0">
                  <c:v>48</c:v>
                </c:pt>
                <c:pt idx="1">
                  <c:v>74</c:v>
                </c:pt>
                <c:pt idx="2">
                  <c:v>88</c:v>
                </c:pt>
                <c:pt idx="3">
                  <c:v>102</c:v>
                </c:pt>
              </c:numCache>
            </c:numRef>
          </c:val>
          <c:extLst>
            <c:ext xmlns:c16="http://schemas.microsoft.com/office/drawing/2014/chart" uri="{C3380CC4-5D6E-409C-BE32-E72D297353CC}">
              <c16:uniqueId val="{00000001-4D0A-BE42-8F24-15E0156CA1D8}"/>
            </c:ext>
          </c:extLst>
        </c:ser>
        <c:dLbls>
          <c:showLegendKey val="0"/>
          <c:showVal val="0"/>
          <c:showCatName val="0"/>
          <c:showSerName val="0"/>
          <c:showPercent val="0"/>
          <c:showBubbleSize val="0"/>
        </c:dLbls>
        <c:gapWidth val="182"/>
        <c:axId val="1105755807"/>
        <c:axId val="900656159"/>
      </c:barChart>
      <c:catAx>
        <c:axId val="11057558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9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900656159"/>
        <c:crosses val="autoZero"/>
        <c:auto val="1"/>
        <c:lblAlgn val="ctr"/>
        <c:lblOffset val="100"/>
        <c:noMultiLvlLbl val="0"/>
      </c:catAx>
      <c:valAx>
        <c:axId val="900656159"/>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05755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CEA Surge alerts vs met</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analysis.xlsx]ALERTS'!$B$25</c:f>
              <c:strCache>
                <c:ptCount val="1"/>
                <c:pt idx="0">
                  <c:v># OF ALERTS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3"/>
            <c:marker>
              <c:symbol val="circle"/>
              <c:size val="5"/>
              <c:spPr>
                <a:solidFill>
                  <a:schemeClr val="accent1"/>
                </a:solidFill>
                <a:ln w="9525">
                  <a:solidFill>
                    <a:schemeClr val="accent1"/>
                  </a:solidFill>
                </a:ln>
                <a:effectLst/>
              </c:spPr>
            </c:marker>
            <c:bubble3D val="0"/>
            <c:spPr>
              <a:ln w="41275" cap="rnd">
                <a:solidFill>
                  <a:srgbClr val="452250"/>
                </a:solidFill>
                <a:round/>
              </a:ln>
              <a:effectLst/>
            </c:spPr>
            <c:extLst>
              <c:ext xmlns:c16="http://schemas.microsoft.com/office/drawing/2014/chart" uri="{C3380CC4-5D6E-409C-BE32-E72D297353CC}">
                <c16:uniqueId val="{00000002-719B-A148-AEDA-4F906E2337E9}"/>
              </c:ext>
            </c:extLst>
          </c:dPt>
          <c:cat>
            <c:numRef>
              <c:f>'[Surge review analysis.xlsx]ALERTS'!$A$26:$A$29</c:f>
              <c:numCache>
                <c:formatCode>[=1]"Yes";[=0]"No";\ ##</c:formatCode>
                <c:ptCount val="4"/>
                <c:pt idx="0">
                  <c:v>2021</c:v>
                </c:pt>
                <c:pt idx="1">
                  <c:v>2022</c:v>
                </c:pt>
                <c:pt idx="2">
                  <c:v>2023</c:v>
                </c:pt>
                <c:pt idx="3">
                  <c:v>2024</c:v>
                </c:pt>
              </c:numCache>
            </c:numRef>
          </c:cat>
          <c:val>
            <c:numRef>
              <c:f>'[Surge review analysis.xlsx]ALERTS'!$B$26:$B$29</c:f>
              <c:numCache>
                <c:formatCode>[=1]"Yes";[=0]"No";\ ##</c:formatCode>
                <c:ptCount val="4"/>
                <c:pt idx="0">
                  <c:v>9</c:v>
                </c:pt>
                <c:pt idx="1">
                  <c:v>23</c:v>
                </c:pt>
                <c:pt idx="2">
                  <c:v>13</c:v>
                </c:pt>
                <c:pt idx="3">
                  <c:v>16</c:v>
                </c:pt>
              </c:numCache>
            </c:numRef>
          </c:val>
          <c:smooth val="0"/>
          <c:extLst>
            <c:ext xmlns:c16="http://schemas.microsoft.com/office/drawing/2014/chart" uri="{C3380CC4-5D6E-409C-BE32-E72D297353CC}">
              <c16:uniqueId val="{00000000-719B-A148-AEDA-4F906E2337E9}"/>
            </c:ext>
          </c:extLst>
        </c:ser>
        <c:ser>
          <c:idx val="1"/>
          <c:order val="1"/>
          <c:tx>
            <c:strRef>
              <c:f>'[Surge review analysis.xlsx]ALERTS'!$C$25</c:f>
              <c:strCache>
                <c:ptCount val="1"/>
                <c:pt idx="0">
                  <c:v># MET</c:v>
                </c:pt>
              </c:strCache>
            </c:strRef>
          </c:tx>
          <c:spPr>
            <a:ln w="41275" cap="rnd">
              <a:solidFill>
                <a:schemeClr val="accent3"/>
              </a:solidFill>
              <a:round/>
            </a:ln>
            <a:effectLst/>
          </c:spPr>
          <c:marker>
            <c:symbol val="circle"/>
            <c:size val="5"/>
            <c:spPr>
              <a:solidFill>
                <a:schemeClr val="accent2"/>
              </a:solidFill>
              <a:ln w="9525">
                <a:solidFill>
                  <a:schemeClr val="accent2"/>
                </a:solidFill>
              </a:ln>
              <a:effectLst/>
            </c:spPr>
          </c:marker>
          <c:cat>
            <c:numRef>
              <c:f>'[Surge review analysis.xlsx]ALERTS'!$A$26:$A$29</c:f>
              <c:numCache>
                <c:formatCode>[=1]"Yes";[=0]"No";\ ##</c:formatCode>
                <c:ptCount val="4"/>
                <c:pt idx="0">
                  <c:v>2021</c:v>
                </c:pt>
                <c:pt idx="1">
                  <c:v>2022</c:v>
                </c:pt>
                <c:pt idx="2">
                  <c:v>2023</c:v>
                </c:pt>
                <c:pt idx="3">
                  <c:v>2024</c:v>
                </c:pt>
              </c:numCache>
            </c:numRef>
          </c:cat>
          <c:val>
            <c:numRef>
              <c:f>'[Surge review analysis.xlsx]ALERTS'!$C$26:$C$29</c:f>
              <c:numCache>
                <c:formatCode>0</c:formatCode>
                <c:ptCount val="4"/>
                <c:pt idx="0">
                  <c:v>7</c:v>
                </c:pt>
                <c:pt idx="1">
                  <c:v>22</c:v>
                </c:pt>
                <c:pt idx="2">
                  <c:v>11</c:v>
                </c:pt>
                <c:pt idx="3">
                  <c:v>15</c:v>
                </c:pt>
              </c:numCache>
            </c:numRef>
          </c:val>
          <c:smooth val="0"/>
          <c:extLst>
            <c:ext xmlns:c16="http://schemas.microsoft.com/office/drawing/2014/chart" uri="{C3380CC4-5D6E-409C-BE32-E72D297353CC}">
              <c16:uniqueId val="{00000001-719B-A148-AEDA-4F906E2337E9}"/>
            </c:ext>
          </c:extLst>
        </c:ser>
        <c:dLbls>
          <c:showLegendKey val="0"/>
          <c:showVal val="0"/>
          <c:showCatName val="0"/>
          <c:showSerName val="0"/>
          <c:showPercent val="0"/>
          <c:showBubbleSize val="0"/>
        </c:dLbls>
        <c:marker val="1"/>
        <c:smooth val="0"/>
        <c:axId val="825777408"/>
        <c:axId val="802853440"/>
      </c:lineChart>
      <c:catAx>
        <c:axId val="825777408"/>
        <c:scaling>
          <c:orientation val="minMax"/>
        </c:scaling>
        <c:delete val="0"/>
        <c:axPos val="b"/>
        <c:numFmt formatCode="[=1]&quot;Yes&quot;;[=0]&quot;No&quot;;\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02853440"/>
        <c:crosses val="autoZero"/>
        <c:auto val="1"/>
        <c:lblAlgn val="ctr"/>
        <c:lblOffset val="100"/>
        <c:noMultiLvlLbl val="0"/>
      </c:catAx>
      <c:valAx>
        <c:axId val="802853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25777408"/>
        <c:crosses val="autoZero"/>
        <c:crossBetween val="between"/>
      </c:valAx>
      <c:spPr>
        <a:noFill/>
        <a:ln>
          <a:noFill/>
        </a:ln>
        <a:effectLst/>
      </c:spPr>
    </c:plotArea>
    <c:legend>
      <c:legendPos val="b"/>
      <c:layout>
        <c:manualLayout>
          <c:xMode val="edge"/>
          <c:yMode val="edge"/>
          <c:x val="0.348234979441787"/>
          <c:y val="0.93477743935979474"/>
          <c:w val="0.30353004111642606"/>
          <c:h val="6.5222560640205235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a:latin typeface="Montserrat" pitchFamily="2" charset="77"/>
              </a:rPr>
              <a:t>Role requested</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1"/>
            </a:solidFill>
          </c:spPr>
          <c:dPt>
            <c:idx val="0"/>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E10-B243-9FA7-245014C1E4E5}"/>
              </c:ext>
            </c:extLst>
          </c:dPt>
          <c:dPt>
            <c:idx val="1"/>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E10-B243-9FA7-245014C1E4E5}"/>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1E10-B243-9FA7-245014C1E4E5}"/>
                </c:ext>
              </c:extLst>
            </c:dLbl>
            <c:dLbl>
              <c:idx val="1"/>
              <c:layout>
                <c:manualLayout>
                  <c:x val="-2.4999999999999988E-2"/>
                  <c:y val="3.3341808647090208E-2"/>
                </c:manualLayout>
              </c:layout>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249999999999999"/>
                      <c:h val="0.32218867410526791"/>
                    </c:manualLayout>
                  </c15:layout>
                </c:ext>
                <c:ext xmlns:c16="http://schemas.microsoft.com/office/drawing/2014/chart" uri="{C3380CC4-5D6E-409C-BE32-E72D297353CC}">
                  <c16:uniqueId val="{00000003-1E10-B243-9FA7-245014C1E4E5}"/>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'[Surge review analysis.xlsx]ALERTS'!$A$90:$B$90</c:f>
              <c:strCache>
                <c:ptCount val="2"/>
                <c:pt idx="0">
                  <c:v>CEA OFFICER</c:v>
                </c:pt>
                <c:pt idx="1">
                  <c:v>CEA COORDINATOR</c:v>
                </c:pt>
              </c:strCache>
            </c:strRef>
          </c:cat>
          <c:val>
            <c:numRef>
              <c:f>'[Surge review analysis.xlsx]ALERTS'!$A$91:$B$91</c:f>
              <c:numCache>
                <c:formatCode>[=1]"Yes";[=0]"No";\ ##</c:formatCode>
                <c:ptCount val="2"/>
                <c:pt idx="0">
                  <c:v>28</c:v>
                </c:pt>
                <c:pt idx="1">
                  <c:v>31</c:v>
                </c:pt>
              </c:numCache>
            </c:numRef>
          </c:val>
          <c:extLst>
            <c:ext xmlns:c16="http://schemas.microsoft.com/office/drawing/2014/chart" uri="{C3380CC4-5D6E-409C-BE32-E72D297353CC}">
              <c16:uniqueId val="{00000004-1E10-B243-9FA7-245014C1E4E5}"/>
            </c:ext>
          </c:extLst>
        </c:ser>
        <c:dLbls>
          <c:dLblPos val="outEnd"/>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Languages requested</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'[Surge review analysis.xlsx]ALERTS'!$A$67:$A$72</c:f>
              <c:strCache>
                <c:ptCount val="6"/>
                <c:pt idx="0">
                  <c:v>RUSSIAN</c:v>
                </c:pt>
                <c:pt idx="1">
                  <c:v>PORTUGUESE</c:v>
                </c:pt>
                <c:pt idx="2">
                  <c:v>SWAHILI</c:v>
                </c:pt>
                <c:pt idx="3">
                  <c:v>ARABIC</c:v>
                </c:pt>
                <c:pt idx="4">
                  <c:v>SPANISH</c:v>
                </c:pt>
                <c:pt idx="5">
                  <c:v>FRENCH</c:v>
                </c:pt>
              </c:strCache>
            </c:strRef>
          </c:cat>
          <c:val>
            <c:numRef>
              <c:f>'[Surge review analysis.xlsx]ALERTS'!$B$67:$B$72</c:f>
              <c:numCache>
                <c:formatCode>General</c:formatCode>
                <c:ptCount val="6"/>
                <c:pt idx="0">
                  <c:v>1</c:v>
                </c:pt>
                <c:pt idx="1">
                  <c:v>1</c:v>
                </c:pt>
                <c:pt idx="2">
                  <c:v>1</c:v>
                </c:pt>
                <c:pt idx="3">
                  <c:v>3</c:v>
                </c:pt>
                <c:pt idx="4">
                  <c:v>8</c:v>
                </c:pt>
                <c:pt idx="5">
                  <c:v>14</c:v>
                </c:pt>
              </c:numCache>
            </c:numRef>
          </c:val>
          <c:extLst>
            <c:ext xmlns:c16="http://schemas.microsoft.com/office/drawing/2014/chart" uri="{C3380CC4-5D6E-409C-BE32-E72D297353CC}">
              <c16:uniqueId val="{00000000-90C0-0C4F-ADA7-0D95C0F60AAB}"/>
            </c:ext>
          </c:extLst>
        </c:ser>
        <c:dLbls>
          <c:showLegendKey val="0"/>
          <c:showVal val="0"/>
          <c:showCatName val="0"/>
          <c:showSerName val="0"/>
          <c:showPercent val="0"/>
          <c:showBubbleSize val="0"/>
        </c:dLbls>
        <c:gapWidth val="182"/>
        <c:axId val="809853344"/>
        <c:axId val="809855056"/>
      </c:barChart>
      <c:catAx>
        <c:axId val="809853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09855056"/>
        <c:crosses val="autoZero"/>
        <c:auto val="1"/>
        <c:lblAlgn val="ctr"/>
        <c:lblOffset val="100"/>
        <c:noMultiLvlLbl val="0"/>
      </c:catAx>
      <c:valAx>
        <c:axId val="809855056"/>
        <c:scaling>
          <c:orientation val="minMax"/>
          <c:max val="1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09853344"/>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sz="2200" b="1">
                <a:latin typeface="Montserrat" pitchFamily="2" charset="77"/>
                <a:ea typeface="Open Sans" panose="020B0606030504020204" pitchFamily="34" charset="0"/>
                <a:cs typeface="Open Sans" panose="020B0606030504020204" pitchFamily="34" charset="0"/>
              </a:rPr>
              <a:t>CEA Alerts by emergency level</a:t>
            </a:r>
          </a:p>
        </c:rich>
      </c:tx>
      <c:layout>
        <c:manualLayout>
          <c:xMode val="edge"/>
          <c:yMode val="edge"/>
          <c:x val="0.18896983561731895"/>
          <c:y val="1.5658173443244671E-2"/>
        </c:manualLayout>
      </c:layout>
      <c:overlay val="0"/>
      <c:spPr>
        <a:noFill/>
        <a:ln>
          <a:noFill/>
        </a:ln>
        <a:effectLst/>
      </c:spPr>
      <c:txPr>
        <a:bodyPr rot="0" spcFirstLastPara="1" vertOverflow="ellipsis" vert="horz" wrap="square" anchor="ctr" anchorCtr="1"/>
        <a:lstStyle/>
        <a:p>
          <a:pPr>
            <a:defRPr sz="22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percentStacked"/>
        <c:varyColors val="0"/>
        <c:ser>
          <c:idx val="0"/>
          <c:order val="0"/>
          <c:tx>
            <c:strRef>
              <c:f>'[Surge review analysis.xlsx]ALERTS'!$A$77</c:f>
              <c:strCache>
                <c:ptCount val="1"/>
                <c:pt idx="0">
                  <c:v>RED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analysis.xlsx]ALERTS'!$A$78</c:f>
              <c:numCache>
                <c:formatCode>0%</c:formatCode>
                <c:ptCount val="1"/>
                <c:pt idx="0">
                  <c:v>0.54</c:v>
                </c:pt>
              </c:numCache>
            </c:numRef>
          </c:val>
          <c:extLst>
            <c:ext xmlns:c16="http://schemas.microsoft.com/office/drawing/2014/chart" uri="{C3380CC4-5D6E-409C-BE32-E72D297353CC}">
              <c16:uniqueId val="{00000000-19A9-1C4B-82AD-A4A812F0074B}"/>
            </c:ext>
          </c:extLst>
        </c:ser>
        <c:ser>
          <c:idx val="1"/>
          <c:order val="1"/>
          <c:tx>
            <c:strRef>
              <c:f>'[Surge review analysis.xlsx]ALERTS'!$B$77</c:f>
              <c:strCache>
                <c:ptCount val="1"/>
                <c:pt idx="0">
                  <c:v>ORANGE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analysis.xlsx]ALERTS'!$B$78</c:f>
              <c:numCache>
                <c:formatCode>0%</c:formatCode>
                <c:ptCount val="1"/>
                <c:pt idx="0">
                  <c:v>0.27</c:v>
                </c:pt>
              </c:numCache>
            </c:numRef>
          </c:val>
          <c:extLst>
            <c:ext xmlns:c16="http://schemas.microsoft.com/office/drawing/2014/chart" uri="{C3380CC4-5D6E-409C-BE32-E72D297353CC}">
              <c16:uniqueId val="{00000001-19A9-1C4B-82AD-A4A812F0074B}"/>
            </c:ext>
          </c:extLst>
        </c:ser>
        <c:ser>
          <c:idx val="2"/>
          <c:order val="2"/>
          <c:tx>
            <c:strRef>
              <c:f>'[Surge review analysis.xlsx]ALERTS'!$C$77</c:f>
              <c:strCache>
                <c:ptCount val="1"/>
                <c:pt idx="0">
                  <c:v>YELLOW</c:v>
                </c:pt>
              </c:strCache>
            </c:strRef>
          </c:tx>
          <c:spPr>
            <a:solidFill>
              <a:srgbClr val="F5F10C"/>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analysis.xlsx]ALERTS'!$C$78</c:f>
              <c:numCache>
                <c:formatCode>0%</c:formatCode>
                <c:ptCount val="1"/>
                <c:pt idx="0">
                  <c:v>0.19</c:v>
                </c:pt>
              </c:numCache>
            </c:numRef>
          </c:val>
          <c:extLst>
            <c:ext xmlns:c16="http://schemas.microsoft.com/office/drawing/2014/chart" uri="{C3380CC4-5D6E-409C-BE32-E72D297353CC}">
              <c16:uniqueId val="{00000002-19A9-1C4B-82AD-A4A812F0074B}"/>
            </c:ext>
          </c:extLst>
        </c:ser>
        <c:dLbls>
          <c:dLblPos val="ctr"/>
          <c:showLegendKey val="0"/>
          <c:showVal val="1"/>
          <c:showCatName val="0"/>
          <c:showSerName val="0"/>
          <c:showPercent val="0"/>
          <c:showBubbleSize val="0"/>
        </c:dLbls>
        <c:gapWidth val="150"/>
        <c:overlap val="100"/>
        <c:axId val="944258768"/>
        <c:axId val="1004591920"/>
      </c:barChart>
      <c:catAx>
        <c:axId val="944258768"/>
        <c:scaling>
          <c:orientation val="minMax"/>
        </c:scaling>
        <c:delete val="1"/>
        <c:axPos val="t"/>
        <c:numFmt formatCode="General" sourceLinked="1"/>
        <c:majorTickMark val="none"/>
        <c:minorTickMark val="none"/>
        <c:tickLblPos val="nextTo"/>
        <c:crossAx val="1004591920"/>
        <c:crosses val="autoZero"/>
        <c:auto val="1"/>
        <c:lblAlgn val="ctr"/>
        <c:lblOffset val="100"/>
        <c:noMultiLvlLbl val="0"/>
      </c:catAx>
      <c:valAx>
        <c:axId val="1004591920"/>
        <c:scaling>
          <c:orientation val="maxMin"/>
        </c:scaling>
        <c:delete val="1"/>
        <c:axPos val="l"/>
        <c:numFmt formatCode="0%" sourceLinked="1"/>
        <c:majorTickMark val="none"/>
        <c:minorTickMark val="none"/>
        <c:tickLblPos val="nextTo"/>
        <c:crossAx val="94425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a:t>Reason for stand downs</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effectLst/>
          </c:spPr>
          <c:dPt>
            <c:idx val="0"/>
            <c:bubble3D val="0"/>
            <c:spPr>
              <a:solidFill>
                <a:schemeClr val="bg1">
                  <a:lumMod val="40000"/>
                  <a:lumOff val="60000"/>
                </a:schemeClr>
              </a:solidFill>
              <a:ln>
                <a:noFill/>
              </a:ln>
              <a:effectLst/>
            </c:spPr>
            <c:extLst>
              <c:ext xmlns:c16="http://schemas.microsoft.com/office/drawing/2014/chart" uri="{C3380CC4-5D6E-409C-BE32-E72D297353CC}">
                <c16:uniqueId val="{00000001-1066-584C-8E2D-82D0944BC73D}"/>
              </c:ext>
            </c:extLst>
          </c:dPt>
          <c:dPt>
            <c:idx val="1"/>
            <c:bubble3D val="0"/>
            <c:spPr>
              <a:solidFill>
                <a:schemeClr val="accent3"/>
              </a:solidFill>
              <a:ln>
                <a:noFill/>
              </a:ln>
              <a:effectLst/>
            </c:spPr>
            <c:extLst>
              <c:ext xmlns:c16="http://schemas.microsoft.com/office/drawing/2014/chart" uri="{C3380CC4-5D6E-409C-BE32-E72D297353CC}">
                <c16:uniqueId val="{00000003-1066-584C-8E2D-82D0944BC73D}"/>
              </c:ext>
            </c:extLst>
          </c:dPt>
          <c:dPt>
            <c:idx val="2"/>
            <c:bubble3D val="0"/>
            <c:spPr>
              <a:solidFill>
                <a:schemeClr val="accent1"/>
              </a:solidFill>
              <a:ln>
                <a:noFill/>
              </a:ln>
              <a:effectLst/>
            </c:spPr>
            <c:extLst>
              <c:ext xmlns:c16="http://schemas.microsoft.com/office/drawing/2014/chart" uri="{C3380CC4-5D6E-409C-BE32-E72D297353CC}">
                <c16:uniqueId val="{00000005-1066-584C-8E2D-82D0944BC73D}"/>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1066-584C-8E2D-82D0944BC73D}"/>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1066-584C-8E2D-82D0944BC73D}"/>
                </c:ext>
              </c:extLst>
            </c:dLbl>
            <c:dLbl>
              <c:idx val="2"/>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1066-584C-8E2D-82D0944BC73D}"/>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analysis.xlsx]ALERTS'!$A$42:$A$44</c:f>
              <c:strCache>
                <c:ptCount val="3"/>
                <c:pt idx="0">
                  <c:v>Filled outside surge</c:v>
                </c:pt>
                <c:pt idx="1">
                  <c:v>No suitable applicants</c:v>
                </c:pt>
                <c:pt idx="2">
                  <c:v>Change in operational needs</c:v>
                </c:pt>
              </c:strCache>
            </c:strRef>
          </c:cat>
          <c:val>
            <c:numRef>
              <c:f>'[Surge review analysis.xlsx]ALERTS'!$B$42:$B$44</c:f>
              <c:numCache>
                <c:formatCode>General</c:formatCode>
                <c:ptCount val="3"/>
                <c:pt idx="0">
                  <c:v>1</c:v>
                </c:pt>
                <c:pt idx="1">
                  <c:v>2</c:v>
                </c:pt>
                <c:pt idx="2">
                  <c:v>3</c:v>
                </c:pt>
              </c:numCache>
            </c:numRef>
          </c:val>
          <c:extLst>
            <c:ext xmlns:c16="http://schemas.microsoft.com/office/drawing/2014/chart" uri="{C3380CC4-5D6E-409C-BE32-E72D297353CC}">
              <c16:uniqueId val="{00000006-1066-584C-8E2D-82D0944BC73D}"/>
            </c:ext>
          </c:extLst>
        </c:ser>
        <c:dLbls>
          <c:dLblPos val="outEnd"/>
          <c:showLegendKey val="0"/>
          <c:showVal val="1"/>
          <c:showCatName val="0"/>
          <c:showSerName val="0"/>
          <c:showPercent val="0"/>
          <c:showBubbleSize val="0"/>
          <c:showLeaderLines val="1"/>
        </c:dLbls>
        <c:firstSliceAng val="22"/>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b="1">
                <a:latin typeface="Montserrat" pitchFamily="2" charset="77"/>
              </a:rPr>
              <a:t>CEA</a:t>
            </a:r>
            <a:r>
              <a:rPr lang="en-US" b="1" baseline="0">
                <a:latin typeface="Montserrat" pitchFamily="2" charset="77"/>
              </a:rPr>
              <a:t> surge deployment timeline</a:t>
            </a:r>
            <a:endParaRPr lang="en-US" b="1">
              <a:latin typeface="Montserrat" pitchFamily="2" charset="77"/>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analysis.xlsx]Deployment analysis'!$AJ$34</c:f>
              <c:strCache>
                <c:ptCount val="1"/>
                <c:pt idx="0">
                  <c:v>Total</c:v>
                </c:pt>
              </c:strCache>
            </c:strRef>
          </c:tx>
          <c:spPr>
            <a:ln w="28575" cap="rnd">
              <a:solidFill>
                <a:schemeClr val="accent3"/>
              </a:solidFill>
              <a:round/>
            </a:ln>
            <a:effectLst/>
          </c:spPr>
          <c:marker>
            <c:symbol val="circle"/>
            <c:size val="5"/>
            <c:spPr>
              <a:solidFill>
                <a:schemeClr val="accent1"/>
              </a:solidFill>
              <a:ln w="9525">
                <a:solidFill>
                  <a:schemeClr val="accent1"/>
                </a:solidFill>
              </a:ln>
              <a:effectLst/>
            </c:spPr>
          </c:marker>
          <c:dPt>
            <c:idx val="6"/>
            <c:marker>
              <c:symbol val="circle"/>
              <c:size val="5"/>
              <c:spPr>
                <a:solidFill>
                  <a:schemeClr val="accent1"/>
                </a:solidFill>
                <a:ln w="9525">
                  <a:solidFill>
                    <a:schemeClr val="accent1"/>
                  </a:solidFill>
                </a:ln>
                <a:effectLst/>
              </c:spPr>
            </c:marker>
            <c:bubble3D val="0"/>
            <c:spPr>
              <a:ln w="41275" cap="rnd">
                <a:solidFill>
                  <a:schemeClr val="accent3"/>
                </a:solidFill>
                <a:round/>
              </a:ln>
              <a:effectLst/>
            </c:spPr>
            <c:extLst>
              <c:ext xmlns:c16="http://schemas.microsoft.com/office/drawing/2014/chart" uri="{C3380CC4-5D6E-409C-BE32-E72D297353CC}">
                <c16:uniqueId val="{00000000-A966-D74D-9DF9-1A07658BA19D}"/>
              </c:ext>
            </c:extLst>
          </c:dPt>
          <c:cat>
            <c:numRef>
              <c:f>'[Surge review analysis.xlsx]Deployment analysis'!$AG$35:$AG$42</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analysis'!$AJ$35:$AJ$42</c:f>
              <c:numCache>
                <c:formatCode>General</c:formatCode>
                <c:ptCount val="8"/>
                <c:pt idx="0">
                  <c:v>6</c:v>
                </c:pt>
                <c:pt idx="1">
                  <c:v>15</c:v>
                </c:pt>
                <c:pt idx="2">
                  <c:v>13</c:v>
                </c:pt>
                <c:pt idx="3">
                  <c:v>13</c:v>
                </c:pt>
                <c:pt idx="4">
                  <c:v>14</c:v>
                </c:pt>
                <c:pt idx="5">
                  <c:v>30</c:v>
                </c:pt>
                <c:pt idx="6">
                  <c:v>8</c:v>
                </c:pt>
                <c:pt idx="7">
                  <c:v>6</c:v>
                </c:pt>
              </c:numCache>
            </c:numRef>
          </c:val>
          <c:smooth val="0"/>
          <c:extLst>
            <c:ext xmlns:c16="http://schemas.microsoft.com/office/drawing/2014/chart" uri="{C3380CC4-5D6E-409C-BE32-E72D297353CC}">
              <c16:uniqueId val="{00000000-5DC2-B342-9B20-DEEEB63C7770}"/>
            </c:ext>
          </c:extLst>
        </c:ser>
        <c:dLbls>
          <c:showLegendKey val="0"/>
          <c:showVal val="0"/>
          <c:showCatName val="0"/>
          <c:showSerName val="0"/>
          <c:showPercent val="0"/>
          <c:showBubbleSize val="0"/>
        </c:dLbls>
        <c:marker val="1"/>
        <c:smooth val="0"/>
        <c:axId val="499758416"/>
        <c:axId val="193375984"/>
      </c:lineChart>
      <c:catAx>
        <c:axId val="499758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3375984"/>
        <c:crosses val="autoZero"/>
        <c:auto val="1"/>
        <c:lblAlgn val="ctr"/>
        <c:lblOffset val="100"/>
        <c:noMultiLvlLbl val="0"/>
      </c:catAx>
      <c:valAx>
        <c:axId val="1933759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99758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outEnd"/>
          <c:showLegendKey val="0"/>
          <c:showVal val="1"/>
          <c:showCatName val="0"/>
          <c:showSerName val="0"/>
          <c:showPercent val="0"/>
          <c:showBubbleSize val="0"/>
          <c:showLeaderLines val="0"/>
        </c:dLbls>
        <c:firstSliceAng val="71"/>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ea typeface="Open Sans" panose="020B0606030504020204" pitchFamily="34" charset="0"/>
                <a:cs typeface="Open Sans" panose="020B0606030504020204" pitchFamily="34" charset="0"/>
              </a:rPr>
              <a:t>Top 5 operations for CEA surge deployments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analysis.xlsx]Deployment analysis'!$V$4:$V$8</c:f>
              <c:strCache>
                <c:ptCount val="5"/>
                <c:pt idx="0">
                  <c:v>Ukraine and impacted countries crisis</c:v>
                </c:pt>
                <c:pt idx="1">
                  <c:v>DRC, EVD Response and Containment</c:v>
                </c:pt>
                <c:pt idx="2">
                  <c:v>Global: COVID-19 pandemic</c:v>
                </c:pt>
                <c:pt idx="3">
                  <c:v>Tropical Cyclone IDAI, Mozambique</c:v>
                </c:pt>
                <c:pt idx="4">
                  <c:v>Bangladesh - Population Movement</c:v>
                </c:pt>
              </c:strCache>
            </c:strRef>
          </c:cat>
          <c:val>
            <c:numRef>
              <c:f>'[Surge review analysis.xlsx]Deployment analysis'!$W$4:$W$8</c:f>
              <c:numCache>
                <c:formatCode>General</c:formatCode>
                <c:ptCount val="5"/>
                <c:pt idx="0">
                  <c:v>23</c:v>
                </c:pt>
                <c:pt idx="1">
                  <c:v>14</c:v>
                </c:pt>
                <c:pt idx="2">
                  <c:v>12</c:v>
                </c:pt>
                <c:pt idx="3">
                  <c:v>5</c:v>
                </c:pt>
                <c:pt idx="4">
                  <c:v>4</c:v>
                </c:pt>
              </c:numCache>
            </c:numRef>
          </c:val>
          <c:extLst>
            <c:ext xmlns:c16="http://schemas.microsoft.com/office/drawing/2014/chart" uri="{C3380CC4-5D6E-409C-BE32-E72D297353CC}">
              <c16:uniqueId val="{00000000-CFCA-B748-8E9A-11B2CE0FA172}"/>
            </c:ext>
          </c:extLst>
        </c:ser>
        <c:dLbls>
          <c:showLegendKey val="0"/>
          <c:showVal val="0"/>
          <c:showCatName val="0"/>
          <c:showSerName val="0"/>
          <c:showPercent val="0"/>
          <c:showBubbleSize val="0"/>
        </c:dLbls>
        <c:gapWidth val="219"/>
        <c:overlap val="-27"/>
        <c:axId val="252026864"/>
        <c:axId val="196631120"/>
      </c:barChart>
      <c:catAx>
        <c:axId val="25202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6631120"/>
        <c:crosses val="autoZero"/>
        <c:auto val="1"/>
        <c:lblAlgn val="ctr"/>
        <c:lblOffset val="100"/>
        <c:noMultiLvlLbl val="0"/>
      </c:catAx>
      <c:valAx>
        <c:axId val="196631120"/>
        <c:scaling>
          <c:orientation val="minMax"/>
        </c:scaling>
        <c:delete val="1"/>
        <c:axPos val="l"/>
        <c:numFmt formatCode="General" sourceLinked="1"/>
        <c:majorTickMark val="none"/>
        <c:minorTickMark val="none"/>
        <c:tickLblPos val="nextTo"/>
        <c:crossAx val="252026864"/>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 of CEA deployments </a:t>
            </a:r>
            <a:r>
              <a:rPr lang="en-GB" b="1" baseline="0">
                <a:latin typeface="Montserrat" pitchFamily="2" charset="77"/>
              </a:rPr>
              <a:t>vs deployments overall</a:t>
            </a:r>
            <a:endParaRPr lang="en-GB" b="1">
              <a:latin typeface="Montserrat" pitchFamily="2" charset="77"/>
            </a:endParaRPr>
          </a:p>
        </c:rich>
      </c:tx>
      <c:layout>
        <c:manualLayout>
          <c:xMode val="edge"/>
          <c:yMode val="edge"/>
          <c:x val="0.10588500113923245"/>
          <c:y val="1.1917461724538038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GB"/>
        </a:p>
      </c:txPr>
    </c:title>
    <c:autoTitleDeleted val="0"/>
    <c:plotArea>
      <c:layout/>
      <c:lineChart>
        <c:grouping val="standard"/>
        <c:varyColors val="0"/>
        <c:ser>
          <c:idx val="0"/>
          <c:order val="0"/>
          <c:tx>
            <c:strRef>
              <c:f>'[Surge review analysis.xlsx]Deployment analysis'!$AF$3</c:f>
              <c:strCache>
                <c:ptCount val="1"/>
                <c:pt idx="0">
                  <c:v>% CEA deployments</c:v>
                </c:pt>
              </c:strCache>
            </c:strRef>
          </c:tx>
          <c:spPr>
            <a:ln w="41275" cap="rnd">
              <a:solidFill>
                <a:schemeClr val="accent1"/>
              </a:solidFill>
              <a:round/>
            </a:ln>
            <a:effectLst/>
          </c:spPr>
          <c:marker>
            <c:symbol val="circle"/>
            <c:size val="5"/>
            <c:spPr>
              <a:solidFill>
                <a:schemeClr val="accent1"/>
              </a:solidFill>
              <a:ln w="9525">
                <a:solidFill>
                  <a:schemeClr val="accent1"/>
                </a:solidFill>
              </a:ln>
              <a:effectLst/>
            </c:spPr>
          </c:marker>
          <c:cat>
            <c:strRef>
              <c:f>'[Surge review analysis.xlsx]Deployment analysis'!$AD$4:$AD$8</c:f>
              <c:strCache>
                <c:ptCount val="5"/>
                <c:pt idx="0">
                  <c:v>Epidemic</c:v>
                </c:pt>
                <c:pt idx="1">
                  <c:v>Population Movement</c:v>
                </c:pt>
                <c:pt idx="2">
                  <c:v>Cyclone</c:v>
                </c:pt>
                <c:pt idx="3">
                  <c:v>Earthquake</c:v>
                </c:pt>
                <c:pt idx="4">
                  <c:v>Flood</c:v>
                </c:pt>
              </c:strCache>
            </c:strRef>
          </c:cat>
          <c:val>
            <c:numRef>
              <c:f>'[Surge review analysis.xlsx]Deployment analysis'!$AF$4:$AF$8</c:f>
              <c:numCache>
                <c:formatCode>0%</c:formatCode>
                <c:ptCount val="5"/>
                <c:pt idx="0">
                  <c:v>0.37142857142857144</c:v>
                </c:pt>
                <c:pt idx="1">
                  <c:v>0.31428571428571428</c:v>
                </c:pt>
                <c:pt idx="2">
                  <c:v>0.12380952380952381</c:v>
                </c:pt>
                <c:pt idx="3">
                  <c:v>6.6666666666666666E-2</c:v>
                </c:pt>
                <c:pt idx="4">
                  <c:v>6.6666666666666666E-2</c:v>
                </c:pt>
              </c:numCache>
            </c:numRef>
          </c:val>
          <c:smooth val="0"/>
          <c:extLst>
            <c:ext xmlns:c16="http://schemas.microsoft.com/office/drawing/2014/chart" uri="{C3380CC4-5D6E-409C-BE32-E72D297353CC}">
              <c16:uniqueId val="{00000000-6840-A24E-A5B2-42C5C8BB8F03}"/>
            </c:ext>
          </c:extLst>
        </c:ser>
        <c:ser>
          <c:idx val="1"/>
          <c:order val="1"/>
          <c:tx>
            <c:strRef>
              <c:f>'[Surge review analysis.xlsx]Deployment analysis'!$AG$3</c:f>
              <c:strCache>
                <c:ptCount val="1"/>
                <c:pt idx="0">
                  <c:v>% deployments overall</c:v>
                </c:pt>
              </c:strCache>
            </c:strRef>
          </c:tx>
          <c:spPr>
            <a:ln w="41275" cap="rnd">
              <a:solidFill>
                <a:schemeClr val="accent3"/>
              </a:solidFill>
              <a:round/>
            </a:ln>
            <a:effectLst/>
          </c:spPr>
          <c:marker>
            <c:symbol val="circle"/>
            <c:size val="5"/>
            <c:spPr>
              <a:solidFill>
                <a:schemeClr val="accent2"/>
              </a:solidFill>
              <a:ln w="9525">
                <a:solidFill>
                  <a:schemeClr val="accent2"/>
                </a:solidFill>
              </a:ln>
              <a:effectLst/>
            </c:spPr>
          </c:marker>
          <c:cat>
            <c:strRef>
              <c:f>'[Surge review analysis.xlsx]Deployment analysis'!$AD$4:$AD$8</c:f>
              <c:strCache>
                <c:ptCount val="5"/>
                <c:pt idx="0">
                  <c:v>Epidemic</c:v>
                </c:pt>
                <c:pt idx="1">
                  <c:v>Population Movement</c:v>
                </c:pt>
                <c:pt idx="2">
                  <c:v>Cyclone</c:v>
                </c:pt>
                <c:pt idx="3">
                  <c:v>Earthquake</c:v>
                </c:pt>
                <c:pt idx="4">
                  <c:v>Flood</c:v>
                </c:pt>
              </c:strCache>
            </c:strRef>
          </c:cat>
          <c:val>
            <c:numRef>
              <c:f>'[Surge review analysis.xlsx]Deployment analysis'!$AG$4:$AG$8</c:f>
              <c:numCache>
                <c:formatCode>0%</c:formatCode>
                <c:ptCount val="5"/>
                <c:pt idx="0">
                  <c:v>0.2</c:v>
                </c:pt>
                <c:pt idx="1">
                  <c:v>0.2</c:v>
                </c:pt>
                <c:pt idx="2">
                  <c:v>0.23</c:v>
                </c:pt>
                <c:pt idx="3">
                  <c:v>0.11</c:v>
                </c:pt>
                <c:pt idx="4">
                  <c:v>0.14000000000000001</c:v>
                </c:pt>
              </c:numCache>
            </c:numRef>
          </c:val>
          <c:smooth val="0"/>
          <c:extLst>
            <c:ext xmlns:c16="http://schemas.microsoft.com/office/drawing/2014/chart" uri="{C3380CC4-5D6E-409C-BE32-E72D297353CC}">
              <c16:uniqueId val="{00000001-6840-A24E-A5B2-42C5C8BB8F03}"/>
            </c:ext>
          </c:extLst>
        </c:ser>
        <c:dLbls>
          <c:showLegendKey val="0"/>
          <c:showVal val="0"/>
          <c:showCatName val="0"/>
          <c:showSerName val="0"/>
          <c:showPercent val="0"/>
          <c:showBubbleSize val="0"/>
        </c:dLbls>
        <c:marker val="1"/>
        <c:smooth val="0"/>
        <c:axId val="346738672"/>
        <c:axId val="282748400"/>
      </c:lineChart>
      <c:catAx>
        <c:axId val="34673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82748400"/>
        <c:crosses val="autoZero"/>
        <c:auto val="1"/>
        <c:lblAlgn val="ctr"/>
        <c:lblOffset val="100"/>
        <c:noMultiLvlLbl val="0"/>
      </c:catAx>
      <c:valAx>
        <c:axId val="2827484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46738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b="1">
                <a:latin typeface="Montserrat" pitchFamily="2" charset="77"/>
              </a:rPr>
              <a:t>CEA deployment by emergency classification</a:t>
            </a:r>
          </a:p>
        </c:rich>
      </c:tx>
      <c:layout>
        <c:manualLayout>
          <c:xMode val="edge"/>
          <c:yMode val="edge"/>
          <c:x val="0.15016642798360702"/>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barChart>
        <c:barDir val="col"/>
        <c:grouping val="percentStacked"/>
        <c:varyColors val="0"/>
        <c:ser>
          <c:idx val="0"/>
          <c:order val="0"/>
          <c:tx>
            <c:strRef>
              <c:f>'[Surge review analysis.xlsx]Deployment analysis'!$AE$19</c:f>
              <c:strCache>
                <c:ptCount val="1"/>
                <c:pt idx="0">
                  <c:v>Yellow</c:v>
                </c:pt>
              </c:strCache>
            </c:strRef>
          </c:tx>
          <c:spPr>
            <a:solidFill>
              <a:srgbClr val="FDF679"/>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analysis.xlsx]Deployment analysis'!$AF$19</c:f>
              <c:numCache>
                <c:formatCode>0%</c:formatCode>
                <c:ptCount val="1"/>
                <c:pt idx="0">
                  <c:v>0.13333333333333333</c:v>
                </c:pt>
              </c:numCache>
            </c:numRef>
          </c:val>
          <c:extLst>
            <c:ext xmlns:c16="http://schemas.microsoft.com/office/drawing/2014/chart" uri="{C3380CC4-5D6E-409C-BE32-E72D297353CC}">
              <c16:uniqueId val="{00000000-5A14-FF46-8502-E99912E7046D}"/>
            </c:ext>
          </c:extLst>
        </c:ser>
        <c:ser>
          <c:idx val="1"/>
          <c:order val="1"/>
          <c:tx>
            <c:strRef>
              <c:f>'[Surge review analysis.xlsx]Deployment analysis'!$AE$20</c:f>
              <c:strCache>
                <c:ptCount val="1"/>
                <c:pt idx="0">
                  <c:v>Orange</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analysis.xlsx]Deployment analysis'!$AF$20</c:f>
              <c:numCache>
                <c:formatCode>0%</c:formatCode>
                <c:ptCount val="1"/>
                <c:pt idx="0">
                  <c:v>0.30476190476190479</c:v>
                </c:pt>
              </c:numCache>
            </c:numRef>
          </c:val>
          <c:extLst>
            <c:ext xmlns:c16="http://schemas.microsoft.com/office/drawing/2014/chart" uri="{C3380CC4-5D6E-409C-BE32-E72D297353CC}">
              <c16:uniqueId val="{00000001-5A14-FF46-8502-E99912E7046D}"/>
            </c:ext>
          </c:extLst>
        </c:ser>
        <c:ser>
          <c:idx val="2"/>
          <c:order val="2"/>
          <c:tx>
            <c:strRef>
              <c:f>'[Surge review analysis.xlsx]Deployment analysis'!$AE$21</c:f>
              <c:strCache>
                <c:ptCount val="1"/>
                <c:pt idx="0">
                  <c:v>Red</c:v>
                </c:pt>
              </c:strCache>
            </c:strRef>
          </c:tx>
          <c:spPr>
            <a:solidFill>
              <a:schemeClr val="accent3"/>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3-5A14-FF46-8502-E99912E7046D}"/>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analysis.xlsx]Deployment analysis'!$AF$21</c:f>
              <c:numCache>
                <c:formatCode>0%</c:formatCode>
                <c:ptCount val="1"/>
                <c:pt idx="0">
                  <c:v>0.56190476190476191</c:v>
                </c:pt>
              </c:numCache>
            </c:numRef>
          </c:val>
          <c:extLst>
            <c:ext xmlns:c16="http://schemas.microsoft.com/office/drawing/2014/chart" uri="{C3380CC4-5D6E-409C-BE32-E72D297353CC}">
              <c16:uniqueId val="{00000004-5A14-FF46-8502-E99912E7046D}"/>
            </c:ext>
          </c:extLst>
        </c:ser>
        <c:dLbls>
          <c:dLblPos val="ctr"/>
          <c:showLegendKey val="0"/>
          <c:showVal val="1"/>
          <c:showCatName val="0"/>
          <c:showSerName val="0"/>
          <c:showPercent val="0"/>
          <c:showBubbleSize val="0"/>
        </c:dLbls>
        <c:gapWidth val="150"/>
        <c:overlap val="100"/>
        <c:axId val="187371456"/>
        <c:axId val="187314224"/>
      </c:barChart>
      <c:catAx>
        <c:axId val="187371456"/>
        <c:scaling>
          <c:orientation val="minMax"/>
        </c:scaling>
        <c:delete val="1"/>
        <c:axPos val="b"/>
        <c:numFmt formatCode="General" sourceLinked="1"/>
        <c:majorTickMark val="none"/>
        <c:minorTickMark val="none"/>
        <c:tickLblPos val="nextTo"/>
        <c:crossAx val="187314224"/>
        <c:crosses val="autoZero"/>
        <c:auto val="1"/>
        <c:lblAlgn val="ctr"/>
        <c:lblOffset val="100"/>
        <c:noMultiLvlLbl val="0"/>
      </c:catAx>
      <c:valAx>
        <c:axId val="187314224"/>
        <c:scaling>
          <c:orientation val="minMax"/>
        </c:scaling>
        <c:delete val="1"/>
        <c:axPos val="l"/>
        <c:numFmt formatCode="0%" sourceLinked="1"/>
        <c:majorTickMark val="none"/>
        <c:minorTickMark val="none"/>
        <c:tickLblPos val="nextTo"/>
        <c:crossAx val="18737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US" b="1">
                <a:latin typeface="Montserrat" pitchFamily="2" charset="77"/>
              </a:rPr>
              <a:t>CEA as % of total IFRC deployments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analysis.xlsx]Deployment analysis'!$AJ$52</c:f>
              <c:strCache>
                <c:ptCount val="1"/>
                <c:pt idx="0">
                  <c:v>CEA as % of total deployments</c:v>
                </c:pt>
              </c:strCache>
            </c:strRef>
          </c:tx>
          <c:spPr>
            <a:ln w="28575" cap="rnd">
              <a:solidFill>
                <a:schemeClr val="accent1"/>
              </a:solidFill>
              <a:round/>
            </a:ln>
            <a:effectLst/>
          </c:spPr>
          <c:marker>
            <c:symbol val="none"/>
          </c:marker>
          <c:trendline>
            <c:spPr>
              <a:ln w="44450" cap="rnd">
                <a:solidFill>
                  <a:schemeClr val="accent1"/>
                </a:solidFill>
                <a:prstDash val="sysDot"/>
              </a:ln>
              <a:effectLst/>
            </c:spPr>
            <c:trendlineType val="linear"/>
            <c:dispRSqr val="0"/>
            <c:dispEq val="0"/>
          </c:trendline>
          <c:cat>
            <c:numRef>
              <c:f>'[Surge review analysis.xlsx]Deployment analysis'!$AG$53:$AG$60</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analysis'!$AJ$53:$AJ$60</c:f>
              <c:numCache>
                <c:formatCode>0%</c:formatCode>
                <c:ptCount val="8"/>
                <c:pt idx="0">
                  <c:v>5.2173913043478258E-2</c:v>
                </c:pt>
                <c:pt idx="1">
                  <c:v>0.1271186440677966</c:v>
                </c:pt>
                <c:pt idx="2">
                  <c:v>3.3333333333333333E-2</c:v>
                </c:pt>
                <c:pt idx="3">
                  <c:v>5.0387596899224806E-2</c:v>
                </c:pt>
                <c:pt idx="4">
                  <c:v>6.8965517241379309E-2</c:v>
                </c:pt>
                <c:pt idx="5">
                  <c:v>6.2761506276150625E-2</c:v>
                </c:pt>
                <c:pt idx="6">
                  <c:v>2.4691358024691357E-2</c:v>
                </c:pt>
                <c:pt idx="7">
                  <c:v>2.6200873362445413E-2</c:v>
                </c:pt>
              </c:numCache>
            </c:numRef>
          </c:val>
          <c:smooth val="0"/>
          <c:extLst>
            <c:ext xmlns:c16="http://schemas.microsoft.com/office/drawing/2014/chart" uri="{C3380CC4-5D6E-409C-BE32-E72D297353CC}">
              <c16:uniqueId val="{00000001-06D3-9D4E-83A1-871283806DBC}"/>
            </c:ext>
          </c:extLst>
        </c:ser>
        <c:dLbls>
          <c:showLegendKey val="0"/>
          <c:showVal val="0"/>
          <c:showCatName val="0"/>
          <c:showSerName val="0"/>
          <c:showPercent val="0"/>
          <c:showBubbleSize val="0"/>
        </c:dLbls>
        <c:smooth val="0"/>
        <c:axId val="610139872"/>
        <c:axId val="610220528"/>
      </c:lineChart>
      <c:catAx>
        <c:axId val="61013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0220528"/>
        <c:crosses val="autoZero"/>
        <c:auto val="1"/>
        <c:lblAlgn val="ctr"/>
        <c:lblOffset val="100"/>
        <c:noMultiLvlLbl val="0"/>
      </c:catAx>
      <c:valAx>
        <c:axId val="61022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0139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US" b="1">
                <a:latin typeface="Montserrat" pitchFamily="2" charset="77"/>
              </a:rPr>
              <a:t>% of operations with a CEA surge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analysis.xlsx]Deployment analysis'!$CN$15</c:f>
              <c:strCache>
                <c:ptCount val="1"/>
                <c:pt idx="0">
                  <c:v>% of ops with CEA</c:v>
                </c:pt>
              </c:strCache>
            </c:strRef>
          </c:tx>
          <c:spPr>
            <a:ln w="28575" cap="rnd">
              <a:solidFill>
                <a:schemeClr val="accent1"/>
              </a:solidFill>
              <a:round/>
            </a:ln>
            <a:effectLst/>
          </c:spPr>
          <c:marker>
            <c:symbol val="none"/>
          </c:marker>
          <c:trendline>
            <c:spPr>
              <a:ln w="44450" cap="rnd">
                <a:solidFill>
                  <a:schemeClr val="accent1"/>
                </a:solidFill>
                <a:prstDash val="sysDot"/>
              </a:ln>
              <a:effectLst/>
            </c:spPr>
            <c:trendlineType val="linear"/>
            <c:dispRSqr val="0"/>
            <c:dispEq val="0"/>
          </c:trendline>
          <c:cat>
            <c:numRef>
              <c:f>'[Surge review analysis.xlsx]Deployment analysis'!$CM$16:$CM$23</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analysis'!$CN$16:$CN$23</c:f>
              <c:numCache>
                <c:formatCode>0%</c:formatCode>
                <c:ptCount val="8"/>
                <c:pt idx="0">
                  <c:v>4.4247787610619468E-2</c:v>
                </c:pt>
                <c:pt idx="1">
                  <c:v>7.3684210526315783E-2</c:v>
                </c:pt>
                <c:pt idx="2">
                  <c:v>5.3097345132743362E-2</c:v>
                </c:pt>
                <c:pt idx="3">
                  <c:v>2.8571428571428571E-2</c:v>
                </c:pt>
                <c:pt idx="4">
                  <c:v>7.6923076923076927E-2</c:v>
                </c:pt>
                <c:pt idx="5">
                  <c:v>4.9295774647887321E-2</c:v>
                </c:pt>
                <c:pt idx="6">
                  <c:v>3.896103896103896E-2</c:v>
                </c:pt>
                <c:pt idx="7">
                  <c:v>3.6496350364963501E-2</c:v>
                </c:pt>
              </c:numCache>
            </c:numRef>
          </c:val>
          <c:smooth val="0"/>
          <c:extLst>
            <c:ext xmlns:c16="http://schemas.microsoft.com/office/drawing/2014/chart" uri="{C3380CC4-5D6E-409C-BE32-E72D297353CC}">
              <c16:uniqueId val="{00000001-9C08-6149-8183-809ED0A88BB2}"/>
            </c:ext>
          </c:extLst>
        </c:ser>
        <c:dLbls>
          <c:showLegendKey val="0"/>
          <c:showVal val="0"/>
          <c:showCatName val="0"/>
          <c:showSerName val="0"/>
          <c:showPercent val="0"/>
          <c:showBubbleSize val="0"/>
        </c:dLbls>
        <c:smooth val="0"/>
        <c:axId val="792453616"/>
        <c:axId val="782070144"/>
      </c:lineChart>
      <c:catAx>
        <c:axId val="792453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82070144"/>
        <c:crosses val="autoZero"/>
        <c:auto val="1"/>
        <c:lblAlgn val="ctr"/>
        <c:lblOffset val="100"/>
        <c:noMultiLvlLbl val="0"/>
      </c:catAx>
      <c:valAx>
        <c:axId val="7820701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92453616"/>
        <c:crosses val="autoZero"/>
        <c:crossBetween val="between"/>
        <c:minorUnit val="0.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US"/>
              <a:t>CEA as % of total IFRC deployments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analysis.xlsx]Deployment analysis'!$AJ$52</c:f>
              <c:strCache>
                <c:ptCount val="1"/>
                <c:pt idx="0">
                  <c:v>CEA as % of total deployments</c:v>
                </c:pt>
              </c:strCache>
            </c:strRef>
          </c:tx>
          <c:spPr>
            <a:ln w="28575" cap="rnd">
              <a:solidFill>
                <a:schemeClr val="accent1"/>
              </a:solidFill>
              <a:round/>
            </a:ln>
            <a:effectLst/>
          </c:spPr>
          <c:marker>
            <c:symbol val="none"/>
          </c:marker>
          <c:trendline>
            <c:spPr>
              <a:ln w="25400" cap="rnd">
                <a:solidFill>
                  <a:schemeClr val="accent1"/>
                </a:solidFill>
                <a:prstDash val="sysDash"/>
              </a:ln>
              <a:effectLst/>
            </c:spPr>
            <c:trendlineType val="linear"/>
            <c:dispRSqr val="0"/>
            <c:dispEq val="0"/>
          </c:trendline>
          <c:cat>
            <c:numRef>
              <c:f>'[Surge review analysis.xlsx]Deployment analysis'!$AG$53:$AG$60</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analysis'!$AJ$53:$AJ$60</c:f>
              <c:numCache>
                <c:formatCode>0%</c:formatCode>
                <c:ptCount val="8"/>
                <c:pt idx="0">
                  <c:v>5.2173913043478258E-2</c:v>
                </c:pt>
                <c:pt idx="1">
                  <c:v>0.1271186440677966</c:v>
                </c:pt>
                <c:pt idx="2">
                  <c:v>3.3333333333333333E-2</c:v>
                </c:pt>
                <c:pt idx="3">
                  <c:v>5.0387596899224806E-2</c:v>
                </c:pt>
                <c:pt idx="4">
                  <c:v>6.8965517241379309E-2</c:v>
                </c:pt>
                <c:pt idx="5">
                  <c:v>6.2761506276150625E-2</c:v>
                </c:pt>
                <c:pt idx="6">
                  <c:v>2.4691358024691357E-2</c:v>
                </c:pt>
                <c:pt idx="7">
                  <c:v>2.6200873362445413E-2</c:v>
                </c:pt>
              </c:numCache>
            </c:numRef>
          </c:val>
          <c:smooth val="0"/>
          <c:extLst>
            <c:ext xmlns:c16="http://schemas.microsoft.com/office/drawing/2014/chart" uri="{C3380CC4-5D6E-409C-BE32-E72D297353CC}">
              <c16:uniqueId val="{00000001-9BA4-DA48-B237-6D60B69BB7B0}"/>
            </c:ext>
          </c:extLst>
        </c:ser>
        <c:dLbls>
          <c:showLegendKey val="0"/>
          <c:showVal val="0"/>
          <c:showCatName val="0"/>
          <c:showSerName val="0"/>
          <c:showPercent val="0"/>
          <c:showBubbleSize val="0"/>
        </c:dLbls>
        <c:smooth val="0"/>
        <c:axId val="610139872"/>
        <c:axId val="610220528"/>
      </c:lineChart>
      <c:catAx>
        <c:axId val="610139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0220528"/>
        <c:crosses val="autoZero"/>
        <c:auto val="1"/>
        <c:lblAlgn val="ctr"/>
        <c:lblOffset val="100"/>
        <c:noMultiLvlLbl val="0"/>
      </c:catAx>
      <c:valAx>
        <c:axId val="610220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013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analysis.xlsx]Deployment analysis'!$AL$52</c:f>
              <c:strCache>
                <c:ptCount val="1"/>
                <c:pt idx="0">
                  <c:v>PMER as % of total deployments</c:v>
                </c:pt>
              </c:strCache>
            </c:strRef>
          </c:tx>
          <c:spPr>
            <a:ln w="28575" cap="rnd">
              <a:solidFill>
                <a:schemeClr val="accent1"/>
              </a:solidFill>
              <a:round/>
            </a:ln>
            <a:effectLst/>
          </c:spPr>
          <c:marker>
            <c:symbol val="none"/>
          </c:marker>
          <c:trendline>
            <c:spPr>
              <a:ln w="25400" cap="rnd">
                <a:solidFill>
                  <a:schemeClr val="accent1"/>
                </a:solidFill>
                <a:prstDash val="sysDash"/>
              </a:ln>
              <a:effectLst/>
            </c:spPr>
            <c:trendlineType val="linear"/>
            <c:dispRSqr val="0"/>
            <c:dispEq val="0"/>
          </c:trendline>
          <c:cat>
            <c:numRef>
              <c:f>'[Surge review analysis.xlsx]Deployment analysis'!$AG$53:$AG$60</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analysis'!$AL$53:$AL$60</c:f>
              <c:numCache>
                <c:formatCode>0%</c:formatCode>
                <c:ptCount val="8"/>
                <c:pt idx="0">
                  <c:v>4.3478260869565216E-2</c:v>
                </c:pt>
                <c:pt idx="1">
                  <c:v>5.0847457627118647E-2</c:v>
                </c:pt>
                <c:pt idx="2">
                  <c:v>5.128205128205128E-2</c:v>
                </c:pt>
                <c:pt idx="3">
                  <c:v>8.1395348837209308E-2</c:v>
                </c:pt>
                <c:pt idx="4">
                  <c:v>6.8965517241379309E-2</c:v>
                </c:pt>
                <c:pt idx="5">
                  <c:v>5.0209205020920501E-2</c:v>
                </c:pt>
                <c:pt idx="6">
                  <c:v>5.8641975308641972E-2</c:v>
                </c:pt>
                <c:pt idx="7">
                  <c:v>7.8602620087336247E-2</c:v>
                </c:pt>
              </c:numCache>
            </c:numRef>
          </c:val>
          <c:smooth val="0"/>
          <c:extLst>
            <c:ext xmlns:c16="http://schemas.microsoft.com/office/drawing/2014/chart" uri="{C3380CC4-5D6E-409C-BE32-E72D297353CC}">
              <c16:uniqueId val="{00000001-6AF4-4142-BD2C-F7A1E472E580}"/>
            </c:ext>
          </c:extLst>
        </c:ser>
        <c:dLbls>
          <c:showLegendKey val="0"/>
          <c:showVal val="0"/>
          <c:showCatName val="0"/>
          <c:showSerName val="0"/>
          <c:showPercent val="0"/>
          <c:showBubbleSize val="0"/>
        </c:dLbls>
        <c:smooth val="0"/>
        <c:axId val="223252992"/>
        <c:axId val="731292704"/>
      </c:lineChart>
      <c:catAx>
        <c:axId val="22325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31292704"/>
        <c:crosses val="autoZero"/>
        <c:auto val="1"/>
        <c:lblAlgn val="ctr"/>
        <c:lblOffset val="100"/>
        <c:noMultiLvlLbl val="0"/>
      </c:catAx>
      <c:valAx>
        <c:axId val="7312927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23252992"/>
        <c:crosses val="autoZero"/>
        <c:crossBetween val="between"/>
        <c:minorUnit val="0.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analysis.xlsx]Deployment analysis'!$AP$52</c:f>
              <c:strCache>
                <c:ptCount val="1"/>
                <c:pt idx="0">
                  <c:v>Cash as % of total deployments</c:v>
                </c:pt>
              </c:strCache>
            </c:strRef>
          </c:tx>
          <c:spPr>
            <a:ln w="28575" cap="rnd">
              <a:solidFill>
                <a:schemeClr val="accent1"/>
              </a:solidFill>
              <a:round/>
            </a:ln>
            <a:effectLst/>
          </c:spPr>
          <c:marker>
            <c:symbol val="none"/>
          </c:marker>
          <c:trendline>
            <c:spPr>
              <a:ln w="25400" cap="rnd">
                <a:solidFill>
                  <a:schemeClr val="accent1"/>
                </a:solidFill>
                <a:prstDash val="sysDash"/>
              </a:ln>
              <a:effectLst/>
            </c:spPr>
            <c:trendlineType val="linear"/>
            <c:dispRSqr val="0"/>
            <c:dispEq val="0"/>
          </c:trendline>
          <c:cat>
            <c:numRef>
              <c:f>'[Surge review analysis.xlsx]Deployment analysis'!$AG$53:$AG$60</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analysis'!$AP$53:$AP$60</c:f>
              <c:numCache>
                <c:formatCode>0%</c:formatCode>
                <c:ptCount val="8"/>
                <c:pt idx="0">
                  <c:v>0.12173913043478261</c:v>
                </c:pt>
                <c:pt idx="1">
                  <c:v>8.4745762711864406E-3</c:v>
                </c:pt>
                <c:pt idx="2">
                  <c:v>6.1538461538461542E-2</c:v>
                </c:pt>
                <c:pt idx="3">
                  <c:v>3.875968992248062E-2</c:v>
                </c:pt>
                <c:pt idx="4">
                  <c:v>4.4334975369458129E-2</c:v>
                </c:pt>
                <c:pt idx="5">
                  <c:v>0.100418410041841</c:v>
                </c:pt>
                <c:pt idx="6">
                  <c:v>5.2469135802469133E-2</c:v>
                </c:pt>
                <c:pt idx="7">
                  <c:v>5.6768558951965066E-2</c:v>
                </c:pt>
              </c:numCache>
            </c:numRef>
          </c:val>
          <c:smooth val="0"/>
          <c:extLst>
            <c:ext xmlns:c16="http://schemas.microsoft.com/office/drawing/2014/chart" uri="{C3380CC4-5D6E-409C-BE32-E72D297353CC}">
              <c16:uniqueId val="{00000001-08D2-1442-B2C7-62810924FB7D}"/>
            </c:ext>
          </c:extLst>
        </c:ser>
        <c:dLbls>
          <c:showLegendKey val="0"/>
          <c:showVal val="0"/>
          <c:showCatName val="0"/>
          <c:showSerName val="0"/>
          <c:showPercent val="0"/>
          <c:showBubbleSize val="0"/>
        </c:dLbls>
        <c:smooth val="0"/>
        <c:axId val="185966064"/>
        <c:axId val="185752192"/>
      </c:lineChart>
      <c:catAx>
        <c:axId val="185966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5752192"/>
        <c:crosses val="autoZero"/>
        <c:auto val="1"/>
        <c:lblAlgn val="ctr"/>
        <c:lblOffset val="100"/>
        <c:noMultiLvlLbl val="0"/>
      </c:catAx>
      <c:valAx>
        <c:axId val="185752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5966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lineChart>
        <c:grouping val="standard"/>
        <c:varyColors val="0"/>
        <c:ser>
          <c:idx val="0"/>
          <c:order val="0"/>
          <c:tx>
            <c:strRef>
              <c:f>'[Surge review analysis.xlsx]Deployment analysis'!$AN$52</c:f>
              <c:strCache>
                <c:ptCount val="1"/>
                <c:pt idx="0">
                  <c:v>PGI as % of total deployments</c:v>
                </c:pt>
              </c:strCache>
            </c:strRef>
          </c:tx>
          <c:spPr>
            <a:ln w="28575" cap="rnd">
              <a:solidFill>
                <a:schemeClr val="accent1"/>
              </a:solidFill>
              <a:round/>
            </a:ln>
            <a:effectLst/>
          </c:spPr>
          <c:marker>
            <c:symbol val="none"/>
          </c:marker>
          <c:trendline>
            <c:spPr>
              <a:ln w="25400" cap="rnd">
                <a:solidFill>
                  <a:schemeClr val="accent1"/>
                </a:solidFill>
                <a:prstDash val="sysDash"/>
              </a:ln>
              <a:effectLst/>
            </c:spPr>
            <c:trendlineType val="linear"/>
            <c:dispRSqr val="0"/>
            <c:dispEq val="0"/>
          </c:trendline>
          <c:cat>
            <c:numRef>
              <c:f>'[Surge review analysis.xlsx]Deployment analysis'!$AG$53:$AG$60</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analysis'!$AN$53:$AN$60</c:f>
              <c:numCache>
                <c:formatCode>0%</c:formatCode>
                <c:ptCount val="8"/>
                <c:pt idx="0">
                  <c:v>0</c:v>
                </c:pt>
                <c:pt idx="1">
                  <c:v>8.4745762711864406E-3</c:v>
                </c:pt>
                <c:pt idx="2">
                  <c:v>1.5384615384615385E-2</c:v>
                </c:pt>
                <c:pt idx="3">
                  <c:v>3.875968992248062E-3</c:v>
                </c:pt>
                <c:pt idx="4">
                  <c:v>1.9704433497536946E-2</c:v>
                </c:pt>
                <c:pt idx="5">
                  <c:v>2.5104602510460251E-2</c:v>
                </c:pt>
                <c:pt idx="6">
                  <c:v>9.2592592592592587E-3</c:v>
                </c:pt>
                <c:pt idx="7">
                  <c:v>8.7336244541484712E-3</c:v>
                </c:pt>
              </c:numCache>
            </c:numRef>
          </c:val>
          <c:smooth val="0"/>
          <c:extLst>
            <c:ext xmlns:c16="http://schemas.microsoft.com/office/drawing/2014/chart" uri="{C3380CC4-5D6E-409C-BE32-E72D297353CC}">
              <c16:uniqueId val="{00000001-545B-964B-B0E2-7B9BAE68BFCF}"/>
            </c:ext>
          </c:extLst>
        </c:ser>
        <c:dLbls>
          <c:showLegendKey val="0"/>
          <c:showVal val="0"/>
          <c:showCatName val="0"/>
          <c:showSerName val="0"/>
          <c:showPercent val="0"/>
          <c:showBubbleSize val="0"/>
        </c:dLbls>
        <c:smooth val="0"/>
        <c:axId val="388992944"/>
        <c:axId val="711465616"/>
      </c:lineChart>
      <c:catAx>
        <c:axId val="388992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11465616"/>
        <c:crosses val="autoZero"/>
        <c:auto val="1"/>
        <c:lblAlgn val="ctr"/>
        <c:lblOffset val="100"/>
        <c:noMultiLvlLbl val="0"/>
      </c:catAx>
      <c:valAx>
        <c:axId val="71146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88992944"/>
        <c:crosses val="autoZero"/>
        <c:crossBetween val="between"/>
        <c:majorUnit val="0.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deployments by sex</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3"/>
            </a:solidFill>
          </c:spPr>
          <c:dPt>
            <c:idx val="0"/>
            <c:bubble3D val="0"/>
            <c:spPr>
              <a:solidFill>
                <a:schemeClr val="accent1"/>
              </a:solidFill>
              <a:ln>
                <a:noFill/>
              </a:ln>
              <a:effectLst/>
            </c:spPr>
            <c:extLst>
              <c:ext xmlns:c16="http://schemas.microsoft.com/office/drawing/2014/chart" uri="{C3380CC4-5D6E-409C-BE32-E72D297353CC}">
                <c16:uniqueId val="{00000001-3C14-644D-BDE7-C88CB53F6B2E}"/>
              </c:ext>
            </c:extLst>
          </c:dPt>
          <c:dPt>
            <c:idx val="1"/>
            <c:bubble3D val="0"/>
            <c:spPr>
              <a:solidFill>
                <a:schemeClr val="accent3"/>
              </a:solidFill>
              <a:ln>
                <a:noFill/>
              </a:ln>
              <a:effectLst/>
            </c:spPr>
            <c:extLst>
              <c:ext xmlns:c16="http://schemas.microsoft.com/office/drawing/2014/chart" uri="{C3380CC4-5D6E-409C-BE32-E72D297353CC}">
                <c16:uniqueId val="{00000003-3C14-644D-BDE7-C88CB53F6B2E}"/>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3C14-644D-BDE7-C88CB53F6B2E}"/>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3C14-644D-BDE7-C88CB53F6B2E}"/>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analysis.xlsx]Deployment analysis'!$E$10:$E$11</c:f>
              <c:strCache>
                <c:ptCount val="2"/>
                <c:pt idx="0">
                  <c:v>Female</c:v>
                </c:pt>
                <c:pt idx="1">
                  <c:v>Male</c:v>
                </c:pt>
              </c:strCache>
            </c:strRef>
          </c:cat>
          <c:val>
            <c:numRef>
              <c:f>'[Surge review analysis.xlsx]Deployment analysis'!$F$10:$F$11</c:f>
              <c:numCache>
                <c:formatCode>0%</c:formatCode>
                <c:ptCount val="2"/>
                <c:pt idx="0">
                  <c:v>0.62857142857142856</c:v>
                </c:pt>
                <c:pt idx="1">
                  <c:v>0.37142857142857144</c:v>
                </c:pt>
              </c:numCache>
            </c:numRef>
          </c:val>
          <c:extLst>
            <c:ext xmlns:c16="http://schemas.microsoft.com/office/drawing/2014/chart" uri="{C3380CC4-5D6E-409C-BE32-E72D297353CC}">
              <c16:uniqueId val="{00000004-3C14-644D-BDE7-C88CB53F6B2E}"/>
            </c:ext>
          </c:extLst>
        </c:ser>
        <c:dLbls>
          <c:dLblPos val="outEnd"/>
          <c:showLegendKey val="0"/>
          <c:showVal val="1"/>
          <c:showCatName val="0"/>
          <c:showSerName val="0"/>
          <c:showPercent val="0"/>
          <c:showBubbleSize val="0"/>
          <c:showLeaderLines val="1"/>
        </c:dLbls>
        <c:firstSliceAng val="12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'[Surge review analysis.xlsx]ROSTER ANALYSIS'!$Q$226</c:f>
              <c:strCache>
                <c:ptCount val="1"/>
                <c:pt idx="0">
                  <c:v>%</c:v>
                </c:pt>
              </c:strCache>
            </c:strRef>
          </c:tx>
          <c:spPr>
            <a:solidFill>
              <a:schemeClr val="accent1"/>
            </a:solidFill>
            <a:effectLst/>
          </c:spPr>
          <c:dPt>
            <c:idx val="0"/>
            <c:bubble3D val="0"/>
            <c:spPr>
              <a:solidFill>
                <a:schemeClr val="accent1">
                  <a:lumMod val="60000"/>
                  <a:lumOff val="40000"/>
                </a:schemeClr>
              </a:solidFill>
              <a:ln>
                <a:noFill/>
              </a:ln>
              <a:effectLst/>
            </c:spPr>
            <c:extLst>
              <c:ext xmlns:c16="http://schemas.microsoft.com/office/drawing/2014/chart" uri="{C3380CC4-5D6E-409C-BE32-E72D297353CC}">
                <c16:uniqueId val="{00000001-1170-DE42-995A-B5AA60D24BFF}"/>
              </c:ext>
            </c:extLst>
          </c:dPt>
          <c:dPt>
            <c:idx val="1"/>
            <c:bubble3D val="0"/>
            <c:spPr>
              <a:solidFill>
                <a:schemeClr val="bg1">
                  <a:lumMod val="40000"/>
                  <a:lumOff val="60000"/>
                </a:schemeClr>
              </a:solidFill>
              <a:ln>
                <a:noFill/>
              </a:ln>
              <a:effectLst/>
            </c:spPr>
            <c:extLst>
              <c:ext xmlns:c16="http://schemas.microsoft.com/office/drawing/2014/chart" uri="{C3380CC4-5D6E-409C-BE32-E72D297353CC}">
                <c16:uniqueId val="{00000003-1170-DE42-995A-B5AA60D24BFF}"/>
              </c:ext>
            </c:extLst>
          </c:dPt>
          <c:dPt>
            <c:idx val="2"/>
            <c:bubble3D val="0"/>
            <c:spPr>
              <a:solidFill>
                <a:schemeClr val="accent1"/>
              </a:solidFill>
              <a:ln>
                <a:noFill/>
              </a:ln>
              <a:effectLst/>
            </c:spPr>
            <c:extLst>
              <c:ext xmlns:c16="http://schemas.microsoft.com/office/drawing/2014/chart" uri="{C3380CC4-5D6E-409C-BE32-E72D297353CC}">
                <c16:uniqueId val="{00000005-1170-DE42-995A-B5AA60D24BFF}"/>
              </c:ext>
            </c:extLst>
          </c:dPt>
          <c:dPt>
            <c:idx val="3"/>
            <c:bubble3D val="0"/>
            <c:spPr>
              <a:solidFill>
                <a:schemeClr val="accent3"/>
              </a:solidFill>
              <a:ln>
                <a:noFill/>
              </a:ln>
              <a:effectLst/>
            </c:spPr>
            <c:extLst>
              <c:ext xmlns:c16="http://schemas.microsoft.com/office/drawing/2014/chart" uri="{C3380CC4-5D6E-409C-BE32-E72D297353CC}">
                <c16:uniqueId val="{00000007-1170-DE42-995A-B5AA60D24BFF}"/>
              </c:ext>
            </c:extLst>
          </c:dPt>
          <c:dPt>
            <c:idx val="4"/>
            <c:bubble3D val="0"/>
            <c:spPr>
              <a:solidFill>
                <a:srgbClr val="01C8C3"/>
              </a:solidFill>
              <a:ln>
                <a:noFill/>
              </a:ln>
              <a:effectLst/>
            </c:spPr>
            <c:extLst>
              <c:ext xmlns:c16="http://schemas.microsoft.com/office/drawing/2014/chart" uri="{C3380CC4-5D6E-409C-BE32-E72D297353CC}">
                <c16:uniqueId val="{00000009-1170-DE42-995A-B5AA60D24BFF}"/>
              </c:ext>
            </c:extLst>
          </c:dPt>
          <c:dLbls>
            <c:dLbl>
              <c:idx val="0"/>
              <c:layout>
                <c:manualLayout>
                  <c:x val="-2.1009355080242875E-2"/>
                  <c:y val="7.0609434476807719E-3"/>
                </c:manualLayout>
              </c:layout>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70-DE42-995A-B5AA60D24BFF}"/>
                </c:ext>
              </c:extLst>
            </c:dLbl>
            <c:dLbl>
              <c:idx val="1"/>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1170-DE42-995A-B5AA60D24BFF}"/>
                </c:ext>
              </c:extLst>
            </c:dLbl>
            <c:dLbl>
              <c:idx val="2"/>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1170-DE42-995A-B5AA60D24BFF}"/>
                </c:ext>
              </c:extLst>
            </c:dLbl>
            <c:dLbl>
              <c:idx val="3"/>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7-1170-DE42-995A-B5AA60D24BFF}"/>
                </c:ext>
              </c:extLst>
            </c:dLbl>
            <c:dLbl>
              <c:idx val="4"/>
              <c:layout>
                <c:manualLayout>
                  <c:x val="-2.2980969290360174E-2"/>
                  <c:y val="-4.2365591188609754E-2"/>
                </c:manualLayout>
              </c:layout>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22320015616402517"/>
                      <c:h val="0.18654426975859442"/>
                    </c:manualLayout>
                  </c15:layout>
                </c:ext>
                <c:ext xmlns:c16="http://schemas.microsoft.com/office/drawing/2014/chart" uri="{C3380CC4-5D6E-409C-BE32-E72D297353CC}">
                  <c16:uniqueId val="{00000009-1170-DE42-995A-B5AA60D24BFF}"/>
                </c:ext>
              </c:extLst>
            </c:dLbl>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'[Surge review analysis.xlsx]ROSTER ANALYSIS'!$O$227:$O$231</c:f>
              <c:strCache>
                <c:ptCount val="5"/>
                <c:pt idx="0">
                  <c:v>ICRC</c:v>
                </c:pt>
                <c:pt idx="1">
                  <c:v>IFRC</c:v>
                </c:pt>
                <c:pt idx="2">
                  <c:v>Partner National Society</c:v>
                </c:pt>
                <c:pt idx="3">
                  <c:v>National Society</c:v>
                </c:pt>
                <c:pt idx="4">
                  <c:v>Non-Movement</c:v>
                </c:pt>
              </c:strCache>
            </c:strRef>
          </c:cat>
          <c:val>
            <c:numRef>
              <c:f>'[Surge review analysis.xlsx]ROSTER ANALYSIS'!$Q$227:$Q$231</c:f>
              <c:numCache>
                <c:formatCode>0%</c:formatCode>
                <c:ptCount val="5"/>
                <c:pt idx="0">
                  <c:v>7.6923076923076927E-3</c:v>
                </c:pt>
                <c:pt idx="1">
                  <c:v>0.25384615384615383</c:v>
                </c:pt>
                <c:pt idx="2">
                  <c:v>0.35384615384615387</c:v>
                </c:pt>
                <c:pt idx="3">
                  <c:v>0.3</c:v>
                </c:pt>
                <c:pt idx="4">
                  <c:v>8.461538461538462E-2</c:v>
                </c:pt>
              </c:numCache>
            </c:numRef>
          </c:val>
          <c:extLst>
            <c:ext xmlns:c16="http://schemas.microsoft.com/office/drawing/2014/chart" uri="{C3380CC4-5D6E-409C-BE32-E72D297353CC}">
              <c16:uniqueId val="{0000000A-1170-DE42-995A-B5AA60D24BFF}"/>
            </c:ext>
          </c:extLst>
        </c:ser>
        <c:dLbls>
          <c:dLblPos val="outEnd"/>
          <c:showLegendKey val="0"/>
          <c:showVal val="1"/>
          <c:showCatName val="0"/>
          <c:showSerName val="0"/>
          <c:showPercent val="0"/>
          <c:showBubbleSize val="0"/>
          <c:showLeaderLines val="0"/>
        </c:dLbls>
        <c:firstSliceAng val="137"/>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SURGE TRAINED</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1"/>
            </a:solidFill>
            <a:effectLst/>
          </c:spPr>
          <c:dPt>
            <c:idx val="0"/>
            <c:bubble3D val="0"/>
            <c:spPr>
              <a:solidFill>
                <a:schemeClr val="accent3"/>
              </a:solidFill>
              <a:ln>
                <a:noFill/>
              </a:ln>
              <a:effectLst/>
            </c:spPr>
            <c:extLst>
              <c:ext xmlns:c16="http://schemas.microsoft.com/office/drawing/2014/chart" uri="{C3380CC4-5D6E-409C-BE32-E72D297353CC}">
                <c16:uniqueId val="{00000001-D134-B244-8E96-87776BF2D7DB}"/>
              </c:ext>
            </c:extLst>
          </c:dPt>
          <c:dPt>
            <c:idx val="1"/>
            <c:bubble3D val="0"/>
            <c:spPr>
              <a:solidFill>
                <a:schemeClr val="accent1"/>
              </a:solidFill>
              <a:ln>
                <a:noFill/>
              </a:ln>
              <a:effectLst/>
            </c:spPr>
            <c:extLst>
              <c:ext xmlns:c16="http://schemas.microsoft.com/office/drawing/2014/chart" uri="{C3380CC4-5D6E-409C-BE32-E72D297353CC}">
                <c16:uniqueId val="{00000003-D134-B244-8E96-87776BF2D7DB}"/>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D134-B244-8E96-87776BF2D7DB}"/>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D134-B244-8E96-87776BF2D7DB}"/>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analysis.xlsx]Deployment analysis'!$D$4:$D$5</c:f>
              <c:strCache>
                <c:ptCount val="2"/>
                <c:pt idx="0">
                  <c:v>No</c:v>
                </c:pt>
                <c:pt idx="1">
                  <c:v>Yes</c:v>
                </c:pt>
              </c:strCache>
            </c:strRef>
          </c:cat>
          <c:val>
            <c:numRef>
              <c:f>'[Surge review analysis.xlsx]Deployment analysis'!$F$4:$F$5</c:f>
              <c:numCache>
                <c:formatCode>0%</c:formatCode>
                <c:ptCount val="2"/>
                <c:pt idx="0">
                  <c:v>0.38095238095238093</c:v>
                </c:pt>
                <c:pt idx="1">
                  <c:v>0.61904761904761907</c:v>
                </c:pt>
              </c:numCache>
            </c:numRef>
          </c:val>
          <c:extLst>
            <c:ext xmlns:c16="http://schemas.microsoft.com/office/drawing/2014/chart" uri="{C3380CC4-5D6E-409C-BE32-E72D297353CC}">
              <c16:uniqueId val="{00000004-D134-B244-8E96-87776BF2D7DB}"/>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Deployment by tier</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1"/>
            </a:solidFill>
          </c:spPr>
          <c:dPt>
            <c:idx val="0"/>
            <c:bubble3D val="0"/>
            <c:spPr>
              <a:solidFill>
                <a:schemeClr val="accent3"/>
              </a:solidFill>
              <a:ln>
                <a:noFill/>
              </a:ln>
              <a:effectLst/>
            </c:spPr>
            <c:extLst>
              <c:ext xmlns:c16="http://schemas.microsoft.com/office/drawing/2014/chart" uri="{C3380CC4-5D6E-409C-BE32-E72D297353CC}">
                <c16:uniqueId val="{00000001-4BB7-EB44-823D-37B02930F1AC}"/>
              </c:ext>
            </c:extLst>
          </c:dPt>
          <c:dPt>
            <c:idx val="1"/>
            <c:bubble3D val="0"/>
            <c:spPr>
              <a:solidFill>
                <a:schemeClr val="accent1"/>
              </a:solidFill>
              <a:ln>
                <a:noFill/>
              </a:ln>
              <a:effectLst/>
            </c:spPr>
            <c:extLst>
              <c:ext xmlns:c16="http://schemas.microsoft.com/office/drawing/2014/chart" uri="{C3380CC4-5D6E-409C-BE32-E72D297353CC}">
                <c16:uniqueId val="{00000003-4BB7-EB44-823D-37B02930F1AC}"/>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4BB7-EB44-823D-37B02930F1AC}"/>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4BB7-EB44-823D-37B02930F1AC}"/>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analysis.xlsx]Deployment analysis'!$AE$26:$AE$27</c:f>
              <c:strCache>
                <c:ptCount val="2"/>
                <c:pt idx="0">
                  <c:v>Tier 1 - Officer</c:v>
                </c:pt>
                <c:pt idx="1">
                  <c:v>Tier 2 - Coordinator</c:v>
                </c:pt>
              </c:strCache>
            </c:strRef>
          </c:cat>
          <c:val>
            <c:numRef>
              <c:f>'[Surge review analysis.xlsx]Deployment analysis'!$AF$26:$AF$27</c:f>
              <c:numCache>
                <c:formatCode>0%</c:formatCode>
                <c:ptCount val="2"/>
                <c:pt idx="0">
                  <c:v>0.48571428571428571</c:v>
                </c:pt>
                <c:pt idx="1">
                  <c:v>0.51428571428571423</c:v>
                </c:pt>
              </c:numCache>
            </c:numRef>
          </c:val>
          <c:extLst>
            <c:ext xmlns:c16="http://schemas.microsoft.com/office/drawing/2014/chart" uri="{C3380CC4-5D6E-409C-BE32-E72D297353CC}">
              <c16:uniqueId val="{00000004-4BB7-EB44-823D-37B02930F1A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b="1">
                <a:latin typeface="Montserrat" pitchFamily="2" charset="77"/>
              </a:rPr>
              <a:t>CEA</a:t>
            </a:r>
            <a:r>
              <a:rPr lang="en-GB" b="1" baseline="0">
                <a:latin typeface="Montserrat" pitchFamily="2" charset="77"/>
              </a:rPr>
              <a:t> surge deployments by sending and receiving region</a:t>
            </a:r>
            <a:endParaRPr lang="en-GB" b="1">
              <a:latin typeface="Montserrat" pitchFamily="2" charset="77"/>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GB"/>
        </a:p>
      </c:txPr>
    </c:title>
    <c:autoTitleDeleted val="0"/>
    <c:plotArea>
      <c:layout/>
      <c:barChart>
        <c:barDir val="col"/>
        <c:grouping val="clustered"/>
        <c:varyColors val="0"/>
        <c:ser>
          <c:idx val="0"/>
          <c:order val="0"/>
          <c:tx>
            <c:strRef>
              <c:f>'[Surge review analysis.xlsx]Deployment analysis'!$F$158</c:f>
              <c:strCache>
                <c:ptCount val="1"/>
                <c:pt idx="0">
                  <c:v>Receiving region</c:v>
                </c:pt>
              </c:strCache>
            </c:strRef>
          </c:tx>
          <c:spPr>
            <a:solidFill>
              <a:schemeClr val="accent1"/>
            </a:solidFill>
            <a:ln>
              <a:noFill/>
            </a:ln>
            <a:effectLst/>
          </c:spPr>
          <c:invertIfNegative val="0"/>
          <c:cat>
            <c:strRef>
              <c:f>'[Surge review analysis.xlsx]Deployment analysis'!$E$159:$E$164</c:f>
              <c:strCache>
                <c:ptCount val="6"/>
                <c:pt idx="0">
                  <c:v>Africa</c:v>
                </c:pt>
                <c:pt idx="1">
                  <c:v>Europe</c:v>
                </c:pt>
                <c:pt idx="2">
                  <c:v>Americas</c:v>
                </c:pt>
                <c:pt idx="3">
                  <c:v>Asia Pacific</c:v>
                </c:pt>
                <c:pt idx="4">
                  <c:v>MENA</c:v>
                </c:pt>
                <c:pt idx="5">
                  <c:v>Global</c:v>
                </c:pt>
              </c:strCache>
            </c:strRef>
          </c:cat>
          <c:val>
            <c:numRef>
              <c:f>'[Surge review analysis.xlsx]Deployment analysis'!$F$159:$F$164</c:f>
              <c:numCache>
                <c:formatCode>General</c:formatCode>
                <c:ptCount val="6"/>
                <c:pt idx="0">
                  <c:v>41</c:v>
                </c:pt>
                <c:pt idx="1">
                  <c:v>27</c:v>
                </c:pt>
                <c:pt idx="2">
                  <c:v>16</c:v>
                </c:pt>
                <c:pt idx="3">
                  <c:v>15</c:v>
                </c:pt>
                <c:pt idx="4">
                  <c:v>4</c:v>
                </c:pt>
                <c:pt idx="5">
                  <c:v>2</c:v>
                </c:pt>
              </c:numCache>
            </c:numRef>
          </c:val>
          <c:extLst>
            <c:ext xmlns:c16="http://schemas.microsoft.com/office/drawing/2014/chart" uri="{C3380CC4-5D6E-409C-BE32-E72D297353CC}">
              <c16:uniqueId val="{00000000-54BC-E84B-8092-4C98CB467A4C}"/>
            </c:ext>
          </c:extLst>
        </c:ser>
        <c:ser>
          <c:idx val="1"/>
          <c:order val="1"/>
          <c:tx>
            <c:strRef>
              <c:f>'[Surge review analysis.xlsx]Deployment analysis'!$G$158</c:f>
              <c:strCache>
                <c:ptCount val="1"/>
                <c:pt idx="0">
                  <c:v>Sending region</c:v>
                </c:pt>
              </c:strCache>
            </c:strRef>
          </c:tx>
          <c:spPr>
            <a:solidFill>
              <a:schemeClr val="accent3"/>
            </a:solidFill>
            <a:ln>
              <a:noFill/>
            </a:ln>
            <a:effectLst/>
          </c:spPr>
          <c:invertIfNegative val="0"/>
          <c:cat>
            <c:strRef>
              <c:f>'[Surge review analysis.xlsx]Deployment analysis'!$E$159:$E$164</c:f>
              <c:strCache>
                <c:ptCount val="6"/>
                <c:pt idx="0">
                  <c:v>Africa</c:v>
                </c:pt>
                <c:pt idx="1">
                  <c:v>Europe</c:v>
                </c:pt>
                <c:pt idx="2">
                  <c:v>Americas</c:v>
                </c:pt>
                <c:pt idx="3">
                  <c:v>Asia Pacific</c:v>
                </c:pt>
                <c:pt idx="4">
                  <c:v>MENA</c:v>
                </c:pt>
                <c:pt idx="5">
                  <c:v>Global</c:v>
                </c:pt>
              </c:strCache>
            </c:strRef>
          </c:cat>
          <c:val>
            <c:numRef>
              <c:f>'[Surge review analysis.xlsx]Deployment analysis'!$G$159:$G$164</c:f>
              <c:numCache>
                <c:formatCode>General</c:formatCode>
                <c:ptCount val="6"/>
                <c:pt idx="0">
                  <c:v>34</c:v>
                </c:pt>
                <c:pt idx="1">
                  <c:v>42</c:v>
                </c:pt>
                <c:pt idx="2">
                  <c:v>13</c:v>
                </c:pt>
                <c:pt idx="3">
                  <c:v>12</c:v>
                </c:pt>
                <c:pt idx="4">
                  <c:v>0</c:v>
                </c:pt>
                <c:pt idx="5">
                  <c:v>4</c:v>
                </c:pt>
              </c:numCache>
            </c:numRef>
          </c:val>
          <c:extLst>
            <c:ext xmlns:c16="http://schemas.microsoft.com/office/drawing/2014/chart" uri="{C3380CC4-5D6E-409C-BE32-E72D297353CC}">
              <c16:uniqueId val="{00000001-54BC-E84B-8092-4C98CB467A4C}"/>
            </c:ext>
          </c:extLst>
        </c:ser>
        <c:dLbls>
          <c:showLegendKey val="0"/>
          <c:showVal val="0"/>
          <c:showCatName val="0"/>
          <c:showSerName val="0"/>
          <c:showPercent val="0"/>
          <c:showBubbleSize val="0"/>
        </c:dLbls>
        <c:gapWidth val="219"/>
        <c:overlap val="-27"/>
        <c:axId val="799336096"/>
        <c:axId val="864221392"/>
      </c:barChart>
      <c:catAx>
        <c:axId val="79933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64221392"/>
        <c:crosses val="autoZero"/>
        <c:auto val="1"/>
        <c:lblAlgn val="ctr"/>
        <c:lblOffset val="100"/>
        <c:noMultiLvlLbl val="0"/>
      </c:catAx>
      <c:valAx>
        <c:axId val="864221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99336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Top 13 sending organisations</a:t>
            </a:r>
          </a:p>
        </c:rich>
      </c:tx>
      <c:overlay val="0"/>
      <c:spPr>
        <a:solidFill>
          <a:schemeClr val="bg2"/>
        </a:solid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'[Surge review analysis.xlsx]Deployment analysis'!$E$116:$E$128</c:f>
              <c:strCache>
                <c:ptCount val="13"/>
                <c:pt idx="0">
                  <c:v>Rwanda Red Cross</c:v>
                </c:pt>
                <c:pt idx="1">
                  <c:v>Canadian Red Cross</c:v>
                </c:pt>
                <c:pt idx="2">
                  <c:v>IFRC Americas</c:v>
                </c:pt>
                <c:pt idx="3">
                  <c:v>IFRC Geneva</c:v>
                </c:pt>
                <c:pt idx="4">
                  <c:v>Guinea Red Cross </c:v>
                </c:pt>
                <c:pt idx="5">
                  <c:v>Togo Red Cross</c:v>
                </c:pt>
                <c:pt idx="6">
                  <c:v>Côte d'Ivoire Red Cross</c:v>
                </c:pt>
                <c:pt idx="7">
                  <c:v>IFRC Asia Pacific</c:v>
                </c:pt>
                <c:pt idx="8">
                  <c:v>Australian Red Cross</c:v>
                </c:pt>
                <c:pt idx="9">
                  <c:v>IFRC Africa</c:v>
                </c:pt>
                <c:pt idx="10">
                  <c:v>IFRC Europe</c:v>
                </c:pt>
                <c:pt idx="11">
                  <c:v>Swedish Red Cross</c:v>
                </c:pt>
                <c:pt idx="12">
                  <c:v>British Red Cross</c:v>
                </c:pt>
              </c:strCache>
            </c:strRef>
          </c:cat>
          <c:val>
            <c:numRef>
              <c:f>'[Surge review analysis.xlsx]Deployment analysis'!$F$116:$F$128</c:f>
              <c:numCache>
                <c:formatCode>General</c:formatCode>
                <c:ptCount val="13"/>
                <c:pt idx="0">
                  <c:v>4</c:v>
                </c:pt>
                <c:pt idx="1">
                  <c:v>4</c:v>
                </c:pt>
                <c:pt idx="2">
                  <c:v>4</c:v>
                </c:pt>
                <c:pt idx="3">
                  <c:v>4</c:v>
                </c:pt>
                <c:pt idx="4">
                  <c:v>4</c:v>
                </c:pt>
                <c:pt idx="5">
                  <c:v>4</c:v>
                </c:pt>
                <c:pt idx="6">
                  <c:v>5</c:v>
                </c:pt>
                <c:pt idx="7">
                  <c:v>5</c:v>
                </c:pt>
                <c:pt idx="8">
                  <c:v>5</c:v>
                </c:pt>
                <c:pt idx="9">
                  <c:v>5</c:v>
                </c:pt>
                <c:pt idx="10">
                  <c:v>7</c:v>
                </c:pt>
                <c:pt idx="11">
                  <c:v>8</c:v>
                </c:pt>
                <c:pt idx="12">
                  <c:v>9</c:v>
                </c:pt>
              </c:numCache>
            </c:numRef>
          </c:val>
          <c:extLst>
            <c:ext xmlns:c16="http://schemas.microsoft.com/office/drawing/2014/chart" uri="{C3380CC4-5D6E-409C-BE32-E72D297353CC}">
              <c16:uniqueId val="{00000000-FC0A-8543-BB22-08557AB9E421}"/>
            </c:ext>
          </c:extLst>
        </c:ser>
        <c:dLbls>
          <c:showLegendKey val="0"/>
          <c:showVal val="0"/>
          <c:showCatName val="0"/>
          <c:showSerName val="0"/>
          <c:showPercent val="0"/>
          <c:showBubbleSize val="0"/>
        </c:dLbls>
        <c:gapWidth val="182"/>
        <c:axId val="1559140800"/>
        <c:axId val="1928586496"/>
      </c:barChart>
      <c:catAx>
        <c:axId val="15591408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928586496"/>
        <c:crosses val="autoZero"/>
        <c:auto val="1"/>
        <c:lblAlgn val="ctr"/>
        <c:lblOffset val="100"/>
        <c:noMultiLvlLbl val="0"/>
      </c:catAx>
      <c:valAx>
        <c:axId val="1928586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559140800"/>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Deploying organisation</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bg1">
                <a:lumMod val="40000"/>
                <a:lumOff val="60000"/>
              </a:schemeClr>
            </a:solidFill>
            <a:effectLst/>
          </c:spPr>
          <c:dPt>
            <c:idx val="0"/>
            <c:bubble3D val="0"/>
            <c:spPr>
              <a:solidFill>
                <a:schemeClr val="bg1">
                  <a:lumMod val="40000"/>
                  <a:lumOff val="60000"/>
                </a:schemeClr>
              </a:solidFill>
              <a:ln>
                <a:noFill/>
              </a:ln>
              <a:effectLst/>
            </c:spPr>
            <c:extLst>
              <c:ext xmlns:c16="http://schemas.microsoft.com/office/drawing/2014/chart" uri="{C3380CC4-5D6E-409C-BE32-E72D297353CC}">
                <c16:uniqueId val="{00000001-A405-5D4C-9F20-0B85B527B8AA}"/>
              </c:ext>
            </c:extLst>
          </c:dPt>
          <c:dPt>
            <c:idx val="1"/>
            <c:bubble3D val="0"/>
            <c:spPr>
              <a:solidFill>
                <a:schemeClr val="accent1"/>
              </a:solidFill>
              <a:ln>
                <a:noFill/>
              </a:ln>
              <a:effectLst/>
            </c:spPr>
            <c:extLst>
              <c:ext xmlns:c16="http://schemas.microsoft.com/office/drawing/2014/chart" uri="{C3380CC4-5D6E-409C-BE32-E72D297353CC}">
                <c16:uniqueId val="{00000003-A405-5D4C-9F20-0B85B527B8AA}"/>
              </c:ext>
            </c:extLst>
          </c:dPt>
          <c:dPt>
            <c:idx val="2"/>
            <c:bubble3D val="0"/>
            <c:spPr>
              <a:solidFill>
                <a:schemeClr val="accent3"/>
              </a:solidFill>
              <a:ln>
                <a:noFill/>
              </a:ln>
              <a:effectLst/>
            </c:spPr>
            <c:extLst>
              <c:ext xmlns:c16="http://schemas.microsoft.com/office/drawing/2014/chart" uri="{C3380CC4-5D6E-409C-BE32-E72D297353CC}">
                <c16:uniqueId val="{00000005-A405-5D4C-9F20-0B85B527B8AA}"/>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A405-5D4C-9F20-0B85B527B8AA}"/>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A405-5D4C-9F20-0B85B527B8AA}"/>
                </c:ext>
              </c:extLst>
            </c:dLbl>
            <c:dLbl>
              <c:idx val="2"/>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5-A405-5D4C-9F20-0B85B527B8AA}"/>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analysis.xlsx]Deployment analysis'!$B$230:$B$232</c:f>
              <c:strCache>
                <c:ptCount val="3"/>
                <c:pt idx="0">
                  <c:v>IFRC</c:v>
                </c:pt>
                <c:pt idx="1">
                  <c:v>PNS</c:v>
                </c:pt>
                <c:pt idx="2">
                  <c:v>NS</c:v>
                </c:pt>
              </c:strCache>
            </c:strRef>
          </c:cat>
          <c:val>
            <c:numRef>
              <c:f>'[Surge review analysis.xlsx]Deployment analysis'!$C$230:$C$232</c:f>
              <c:numCache>
                <c:formatCode>0%</c:formatCode>
                <c:ptCount val="3"/>
                <c:pt idx="0">
                  <c:v>0.24761904761904763</c:v>
                </c:pt>
                <c:pt idx="1">
                  <c:v>0.40952380952380951</c:v>
                </c:pt>
                <c:pt idx="2">
                  <c:v>0.34285714285714286</c:v>
                </c:pt>
              </c:numCache>
            </c:numRef>
          </c:val>
          <c:extLst>
            <c:ext xmlns:c16="http://schemas.microsoft.com/office/drawing/2014/chart" uri="{C3380CC4-5D6E-409C-BE32-E72D297353CC}">
              <c16:uniqueId val="{00000006-A405-5D4C-9F20-0B85B527B8AA}"/>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b="1">
                <a:latin typeface="Montserrat" pitchFamily="2" charset="77"/>
              </a:rPr>
              <a:t>Deployment</a:t>
            </a:r>
            <a:r>
              <a:rPr lang="en-GB" b="1" baseline="0">
                <a:latin typeface="Montserrat" pitchFamily="2" charset="77"/>
              </a:rPr>
              <a:t> trends by organisation</a:t>
            </a:r>
            <a:endParaRPr lang="en-GB" b="1">
              <a:latin typeface="Montserrat" pitchFamily="2" charset="77"/>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GB"/>
        </a:p>
      </c:txPr>
    </c:title>
    <c:autoTitleDeleted val="0"/>
    <c:plotArea>
      <c:layout/>
      <c:lineChart>
        <c:grouping val="standard"/>
        <c:varyColors val="0"/>
        <c:ser>
          <c:idx val="0"/>
          <c:order val="0"/>
          <c:tx>
            <c:strRef>
              <c:f>'[Surge review analysis.xlsx]Deployment analysis'!$B$225</c:f>
              <c:strCache>
                <c:ptCount val="1"/>
                <c:pt idx="0">
                  <c:v>IFRC</c:v>
                </c:pt>
              </c:strCache>
            </c:strRef>
          </c:tx>
          <c:spPr>
            <a:ln w="41275" cap="rnd">
              <a:solidFill>
                <a:schemeClr val="bg1">
                  <a:lumMod val="60000"/>
                  <a:lumOff val="40000"/>
                </a:schemeClr>
              </a:solidFill>
              <a:round/>
            </a:ln>
            <a:effectLst/>
          </c:spPr>
          <c:marker>
            <c:symbol val="none"/>
          </c:marker>
          <c:cat>
            <c:numRef>
              <c:f>'[Surge review analysis.xlsx]Deployment analysis'!$C$224:$J$224</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analysis'!$C$225:$J$225</c:f>
              <c:numCache>
                <c:formatCode>0%</c:formatCode>
                <c:ptCount val="8"/>
                <c:pt idx="0">
                  <c:v>0.16666666666666666</c:v>
                </c:pt>
                <c:pt idx="1">
                  <c:v>0.2</c:v>
                </c:pt>
                <c:pt idx="2">
                  <c:v>0.30769230769230771</c:v>
                </c:pt>
                <c:pt idx="3">
                  <c:v>0.15384615384615385</c:v>
                </c:pt>
                <c:pt idx="4">
                  <c:v>0.14285714285714285</c:v>
                </c:pt>
                <c:pt idx="5">
                  <c:v>0.33333333333333331</c:v>
                </c:pt>
                <c:pt idx="6">
                  <c:v>0.375</c:v>
                </c:pt>
                <c:pt idx="7">
                  <c:v>0.16666666666666666</c:v>
                </c:pt>
              </c:numCache>
            </c:numRef>
          </c:val>
          <c:smooth val="0"/>
          <c:extLst>
            <c:ext xmlns:c16="http://schemas.microsoft.com/office/drawing/2014/chart" uri="{C3380CC4-5D6E-409C-BE32-E72D297353CC}">
              <c16:uniqueId val="{00000000-1C2F-634B-8CF5-78EB3A1CC2D5}"/>
            </c:ext>
          </c:extLst>
        </c:ser>
        <c:ser>
          <c:idx val="1"/>
          <c:order val="1"/>
          <c:tx>
            <c:strRef>
              <c:f>'[Surge review analysis.xlsx]Deployment analysis'!$B$226</c:f>
              <c:strCache>
                <c:ptCount val="1"/>
                <c:pt idx="0">
                  <c:v>PNS</c:v>
                </c:pt>
              </c:strCache>
            </c:strRef>
          </c:tx>
          <c:spPr>
            <a:ln w="41275" cap="rnd">
              <a:solidFill>
                <a:schemeClr val="accent3"/>
              </a:solidFill>
              <a:round/>
            </a:ln>
            <a:effectLst/>
          </c:spPr>
          <c:marker>
            <c:symbol val="none"/>
          </c:marker>
          <c:trendline>
            <c:spPr>
              <a:ln w="50800" cap="rnd">
                <a:solidFill>
                  <a:schemeClr val="accent3"/>
                </a:solidFill>
                <a:prstDash val="sysDot"/>
              </a:ln>
              <a:effectLst/>
            </c:spPr>
            <c:trendlineType val="linear"/>
            <c:dispRSqr val="0"/>
            <c:dispEq val="0"/>
          </c:trendline>
          <c:cat>
            <c:numRef>
              <c:f>'[Surge review analysis.xlsx]Deployment analysis'!$C$224:$J$224</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analysis'!$C$226:$J$226</c:f>
              <c:numCache>
                <c:formatCode>0%</c:formatCode>
                <c:ptCount val="8"/>
                <c:pt idx="0">
                  <c:v>0.33333333333333331</c:v>
                </c:pt>
                <c:pt idx="1">
                  <c:v>0.13333333333333333</c:v>
                </c:pt>
                <c:pt idx="2">
                  <c:v>0.38461538461538464</c:v>
                </c:pt>
                <c:pt idx="3">
                  <c:v>0.38461538461538464</c:v>
                </c:pt>
                <c:pt idx="4">
                  <c:v>0.5</c:v>
                </c:pt>
                <c:pt idx="5">
                  <c:v>0.5</c:v>
                </c:pt>
                <c:pt idx="6">
                  <c:v>0.25</c:v>
                </c:pt>
                <c:pt idx="7">
                  <c:v>0.83333333333333337</c:v>
                </c:pt>
              </c:numCache>
            </c:numRef>
          </c:val>
          <c:smooth val="0"/>
          <c:extLst>
            <c:ext xmlns:c16="http://schemas.microsoft.com/office/drawing/2014/chart" uri="{C3380CC4-5D6E-409C-BE32-E72D297353CC}">
              <c16:uniqueId val="{00000002-1C2F-634B-8CF5-78EB3A1CC2D5}"/>
            </c:ext>
          </c:extLst>
        </c:ser>
        <c:ser>
          <c:idx val="2"/>
          <c:order val="2"/>
          <c:tx>
            <c:strRef>
              <c:f>'[Surge review analysis.xlsx]Deployment analysis'!$B$227</c:f>
              <c:strCache>
                <c:ptCount val="1"/>
                <c:pt idx="0">
                  <c:v>NS</c:v>
                </c:pt>
              </c:strCache>
            </c:strRef>
          </c:tx>
          <c:spPr>
            <a:ln w="41275" cap="rnd">
              <a:solidFill>
                <a:schemeClr val="accent1"/>
              </a:solidFill>
              <a:round/>
            </a:ln>
            <a:effectLst/>
          </c:spPr>
          <c:marker>
            <c:symbol val="none"/>
          </c:marker>
          <c:trendline>
            <c:spPr>
              <a:ln w="50800" cap="rnd">
                <a:solidFill>
                  <a:schemeClr val="accent1"/>
                </a:solidFill>
                <a:prstDash val="sysDot"/>
              </a:ln>
              <a:effectLst/>
            </c:spPr>
            <c:trendlineType val="linear"/>
            <c:dispRSqr val="0"/>
            <c:dispEq val="0"/>
          </c:trendline>
          <c:cat>
            <c:numRef>
              <c:f>'[Surge review analysis.xlsx]Deployment analysis'!$C$224:$J$224</c:f>
              <c:numCache>
                <c:formatCode>General</c:formatCode>
                <c:ptCount val="8"/>
                <c:pt idx="0">
                  <c:v>2017</c:v>
                </c:pt>
                <c:pt idx="1">
                  <c:v>2018</c:v>
                </c:pt>
                <c:pt idx="2">
                  <c:v>2019</c:v>
                </c:pt>
                <c:pt idx="3">
                  <c:v>2020</c:v>
                </c:pt>
                <c:pt idx="4">
                  <c:v>2021</c:v>
                </c:pt>
                <c:pt idx="5">
                  <c:v>2022</c:v>
                </c:pt>
                <c:pt idx="6">
                  <c:v>2023</c:v>
                </c:pt>
                <c:pt idx="7">
                  <c:v>2024</c:v>
                </c:pt>
              </c:numCache>
            </c:numRef>
          </c:cat>
          <c:val>
            <c:numRef>
              <c:f>'[Surge review analysis.xlsx]Deployment analysis'!$C$227:$J$227</c:f>
              <c:numCache>
                <c:formatCode>0%</c:formatCode>
                <c:ptCount val="8"/>
                <c:pt idx="0">
                  <c:v>0.5</c:v>
                </c:pt>
                <c:pt idx="1">
                  <c:v>0.66666666666666663</c:v>
                </c:pt>
                <c:pt idx="2">
                  <c:v>0.30769230769230771</c:v>
                </c:pt>
                <c:pt idx="3">
                  <c:v>0.46153846153846156</c:v>
                </c:pt>
                <c:pt idx="4">
                  <c:v>0.35714285714285715</c:v>
                </c:pt>
                <c:pt idx="5">
                  <c:v>0.16666666666666666</c:v>
                </c:pt>
                <c:pt idx="6">
                  <c:v>0.375</c:v>
                </c:pt>
                <c:pt idx="7">
                  <c:v>0</c:v>
                </c:pt>
              </c:numCache>
            </c:numRef>
          </c:val>
          <c:smooth val="0"/>
          <c:extLst>
            <c:ext xmlns:c16="http://schemas.microsoft.com/office/drawing/2014/chart" uri="{C3380CC4-5D6E-409C-BE32-E72D297353CC}">
              <c16:uniqueId val="{00000004-1C2F-634B-8CF5-78EB3A1CC2D5}"/>
            </c:ext>
          </c:extLst>
        </c:ser>
        <c:dLbls>
          <c:showLegendKey val="0"/>
          <c:showVal val="0"/>
          <c:showCatName val="0"/>
          <c:showSerName val="0"/>
          <c:showPercent val="0"/>
          <c:showBubbleSize val="0"/>
        </c:dLbls>
        <c:smooth val="0"/>
        <c:axId val="864151920"/>
        <c:axId val="799473104"/>
      </c:lineChart>
      <c:catAx>
        <c:axId val="86415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799473104"/>
        <c:crosses val="autoZero"/>
        <c:auto val="1"/>
        <c:lblAlgn val="ctr"/>
        <c:lblOffset val="100"/>
        <c:noMultiLvlLbl val="0"/>
      </c:catAx>
      <c:valAx>
        <c:axId val="79947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864151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US" b="1">
                <a:latin typeface="Montserrat" pitchFamily="2" charset="77"/>
              </a:rPr>
              <a:t>Barriers to deployment - % of respondents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analysis.xlsx]TO DEPLOY'!$BA$133</c:f>
              <c:strCache>
                <c:ptCount val="1"/>
                <c:pt idx="0">
                  <c:v>% of respondents</c:v>
                </c:pt>
              </c:strCache>
            </c:strRef>
          </c:tx>
          <c:spPr>
            <a:solidFill>
              <a:schemeClr val="accent1"/>
            </a:solidFill>
            <a:ln>
              <a:noFill/>
            </a:ln>
            <a:effectLst/>
          </c:spPr>
          <c:invertIfNegative val="0"/>
          <c:cat>
            <c:strRef>
              <c:f>'[Surge review analysis.xlsx]TO DEPLOY'!$AY$134:$AY$144</c:f>
              <c:strCache>
                <c:ptCount val="11"/>
                <c:pt idx="0">
                  <c:v>Prefer not to say</c:v>
                </c:pt>
                <c:pt idx="1">
                  <c:v>Deployments did not appeal</c:v>
                </c:pt>
                <c:pt idx="2">
                  <c:v>Does not receive alerts</c:v>
                </c:pt>
                <c:pt idx="3">
                  <c:v>Did not see alert in time</c:v>
                </c:pt>
                <c:pt idx="4">
                  <c:v>Organisation would not approve</c:v>
                </c:pt>
                <c:pt idx="5">
                  <c:v>Personal reaons (study, health etc)</c:v>
                </c:pt>
                <c:pt idx="6">
                  <c:v>Deployments did not match skills</c:v>
                </c:pt>
                <c:pt idx="7">
                  <c:v>Other</c:v>
                </c:pt>
                <c:pt idx="8">
                  <c:v>Appiled, but not selected</c:v>
                </c:pt>
                <c:pt idx="9">
                  <c:v>Family commitments</c:v>
                </c:pt>
                <c:pt idx="10">
                  <c:v>Work commitments</c:v>
                </c:pt>
              </c:strCache>
            </c:strRef>
          </c:cat>
          <c:val>
            <c:numRef>
              <c:f>'[Surge review analysis.xlsx]TO DEPLOY'!$BA$134:$BA$144</c:f>
              <c:numCache>
                <c:formatCode>0%</c:formatCode>
                <c:ptCount val="11"/>
                <c:pt idx="0">
                  <c:v>2.3255813953488372E-2</c:v>
                </c:pt>
                <c:pt idx="1">
                  <c:v>3.1007751937984496E-2</c:v>
                </c:pt>
                <c:pt idx="2">
                  <c:v>7.7519379844961239E-2</c:v>
                </c:pt>
                <c:pt idx="3">
                  <c:v>7.7519379844961239E-2</c:v>
                </c:pt>
                <c:pt idx="4">
                  <c:v>9.3023255813953487E-2</c:v>
                </c:pt>
                <c:pt idx="5">
                  <c:v>0.10852713178294573</c:v>
                </c:pt>
                <c:pt idx="6">
                  <c:v>0.11627906976744186</c:v>
                </c:pt>
                <c:pt idx="7">
                  <c:v>0.12403100775193798</c:v>
                </c:pt>
                <c:pt idx="8">
                  <c:v>0.13178294573643412</c:v>
                </c:pt>
                <c:pt idx="9">
                  <c:v>0.20930232558139536</c:v>
                </c:pt>
                <c:pt idx="10">
                  <c:v>0.48837209302325579</c:v>
                </c:pt>
              </c:numCache>
            </c:numRef>
          </c:val>
          <c:extLst>
            <c:ext xmlns:c16="http://schemas.microsoft.com/office/drawing/2014/chart" uri="{C3380CC4-5D6E-409C-BE32-E72D297353CC}">
              <c16:uniqueId val="{00000000-A3CC-9340-8B5F-4F4942217E38}"/>
            </c:ext>
          </c:extLst>
        </c:ser>
        <c:dLbls>
          <c:showLegendKey val="0"/>
          <c:showVal val="0"/>
          <c:showCatName val="0"/>
          <c:showSerName val="0"/>
          <c:showPercent val="0"/>
          <c:showBubbleSize val="0"/>
        </c:dLbls>
        <c:gapWidth val="182"/>
        <c:axId val="404849375"/>
        <c:axId val="405679919"/>
      </c:barChart>
      <c:catAx>
        <c:axId val="4048493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05679919"/>
        <c:crosses val="autoZero"/>
        <c:auto val="1"/>
        <c:lblAlgn val="ctr"/>
        <c:lblOffset val="100"/>
        <c:noMultiLvlLbl val="0"/>
      </c:catAx>
      <c:valAx>
        <c:axId val="405679919"/>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04849375"/>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US" b="1">
                <a:latin typeface="Montserrat" pitchFamily="2" charset="77"/>
              </a:rPr>
              <a:t>Help to deploy - % of respondents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analysis.xlsx]TO DEPLOY'!$BA$150</c:f>
              <c:strCache>
                <c:ptCount val="1"/>
                <c:pt idx="0">
                  <c:v>% of respondents</c:v>
                </c:pt>
              </c:strCache>
            </c:strRef>
          </c:tx>
          <c:spPr>
            <a:solidFill>
              <a:schemeClr val="accent1"/>
            </a:solidFill>
            <a:ln>
              <a:noFill/>
            </a:ln>
            <a:effectLst/>
          </c:spPr>
          <c:invertIfNegative val="0"/>
          <c:cat>
            <c:strRef>
              <c:f>'[Surge review analysis.xlsx]TO DEPLOY'!$AY$151:$AY$158</c:f>
              <c:strCache>
                <c:ptCount val="8"/>
                <c:pt idx="0">
                  <c:v>Other</c:v>
                </c:pt>
                <c:pt idx="1">
                  <c:v>More CEA trainings</c:v>
                </c:pt>
                <c:pt idx="2">
                  <c:v>Better awareness of surge process</c:v>
                </c:pt>
                <c:pt idx="3">
                  <c:v>Better advertising of alerts</c:v>
                </c:pt>
                <c:pt idx="4">
                  <c:v>Nothing</c:v>
                </c:pt>
                <c:pt idx="5">
                  <c:v>Advocacy to get deployments approved</c:v>
                </c:pt>
                <c:pt idx="6">
                  <c:v>CEA mentoring on deployment</c:v>
                </c:pt>
                <c:pt idx="7">
                  <c:v>Surge community of practice</c:v>
                </c:pt>
              </c:strCache>
            </c:strRef>
          </c:cat>
          <c:val>
            <c:numRef>
              <c:f>'[Surge review analysis.xlsx]TO DEPLOY'!$BA$151:$BA$158</c:f>
              <c:numCache>
                <c:formatCode>0%</c:formatCode>
                <c:ptCount val="8"/>
                <c:pt idx="0">
                  <c:v>8.5271317829457363E-2</c:v>
                </c:pt>
                <c:pt idx="1">
                  <c:v>0.20155038759689922</c:v>
                </c:pt>
                <c:pt idx="2">
                  <c:v>0.20155038759689922</c:v>
                </c:pt>
                <c:pt idx="3">
                  <c:v>0.21705426356589147</c:v>
                </c:pt>
                <c:pt idx="4">
                  <c:v>0.22480620155038761</c:v>
                </c:pt>
                <c:pt idx="5">
                  <c:v>0.30232558139534882</c:v>
                </c:pt>
                <c:pt idx="6">
                  <c:v>0.31782945736434109</c:v>
                </c:pt>
                <c:pt idx="7">
                  <c:v>0.39534883720930231</c:v>
                </c:pt>
              </c:numCache>
            </c:numRef>
          </c:val>
          <c:extLst>
            <c:ext xmlns:c16="http://schemas.microsoft.com/office/drawing/2014/chart" uri="{C3380CC4-5D6E-409C-BE32-E72D297353CC}">
              <c16:uniqueId val="{00000000-D5C1-7B4B-8DB2-B56039EAFF5A}"/>
            </c:ext>
          </c:extLst>
        </c:ser>
        <c:dLbls>
          <c:showLegendKey val="0"/>
          <c:showVal val="0"/>
          <c:showCatName val="0"/>
          <c:showSerName val="0"/>
          <c:showPercent val="0"/>
          <c:showBubbleSize val="0"/>
        </c:dLbls>
        <c:gapWidth val="182"/>
        <c:axId val="1239551632"/>
        <c:axId val="1826144144"/>
      </c:barChart>
      <c:catAx>
        <c:axId val="12395516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826144144"/>
        <c:crosses val="autoZero"/>
        <c:auto val="1"/>
        <c:lblAlgn val="ctr"/>
        <c:lblOffset val="100"/>
        <c:noMultiLvlLbl val="0"/>
      </c:catAx>
      <c:valAx>
        <c:axId val="1826144144"/>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39551632"/>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Deployment Challenges - % of respondents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stacked"/>
        <c:varyColors val="0"/>
        <c:ser>
          <c:idx val="0"/>
          <c:order val="0"/>
          <c:tx>
            <c:strRef>
              <c:f>'[Surge review analysis.xlsx]ON DEPLOYMENT'!$BV$65</c:f>
              <c:strCache>
                <c:ptCount val="1"/>
                <c:pt idx="0">
                  <c:v>Major challenge</c:v>
                </c:pt>
              </c:strCache>
            </c:strRef>
          </c:tx>
          <c:spPr>
            <a:solidFill>
              <a:srgbClr val="C00000"/>
            </a:solidFill>
            <a:ln>
              <a:noFill/>
            </a:ln>
            <a:effectLst/>
          </c:spPr>
          <c:invertIfNegative val="0"/>
          <c:cat>
            <c:strRef>
              <c:f>'[Surge review analysis.xlsx]ON DEPLOYMENT'!$BW$64:$CE$64</c:f>
              <c:strCache>
                <c:ptCount val="9"/>
                <c:pt idx="0">
                  <c:v>Leadership support </c:v>
                </c:pt>
                <c:pt idx="1">
                  <c:v>Colleagues support</c:v>
                </c:pt>
                <c:pt idx="2">
                  <c:v>Access</c:v>
                </c:pt>
                <c:pt idx="3">
                  <c:v>Interagency coordination</c:v>
                </c:pt>
                <c:pt idx="4">
                  <c:v>Internal coordination</c:v>
                </c:pt>
                <c:pt idx="5">
                  <c:v>Time</c:v>
                </c:pt>
                <c:pt idx="6">
                  <c:v>No CEA Budget</c:v>
                </c:pt>
                <c:pt idx="7">
                  <c:v>NS support</c:v>
                </c:pt>
                <c:pt idx="8">
                  <c:v>No NS CEA counterpart</c:v>
                </c:pt>
              </c:strCache>
            </c:strRef>
          </c:cat>
          <c:val>
            <c:numRef>
              <c:f>'[Surge review analysis.xlsx]ON DEPLOYMENT'!$BW$65:$CE$65</c:f>
              <c:numCache>
                <c:formatCode>General</c:formatCode>
                <c:ptCount val="9"/>
                <c:pt idx="0">
                  <c:v>6</c:v>
                </c:pt>
                <c:pt idx="1">
                  <c:v>5</c:v>
                </c:pt>
                <c:pt idx="2">
                  <c:v>7</c:v>
                </c:pt>
                <c:pt idx="3">
                  <c:v>4</c:v>
                </c:pt>
                <c:pt idx="4">
                  <c:v>5</c:v>
                </c:pt>
                <c:pt idx="5">
                  <c:v>10</c:v>
                </c:pt>
                <c:pt idx="6">
                  <c:v>14</c:v>
                </c:pt>
                <c:pt idx="7">
                  <c:v>13</c:v>
                </c:pt>
                <c:pt idx="8">
                  <c:v>20</c:v>
                </c:pt>
              </c:numCache>
            </c:numRef>
          </c:val>
          <c:extLst>
            <c:ext xmlns:c16="http://schemas.microsoft.com/office/drawing/2014/chart" uri="{C3380CC4-5D6E-409C-BE32-E72D297353CC}">
              <c16:uniqueId val="{00000000-D9BA-764A-9222-E92CEB639CCB}"/>
            </c:ext>
          </c:extLst>
        </c:ser>
        <c:ser>
          <c:idx val="1"/>
          <c:order val="1"/>
          <c:tx>
            <c:strRef>
              <c:f>'[Surge review analysis.xlsx]ON DEPLOYMENT'!$BV$66</c:f>
              <c:strCache>
                <c:ptCount val="1"/>
                <c:pt idx="0">
                  <c:v>Moderate challenge</c:v>
                </c:pt>
              </c:strCache>
            </c:strRef>
          </c:tx>
          <c:spPr>
            <a:solidFill>
              <a:srgbClr val="FF0000"/>
            </a:solidFill>
            <a:ln>
              <a:noFill/>
            </a:ln>
            <a:effectLst/>
          </c:spPr>
          <c:invertIfNegative val="0"/>
          <c:cat>
            <c:strRef>
              <c:f>'[Surge review analysis.xlsx]ON DEPLOYMENT'!$BW$64:$CE$64</c:f>
              <c:strCache>
                <c:ptCount val="9"/>
                <c:pt idx="0">
                  <c:v>Leadership support </c:v>
                </c:pt>
                <c:pt idx="1">
                  <c:v>Colleagues support</c:v>
                </c:pt>
                <c:pt idx="2">
                  <c:v>Access</c:v>
                </c:pt>
                <c:pt idx="3">
                  <c:v>Interagency coordination</c:v>
                </c:pt>
                <c:pt idx="4">
                  <c:v>Internal coordination</c:v>
                </c:pt>
                <c:pt idx="5">
                  <c:v>Time</c:v>
                </c:pt>
                <c:pt idx="6">
                  <c:v>No CEA Budget</c:v>
                </c:pt>
                <c:pt idx="7">
                  <c:v>NS support</c:v>
                </c:pt>
                <c:pt idx="8">
                  <c:v>No NS CEA counterpart</c:v>
                </c:pt>
              </c:strCache>
            </c:strRef>
          </c:cat>
          <c:val>
            <c:numRef>
              <c:f>'[Surge review analysis.xlsx]ON DEPLOYMENT'!$BW$66:$CE$66</c:f>
              <c:numCache>
                <c:formatCode>General</c:formatCode>
                <c:ptCount val="9"/>
                <c:pt idx="0">
                  <c:v>10</c:v>
                </c:pt>
                <c:pt idx="1">
                  <c:v>16</c:v>
                </c:pt>
                <c:pt idx="2">
                  <c:v>18</c:v>
                </c:pt>
                <c:pt idx="3">
                  <c:v>22</c:v>
                </c:pt>
                <c:pt idx="4">
                  <c:v>24</c:v>
                </c:pt>
                <c:pt idx="5">
                  <c:v>20</c:v>
                </c:pt>
                <c:pt idx="6">
                  <c:v>16</c:v>
                </c:pt>
                <c:pt idx="7">
                  <c:v>25</c:v>
                </c:pt>
                <c:pt idx="8">
                  <c:v>18</c:v>
                </c:pt>
              </c:numCache>
            </c:numRef>
          </c:val>
          <c:extLst>
            <c:ext xmlns:c16="http://schemas.microsoft.com/office/drawing/2014/chart" uri="{C3380CC4-5D6E-409C-BE32-E72D297353CC}">
              <c16:uniqueId val="{00000001-D9BA-764A-9222-E92CEB639CCB}"/>
            </c:ext>
          </c:extLst>
        </c:ser>
        <c:ser>
          <c:idx val="2"/>
          <c:order val="2"/>
          <c:tx>
            <c:strRef>
              <c:f>'[Surge review analysis.xlsx]ON DEPLOYMENT'!$BV$67</c:f>
              <c:strCache>
                <c:ptCount val="1"/>
                <c:pt idx="0">
                  <c:v>Minor challenge</c:v>
                </c:pt>
              </c:strCache>
            </c:strRef>
          </c:tx>
          <c:spPr>
            <a:solidFill>
              <a:srgbClr val="FFC000"/>
            </a:solidFill>
            <a:ln>
              <a:noFill/>
            </a:ln>
            <a:effectLst/>
          </c:spPr>
          <c:invertIfNegative val="0"/>
          <c:cat>
            <c:strRef>
              <c:f>'[Surge review analysis.xlsx]ON DEPLOYMENT'!$BW$64:$CE$64</c:f>
              <c:strCache>
                <c:ptCount val="9"/>
                <c:pt idx="0">
                  <c:v>Leadership support </c:v>
                </c:pt>
                <c:pt idx="1">
                  <c:v>Colleagues support</c:v>
                </c:pt>
                <c:pt idx="2">
                  <c:v>Access</c:v>
                </c:pt>
                <c:pt idx="3">
                  <c:v>Interagency coordination</c:v>
                </c:pt>
                <c:pt idx="4">
                  <c:v>Internal coordination</c:v>
                </c:pt>
                <c:pt idx="5">
                  <c:v>Time</c:v>
                </c:pt>
                <c:pt idx="6">
                  <c:v>No CEA Budget</c:v>
                </c:pt>
                <c:pt idx="7">
                  <c:v>NS support</c:v>
                </c:pt>
                <c:pt idx="8">
                  <c:v>No NS CEA counterpart</c:v>
                </c:pt>
              </c:strCache>
            </c:strRef>
          </c:cat>
          <c:val>
            <c:numRef>
              <c:f>'[Surge review analysis.xlsx]ON DEPLOYMENT'!$BW$67:$CE$67</c:f>
              <c:numCache>
                <c:formatCode>General</c:formatCode>
                <c:ptCount val="9"/>
                <c:pt idx="0">
                  <c:v>15</c:v>
                </c:pt>
                <c:pt idx="1">
                  <c:v>20</c:v>
                </c:pt>
                <c:pt idx="2">
                  <c:v>17</c:v>
                </c:pt>
                <c:pt idx="3">
                  <c:v>20</c:v>
                </c:pt>
                <c:pt idx="4">
                  <c:v>26</c:v>
                </c:pt>
                <c:pt idx="5">
                  <c:v>16</c:v>
                </c:pt>
                <c:pt idx="6">
                  <c:v>19</c:v>
                </c:pt>
                <c:pt idx="7">
                  <c:v>11</c:v>
                </c:pt>
                <c:pt idx="8">
                  <c:v>9</c:v>
                </c:pt>
              </c:numCache>
            </c:numRef>
          </c:val>
          <c:extLst>
            <c:ext xmlns:c16="http://schemas.microsoft.com/office/drawing/2014/chart" uri="{C3380CC4-5D6E-409C-BE32-E72D297353CC}">
              <c16:uniqueId val="{00000002-D9BA-764A-9222-E92CEB639CCB}"/>
            </c:ext>
          </c:extLst>
        </c:ser>
        <c:ser>
          <c:idx val="3"/>
          <c:order val="3"/>
          <c:tx>
            <c:strRef>
              <c:f>'[Surge review analysis.xlsx]ON DEPLOYMENT'!$BV$68</c:f>
              <c:strCache>
                <c:ptCount val="1"/>
                <c:pt idx="0">
                  <c:v>No challenge</c:v>
                </c:pt>
              </c:strCache>
            </c:strRef>
          </c:tx>
          <c:spPr>
            <a:solidFill>
              <a:srgbClr val="92D050"/>
            </a:solidFill>
            <a:ln>
              <a:noFill/>
            </a:ln>
            <a:effectLst/>
          </c:spPr>
          <c:invertIfNegative val="0"/>
          <c:cat>
            <c:strRef>
              <c:f>'[Surge review analysis.xlsx]ON DEPLOYMENT'!$BW$64:$CE$64</c:f>
              <c:strCache>
                <c:ptCount val="9"/>
                <c:pt idx="0">
                  <c:v>Leadership support </c:v>
                </c:pt>
                <c:pt idx="1">
                  <c:v>Colleagues support</c:v>
                </c:pt>
                <c:pt idx="2">
                  <c:v>Access</c:v>
                </c:pt>
                <c:pt idx="3">
                  <c:v>Interagency coordination</c:v>
                </c:pt>
                <c:pt idx="4">
                  <c:v>Internal coordination</c:v>
                </c:pt>
                <c:pt idx="5">
                  <c:v>Time</c:v>
                </c:pt>
                <c:pt idx="6">
                  <c:v>No CEA Budget</c:v>
                </c:pt>
                <c:pt idx="7">
                  <c:v>NS support</c:v>
                </c:pt>
                <c:pt idx="8">
                  <c:v>No NS CEA counterpart</c:v>
                </c:pt>
              </c:strCache>
            </c:strRef>
          </c:cat>
          <c:val>
            <c:numRef>
              <c:f>'[Surge review analysis.xlsx]ON DEPLOYMENT'!$BW$68:$CE$68</c:f>
              <c:numCache>
                <c:formatCode>General</c:formatCode>
                <c:ptCount val="9"/>
                <c:pt idx="0">
                  <c:v>28</c:v>
                </c:pt>
                <c:pt idx="1">
                  <c:v>18</c:v>
                </c:pt>
                <c:pt idx="2">
                  <c:v>17</c:v>
                </c:pt>
                <c:pt idx="3">
                  <c:v>13</c:v>
                </c:pt>
                <c:pt idx="4">
                  <c:v>4</c:v>
                </c:pt>
                <c:pt idx="5">
                  <c:v>13</c:v>
                </c:pt>
                <c:pt idx="6">
                  <c:v>10</c:v>
                </c:pt>
                <c:pt idx="7">
                  <c:v>10</c:v>
                </c:pt>
                <c:pt idx="8">
                  <c:v>12</c:v>
                </c:pt>
              </c:numCache>
            </c:numRef>
          </c:val>
          <c:extLst>
            <c:ext xmlns:c16="http://schemas.microsoft.com/office/drawing/2014/chart" uri="{C3380CC4-5D6E-409C-BE32-E72D297353CC}">
              <c16:uniqueId val="{00000003-D9BA-764A-9222-E92CEB639CCB}"/>
            </c:ext>
          </c:extLst>
        </c:ser>
        <c:dLbls>
          <c:showLegendKey val="0"/>
          <c:showVal val="0"/>
          <c:showCatName val="0"/>
          <c:showSerName val="0"/>
          <c:showPercent val="0"/>
          <c:showBubbleSize val="0"/>
        </c:dLbls>
        <c:gapWidth val="150"/>
        <c:overlap val="100"/>
        <c:axId val="160369776"/>
        <c:axId val="101672928"/>
      </c:barChart>
      <c:catAx>
        <c:axId val="1603697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01672928"/>
        <c:crosses val="autoZero"/>
        <c:auto val="1"/>
        <c:lblAlgn val="ctr"/>
        <c:lblOffset val="100"/>
        <c:noMultiLvlLbl val="0"/>
      </c:catAx>
      <c:valAx>
        <c:axId val="101672928"/>
        <c:scaling>
          <c:orientation val="minMax"/>
          <c:max val="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0369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Meeting the CEA Minimum Actions in Emergencies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stacked"/>
        <c:varyColors val="0"/>
        <c:ser>
          <c:idx val="0"/>
          <c:order val="0"/>
          <c:tx>
            <c:strRef>
              <c:f>'[Surge review analysis.xlsx]ON DEPLOYMENT'!$CG$65</c:f>
              <c:strCache>
                <c:ptCount val="1"/>
                <c:pt idx="0">
                  <c:v>Very hard</c:v>
                </c:pt>
              </c:strCache>
            </c:strRef>
          </c:tx>
          <c:spPr>
            <a:solidFill>
              <a:srgbClr val="C00000"/>
            </a:solidFill>
            <a:ln>
              <a:noFill/>
            </a:ln>
            <a:effectLst/>
          </c:spPr>
          <c:invertIfNegative val="0"/>
          <c:cat>
            <c:strRef>
              <c:f>'[Surge review analysis.xlsx]ON DEPLOYMENT'!$CH$64:$CQ$64</c:f>
              <c:strCache>
                <c:ptCount val="10"/>
                <c:pt idx="0">
                  <c:v>Collecting feedback</c:v>
                </c:pt>
                <c:pt idx="1">
                  <c:v>CEA in the OS</c:v>
                </c:pt>
                <c:pt idx="2">
                  <c:v>CEA in assessment</c:v>
                </c:pt>
                <c:pt idx="3">
                  <c:v>Transparent assessment</c:v>
                </c:pt>
                <c:pt idx="4">
                  <c:v>Sharing information</c:v>
                </c:pt>
                <c:pt idx="5">
                  <c:v>Participation in implementation</c:v>
                </c:pt>
                <c:pt idx="6">
                  <c:v>CEA cross-cutting</c:v>
                </c:pt>
                <c:pt idx="7">
                  <c:v>Selection criteria</c:v>
                </c:pt>
                <c:pt idx="8">
                  <c:v>Acting on feedback</c:v>
                </c:pt>
                <c:pt idx="9">
                  <c:v>Participation in planning</c:v>
                </c:pt>
              </c:strCache>
            </c:strRef>
          </c:cat>
          <c:val>
            <c:numRef>
              <c:f>'[Surge review analysis.xlsx]ON DEPLOYMENT'!$CH$65:$CQ$65</c:f>
              <c:numCache>
                <c:formatCode>General</c:formatCode>
                <c:ptCount val="10"/>
                <c:pt idx="0">
                  <c:v>2</c:v>
                </c:pt>
                <c:pt idx="1">
                  <c:v>2</c:v>
                </c:pt>
                <c:pt idx="2">
                  <c:v>4</c:v>
                </c:pt>
                <c:pt idx="3">
                  <c:v>3</c:v>
                </c:pt>
                <c:pt idx="4">
                  <c:v>3</c:v>
                </c:pt>
                <c:pt idx="5">
                  <c:v>4</c:v>
                </c:pt>
                <c:pt idx="6">
                  <c:v>4</c:v>
                </c:pt>
                <c:pt idx="7">
                  <c:v>9</c:v>
                </c:pt>
                <c:pt idx="8">
                  <c:v>16</c:v>
                </c:pt>
                <c:pt idx="9">
                  <c:v>19</c:v>
                </c:pt>
              </c:numCache>
            </c:numRef>
          </c:val>
          <c:extLst>
            <c:ext xmlns:c16="http://schemas.microsoft.com/office/drawing/2014/chart" uri="{C3380CC4-5D6E-409C-BE32-E72D297353CC}">
              <c16:uniqueId val="{00000000-C33B-2641-8F1D-85AC96ED368E}"/>
            </c:ext>
          </c:extLst>
        </c:ser>
        <c:ser>
          <c:idx val="1"/>
          <c:order val="1"/>
          <c:tx>
            <c:strRef>
              <c:f>'[Surge review analysis.xlsx]ON DEPLOYMENT'!$CG$66</c:f>
              <c:strCache>
                <c:ptCount val="1"/>
                <c:pt idx="0">
                  <c:v>Hard</c:v>
                </c:pt>
              </c:strCache>
            </c:strRef>
          </c:tx>
          <c:spPr>
            <a:solidFill>
              <a:srgbClr val="FF0000"/>
            </a:solidFill>
            <a:ln>
              <a:noFill/>
            </a:ln>
            <a:effectLst/>
          </c:spPr>
          <c:invertIfNegative val="0"/>
          <c:cat>
            <c:strRef>
              <c:f>'[Surge review analysis.xlsx]ON DEPLOYMENT'!$CH$64:$CQ$64</c:f>
              <c:strCache>
                <c:ptCount val="10"/>
                <c:pt idx="0">
                  <c:v>Collecting feedback</c:v>
                </c:pt>
                <c:pt idx="1">
                  <c:v>CEA in the OS</c:v>
                </c:pt>
                <c:pt idx="2">
                  <c:v>CEA in assessment</c:v>
                </c:pt>
                <c:pt idx="3">
                  <c:v>Transparent assessment</c:v>
                </c:pt>
                <c:pt idx="4">
                  <c:v>Sharing information</c:v>
                </c:pt>
                <c:pt idx="5">
                  <c:v>Participation in implementation</c:v>
                </c:pt>
                <c:pt idx="6">
                  <c:v>CEA cross-cutting</c:v>
                </c:pt>
                <c:pt idx="7">
                  <c:v>Selection criteria</c:v>
                </c:pt>
                <c:pt idx="8">
                  <c:v>Acting on feedback</c:v>
                </c:pt>
                <c:pt idx="9">
                  <c:v>Participation in planning</c:v>
                </c:pt>
              </c:strCache>
            </c:strRef>
          </c:cat>
          <c:val>
            <c:numRef>
              <c:f>'[Surge review analysis.xlsx]ON DEPLOYMENT'!$CH$66:$CQ$66</c:f>
              <c:numCache>
                <c:formatCode>General</c:formatCode>
                <c:ptCount val="10"/>
                <c:pt idx="0">
                  <c:v>7</c:v>
                </c:pt>
                <c:pt idx="1">
                  <c:v>8</c:v>
                </c:pt>
                <c:pt idx="2">
                  <c:v>9</c:v>
                </c:pt>
                <c:pt idx="3">
                  <c:v>13</c:v>
                </c:pt>
                <c:pt idx="4">
                  <c:v>14</c:v>
                </c:pt>
                <c:pt idx="5">
                  <c:v>19</c:v>
                </c:pt>
                <c:pt idx="6">
                  <c:v>20</c:v>
                </c:pt>
                <c:pt idx="7">
                  <c:v>23</c:v>
                </c:pt>
                <c:pt idx="8">
                  <c:v>21</c:v>
                </c:pt>
                <c:pt idx="9">
                  <c:v>20</c:v>
                </c:pt>
              </c:numCache>
            </c:numRef>
          </c:val>
          <c:extLst>
            <c:ext xmlns:c16="http://schemas.microsoft.com/office/drawing/2014/chart" uri="{C3380CC4-5D6E-409C-BE32-E72D297353CC}">
              <c16:uniqueId val="{00000001-C33B-2641-8F1D-85AC96ED368E}"/>
            </c:ext>
          </c:extLst>
        </c:ser>
        <c:ser>
          <c:idx val="2"/>
          <c:order val="2"/>
          <c:tx>
            <c:strRef>
              <c:f>'[Surge review analysis.xlsx]ON DEPLOYMENT'!$CG$67</c:f>
              <c:strCache>
                <c:ptCount val="1"/>
                <c:pt idx="0">
                  <c:v>Neutral / OK</c:v>
                </c:pt>
              </c:strCache>
            </c:strRef>
          </c:tx>
          <c:spPr>
            <a:solidFill>
              <a:srgbClr val="FFC000"/>
            </a:solidFill>
            <a:ln>
              <a:noFill/>
            </a:ln>
            <a:effectLst/>
          </c:spPr>
          <c:invertIfNegative val="0"/>
          <c:cat>
            <c:strRef>
              <c:f>'[Surge review analysis.xlsx]ON DEPLOYMENT'!$CH$64:$CQ$64</c:f>
              <c:strCache>
                <c:ptCount val="10"/>
                <c:pt idx="0">
                  <c:v>Collecting feedback</c:v>
                </c:pt>
                <c:pt idx="1">
                  <c:v>CEA in the OS</c:v>
                </c:pt>
                <c:pt idx="2">
                  <c:v>CEA in assessment</c:v>
                </c:pt>
                <c:pt idx="3">
                  <c:v>Transparent assessment</c:v>
                </c:pt>
                <c:pt idx="4">
                  <c:v>Sharing information</c:v>
                </c:pt>
                <c:pt idx="5">
                  <c:v>Participation in implementation</c:v>
                </c:pt>
                <c:pt idx="6">
                  <c:v>CEA cross-cutting</c:v>
                </c:pt>
                <c:pt idx="7">
                  <c:v>Selection criteria</c:v>
                </c:pt>
                <c:pt idx="8">
                  <c:v>Acting on feedback</c:v>
                </c:pt>
                <c:pt idx="9">
                  <c:v>Participation in planning</c:v>
                </c:pt>
              </c:strCache>
            </c:strRef>
          </c:cat>
          <c:val>
            <c:numRef>
              <c:f>'[Surge review analysis.xlsx]ON DEPLOYMENT'!$CH$67:$CQ$67</c:f>
              <c:numCache>
                <c:formatCode>General</c:formatCode>
                <c:ptCount val="10"/>
                <c:pt idx="0">
                  <c:v>23</c:v>
                </c:pt>
                <c:pt idx="1">
                  <c:v>21</c:v>
                </c:pt>
                <c:pt idx="2">
                  <c:v>18</c:v>
                </c:pt>
                <c:pt idx="3">
                  <c:v>19</c:v>
                </c:pt>
                <c:pt idx="4">
                  <c:v>18</c:v>
                </c:pt>
                <c:pt idx="5">
                  <c:v>18</c:v>
                </c:pt>
                <c:pt idx="6">
                  <c:v>21</c:v>
                </c:pt>
                <c:pt idx="7">
                  <c:v>11</c:v>
                </c:pt>
                <c:pt idx="8">
                  <c:v>12</c:v>
                </c:pt>
                <c:pt idx="9">
                  <c:v>8</c:v>
                </c:pt>
              </c:numCache>
            </c:numRef>
          </c:val>
          <c:extLst>
            <c:ext xmlns:c16="http://schemas.microsoft.com/office/drawing/2014/chart" uri="{C3380CC4-5D6E-409C-BE32-E72D297353CC}">
              <c16:uniqueId val="{00000002-C33B-2641-8F1D-85AC96ED368E}"/>
            </c:ext>
          </c:extLst>
        </c:ser>
        <c:ser>
          <c:idx val="3"/>
          <c:order val="3"/>
          <c:tx>
            <c:strRef>
              <c:f>'[Surge review analysis.xlsx]ON DEPLOYMENT'!$CG$68</c:f>
              <c:strCache>
                <c:ptCount val="1"/>
                <c:pt idx="0">
                  <c:v>Not hard</c:v>
                </c:pt>
              </c:strCache>
            </c:strRef>
          </c:tx>
          <c:spPr>
            <a:solidFill>
              <a:srgbClr val="92D050"/>
            </a:solidFill>
            <a:ln>
              <a:noFill/>
            </a:ln>
            <a:effectLst/>
          </c:spPr>
          <c:invertIfNegative val="0"/>
          <c:cat>
            <c:strRef>
              <c:f>'[Surge review analysis.xlsx]ON DEPLOYMENT'!$CH$64:$CQ$64</c:f>
              <c:strCache>
                <c:ptCount val="10"/>
                <c:pt idx="0">
                  <c:v>Collecting feedback</c:v>
                </c:pt>
                <c:pt idx="1">
                  <c:v>CEA in the OS</c:v>
                </c:pt>
                <c:pt idx="2">
                  <c:v>CEA in assessment</c:v>
                </c:pt>
                <c:pt idx="3">
                  <c:v>Transparent assessment</c:v>
                </c:pt>
                <c:pt idx="4">
                  <c:v>Sharing information</c:v>
                </c:pt>
                <c:pt idx="5">
                  <c:v>Participation in implementation</c:v>
                </c:pt>
                <c:pt idx="6">
                  <c:v>CEA cross-cutting</c:v>
                </c:pt>
                <c:pt idx="7">
                  <c:v>Selection criteria</c:v>
                </c:pt>
                <c:pt idx="8">
                  <c:v>Acting on feedback</c:v>
                </c:pt>
                <c:pt idx="9">
                  <c:v>Participation in planning</c:v>
                </c:pt>
              </c:strCache>
            </c:strRef>
          </c:cat>
          <c:val>
            <c:numRef>
              <c:f>'[Surge review analysis.xlsx]ON DEPLOYMENT'!$CH$68:$CQ$68</c:f>
              <c:numCache>
                <c:formatCode>General</c:formatCode>
                <c:ptCount val="10"/>
                <c:pt idx="0">
                  <c:v>25</c:v>
                </c:pt>
                <c:pt idx="1">
                  <c:v>26</c:v>
                </c:pt>
                <c:pt idx="2">
                  <c:v>19</c:v>
                </c:pt>
                <c:pt idx="3">
                  <c:v>13</c:v>
                </c:pt>
                <c:pt idx="4">
                  <c:v>19</c:v>
                </c:pt>
                <c:pt idx="5">
                  <c:v>12</c:v>
                </c:pt>
                <c:pt idx="6">
                  <c:v>14</c:v>
                </c:pt>
                <c:pt idx="7">
                  <c:v>7</c:v>
                </c:pt>
                <c:pt idx="8">
                  <c:v>7</c:v>
                </c:pt>
                <c:pt idx="9">
                  <c:v>7</c:v>
                </c:pt>
              </c:numCache>
            </c:numRef>
          </c:val>
          <c:extLst>
            <c:ext xmlns:c16="http://schemas.microsoft.com/office/drawing/2014/chart" uri="{C3380CC4-5D6E-409C-BE32-E72D297353CC}">
              <c16:uniqueId val="{00000003-C33B-2641-8F1D-85AC96ED368E}"/>
            </c:ext>
          </c:extLst>
        </c:ser>
        <c:ser>
          <c:idx val="4"/>
          <c:order val="4"/>
          <c:tx>
            <c:strRef>
              <c:f>'[Surge review analysis.xlsx]ON DEPLOYMENT'!$CG$69</c:f>
              <c:strCache>
                <c:ptCount val="1"/>
                <c:pt idx="0">
                  <c:v>Not involved in this</c:v>
                </c:pt>
              </c:strCache>
            </c:strRef>
          </c:tx>
          <c:spPr>
            <a:solidFill>
              <a:schemeClr val="bg1">
                <a:lumMod val="65000"/>
              </a:schemeClr>
            </a:solidFill>
            <a:ln>
              <a:noFill/>
            </a:ln>
            <a:effectLst/>
          </c:spPr>
          <c:invertIfNegative val="0"/>
          <c:cat>
            <c:strRef>
              <c:f>'[Surge review analysis.xlsx]ON DEPLOYMENT'!$CH$64:$CQ$64</c:f>
              <c:strCache>
                <c:ptCount val="10"/>
                <c:pt idx="0">
                  <c:v>Collecting feedback</c:v>
                </c:pt>
                <c:pt idx="1">
                  <c:v>CEA in the OS</c:v>
                </c:pt>
                <c:pt idx="2">
                  <c:v>CEA in assessment</c:v>
                </c:pt>
                <c:pt idx="3">
                  <c:v>Transparent assessment</c:v>
                </c:pt>
                <c:pt idx="4">
                  <c:v>Sharing information</c:v>
                </c:pt>
                <c:pt idx="5">
                  <c:v>Participation in implementation</c:v>
                </c:pt>
                <c:pt idx="6">
                  <c:v>CEA cross-cutting</c:v>
                </c:pt>
                <c:pt idx="7">
                  <c:v>Selection criteria</c:v>
                </c:pt>
                <c:pt idx="8">
                  <c:v>Acting on feedback</c:v>
                </c:pt>
                <c:pt idx="9">
                  <c:v>Participation in planning</c:v>
                </c:pt>
              </c:strCache>
            </c:strRef>
          </c:cat>
          <c:val>
            <c:numRef>
              <c:f>'[Surge review analysis.xlsx]ON DEPLOYMENT'!$CH$69:$CQ$69</c:f>
              <c:numCache>
                <c:formatCode>General</c:formatCode>
                <c:ptCount val="10"/>
                <c:pt idx="0">
                  <c:v>2</c:v>
                </c:pt>
                <c:pt idx="1">
                  <c:v>2</c:v>
                </c:pt>
                <c:pt idx="2">
                  <c:v>9</c:v>
                </c:pt>
                <c:pt idx="3">
                  <c:v>11</c:v>
                </c:pt>
                <c:pt idx="4">
                  <c:v>5</c:v>
                </c:pt>
                <c:pt idx="5">
                  <c:v>6</c:v>
                </c:pt>
                <c:pt idx="6">
                  <c:v>0</c:v>
                </c:pt>
                <c:pt idx="7">
                  <c:v>9</c:v>
                </c:pt>
                <c:pt idx="8">
                  <c:v>3</c:v>
                </c:pt>
                <c:pt idx="9">
                  <c:v>5</c:v>
                </c:pt>
              </c:numCache>
            </c:numRef>
          </c:val>
          <c:extLst>
            <c:ext xmlns:c16="http://schemas.microsoft.com/office/drawing/2014/chart" uri="{C3380CC4-5D6E-409C-BE32-E72D297353CC}">
              <c16:uniqueId val="{00000004-C33B-2641-8F1D-85AC96ED368E}"/>
            </c:ext>
          </c:extLst>
        </c:ser>
        <c:dLbls>
          <c:showLegendKey val="0"/>
          <c:showVal val="0"/>
          <c:showCatName val="0"/>
          <c:showSerName val="0"/>
          <c:showPercent val="0"/>
          <c:showBubbleSize val="0"/>
        </c:dLbls>
        <c:gapWidth val="150"/>
        <c:overlap val="100"/>
        <c:axId val="298363888"/>
        <c:axId val="61476256"/>
      </c:barChart>
      <c:catAx>
        <c:axId val="2983638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476256"/>
        <c:crosses val="autoZero"/>
        <c:auto val="1"/>
        <c:lblAlgn val="ctr"/>
        <c:lblOffset val="100"/>
        <c:noMultiLvlLbl val="0"/>
      </c:catAx>
      <c:valAx>
        <c:axId val="61476256"/>
        <c:scaling>
          <c:orientation val="minMax"/>
          <c:max val="6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29836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US">
                <a:latin typeface="Montserrat" pitchFamily="2" charset="77"/>
              </a:rPr>
              <a:t>surge trained</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'[Surge review analysis.xlsx]ROSTER ANALYSIS'!$AD$136</c:f>
              <c:strCache>
                <c:ptCount val="1"/>
                <c:pt idx="0">
                  <c:v>%</c:v>
                </c:pt>
              </c:strCache>
            </c:strRef>
          </c:tx>
          <c:spPr>
            <a:effectLst/>
          </c:spPr>
          <c:dPt>
            <c:idx val="0"/>
            <c:bubble3D val="0"/>
            <c:spPr>
              <a:solidFill>
                <a:schemeClr val="accent3"/>
              </a:solidFill>
              <a:ln>
                <a:noFill/>
              </a:ln>
              <a:effectLst/>
            </c:spPr>
            <c:extLst>
              <c:ext xmlns:c16="http://schemas.microsoft.com/office/drawing/2014/chart" uri="{C3380CC4-5D6E-409C-BE32-E72D297353CC}">
                <c16:uniqueId val="{00000001-107F-9943-8116-64488D770A83}"/>
              </c:ext>
            </c:extLst>
          </c:dPt>
          <c:dPt>
            <c:idx val="1"/>
            <c:bubble3D val="0"/>
            <c:spPr>
              <a:solidFill>
                <a:schemeClr val="accent1"/>
              </a:solidFill>
              <a:ln>
                <a:noFill/>
              </a:ln>
              <a:effectLst/>
            </c:spPr>
            <c:extLst>
              <c:ext xmlns:c16="http://schemas.microsoft.com/office/drawing/2014/chart" uri="{C3380CC4-5D6E-409C-BE32-E72D297353CC}">
                <c16:uniqueId val="{00000003-107F-9943-8116-64488D770A83}"/>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107F-9943-8116-64488D770A83}"/>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107F-9943-8116-64488D770A83}"/>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analysis.xlsx]ROSTER ANALYSIS'!$AC$137:$AC$138</c:f>
              <c:strCache>
                <c:ptCount val="2"/>
                <c:pt idx="0">
                  <c:v>No</c:v>
                </c:pt>
                <c:pt idx="1">
                  <c:v>Yes</c:v>
                </c:pt>
              </c:strCache>
            </c:strRef>
          </c:cat>
          <c:val>
            <c:numRef>
              <c:f>'[Surge review analysis.xlsx]ROSTER ANALYSIS'!$AD$137:$AD$138</c:f>
              <c:numCache>
                <c:formatCode>0%</c:formatCode>
                <c:ptCount val="2"/>
                <c:pt idx="0">
                  <c:v>0.11538461538461539</c:v>
                </c:pt>
                <c:pt idx="1">
                  <c:v>0.88461538461538458</c:v>
                </c:pt>
              </c:numCache>
            </c:numRef>
          </c:val>
          <c:extLst>
            <c:ext xmlns:c16="http://schemas.microsoft.com/office/drawing/2014/chart" uri="{C3380CC4-5D6E-409C-BE32-E72D297353CC}">
              <c16:uniqueId val="{00000004-107F-9943-8116-64488D770A83}"/>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US" b="1">
                <a:latin typeface="Montserrat" pitchFamily="2" charset="77"/>
              </a:rPr>
              <a:t>How can we better support you on CEA deployments?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analysis.xlsx]ON DEPLOYMENT'!$CA$92</c:f>
              <c:strCache>
                <c:ptCount val="1"/>
                <c:pt idx="0">
                  <c:v>%</c:v>
                </c:pt>
              </c:strCache>
            </c:strRef>
          </c:tx>
          <c:spPr>
            <a:solidFill>
              <a:schemeClr val="accent1"/>
            </a:solidFill>
            <a:ln>
              <a:noFill/>
            </a:ln>
            <a:effectLst/>
          </c:spPr>
          <c:invertIfNegative val="0"/>
          <c:cat>
            <c:strRef>
              <c:f>'[Surge review analysis.xlsx]ON DEPLOYMENT'!$BY$93:$BY$102</c:f>
              <c:strCache>
                <c:ptCount val="10"/>
                <c:pt idx="0">
                  <c:v>Nothing</c:v>
                </c:pt>
                <c:pt idx="1">
                  <c:v>More CEA tools</c:v>
                </c:pt>
                <c:pt idx="2">
                  <c:v>Better training to prepare for deployments</c:v>
                </c:pt>
                <c:pt idx="3">
                  <c:v>More training to prepare for deployments</c:v>
                </c:pt>
                <c:pt idx="4">
                  <c:v>Better CEA tools</c:v>
                </c:pt>
                <c:pt idx="5">
                  <c:v>Other</c:v>
                </c:pt>
                <c:pt idx="6">
                  <c:v>Better support from IFRC CEA team</c:v>
                </c:pt>
                <c:pt idx="7">
                  <c:v>CEA Surge Community of Practice</c:v>
                </c:pt>
                <c:pt idx="8">
                  <c:v>Higher CEA budget</c:v>
                </c:pt>
                <c:pt idx="9">
                  <c:v>Advocate to IFRC/NS CEA leaders on CEA</c:v>
                </c:pt>
              </c:strCache>
            </c:strRef>
          </c:cat>
          <c:val>
            <c:numRef>
              <c:f>'[Surge review analysis.xlsx]ON DEPLOYMENT'!$CA$93:$CA$102</c:f>
              <c:numCache>
                <c:formatCode>0%</c:formatCode>
                <c:ptCount val="10"/>
                <c:pt idx="0">
                  <c:v>8.4745762711864403E-2</c:v>
                </c:pt>
                <c:pt idx="1">
                  <c:v>0.10169491525423729</c:v>
                </c:pt>
                <c:pt idx="2">
                  <c:v>0.11864406779661017</c:v>
                </c:pt>
                <c:pt idx="3">
                  <c:v>0.11864406779661017</c:v>
                </c:pt>
                <c:pt idx="4">
                  <c:v>0.16949152542372881</c:v>
                </c:pt>
                <c:pt idx="5">
                  <c:v>0.1864406779661017</c:v>
                </c:pt>
                <c:pt idx="6">
                  <c:v>0.23728813559322035</c:v>
                </c:pt>
                <c:pt idx="7">
                  <c:v>0.3559322033898305</c:v>
                </c:pt>
                <c:pt idx="8">
                  <c:v>0.5423728813559322</c:v>
                </c:pt>
                <c:pt idx="9">
                  <c:v>0.5423728813559322</c:v>
                </c:pt>
              </c:numCache>
            </c:numRef>
          </c:val>
          <c:extLst>
            <c:ext xmlns:c16="http://schemas.microsoft.com/office/drawing/2014/chart" uri="{C3380CC4-5D6E-409C-BE32-E72D297353CC}">
              <c16:uniqueId val="{00000000-43DF-BA46-8486-06FA08B0EF25}"/>
            </c:ext>
          </c:extLst>
        </c:ser>
        <c:dLbls>
          <c:showLegendKey val="0"/>
          <c:showVal val="0"/>
          <c:showCatName val="0"/>
          <c:showSerName val="0"/>
          <c:showPercent val="0"/>
          <c:showBubbleSize val="0"/>
        </c:dLbls>
        <c:gapWidth val="182"/>
        <c:axId val="152733920"/>
        <c:axId val="654096304"/>
      </c:barChart>
      <c:catAx>
        <c:axId val="152733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54096304"/>
        <c:crosses val="autoZero"/>
        <c:auto val="1"/>
        <c:lblAlgn val="ctr"/>
        <c:lblOffset val="100"/>
        <c:noMultiLvlLbl val="0"/>
      </c:catAx>
      <c:valAx>
        <c:axId val="6540963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5273392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pivotSource>
    <c:name>[Surge review analysis.xlsx]ON DEPLOYMENT!PivotTable14</c:name>
    <c:fmtId val="-1"/>
  </c:pivotSource>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Deploy again?</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ivotFmts>
      <c:pivotFmt>
        <c:idx val="0"/>
        <c:spPr>
          <a:solidFill>
            <a:schemeClr val="accent1"/>
          </a:solidFill>
          <a:ln>
            <a:noFill/>
          </a:ln>
          <a:effectLst>
            <a:outerShdw blurRad="63500" sx="102000" sy="102000" algn="ctr" rotWithShape="0">
              <a:prstClr val="black">
                <a:alpha val="20000"/>
              </a:prstClr>
            </a:outerShdw>
          </a:effectLst>
        </c:spPr>
        <c:marker>
          <c:symbol val="circle"/>
          <c:size val="6"/>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2"/>
        <c:spPr>
          <a:solidFill>
            <a:schemeClr val="accent2"/>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xForSave val="1"/>
            </c:ext>
          </c:extLst>
        </c:dLbl>
      </c:pivotFmt>
      <c:pivotFmt>
        <c:idx val="3"/>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outerShdw blurRad="63500" sx="102000" sy="102000" algn="ctr" rotWithShape="0">
              <a:prstClr val="black">
                <a:alpha val="20000"/>
              </a:prst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outerShdw blurRad="63500" sx="102000" sy="102000" algn="ctr" rotWithShape="0">
              <a:prstClr val="black">
                <a:alpha val="20000"/>
              </a:prstClr>
            </a:outerShdw>
          </a:effectLst>
        </c:spPr>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extLst>
        </c:dLbl>
      </c:pivotFmt>
    </c:pivotFmts>
    <c:plotArea>
      <c:layout/>
      <c:pieChart>
        <c:varyColors val="1"/>
        <c:ser>
          <c:idx val="0"/>
          <c:order val="0"/>
          <c:tx>
            <c:strRef>
              <c:f>'ON DEPLOYMENT'!$BW$108</c:f>
              <c:strCache>
                <c:ptCount val="1"/>
                <c:pt idx="0">
                  <c:v>Total</c:v>
                </c:pt>
              </c:strCache>
            </c:strRef>
          </c:tx>
          <c:spPr>
            <a:solidFill>
              <a:schemeClr val="accent1"/>
            </a:solidFill>
            <a:effectLst/>
          </c:spPr>
          <c:dPt>
            <c:idx val="0"/>
            <c:bubble3D val="0"/>
            <c:spPr>
              <a:solidFill>
                <a:schemeClr val="accent3"/>
              </a:solidFill>
              <a:ln>
                <a:noFill/>
              </a:ln>
              <a:effectLst/>
            </c:spPr>
            <c:extLst>
              <c:ext xmlns:c16="http://schemas.microsoft.com/office/drawing/2014/chart" uri="{C3380CC4-5D6E-409C-BE32-E72D297353CC}">
                <c16:uniqueId val="{00000001-1F64-6F4F-9BBB-BCF06B4673D7}"/>
              </c:ext>
            </c:extLst>
          </c:dPt>
          <c:dPt>
            <c:idx val="1"/>
            <c:bubble3D val="0"/>
            <c:spPr>
              <a:solidFill>
                <a:schemeClr val="accent1"/>
              </a:solidFill>
              <a:ln>
                <a:noFill/>
              </a:ln>
              <a:effectLst/>
            </c:spPr>
            <c:extLst>
              <c:ext xmlns:c16="http://schemas.microsoft.com/office/drawing/2014/chart" uri="{C3380CC4-5D6E-409C-BE32-E72D297353CC}">
                <c16:uniqueId val="{00000003-1F64-6F4F-9BBB-BCF06B4673D7}"/>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1F64-6F4F-9BBB-BCF06B4673D7}"/>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1F64-6F4F-9BBB-BCF06B4673D7}"/>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'ON DEPLOYMENT'!$BV$109:$BV$111</c:f>
              <c:strCache>
                <c:ptCount val="2"/>
                <c:pt idx="0">
                  <c:v>Maybe</c:v>
                </c:pt>
                <c:pt idx="1">
                  <c:v>Yes</c:v>
                </c:pt>
              </c:strCache>
            </c:strRef>
          </c:cat>
          <c:val>
            <c:numRef>
              <c:f>'ON DEPLOYMENT'!$BW$109:$BW$111</c:f>
              <c:numCache>
                <c:formatCode>0%</c:formatCode>
                <c:ptCount val="2"/>
                <c:pt idx="0">
                  <c:v>3.3898305084745763E-2</c:v>
                </c:pt>
                <c:pt idx="1">
                  <c:v>0.96610169491525422</c:v>
                </c:pt>
              </c:numCache>
            </c:numRef>
          </c:val>
          <c:extLst>
            <c:ext xmlns:c16="http://schemas.microsoft.com/office/drawing/2014/chart" uri="{C3380CC4-5D6E-409C-BE32-E72D297353CC}">
              <c16:uniqueId val="{00000000-E6A2-0A49-A74F-A7CD650BAF24}"/>
            </c:ext>
          </c:extLst>
        </c:ser>
        <c:dLbls>
          <c:dLblPos val="outEnd"/>
          <c:showLegendKey val="0"/>
          <c:showVal val="1"/>
          <c:showCatName val="0"/>
          <c:showSerName val="0"/>
          <c:showPercent val="0"/>
          <c:showBubbleSize val="0"/>
          <c:showLeaderLines val="1"/>
        </c:dLbls>
        <c:firstSliceAng val="3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CEA SURGE TRAINING PARTICIPANTS BY SEX</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dPt>
            <c:idx val="0"/>
            <c:bubble3D val="0"/>
            <c:spPr>
              <a:solidFill>
                <a:schemeClr val="accent1"/>
              </a:solidFill>
              <a:ln w="19050">
                <a:noFill/>
              </a:ln>
              <a:effectLst/>
            </c:spPr>
            <c:extLst>
              <c:ext xmlns:c16="http://schemas.microsoft.com/office/drawing/2014/chart" uri="{C3380CC4-5D6E-409C-BE32-E72D297353CC}">
                <c16:uniqueId val="{00000001-5EFD-0848-B330-EDCEEFBAE81D}"/>
              </c:ext>
            </c:extLst>
          </c:dPt>
          <c:dPt>
            <c:idx val="1"/>
            <c:bubble3D val="0"/>
            <c:spPr>
              <a:solidFill>
                <a:schemeClr val="accent3"/>
              </a:solidFill>
              <a:ln w="19050">
                <a:noFill/>
              </a:ln>
              <a:effectLst/>
            </c:spPr>
            <c:extLst>
              <c:ext xmlns:c16="http://schemas.microsoft.com/office/drawing/2014/chart" uri="{C3380CC4-5D6E-409C-BE32-E72D297353CC}">
                <c16:uniqueId val="{00000003-5EFD-0848-B330-EDCEEFBAE81D}"/>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analysis.xlsx]GRAPHS'!$A$2:$A$3</c:f>
              <c:strCache>
                <c:ptCount val="2"/>
                <c:pt idx="0">
                  <c:v>Female</c:v>
                </c:pt>
                <c:pt idx="1">
                  <c:v>Male</c:v>
                </c:pt>
              </c:strCache>
            </c:strRef>
          </c:cat>
          <c:val>
            <c:numRef>
              <c:f>'[Surge review analysis.xlsx]GRAPHS'!$C$2:$C$3</c:f>
              <c:numCache>
                <c:formatCode>0%</c:formatCode>
                <c:ptCount val="2"/>
                <c:pt idx="0">
                  <c:v>0.59872611464968151</c:v>
                </c:pt>
                <c:pt idx="1">
                  <c:v>0.40127388535031849</c:v>
                </c:pt>
              </c:numCache>
            </c:numRef>
          </c:val>
          <c:extLst>
            <c:ext xmlns:c16="http://schemas.microsoft.com/office/drawing/2014/chart" uri="{C3380CC4-5D6E-409C-BE32-E72D297353CC}">
              <c16:uniqueId val="{00000004-5EFD-0848-B330-EDCEEFBAE81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CEA SURGE TRAINING PARTICIPANTS BY REGION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analysis.xlsx]GRAPHS'!$A$11:$A$15</c:f>
              <c:strCache>
                <c:ptCount val="5"/>
                <c:pt idx="0">
                  <c:v>MENA</c:v>
                </c:pt>
                <c:pt idx="1">
                  <c:v>Americas</c:v>
                </c:pt>
                <c:pt idx="2">
                  <c:v>Asia Pacific</c:v>
                </c:pt>
                <c:pt idx="3">
                  <c:v>Europe</c:v>
                </c:pt>
                <c:pt idx="4">
                  <c:v>Africa</c:v>
                </c:pt>
              </c:strCache>
            </c:strRef>
          </c:cat>
          <c:val>
            <c:numRef>
              <c:f>'[Surge review analysis.xlsx]GRAPHS'!$B$11:$B$15</c:f>
              <c:numCache>
                <c:formatCode>[=1]"Yes";[=0]"No";\ ##</c:formatCode>
                <c:ptCount val="5"/>
                <c:pt idx="0">
                  <c:v>7</c:v>
                </c:pt>
                <c:pt idx="1">
                  <c:v>19</c:v>
                </c:pt>
                <c:pt idx="2">
                  <c:v>29</c:v>
                </c:pt>
                <c:pt idx="3">
                  <c:v>46</c:v>
                </c:pt>
                <c:pt idx="4">
                  <c:v>56</c:v>
                </c:pt>
              </c:numCache>
            </c:numRef>
          </c:val>
          <c:extLst>
            <c:ext xmlns:c16="http://schemas.microsoft.com/office/drawing/2014/chart" uri="{C3380CC4-5D6E-409C-BE32-E72D297353CC}">
              <c16:uniqueId val="{00000000-7BD7-5348-80BE-8C277087E501}"/>
            </c:ext>
          </c:extLst>
        </c:ser>
        <c:dLbls>
          <c:dLblPos val="outEnd"/>
          <c:showLegendKey val="0"/>
          <c:showVal val="1"/>
          <c:showCatName val="0"/>
          <c:showSerName val="0"/>
          <c:showPercent val="0"/>
          <c:showBubbleSize val="0"/>
        </c:dLbls>
        <c:gapWidth val="219"/>
        <c:overlap val="-27"/>
        <c:axId val="1325039439"/>
        <c:axId val="1441654463"/>
      </c:barChart>
      <c:catAx>
        <c:axId val="13250394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441654463"/>
        <c:crosses val="autoZero"/>
        <c:auto val="1"/>
        <c:lblAlgn val="ctr"/>
        <c:lblOffset val="100"/>
        <c:noMultiLvlLbl val="0"/>
      </c:catAx>
      <c:valAx>
        <c:axId val="1441654463"/>
        <c:scaling>
          <c:orientation val="minMax"/>
        </c:scaling>
        <c:delete val="0"/>
        <c:axPos val="l"/>
        <c:numFmt formatCode="[=1]&quot;Yes&quot;;[=0]&quot;No&quot;;\ ##"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325039439"/>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Comparing</a:t>
            </a:r>
            <a:r>
              <a:rPr lang="en-GB" b="1" baseline="0">
                <a:latin typeface="Montserrat" pitchFamily="2" charset="77"/>
              </a:rPr>
              <a:t> training, roster and deployment data by organisation</a:t>
            </a:r>
            <a:endParaRPr lang="en-GB" b="1">
              <a:latin typeface="Montserrat" pitchFamily="2" charset="77"/>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GB"/>
        </a:p>
      </c:txPr>
    </c:title>
    <c:autoTitleDeleted val="0"/>
    <c:plotArea>
      <c:layout/>
      <c:barChart>
        <c:barDir val="col"/>
        <c:grouping val="clustered"/>
        <c:varyColors val="0"/>
        <c:ser>
          <c:idx val="0"/>
          <c:order val="0"/>
          <c:tx>
            <c:strRef>
              <c:f>'[Surge review analysis.xlsx]GRAPHS'!$B$161</c:f>
              <c:strCache>
                <c:ptCount val="1"/>
                <c:pt idx="0">
                  <c:v>Trained</c:v>
                </c:pt>
              </c:strCache>
            </c:strRef>
          </c:tx>
          <c:spPr>
            <a:solidFill>
              <a:schemeClr val="accent1"/>
            </a:solidFill>
            <a:ln>
              <a:noFill/>
            </a:ln>
            <a:effectLst/>
          </c:spPr>
          <c:invertIfNegative val="0"/>
          <c:cat>
            <c:strRef>
              <c:f>'[Surge review analysis.xlsx]GRAPHS'!$A$162:$A$164</c:f>
              <c:strCache>
                <c:ptCount val="3"/>
                <c:pt idx="0">
                  <c:v>NS</c:v>
                </c:pt>
                <c:pt idx="1">
                  <c:v>PNS</c:v>
                </c:pt>
                <c:pt idx="2">
                  <c:v>IFRC</c:v>
                </c:pt>
              </c:strCache>
            </c:strRef>
          </c:cat>
          <c:val>
            <c:numRef>
              <c:f>'[Surge review analysis.xlsx]GRAPHS'!$B$162:$B$164</c:f>
              <c:numCache>
                <c:formatCode>0%</c:formatCode>
                <c:ptCount val="3"/>
                <c:pt idx="0">
                  <c:v>0.4713375796178344</c:v>
                </c:pt>
                <c:pt idx="1">
                  <c:v>0.37579617834394907</c:v>
                </c:pt>
                <c:pt idx="2">
                  <c:v>0.15286624203821655</c:v>
                </c:pt>
              </c:numCache>
            </c:numRef>
          </c:val>
          <c:extLst>
            <c:ext xmlns:c16="http://schemas.microsoft.com/office/drawing/2014/chart" uri="{C3380CC4-5D6E-409C-BE32-E72D297353CC}">
              <c16:uniqueId val="{00000000-5EA8-2448-8C92-AB86FD8C89F1}"/>
            </c:ext>
          </c:extLst>
        </c:ser>
        <c:ser>
          <c:idx val="1"/>
          <c:order val="1"/>
          <c:tx>
            <c:strRef>
              <c:f>'[Surge review analysis.xlsx]GRAPHS'!$C$161</c:f>
              <c:strCache>
                <c:ptCount val="1"/>
                <c:pt idx="0">
                  <c:v>Roster</c:v>
                </c:pt>
              </c:strCache>
            </c:strRef>
          </c:tx>
          <c:spPr>
            <a:solidFill>
              <a:schemeClr val="accent3"/>
            </a:solidFill>
            <a:ln>
              <a:noFill/>
            </a:ln>
            <a:effectLst/>
          </c:spPr>
          <c:invertIfNegative val="0"/>
          <c:cat>
            <c:strRef>
              <c:f>'[Surge review analysis.xlsx]GRAPHS'!$A$162:$A$164</c:f>
              <c:strCache>
                <c:ptCount val="3"/>
                <c:pt idx="0">
                  <c:v>NS</c:v>
                </c:pt>
                <c:pt idx="1">
                  <c:v>PNS</c:v>
                </c:pt>
                <c:pt idx="2">
                  <c:v>IFRC</c:v>
                </c:pt>
              </c:strCache>
            </c:strRef>
          </c:cat>
          <c:val>
            <c:numRef>
              <c:f>'[Surge review analysis.xlsx]GRAPHS'!$C$162:$C$164</c:f>
              <c:numCache>
                <c:formatCode>0%</c:formatCode>
                <c:ptCount val="3"/>
                <c:pt idx="0">
                  <c:v>0.3</c:v>
                </c:pt>
                <c:pt idx="1">
                  <c:v>0.35</c:v>
                </c:pt>
                <c:pt idx="2">
                  <c:v>0.25384615384615383</c:v>
                </c:pt>
              </c:numCache>
            </c:numRef>
          </c:val>
          <c:extLst>
            <c:ext xmlns:c16="http://schemas.microsoft.com/office/drawing/2014/chart" uri="{C3380CC4-5D6E-409C-BE32-E72D297353CC}">
              <c16:uniqueId val="{00000001-5EA8-2448-8C92-AB86FD8C89F1}"/>
            </c:ext>
          </c:extLst>
        </c:ser>
        <c:ser>
          <c:idx val="2"/>
          <c:order val="2"/>
          <c:tx>
            <c:strRef>
              <c:f>'[Surge review analysis.xlsx]GRAPHS'!$D$161</c:f>
              <c:strCache>
                <c:ptCount val="1"/>
                <c:pt idx="0">
                  <c:v>Deployed</c:v>
                </c:pt>
              </c:strCache>
            </c:strRef>
          </c:tx>
          <c:spPr>
            <a:solidFill>
              <a:schemeClr val="bg1">
                <a:lumMod val="40000"/>
                <a:lumOff val="60000"/>
              </a:schemeClr>
            </a:solidFill>
            <a:ln>
              <a:noFill/>
            </a:ln>
            <a:effectLst/>
          </c:spPr>
          <c:invertIfNegative val="0"/>
          <c:cat>
            <c:strRef>
              <c:f>'[Surge review analysis.xlsx]GRAPHS'!$A$162:$A$164</c:f>
              <c:strCache>
                <c:ptCount val="3"/>
                <c:pt idx="0">
                  <c:v>NS</c:v>
                </c:pt>
                <c:pt idx="1">
                  <c:v>PNS</c:v>
                </c:pt>
                <c:pt idx="2">
                  <c:v>IFRC</c:v>
                </c:pt>
              </c:strCache>
            </c:strRef>
          </c:cat>
          <c:val>
            <c:numRef>
              <c:f>'[Surge review analysis.xlsx]GRAPHS'!$D$162:$D$164</c:f>
              <c:numCache>
                <c:formatCode>0%</c:formatCode>
                <c:ptCount val="3"/>
                <c:pt idx="0">
                  <c:v>0.34285714285714286</c:v>
                </c:pt>
                <c:pt idx="1">
                  <c:v>0.40952380952380951</c:v>
                </c:pt>
                <c:pt idx="2">
                  <c:v>0.24761904761904763</c:v>
                </c:pt>
              </c:numCache>
            </c:numRef>
          </c:val>
          <c:extLst>
            <c:ext xmlns:c16="http://schemas.microsoft.com/office/drawing/2014/chart" uri="{C3380CC4-5D6E-409C-BE32-E72D297353CC}">
              <c16:uniqueId val="{00000002-5EA8-2448-8C92-AB86FD8C89F1}"/>
            </c:ext>
          </c:extLst>
        </c:ser>
        <c:dLbls>
          <c:showLegendKey val="0"/>
          <c:showVal val="0"/>
          <c:showCatName val="0"/>
          <c:showSerName val="0"/>
          <c:showPercent val="0"/>
          <c:showBubbleSize val="0"/>
        </c:dLbls>
        <c:gapWidth val="219"/>
        <c:overlap val="-27"/>
        <c:axId val="394289215"/>
        <c:axId val="635999888"/>
      </c:barChart>
      <c:catAx>
        <c:axId val="394289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35999888"/>
        <c:crosses val="autoZero"/>
        <c:auto val="1"/>
        <c:lblAlgn val="ctr"/>
        <c:lblOffset val="100"/>
        <c:noMultiLvlLbl val="0"/>
      </c:catAx>
      <c:valAx>
        <c:axId val="6359998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94289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 trained by organisation (&gt;4 people)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analysis.xlsx]GRAPHS'!$E$47</c:f>
              <c:strCache>
                <c:ptCount val="1"/>
                <c:pt idx="0">
                  <c:v># trained</c:v>
                </c:pt>
              </c:strCache>
            </c:strRef>
          </c:tx>
          <c:spPr>
            <a:solidFill>
              <a:schemeClr val="accent1"/>
            </a:solidFill>
            <a:ln>
              <a:noFill/>
            </a:ln>
            <a:effectLst/>
          </c:spPr>
          <c:invertIfNegative val="0"/>
          <c:cat>
            <c:strRef>
              <c:f>'[Surge review analysis.xlsx]GRAPHS'!$D$48:$D$59</c:f>
              <c:strCache>
                <c:ptCount val="12"/>
                <c:pt idx="0">
                  <c:v>German Red Cross</c:v>
                </c:pt>
                <c:pt idx="1">
                  <c:v>Norwegian Red Cross</c:v>
                </c:pt>
                <c:pt idx="2">
                  <c:v>Malawi Red Cross</c:v>
                </c:pt>
                <c:pt idx="3">
                  <c:v>Sierra Leone Red Cross</c:v>
                </c:pt>
                <c:pt idx="4">
                  <c:v>IFRC Europe</c:v>
                </c:pt>
                <c:pt idx="5">
                  <c:v>IFRC Africa</c:v>
                </c:pt>
                <c:pt idx="6">
                  <c:v>Netherlands Red Cross</c:v>
                </c:pt>
                <c:pt idx="7">
                  <c:v>IFRC Asia Pacific</c:v>
                </c:pt>
                <c:pt idx="8">
                  <c:v>Kenya Red Cross</c:v>
                </c:pt>
                <c:pt idx="9">
                  <c:v>British Red Cross</c:v>
                </c:pt>
                <c:pt idx="10">
                  <c:v>Canadian Red Cross</c:v>
                </c:pt>
                <c:pt idx="11">
                  <c:v>Swedish Red Cross</c:v>
                </c:pt>
              </c:strCache>
            </c:strRef>
          </c:cat>
          <c:val>
            <c:numRef>
              <c:f>'[Surge review analysis.xlsx]GRAPHS'!$E$48:$E$59</c:f>
              <c:numCache>
                <c:formatCode>General</c:formatCode>
                <c:ptCount val="12"/>
                <c:pt idx="0">
                  <c:v>4</c:v>
                </c:pt>
                <c:pt idx="1">
                  <c:v>4</c:v>
                </c:pt>
                <c:pt idx="2">
                  <c:v>4</c:v>
                </c:pt>
                <c:pt idx="3">
                  <c:v>5</c:v>
                </c:pt>
                <c:pt idx="4">
                  <c:v>5</c:v>
                </c:pt>
                <c:pt idx="5">
                  <c:v>5</c:v>
                </c:pt>
                <c:pt idx="6">
                  <c:v>6</c:v>
                </c:pt>
                <c:pt idx="7">
                  <c:v>6</c:v>
                </c:pt>
                <c:pt idx="8">
                  <c:v>8</c:v>
                </c:pt>
                <c:pt idx="9">
                  <c:v>8</c:v>
                </c:pt>
                <c:pt idx="10">
                  <c:v>9</c:v>
                </c:pt>
                <c:pt idx="11">
                  <c:v>10</c:v>
                </c:pt>
              </c:numCache>
            </c:numRef>
          </c:val>
          <c:extLst>
            <c:ext xmlns:c16="http://schemas.microsoft.com/office/drawing/2014/chart" uri="{C3380CC4-5D6E-409C-BE32-E72D297353CC}">
              <c16:uniqueId val="{00000000-A6A6-894D-89C6-1EDBE0B5DE0F}"/>
            </c:ext>
          </c:extLst>
        </c:ser>
        <c:dLbls>
          <c:showLegendKey val="0"/>
          <c:showVal val="0"/>
          <c:showCatName val="0"/>
          <c:showSerName val="0"/>
          <c:showPercent val="0"/>
          <c:showBubbleSize val="0"/>
        </c:dLbls>
        <c:gapWidth val="182"/>
        <c:axId val="508352047"/>
        <c:axId val="508353759"/>
      </c:barChart>
      <c:catAx>
        <c:axId val="5083520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08353759"/>
        <c:crosses val="autoZero"/>
        <c:auto val="1"/>
        <c:lblAlgn val="ctr"/>
        <c:lblOffset val="100"/>
        <c:noMultiLvlLbl val="0"/>
      </c:catAx>
      <c:valAx>
        <c:axId val="508353759"/>
        <c:scaling>
          <c:orientation val="minMax"/>
          <c:max val="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508352047"/>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b="1">
                <a:latin typeface="Montserrat" pitchFamily="2" charset="77"/>
              </a:rPr>
              <a:t>Training,</a:t>
            </a:r>
            <a:r>
              <a:rPr lang="en-GB" b="1" baseline="0">
                <a:latin typeface="Montserrat" pitchFamily="2" charset="77"/>
              </a:rPr>
              <a:t> roster and deployment by organisation</a:t>
            </a:r>
            <a:endParaRPr lang="en-GB" b="1">
              <a:latin typeface="Montserrat" pitchFamily="2" charset="77"/>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GB"/>
        </a:p>
      </c:txPr>
    </c:title>
    <c:autoTitleDeleted val="0"/>
    <c:plotArea>
      <c:layout/>
      <c:barChart>
        <c:barDir val="col"/>
        <c:grouping val="clustered"/>
        <c:varyColors val="0"/>
        <c:ser>
          <c:idx val="0"/>
          <c:order val="0"/>
          <c:tx>
            <c:strRef>
              <c:f>'[Surge review analysis.xlsx]GRAPHS'!$L$137</c:f>
              <c:strCache>
                <c:ptCount val="1"/>
                <c:pt idx="0">
                  <c:v>Trained</c:v>
                </c:pt>
              </c:strCache>
            </c:strRef>
          </c:tx>
          <c:spPr>
            <a:solidFill>
              <a:schemeClr val="accent1"/>
            </a:solidFill>
            <a:ln>
              <a:noFill/>
            </a:ln>
            <a:effectLst/>
          </c:spPr>
          <c:invertIfNegative val="0"/>
          <c:cat>
            <c:strRef>
              <c:f>'[Surge review analysis.xlsx]GRAPHS'!$K$138:$K$148</c:f>
              <c:strCache>
                <c:ptCount val="11"/>
                <c:pt idx="0">
                  <c:v>Swedish Red Cross</c:v>
                </c:pt>
                <c:pt idx="1">
                  <c:v>Canadian Red Cross</c:v>
                </c:pt>
                <c:pt idx="2">
                  <c:v>Kenya Red Cross</c:v>
                </c:pt>
                <c:pt idx="3">
                  <c:v>British Red Cross</c:v>
                </c:pt>
                <c:pt idx="4">
                  <c:v>Netherlands Red Cross</c:v>
                </c:pt>
                <c:pt idx="5">
                  <c:v>Sierra Leone Red Cross</c:v>
                </c:pt>
                <c:pt idx="6">
                  <c:v>German Red Cross</c:v>
                </c:pt>
                <c:pt idx="7">
                  <c:v>Norwegian Red Cross</c:v>
                </c:pt>
                <c:pt idx="8">
                  <c:v>Malawi Red Cross</c:v>
                </c:pt>
                <c:pt idx="9">
                  <c:v>Australian Red Cross</c:v>
                </c:pt>
                <c:pt idx="10">
                  <c:v>Austrian Red Cross</c:v>
                </c:pt>
              </c:strCache>
            </c:strRef>
          </c:cat>
          <c:val>
            <c:numRef>
              <c:f>'[Surge review analysis.xlsx]GRAPHS'!$L$138:$L$148</c:f>
              <c:numCache>
                <c:formatCode>General</c:formatCode>
                <c:ptCount val="11"/>
                <c:pt idx="0">
                  <c:v>10</c:v>
                </c:pt>
                <c:pt idx="1">
                  <c:v>9</c:v>
                </c:pt>
                <c:pt idx="2">
                  <c:v>8</c:v>
                </c:pt>
                <c:pt idx="3">
                  <c:v>8</c:v>
                </c:pt>
                <c:pt idx="4">
                  <c:v>6</c:v>
                </c:pt>
                <c:pt idx="5">
                  <c:v>5</c:v>
                </c:pt>
                <c:pt idx="6">
                  <c:v>3</c:v>
                </c:pt>
                <c:pt idx="7">
                  <c:v>4</c:v>
                </c:pt>
                <c:pt idx="8">
                  <c:v>4</c:v>
                </c:pt>
                <c:pt idx="9">
                  <c:v>3</c:v>
                </c:pt>
                <c:pt idx="10">
                  <c:v>2</c:v>
                </c:pt>
              </c:numCache>
            </c:numRef>
          </c:val>
          <c:extLst>
            <c:ext xmlns:c16="http://schemas.microsoft.com/office/drawing/2014/chart" uri="{C3380CC4-5D6E-409C-BE32-E72D297353CC}">
              <c16:uniqueId val="{00000000-BEFD-6F48-B2E1-7810FA5ACEA1}"/>
            </c:ext>
          </c:extLst>
        </c:ser>
        <c:ser>
          <c:idx val="1"/>
          <c:order val="1"/>
          <c:tx>
            <c:strRef>
              <c:f>'[Surge review analysis.xlsx]GRAPHS'!$M$137</c:f>
              <c:strCache>
                <c:ptCount val="1"/>
                <c:pt idx="0">
                  <c:v>Roster</c:v>
                </c:pt>
              </c:strCache>
            </c:strRef>
          </c:tx>
          <c:spPr>
            <a:solidFill>
              <a:schemeClr val="bg1">
                <a:lumMod val="40000"/>
                <a:lumOff val="60000"/>
              </a:schemeClr>
            </a:solidFill>
            <a:ln>
              <a:noFill/>
            </a:ln>
            <a:effectLst/>
          </c:spPr>
          <c:invertIfNegative val="0"/>
          <c:cat>
            <c:strRef>
              <c:f>'[Surge review analysis.xlsx]GRAPHS'!$K$138:$K$148</c:f>
              <c:strCache>
                <c:ptCount val="11"/>
                <c:pt idx="0">
                  <c:v>Swedish Red Cross</c:v>
                </c:pt>
                <c:pt idx="1">
                  <c:v>Canadian Red Cross</c:v>
                </c:pt>
                <c:pt idx="2">
                  <c:v>Kenya Red Cross</c:v>
                </c:pt>
                <c:pt idx="3">
                  <c:v>British Red Cross</c:v>
                </c:pt>
                <c:pt idx="4">
                  <c:v>Netherlands Red Cross</c:v>
                </c:pt>
                <c:pt idx="5">
                  <c:v>Sierra Leone Red Cross</c:v>
                </c:pt>
                <c:pt idx="6">
                  <c:v>German Red Cross</c:v>
                </c:pt>
                <c:pt idx="7">
                  <c:v>Norwegian Red Cross</c:v>
                </c:pt>
                <c:pt idx="8">
                  <c:v>Malawi Red Cross</c:v>
                </c:pt>
                <c:pt idx="9">
                  <c:v>Australian Red Cross</c:v>
                </c:pt>
                <c:pt idx="10">
                  <c:v>Austrian Red Cross</c:v>
                </c:pt>
              </c:strCache>
            </c:strRef>
          </c:cat>
          <c:val>
            <c:numRef>
              <c:f>'[Surge review analysis.xlsx]GRAPHS'!$M$138:$M$148</c:f>
              <c:numCache>
                <c:formatCode>General</c:formatCode>
                <c:ptCount val="11"/>
                <c:pt idx="0">
                  <c:v>6</c:v>
                </c:pt>
                <c:pt idx="1">
                  <c:v>9</c:v>
                </c:pt>
                <c:pt idx="2">
                  <c:v>6</c:v>
                </c:pt>
                <c:pt idx="3">
                  <c:v>8</c:v>
                </c:pt>
                <c:pt idx="4">
                  <c:v>5</c:v>
                </c:pt>
                <c:pt idx="5">
                  <c:v>2</c:v>
                </c:pt>
                <c:pt idx="6">
                  <c:v>3</c:v>
                </c:pt>
                <c:pt idx="7">
                  <c:v>1</c:v>
                </c:pt>
                <c:pt idx="8">
                  <c:v>2</c:v>
                </c:pt>
                <c:pt idx="9">
                  <c:v>3</c:v>
                </c:pt>
                <c:pt idx="10">
                  <c:v>3</c:v>
                </c:pt>
              </c:numCache>
            </c:numRef>
          </c:val>
          <c:extLst>
            <c:ext xmlns:c16="http://schemas.microsoft.com/office/drawing/2014/chart" uri="{C3380CC4-5D6E-409C-BE32-E72D297353CC}">
              <c16:uniqueId val="{00000001-BEFD-6F48-B2E1-7810FA5ACEA1}"/>
            </c:ext>
          </c:extLst>
        </c:ser>
        <c:ser>
          <c:idx val="2"/>
          <c:order val="2"/>
          <c:tx>
            <c:strRef>
              <c:f>'[Surge review analysis.xlsx]GRAPHS'!$N$137</c:f>
              <c:strCache>
                <c:ptCount val="1"/>
                <c:pt idx="0">
                  <c:v>Deployed</c:v>
                </c:pt>
              </c:strCache>
            </c:strRef>
          </c:tx>
          <c:spPr>
            <a:solidFill>
              <a:schemeClr val="accent3"/>
            </a:solidFill>
            <a:ln>
              <a:noFill/>
            </a:ln>
            <a:effectLst/>
          </c:spPr>
          <c:invertIfNegative val="0"/>
          <c:cat>
            <c:strRef>
              <c:f>'[Surge review analysis.xlsx]GRAPHS'!$K$138:$K$148</c:f>
              <c:strCache>
                <c:ptCount val="11"/>
                <c:pt idx="0">
                  <c:v>Swedish Red Cross</c:v>
                </c:pt>
                <c:pt idx="1">
                  <c:v>Canadian Red Cross</c:v>
                </c:pt>
                <c:pt idx="2">
                  <c:v>Kenya Red Cross</c:v>
                </c:pt>
                <c:pt idx="3">
                  <c:v>British Red Cross</c:v>
                </c:pt>
                <c:pt idx="4">
                  <c:v>Netherlands Red Cross</c:v>
                </c:pt>
                <c:pt idx="5">
                  <c:v>Sierra Leone Red Cross</c:v>
                </c:pt>
                <c:pt idx="6">
                  <c:v>German Red Cross</c:v>
                </c:pt>
                <c:pt idx="7">
                  <c:v>Norwegian Red Cross</c:v>
                </c:pt>
                <c:pt idx="8">
                  <c:v>Malawi Red Cross</c:v>
                </c:pt>
                <c:pt idx="9">
                  <c:v>Australian Red Cross</c:v>
                </c:pt>
                <c:pt idx="10">
                  <c:v>Austrian Red Cross</c:v>
                </c:pt>
              </c:strCache>
            </c:strRef>
          </c:cat>
          <c:val>
            <c:numRef>
              <c:f>'[Surge review analysis.xlsx]GRAPHS'!$N$138:$N$148</c:f>
              <c:numCache>
                <c:formatCode>General</c:formatCode>
                <c:ptCount val="11"/>
                <c:pt idx="0">
                  <c:v>8</c:v>
                </c:pt>
                <c:pt idx="1">
                  <c:v>4</c:v>
                </c:pt>
                <c:pt idx="2">
                  <c:v>3</c:v>
                </c:pt>
                <c:pt idx="3">
                  <c:v>9</c:v>
                </c:pt>
                <c:pt idx="4">
                  <c:v>1</c:v>
                </c:pt>
                <c:pt idx="5">
                  <c:v>1</c:v>
                </c:pt>
                <c:pt idx="6">
                  <c:v>1</c:v>
                </c:pt>
                <c:pt idx="7">
                  <c:v>1</c:v>
                </c:pt>
                <c:pt idx="8">
                  <c:v>1</c:v>
                </c:pt>
                <c:pt idx="9">
                  <c:v>5</c:v>
                </c:pt>
                <c:pt idx="10">
                  <c:v>1</c:v>
                </c:pt>
              </c:numCache>
            </c:numRef>
          </c:val>
          <c:extLst>
            <c:ext xmlns:c16="http://schemas.microsoft.com/office/drawing/2014/chart" uri="{C3380CC4-5D6E-409C-BE32-E72D297353CC}">
              <c16:uniqueId val="{00000002-BEFD-6F48-B2E1-7810FA5ACEA1}"/>
            </c:ext>
          </c:extLst>
        </c:ser>
        <c:dLbls>
          <c:showLegendKey val="0"/>
          <c:showVal val="0"/>
          <c:showCatName val="0"/>
          <c:showSerName val="0"/>
          <c:showPercent val="0"/>
          <c:showBubbleSize val="0"/>
        </c:dLbls>
        <c:gapWidth val="219"/>
        <c:overlap val="-27"/>
        <c:axId val="473581295"/>
        <c:axId val="1660758831"/>
      </c:barChart>
      <c:catAx>
        <c:axId val="473581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60758831"/>
        <c:crosses val="autoZero"/>
        <c:auto val="1"/>
        <c:lblAlgn val="ctr"/>
        <c:lblOffset val="100"/>
        <c:noMultiLvlLbl val="0"/>
      </c:catAx>
      <c:valAx>
        <c:axId val="1660758831"/>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735812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CEA Surge deployments</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3"/>
            </a:solidFill>
          </c:spPr>
          <c:dPt>
            <c:idx val="0"/>
            <c:bubble3D val="0"/>
            <c:spPr>
              <a:solidFill>
                <a:schemeClr val="accent1"/>
              </a:solidFill>
              <a:ln>
                <a:noFill/>
              </a:ln>
              <a:effectLst/>
            </c:spPr>
            <c:extLst>
              <c:ext xmlns:c16="http://schemas.microsoft.com/office/drawing/2014/chart" uri="{C3380CC4-5D6E-409C-BE32-E72D297353CC}">
                <c16:uniqueId val="{00000001-3C14-644D-BDE7-C88CB53F6B2E}"/>
              </c:ext>
            </c:extLst>
          </c:dPt>
          <c:dPt>
            <c:idx val="1"/>
            <c:bubble3D val="0"/>
            <c:spPr>
              <a:solidFill>
                <a:schemeClr val="accent3"/>
              </a:solidFill>
              <a:ln>
                <a:noFill/>
              </a:ln>
              <a:effectLst/>
            </c:spPr>
            <c:extLst>
              <c:ext xmlns:c16="http://schemas.microsoft.com/office/drawing/2014/chart" uri="{C3380CC4-5D6E-409C-BE32-E72D297353CC}">
                <c16:uniqueId val="{00000003-3C14-644D-BDE7-C88CB53F6B2E}"/>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3C14-644D-BDE7-C88CB53F6B2E}"/>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3C14-644D-BDE7-C88CB53F6B2E}"/>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analysis.xlsx]Deployment analysis'!$E$10:$E$11</c:f>
              <c:strCache>
                <c:ptCount val="2"/>
                <c:pt idx="0">
                  <c:v>Female</c:v>
                </c:pt>
                <c:pt idx="1">
                  <c:v>Male</c:v>
                </c:pt>
              </c:strCache>
            </c:strRef>
          </c:cat>
          <c:val>
            <c:numRef>
              <c:f>'[Surge review analysis.xlsx]Deployment analysis'!$F$10:$F$11</c:f>
              <c:numCache>
                <c:formatCode>0%</c:formatCode>
                <c:ptCount val="2"/>
                <c:pt idx="0">
                  <c:v>0.62857142857142856</c:v>
                </c:pt>
                <c:pt idx="1">
                  <c:v>0.37142857142857144</c:v>
                </c:pt>
              </c:numCache>
            </c:numRef>
          </c:val>
          <c:extLst>
            <c:ext xmlns:c16="http://schemas.microsoft.com/office/drawing/2014/chart" uri="{C3380CC4-5D6E-409C-BE32-E72D297353CC}">
              <c16:uniqueId val="{00000004-3C14-644D-BDE7-C88CB53F6B2E}"/>
            </c:ext>
          </c:extLst>
        </c:ser>
        <c:dLbls>
          <c:dLblPos val="outEnd"/>
          <c:showLegendKey val="0"/>
          <c:showVal val="1"/>
          <c:showCatName val="0"/>
          <c:showSerName val="0"/>
          <c:showPercent val="0"/>
          <c:showBubbleSize val="0"/>
          <c:showLeaderLines val="1"/>
        </c:dLbls>
        <c:firstSliceAng val="13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sz="2400">
                <a:latin typeface="Montserrat" pitchFamily="2" charset="77"/>
              </a:rPr>
              <a:t>CEA surge roster</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effectLst>
              <a:outerShdw sx="1000" sy="1000" algn="ctr" rotWithShape="0">
                <a:prstClr val="black"/>
              </a:outerShdw>
            </a:effectLst>
          </c:spPr>
          <c:dPt>
            <c:idx val="0"/>
            <c:bubble3D val="0"/>
            <c:spPr>
              <a:solidFill>
                <a:schemeClr val="accent1"/>
              </a:solidFill>
              <a:ln>
                <a:noFill/>
              </a:ln>
              <a:effectLst>
                <a:outerShdw sx="1000" sy="1000" algn="ctr" rotWithShape="0">
                  <a:prstClr val="black"/>
                </a:outerShdw>
              </a:effectLst>
            </c:spPr>
            <c:extLst>
              <c:ext xmlns:c16="http://schemas.microsoft.com/office/drawing/2014/chart" uri="{C3380CC4-5D6E-409C-BE32-E72D297353CC}">
                <c16:uniqueId val="{00000001-6A7C-A846-AED7-10DAB5005FD1}"/>
              </c:ext>
            </c:extLst>
          </c:dPt>
          <c:dPt>
            <c:idx val="1"/>
            <c:bubble3D val="0"/>
            <c:spPr>
              <a:solidFill>
                <a:schemeClr val="accent3"/>
              </a:solidFill>
              <a:ln>
                <a:noFill/>
              </a:ln>
              <a:effectLst>
                <a:outerShdw sx="1000" sy="1000" algn="ctr" rotWithShape="0">
                  <a:prstClr val="black"/>
                </a:outerShdw>
              </a:effectLst>
            </c:spPr>
            <c:extLst>
              <c:ext xmlns:c16="http://schemas.microsoft.com/office/drawing/2014/chart" uri="{C3380CC4-5D6E-409C-BE32-E72D297353CC}">
                <c16:uniqueId val="{00000003-6A7C-A846-AED7-10DAB5005FD1}"/>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6A7C-A846-AED7-10DAB5005FD1}"/>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6A7C-A846-AED7-10DAB5005FD1}"/>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analysis.xlsx]ROSTER ANALYSIS'!$H$139:$H$140</c:f>
              <c:strCache>
                <c:ptCount val="2"/>
                <c:pt idx="0">
                  <c:v>Female</c:v>
                </c:pt>
                <c:pt idx="1">
                  <c:v>Male</c:v>
                </c:pt>
              </c:strCache>
            </c:strRef>
          </c:cat>
          <c:val>
            <c:numRef>
              <c:f>'[Surge review analysis.xlsx]ROSTER ANALYSIS'!$I$139:$I$140</c:f>
              <c:numCache>
                <c:formatCode>0%</c:formatCode>
                <c:ptCount val="2"/>
                <c:pt idx="0">
                  <c:v>0.72093023255813948</c:v>
                </c:pt>
                <c:pt idx="1">
                  <c:v>0.27906976744186046</c:v>
                </c:pt>
              </c:numCache>
            </c:numRef>
          </c:val>
          <c:extLst>
            <c:ext xmlns:c16="http://schemas.microsoft.com/office/drawing/2014/chart" uri="{C3380CC4-5D6E-409C-BE32-E72D297353CC}">
              <c16:uniqueId val="{00000004-6A7C-A846-AED7-10DAB5005FD1}"/>
            </c:ext>
          </c:extLst>
        </c:ser>
        <c:dLbls>
          <c:dLblPos val="outEnd"/>
          <c:showLegendKey val="0"/>
          <c:showVal val="1"/>
          <c:showCatName val="0"/>
          <c:showSerName val="0"/>
          <c:showPercent val="0"/>
          <c:showBubbleSize val="0"/>
          <c:showLeaderLines val="1"/>
        </c:dLbls>
        <c:firstSliceAng val="100"/>
      </c:pieChart>
      <c:spPr>
        <a:noFill/>
        <a:ln>
          <a:noFill/>
        </a:ln>
        <a:effectLst/>
      </c:spPr>
    </c:plotArea>
    <c:plotVisOnly val="1"/>
    <c:dispBlanksAs val="gap"/>
    <c:showDLblsOverMax val="0"/>
  </c:chart>
  <c:spPr>
    <a:noFill/>
    <a:ln>
      <a:noFill/>
    </a:ln>
    <a:effectLst/>
  </c:spPr>
  <c:txPr>
    <a:bodyPr/>
    <a:lstStyle/>
    <a:p>
      <a:pPr>
        <a:defRPr sz="16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CEA SURGE TRAININGS</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3"/>
            </a:solidFill>
            <a:effectLst/>
          </c:spPr>
          <c:dPt>
            <c:idx val="0"/>
            <c:bubble3D val="0"/>
            <c:spPr>
              <a:solidFill>
                <a:schemeClr val="accent1"/>
              </a:solidFill>
              <a:ln>
                <a:noFill/>
              </a:ln>
              <a:effectLst/>
            </c:spPr>
            <c:extLst>
              <c:ext xmlns:c16="http://schemas.microsoft.com/office/drawing/2014/chart" uri="{C3380CC4-5D6E-409C-BE32-E72D297353CC}">
                <c16:uniqueId val="{00000001-3043-ED48-BA45-E60A429F2F9E}"/>
              </c:ext>
            </c:extLst>
          </c:dPt>
          <c:dPt>
            <c:idx val="1"/>
            <c:bubble3D val="0"/>
            <c:spPr>
              <a:solidFill>
                <a:schemeClr val="accent3"/>
              </a:solidFill>
              <a:ln>
                <a:noFill/>
              </a:ln>
              <a:effectLst/>
            </c:spPr>
            <c:extLst>
              <c:ext xmlns:c16="http://schemas.microsoft.com/office/drawing/2014/chart" uri="{C3380CC4-5D6E-409C-BE32-E72D297353CC}">
                <c16:uniqueId val="{00000003-3043-ED48-BA45-E60A429F2F9E}"/>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3043-ED48-BA45-E60A429F2F9E}"/>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3043-ED48-BA45-E60A429F2F9E}"/>
                </c:ext>
              </c:extLst>
            </c:dLbl>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analysis.xlsx]GRAPHS'!$A$2:$A$3</c:f>
              <c:strCache>
                <c:ptCount val="2"/>
                <c:pt idx="0">
                  <c:v>Female</c:v>
                </c:pt>
                <c:pt idx="1">
                  <c:v>Male</c:v>
                </c:pt>
              </c:strCache>
            </c:strRef>
          </c:cat>
          <c:val>
            <c:numRef>
              <c:f>'[Surge review analysis.xlsx]GRAPHS'!$C$2:$C$3</c:f>
              <c:numCache>
                <c:formatCode>0%</c:formatCode>
                <c:ptCount val="2"/>
                <c:pt idx="0">
                  <c:v>0.59872611464968151</c:v>
                </c:pt>
                <c:pt idx="1">
                  <c:v>0.40127388535031849</c:v>
                </c:pt>
              </c:numCache>
            </c:numRef>
          </c:val>
          <c:extLst>
            <c:ext xmlns:c16="http://schemas.microsoft.com/office/drawing/2014/chart" uri="{C3380CC4-5D6E-409C-BE32-E72D297353CC}">
              <c16:uniqueId val="{00000004-3043-ED48-BA45-E60A429F2F9E}"/>
            </c:ext>
          </c:extLst>
        </c:ser>
        <c:dLbls>
          <c:dLblPos val="outEnd"/>
          <c:showLegendKey val="0"/>
          <c:showVal val="1"/>
          <c:showCatName val="0"/>
          <c:showSerName val="0"/>
          <c:showPercent val="0"/>
          <c:showBubbleSize val="0"/>
          <c:showLeaderLines val="1"/>
        </c:dLbls>
        <c:firstSliceAng val="144"/>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TIERS</a:t>
            </a:r>
          </a:p>
        </c:rich>
      </c:tx>
      <c:layout>
        <c:manualLayout>
          <c:xMode val="edge"/>
          <c:yMode val="edge"/>
          <c:x val="0.45589136587818768"/>
          <c:y val="7.1329266753859366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1.2809589531970424E-2"/>
          <c:y val="9.4651027552218867E-2"/>
          <c:w val="0.97438082093605916"/>
          <c:h val="0.8221961700864151"/>
        </c:manualLayout>
      </c:layout>
      <c:barChart>
        <c:barDir val="bar"/>
        <c:grouping val="percentStacked"/>
        <c:varyColors val="0"/>
        <c:ser>
          <c:idx val="0"/>
          <c:order val="0"/>
          <c:tx>
            <c:strRef>
              <c:f>'[Surge review analysis.xlsx]ROSTER ANALYSIS'!$AF$145</c:f>
              <c:strCache>
                <c:ptCount val="1"/>
                <c:pt idx="0">
                  <c:v>Tier 1 - Officer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analysis.xlsx]ROSTER ANALYSIS'!$AG$145</c:f>
              <c:numCache>
                <c:formatCode>0%</c:formatCode>
                <c:ptCount val="1"/>
                <c:pt idx="0">
                  <c:v>0.97</c:v>
                </c:pt>
              </c:numCache>
            </c:numRef>
          </c:val>
          <c:extLst>
            <c:ext xmlns:c16="http://schemas.microsoft.com/office/drawing/2014/chart" uri="{C3380CC4-5D6E-409C-BE32-E72D297353CC}">
              <c16:uniqueId val="{00000000-553A-EB4B-9D40-5185E6B3E307}"/>
            </c:ext>
          </c:extLst>
        </c:ser>
        <c:ser>
          <c:idx val="1"/>
          <c:order val="1"/>
          <c:tx>
            <c:strRef>
              <c:f>'[Surge review analysis.xlsx]ROSTER ANALYSIS'!$AF$146</c:f>
              <c:strCache>
                <c:ptCount val="1"/>
                <c:pt idx="0">
                  <c:v>Tier 2 - Coordinator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analysis.xlsx]ROSTER ANALYSIS'!$AG$146</c:f>
              <c:numCache>
                <c:formatCode>0%</c:formatCode>
                <c:ptCount val="1"/>
                <c:pt idx="0">
                  <c:v>0.28000000000000003</c:v>
                </c:pt>
              </c:numCache>
            </c:numRef>
          </c:val>
          <c:extLst>
            <c:ext xmlns:c16="http://schemas.microsoft.com/office/drawing/2014/chart" uri="{C3380CC4-5D6E-409C-BE32-E72D297353CC}">
              <c16:uniqueId val="{00000001-553A-EB4B-9D40-5185E6B3E307}"/>
            </c:ext>
          </c:extLst>
        </c:ser>
        <c:ser>
          <c:idx val="2"/>
          <c:order val="2"/>
          <c:tx>
            <c:strRef>
              <c:f>'[Surge review analysis.xlsx]ROSTER ANALYSIS'!$AF$147</c:f>
              <c:strCache>
                <c:ptCount val="1"/>
                <c:pt idx="0">
                  <c:v>Not approved</c:v>
                </c:pt>
              </c:strCache>
            </c:strRef>
          </c:tx>
          <c:spPr>
            <a:solidFill>
              <a:schemeClr val="bg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'[Surge review analysis.xlsx]ROSTER ANALYSIS'!$AG$147</c:f>
              <c:numCache>
                <c:formatCode>0%</c:formatCode>
                <c:ptCount val="1"/>
                <c:pt idx="0">
                  <c:v>0.03</c:v>
                </c:pt>
              </c:numCache>
            </c:numRef>
          </c:val>
          <c:extLst>
            <c:ext xmlns:c16="http://schemas.microsoft.com/office/drawing/2014/chart" uri="{C3380CC4-5D6E-409C-BE32-E72D297353CC}">
              <c16:uniqueId val="{00000002-553A-EB4B-9D40-5185E6B3E307}"/>
            </c:ext>
          </c:extLst>
        </c:ser>
        <c:dLbls>
          <c:dLblPos val="ctr"/>
          <c:showLegendKey val="0"/>
          <c:showVal val="1"/>
          <c:showCatName val="0"/>
          <c:showSerName val="0"/>
          <c:showPercent val="0"/>
          <c:showBubbleSize val="0"/>
        </c:dLbls>
        <c:gapWidth val="150"/>
        <c:overlap val="100"/>
        <c:axId val="308241519"/>
        <c:axId val="718479343"/>
      </c:barChart>
      <c:catAx>
        <c:axId val="308241519"/>
        <c:scaling>
          <c:orientation val="minMax"/>
        </c:scaling>
        <c:delete val="1"/>
        <c:axPos val="l"/>
        <c:numFmt formatCode="General" sourceLinked="1"/>
        <c:majorTickMark val="none"/>
        <c:minorTickMark val="none"/>
        <c:tickLblPos val="nextTo"/>
        <c:crossAx val="718479343"/>
        <c:crosses val="autoZero"/>
        <c:auto val="1"/>
        <c:lblAlgn val="ctr"/>
        <c:lblOffset val="100"/>
        <c:noMultiLvlLbl val="0"/>
      </c:catAx>
      <c:valAx>
        <c:axId val="718479343"/>
        <c:scaling>
          <c:orientation val="minMax"/>
        </c:scaling>
        <c:delete val="1"/>
        <c:axPos val="b"/>
        <c:numFmt formatCode="0%" sourceLinked="1"/>
        <c:majorTickMark val="none"/>
        <c:minorTickMark val="none"/>
        <c:tickLblPos val="nextTo"/>
        <c:crossAx val="3082415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PARTICIPANTS BY APPROVED TIER</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1"/>
            </a:solidFill>
          </c:spPr>
          <c:dPt>
            <c:idx val="0"/>
            <c:bubble3D val="0"/>
            <c:spPr>
              <a:solidFill>
                <a:schemeClr val="accent3"/>
              </a:solidFill>
              <a:ln>
                <a:noFill/>
              </a:ln>
              <a:effectLst/>
            </c:spPr>
            <c:extLst>
              <c:ext xmlns:c16="http://schemas.microsoft.com/office/drawing/2014/chart" uri="{C3380CC4-5D6E-409C-BE32-E72D297353CC}">
                <c16:uniqueId val="{00000001-C2BD-C84E-A97B-219C3351D6C8}"/>
              </c:ext>
            </c:extLst>
          </c:dPt>
          <c:dPt>
            <c:idx val="1"/>
            <c:bubble3D val="0"/>
            <c:spPr>
              <a:solidFill>
                <a:schemeClr val="accent1"/>
              </a:solidFill>
              <a:ln>
                <a:noFill/>
              </a:ln>
              <a:effectLst/>
            </c:spPr>
            <c:extLst>
              <c:ext xmlns:c16="http://schemas.microsoft.com/office/drawing/2014/chart" uri="{C3380CC4-5D6E-409C-BE32-E72D297353CC}">
                <c16:uniqueId val="{00000003-C2BD-C84E-A97B-219C3351D6C8}"/>
              </c:ext>
            </c:extLst>
          </c:dPt>
          <c:dPt>
            <c:idx val="2"/>
            <c:bubble3D val="0"/>
            <c:spPr>
              <a:solidFill>
                <a:schemeClr val="bg1">
                  <a:lumMod val="40000"/>
                  <a:lumOff val="60000"/>
                </a:schemeClr>
              </a:solidFill>
              <a:ln>
                <a:noFill/>
              </a:ln>
              <a:effectLst/>
            </c:spPr>
            <c:extLst>
              <c:ext xmlns:c16="http://schemas.microsoft.com/office/drawing/2014/chart" uri="{C3380CC4-5D6E-409C-BE32-E72D297353CC}">
                <c16:uniqueId val="{00000005-C2BD-C84E-A97B-219C3351D6C8}"/>
              </c:ext>
            </c:extLst>
          </c:dPt>
          <c:dLbls>
            <c:dLbl>
              <c:idx val="0"/>
              <c:tx>
                <c:rich>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b="0">
                        <a:solidFill>
                          <a:schemeClr val="tx1"/>
                        </a:solidFill>
                      </a:rPr>
                      <a:t>Not approved</a:t>
                    </a:r>
                    <a:r>
                      <a:rPr lang="en-US" b="0" baseline="0">
                        <a:solidFill>
                          <a:schemeClr val="tx1"/>
                        </a:solidFill>
                      </a:rPr>
                      <a:t>, </a:t>
                    </a:r>
                    <a:fld id="{49C636C7-E072-674A-B25C-E79B31D6381F}" type="VALUE">
                      <a:rPr lang="en-US" b="0" baseline="0">
                        <a:solidFill>
                          <a:schemeClr val="tx1"/>
                        </a:solidFill>
                      </a:rPr>
                      <a:pPr>
                        <a:defRPr b="0">
                          <a:solidFill>
                            <a:schemeClr val="tx1"/>
                          </a:solidFill>
                        </a:defRPr>
                      </a:pPr>
                      <a:t>[VALUE]</a:t>
                    </a:fld>
                    <a:endParaRPr lang="en-US" b="0" baseline="0">
                      <a:solidFill>
                        <a:schemeClr val="tx1"/>
                      </a:solidFill>
                    </a:endParaRPr>
                  </a:p>
                </c:rich>
              </c:tx>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BD-C84E-A97B-219C3351D6C8}"/>
                </c:ext>
              </c:extLst>
            </c:dLbl>
            <c:dLbl>
              <c:idx val="1"/>
              <c:tx>
                <c:rich>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b="0">
                        <a:solidFill>
                          <a:schemeClr val="tx1"/>
                        </a:solidFill>
                      </a:rPr>
                      <a:t>T1 Officer</a:t>
                    </a:r>
                    <a:r>
                      <a:rPr lang="en-US" b="0" baseline="0">
                        <a:solidFill>
                          <a:schemeClr val="tx1"/>
                        </a:solidFill>
                      </a:rPr>
                      <a:t>, </a:t>
                    </a:r>
                    <a:fld id="{98B8C701-25F1-E04D-A783-26DEA473AC0D}" type="VALUE">
                      <a:rPr lang="en-US" b="0" baseline="0" dirty="0">
                        <a:solidFill>
                          <a:schemeClr val="tx1"/>
                        </a:solidFill>
                      </a:rPr>
                      <a:pPr>
                        <a:defRPr b="0">
                          <a:solidFill>
                            <a:schemeClr val="tx1"/>
                          </a:solidFill>
                        </a:defRPr>
                      </a:pPr>
                      <a:t>[VALUE]</a:t>
                    </a:fld>
                    <a:endParaRPr lang="en-US" b="0" baseline="0">
                      <a:solidFill>
                        <a:schemeClr val="tx1"/>
                      </a:solidFill>
                    </a:endParaRPr>
                  </a:p>
                </c:rich>
              </c:tx>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BD-C84E-A97B-219C3351D6C8}"/>
                </c:ext>
              </c:extLst>
            </c:dLbl>
            <c:dLbl>
              <c:idx val="2"/>
              <c:tx>
                <c:rich>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r>
                      <a:rPr lang="en-US" b="0">
                        <a:solidFill>
                          <a:schemeClr val="tx1"/>
                        </a:solidFill>
                      </a:rPr>
                      <a:t> T2 Coordinator</a:t>
                    </a:r>
                    <a:r>
                      <a:rPr lang="en-US" b="0" baseline="0">
                        <a:solidFill>
                          <a:schemeClr val="tx1"/>
                        </a:solidFill>
                      </a:rPr>
                      <a:t>, </a:t>
                    </a:r>
                    <a:fld id="{0F8FDCDB-E5E8-3449-BA16-38B02DF81CB5}" type="VALUE">
                      <a:rPr lang="en-US" b="0" baseline="0" dirty="0">
                        <a:solidFill>
                          <a:schemeClr val="tx1"/>
                        </a:solidFill>
                      </a:rPr>
                      <a:pPr>
                        <a:defRPr b="0">
                          <a:solidFill>
                            <a:schemeClr val="tx1"/>
                          </a:solidFill>
                        </a:defRPr>
                      </a:pPr>
                      <a:t>[VALUE]</a:t>
                    </a:fld>
                    <a:endParaRPr lang="en-US" b="0" baseline="0">
                      <a:solidFill>
                        <a:schemeClr val="tx1"/>
                      </a:solidFill>
                    </a:endParaRPr>
                  </a:p>
                </c:rich>
              </c:tx>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2BD-C84E-A97B-219C3351D6C8}"/>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analysis.xlsx]GRAPHS'!$A$32:$A$34</c:f>
              <c:strCache>
                <c:ptCount val="3"/>
                <c:pt idx="0">
                  <c:v>ND</c:v>
                </c:pt>
                <c:pt idx="1">
                  <c:v>T1</c:v>
                </c:pt>
                <c:pt idx="2">
                  <c:v>T2</c:v>
                </c:pt>
              </c:strCache>
            </c:strRef>
          </c:cat>
          <c:val>
            <c:numRef>
              <c:f>'[Surge review analysis.xlsx]GRAPHS'!$C$32:$C$34</c:f>
              <c:numCache>
                <c:formatCode>0%</c:formatCode>
                <c:ptCount val="3"/>
                <c:pt idx="0">
                  <c:v>0.22292993630573249</c:v>
                </c:pt>
                <c:pt idx="1">
                  <c:v>0.64331210191082799</c:v>
                </c:pt>
                <c:pt idx="2">
                  <c:v>0.13375796178343949</c:v>
                </c:pt>
              </c:numCache>
            </c:numRef>
          </c:val>
          <c:extLst>
            <c:ext xmlns:c16="http://schemas.microsoft.com/office/drawing/2014/chart" uri="{C3380CC4-5D6E-409C-BE32-E72D297353CC}">
              <c16:uniqueId val="{00000000-41E2-3546-9CE1-78308589C268}"/>
            </c:ext>
          </c:extLst>
        </c:ser>
        <c:dLbls>
          <c:dLblPos val="outEnd"/>
          <c:showLegendKey val="0"/>
          <c:showVal val="1"/>
          <c:showCatName val="0"/>
          <c:showSerName val="0"/>
          <c:showPercent val="0"/>
          <c:showBubbleSize val="0"/>
          <c:showLeaderLines val="1"/>
        </c:dLbls>
        <c:firstSliceAng val="84"/>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b="1"/>
              <a:t>CEA Surge Training Participant</a:t>
            </a:r>
            <a:r>
              <a:rPr lang="en-GB" b="1" baseline="0"/>
              <a:t> Deployments</a:t>
            </a:r>
            <a:endParaRPr lang="en-GB" b="1"/>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GB"/>
        </a:p>
      </c:txPr>
    </c:title>
    <c:autoTitleDeleted val="0"/>
    <c:plotArea>
      <c:layout/>
      <c:barChart>
        <c:barDir val="bar"/>
        <c:grouping val="stacked"/>
        <c:varyColors val="0"/>
        <c:ser>
          <c:idx val="0"/>
          <c:order val="0"/>
          <c:tx>
            <c:strRef>
              <c:f>'[Surge review analysis.xlsx]GRAPHS'!$I$98</c:f>
              <c:strCache>
                <c:ptCount val="1"/>
                <c:pt idx="0">
                  <c:v>Deployed after training</c:v>
                </c:pt>
              </c:strCache>
            </c:strRef>
          </c:tx>
          <c:spPr>
            <a:solidFill>
              <a:srgbClr val="00B05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analysis.xlsx]GRAPHS'!$J$97</c:f>
              <c:strCache>
                <c:ptCount val="1"/>
                <c:pt idx="0">
                  <c:v>% of CEA surge participants</c:v>
                </c:pt>
              </c:strCache>
            </c:strRef>
          </c:cat>
          <c:val>
            <c:numRef>
              <c:f>'[Surge review analysis.xlsx]GRAPHS'!$J$98</c:f>
              <c:numCache>
                <c:formatCode>0%</c:formatCode>
                <c:ptCount val="1"/>
                <c:pt idx="0">
                  <c:v>0.19620253164556961</c:v>
                </c:pt>
              </c:numCache>
            </c:numRef>
          </c:val>
          <c:extLst>
            <c:ext xmlns:c16="http://schemas.microsoft.com/office/drawing/2014/chart" uri="{C3380CC4-5D6E-409C-BE32-E72D297353CC}">
              <c16:uniqueId val="{00000000-D88C-3641-AAD2-E3B64637174B}"/>
            </c:ext>
          </c:extLst>
        </c:ser>
        <c:ser>
          <c:idx val="1"/>
          <c:order val="1"/>
          <c:tx>
            <c:strRef>
              <c:f>'[Surge review analysis.xlsx]GRAPHS'!$I$99</c:f>
              <c:strCache>
                <c:ptCount val="1"/>
                <c:pt idx="0">
                  <c:v>Deployed before training</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analysis.xlsx]GRAPHS'!$J$97</c:f>
              <c:strCache>
                <c:ptCount val="1"/>
                <c:pt idx="0">
                  <c:v>% of CEA surge participants</c:v>
                </c:pt>
              </c:strCache>
            </c:strRef>
          </c:cat>
          <c:val>
            <c:numRef>
              <c:f>'[Surge review analysis.xlsx]GRAPHS'!$J$99</c:f>
              <c:numCache>
                <c:formatCode>0%</c:formatCode>
                <c:ptCount val="1"/>
                <c:pt idx="0">
                  <c:v>8.2278481012658222E-2</c:v>
                </c:pt>
              </c:numCache>
            </c:numRef>
          </c:val>
          <c:extLst>
            <c:ext xmlns:c16="http://schemas.microsoft.com/office/drawing/2014/chart" uri="{C3380CC4-5D6E-409C-BE32-E72D297353CC}">
              <c16:uniqueId val="{00000001-D88C-3641-AAD2-E3B64637174B}"/>
            </c:ext>
          </c:extLst>
        </c:ser>
        <c:ser>
          <c:idx val="2"/>
          <c:order val="2"/>
          <c:tx>
            <c:strRef>
              <c:f>'[Surge review analysis.xlsx]GRAPHS'!$I$100</c:f>
              <c:strCache>
                <c:ptCount val="1"/>
                <c:pt idx="0">
                  <c:v>Not deployed</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analysis.xlsx]GRAPHS'!$J$97</c:f>
              <c:strCache>
                <c:ptCount val="1"/>
                <c:pt idx="0">
                  <c:v>% of CEA surge participants</c:v>
                </c:pt>
              </c:strCache>
            </c:strRef>
          </c:cat>
          <c:val>
            <c:numRef>
              <c:f>'[Surge review analysis.xlsx]GRAPHS'!$J$100</c:f>
              <c:numCache>
                <c:formatCode>0%</c:formatCode>
                <c:ptCount val="1"/>
                <c:pt idx="0">
                  <c:v>0.72151898734177211</c:v>
                </c:pt>
              </c:numCache>
            </c:numRef>
          </c:val>
          <c:extLst>
            <c:ext xmlns:c16="http://schemas.microsoft.com/office/drawing/2014/chart" uri="{C3380CC4-5D6E-409C-BE32-E72D297353CC}">
              <c16:uniqueId val="{00000002-D88C-3641-AAD2-E3B64637174B}"/>
            </c:ext>
          </c:extLst>
        </c:ser>
        <c:dLbls>
          <c:dLblPos val="ctr"/>
          <c:showLegendKey val="0"/>
          <c:showVal val="1"/>
          <c:showCatName val="0"/>
          <c:showSerName val="0"/>
          <c:showPercent val="0"/>
          <c:showBubbleSize val="0"/>
        </c:dLbls>
        <c:gapWidth val="150"/>
        <c:overlap val="100"/>
        <c:axId val="1596930847"/>
        <c:axId val="749693936"/>
      </c:barChart>
      <c:catAx>
        <c:axId val="1596930847"/>
        <c:scaling>
          <c:orientation val="minMax"/>
        </c:scaling>
        <c:delete val="1"/>
        <c:axPos val="l"/>
        <c:numFmt formatCode="General" sourceLinked="1"/>
        <c:majorTickMark val="none"/>
        <c:minorTickMark val="none"/>
        <c:tickLblPos val="nextTo"/>
        <c:crossAx val="749693936"/>
        <c:crosses val="autoZero"/>
        <c:auto val="1"/>
        <c:lblAlgn val="ctr"/>
        <c:lblOffset val="100"/>
        <c:noMultiLvlLbl val="0"/>
      </c:catAx>
      <c:valAx>
        <c:axId val="749693936"/>
        <c:scaling>
          <c:orientation val="minMax"/>
          <c:max val="1"/>
        </c:scaling>
        <c:delete val="1"/>
        <c:axPos val="b"/>
        <c:numFmt formatCode="0%" sourceLinked="1"/>
        <c:majorTickMark val="out"/>
        <c:minorTickMark val="none"/>
        <c:tickLblPos val="nextTo"/>
        <c:crossAx val="1596930847"/>
        <c:crosses val="autoZero"/>
        <c:crossBetween val="between"/>
      </c:valAx>
      <c:spPr>
        <a:noFill/>
        <a:ln>
          <a:noFill/>
        </a:ln>
        <a:effectLst/>
      </c:spPr>
    </c:plotArea>
    <c:legend>
      <c:legendPos val="b"/>
      <c:layout>
        <c:manualLayout>
          <c:xMode val="edge"/>
          <c:yMode val="edge"/>
          <c:x val="1.8584235631707254E-2"/>
          <c:y val="0.76408568519493492"/>
          <c:w val="0.95296478992100975"/>
          <c:h val="0.1254918491850384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US" b="1">
                <a:latin typeface="Montserrat" pitchFamily="2" charset="77"/>
              </a:rPr>
              <a:t>How well did the training prepare you for a deployment?</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'[Surge review analysis.xlsx]ABOUT TRAINING'!$B$59</c:f>
              <c:strCache>
                <c:ptCount val="1"/>
                <c:pt idx="0">
                  <c:v>How well did the CEA surge training prepare you for a deployment?</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6389-F34B-86EE-E3C92A16BF3E}"/>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6389-F34B-86EE-E3C92A16BF3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89-F34B-86EE-E3C92A16BF3E}"/>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analysis.xlsx]ABOUT TRAINING'!$A$60:$A$62</c:f>
              <c:strCache>
                <c:ptCount val="3"/>
                <c:pt idx="0">
                  <c:v>Somewhat prepared</c:v>
                </c:pt>
                <c:pt idx="1">
                  <c:v>Fairly well prepared</c:v>
                </c:pt>
                <c:pt idx="2">
                  <c:v>Extremely prepared</c:v>
                </c:pt>
              </c:strCache>
            </c:strRef>
          </c:cat>
          <c:val>
            <c:numRef>
              <c:f>'[Surge review analysis.xlsx]ABOUT TRAINING'!$B$60:$B$62</c:f>
              <c:numCache>
                <c:formatCode>0%</c:formatCode>
                <c:ptCount val="3"/>
                <c:pt idx="0">
                  <c:v>0.10416666666666667</c:v>
                </c:pt>
                <c:pt idx="1">
                  <c:v>0.375</c:v>
                </c:pt>
                <c:pt idx="2">
                  <c:v>0.52083333333333337</c:v>
                </c:pt>
              </c:numCache>
            </c:numRef>
          </c:val>
          <c:extLst>
            <c:ext xmlns:c16="http://schemas.microsoft.com/office/drawing/2014/chart" uri="{C3380CC4-5D6E-409C-BE32-E72D297353CC}">
              <c16:uniqueId val="{00000006-6389-F34B-86EE-E3C92A16BF3E}"/>
            </c:ext>
          </c:extLst>
        </c:ser>
        <c:dLbls>
          <c:dLblPos val="outEnd"/>
          <c:showLegendKey val="0"/>
          <c:showVal val="0"/>
          <c:showCatName val="1"/>
          <c:showSerName val="0"/>
          <c:showPercent val="0"/>
          <c:showBubbleSize val="0"/>
          <c:showLeaderLines val="1"/>
        </c:dLbls>
        <c:firstSliceAng val="40"/>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Most useful parts</a:t>
            </a:r>
            <a:r>
              <a:rPr lang="en-GB" b="1" baseline="0">
                <a:latin typeface="Montserrat" pitchFamily="2" charset="77"/>
              </a:rPr>
              <a:t> of the training</a:t>
            </a:r>
            <a:endParaRPr lang="en-GB" b="1">
              <a:latin typeface="Montserrat" pitchFamily="2" charset="77"/>
            </a:endParaRP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GB"/>
        </a:p>
      </c:txPr>
    </c:title>
    <c:autoTitleDeleted val="0"/>
    <c:plotArea>
      <c:layout/>
      <c:barChart>
        <c:barDir val="bar"/>
        <c:grouping val="stacked"/>
        <c:varyColors val="0"/>
        <c:ser>
          <c:idx val="0"/>
          <c:order val="0"/>
          <c:tx>
            <c:strRef>
              <c:f>'[Surge review analysis.xlsx]ABOUT TRAINING'!$CF$53</c:f>
              <c:strCache>
                <c:ptCount val="1"/>
                <c:pt idx="0">
                  <c:v>Very helpful</c:v>
                </c:pt>
              </c:strCache>
            </c:strRef>
          </c:tx>
          <c:spPr>
            <a:solidFill>
              <a:srgbClr val="00B050"/>
            </a:solidFill>
            <a:ln>
              <a:noFill/>
            </a:ln>
            <a:effectLst/>
          </c:spPr>
          <c:invertIfNegative val="0"/>
          <c:cat>
            <c:strRef>
              <c:f>'[Surge review analysis.xlsx]ABOUT TRAINING'!$CG$52:$CM$52</c:f>
              <c:strCache>
                <c:ptCount val="7"/>
                <c:pt idx="0">
                  <c:v>E-learning</c:v>
                </c:pt>
                <c:pt idx="1">
                  <c:v>Peer coaching</c:v>
                </c:pt>
                <c:pt idx="2">
                  <c:v>PPT presentations</c:v>
                </c:pt>
                <c:pt idx="3">
                  <c:v>Facilitator experience</c:v>
                </c:pt>
                <c:pt idx="4">
                  <c:v>Peer learning</c:v>
                </c:pt>
                <c:pt idx="5">
                  <c:v>Role plays</c:v>
                </c:pt>
                <c:pt idx="6">
                  <c:v>Group work</c:v>
                </c:pt>
              </c:strCache>
            </c:strRef>
          </c:cat>
          <c:val>
            <c:numRef>
              <c:f>'[Surge review analysis.xlsx]ABOUT TRAINING'!$CG$53:$CM$53</c:f>
              <c:numCache>
                <c:formatCode>General</c:formatCode>
                <c:ptCount val="7"/>
                <c:pt idx="0">
                  <c:v>22</c:v>
                </c:pt>
                <c:pt idx="1">
                  <c:v>32</c:v>
                </c:pt>
                <c:pt idx="2">
                  <c:v>36</c:v>
                </c:pt>
                <c:pt idx="3">
                  <c:v>38</c:v>
                </c:pt>
                <c:pt idx="4">
                  <c:v>39</c:v>
                </c:pt>
                <c:pt idx="5">
                  <c:v>41</c:v>
                </c:pt>
                <c:pt idx="6">
                  <c:v>42</c:v>
                </c:pt>
              </c:numCache>
            </c:numRef>
          </c:val>
          <c:extLst>
            <c:ext xmlns:c16="http://schemas.microsoft.com/office/drawing/2014/chart" uri="{C3380CC4-5D6E-409C-BE32-E72D297353CC}">
              <c16:uniqueId val="{00000000-DD07-EB4D-BAD8-8B7DDC30ED3C}"/>
            </c:ext>
          </c:extLst>
        </c:ser>
        <c:ser>
          <c:idx val="1"/>
          <c:order val="1"/>
          <c:tx>
            <c:strRef>
              <c:f>'[Surge review analysis.xlsx]ABOUT TRAINING'!$CF$54</c:f>
              <c:strCache>
                <c:ptCount val="1"/>
                <c:pt idx="0">
                  <c:v>Slightly helpful</c:v>
                </c:pt>
              </c:strCache>
            </c:strRef>
          </c:tx>
          <c:spPr>
            <a:solidFill>
              <a:srgbClr val="FFC000"/>
            </a:solidFill>
            <a:ln>
              <a:noFill/>
            </a:ln>
            <a:effectLst/>
          </c:spPr>
          <c:invertIfNegative val="0"/>
          <c:cat>
            <c:strRef>
              <c:f>'[Surge review analysis.xlsx]ABOUT TRAINING'!$CG$52:$CM$52</c:f>
              <c:strCache>
                <c:ptCount val="7"/>
                <c:pt idx="0">
                  <c:v>E-learning</c:v>
                </c:pt>
                <c:pt idx="1">
                  <c:v>Peer coaching</c:v>
                </c:pt>
                <c:pt idx="2">
                  <c:v>PPT presentations</c:v>
                </c:pt>
                <c:pt idx="3">
                  <c:v>Facilitator experience</c:v>
                </c:pt>
                <c:pt idx="4">
                  <c:v>Peer learning</c:v>
                </c:pt>
                <c:pt idx="5">
                  <c:v>Role plays</c:v>
                </c:pt>
                <c:pt idx="6">
                  <c:v>Group work</c:v>
                </c:pt>
              </c:strCache>
            </c:strRef>
          </c:cat>
          <c:val>
            <c:numRef>
              <c:f>'[Surge review analysis.xlsx]ABOUT TRAINING'!$CG$54:$CM$54</c:f>
              <c:numCache>
                <c:formatCode>General</c:formatCode>
                <c:ptCount val="7"/>
                <c:pt idx="0">
                  <c:v>22</c:v>
                </c:pt>
                <c:pt idx="1">
                  <c:v>10</c:v>
                </c:pt>
                <c:pt idx="2">
                  <c:v>10</c:v>
                </c:pt>
                <c:pt idx="3">
                  <c:v>7</c:v>
                </c:pt>
                <c:pt idx="4">
                  <c:v>7</c:v>
                </c:pt>
                <c:pt idx="5">
                  <c:v>3</c:v>
                </c:pt>
                <c:pt idx="6">
                  <c:v>4</c:v>
                </c:pt>
              </c:numCache>
            </c:numRef>
          </c:val>
          <c:extLst>
            <c:ext xmlns:c16="http://schemas.microsoft.com/office/drawing/2014/chart" uri="{C3380CC4-5D6E-409C-BE32-E72D297353CC}">
              <c16:uniqueId val="{00000001-DD07-EB4D-BAD8-8B7DDC30ED3C}"/>
            </c:ext>
          </c:extLst>
        </c:ser>
        <c:ser>
          <c:idx val="2"/>
          <c:order val="2"/>
          <c:tx>
            <c:strRef>
              <c:f>'[Surge review analysis.xlsx]ABOUT TRAINING'!$CF$55</c:f>
              <c:strCache>
                <c:ptCount val="1"/>
                <c:pt idx="0">
                  <c:v>Not so helpful</c:v>
                </c:pt>
              </c:strCache>
            </c:strRef>
          </c:tx>
          <c:spPr>
            <a:solidFill>
              <a:srgbClr val="FF0000"/>
            </a:solidFill>
            <a:ln>
              <a:noFill/>
            </a:ln>
            <a:effectLst/>
          </c:spPr>
          <c:invertIfNegative val="0"/>
          <c:cat>
            <c:strRef>
              <c:f>'[Surge review analysis.xlsx]ABOUT TRAINING'!$CG$52:$CM$52</c:f>
              <c:strCache>
                <c:ptCount val="7"/>
                <c:pt idx="0">
                  <c:v>E-learning</c:v>
                </c:pt>
                <c:pt idx="1">
                  <c:v>Peer coaching</c:v>
                </c:pt>
                <c:pt idx="2">
                  <c:v>PPT presentations</c:v>
                </c:pt>
                <c:pt idx="3">
                  <c:v>Facilitator experience</c:v>
                </c:pt>
                <c:pt idx="4">
                  <c:v>Peer learning</c:v>
                </c:pt>
                <c:pt idx="5">
                  <c:v>Role plays</c:v>
                </c:pt>
                <c:pt idx="6">
                  <c:v>Group work</c:v>
                </c:pt>
              </c:strCache>
            </c:strRef>
          </c:cat>
          <c:val>
            <c:numRef>
              <c:f>'[Surge review analysis.xlsx]ABOUT TRAINING'!$CG$55:$CM$55</c:f>
              <c:numCache>
                <c:formatCode>General</c:formatCode>
                <c:ptCount val="7"/>
                <c:pt idx="0">
                  <c:v>2</c:v>
                </c:pt>
                <c:pt idx="1">
                  <c:v>4</c:v>
                </c:pt>
                <c:pt idx="2">
                  <c:v>1</c:v>
                </c:pt>
                <c:pt idx="3">
                  <c:v>1</c:v>
                </c:pt>
                <c:pt idx="4">
                  <c:v>0</c:v>
                </c:pt>
                <c:pt idx="5">
                  <c:v>1</c:v>
                </c:pt>
                <c:pt idx="6">
                  <c:v>0</c:v>
                </c:pt>
              </c:numCache>
            </c:numRef>
          </c:val>
          <c:extLst>
            <c:ext xmlns:c16="http://schemas.microsoft.com/office/drawing/2014/chart" uri="{C3380CC4-5D6E-409C-BE32-E72D297353CC}">
              <c16:uniqueId val="{00000002-DD07-EB4D-BAD8-8B7DDC30ED3C}"/>
            </c:ext>
          </c:extLst>
        </c:ser>
        <c:ser>
          <c:idx val="3"/>
          <c:order val="3"/>
          <c:tx>
            <c:strRef>
              <c:f>'[Surge review analysis.xlsx]ABOUT TRAINING'!$CF$56</c:f>
              <c:strCache>
                <c:ptCount val="1"/>
                <c:pt idx="0">
                  <c:v>Not sure</c:v>
                </c:pt>
              </c:strCache>
            </c:strRef>
          </c:tx>
          <c:spPr>
            <a:solidFill>
              <a:schemeClr val="bg1">
                <a:lumMod val="40000"/>
                <a:lumOff val="60000"/>
              </a:schemeClr>
            </a:solidFill>
            <a:ln>
              <a:noFill/>
            </a:ln>
            <a:effectLst/>
          </c:spPr>
          <c:invertIfNegative val="0"/>
          <c:cat>
            <c:strRef>
              <c:f>'[Surge review analysis.xlsx]ABOUT TRAINING'!$CG$52:$CM$52</c:f>
              <c:strCache>
                <c:ptCount val="7"/>
                <c:pt idx="0">
                  <c:v>E-learning</c:v>
                </c:pt>
                <c:pt idx="1">
                  <c:v>Peer coaching</c:v>
                </c:pt>
                <c:pt idx="2">
                  <c:v>PPT presentations</c:v>
                </c:pt>
                <c:pt idx="3">
                  <c:v>Facilitator experience</c:v>
                </c:pt>
                <c:pt idx="4">
                  <c:v>Peer learning</c:v>
                </c:pt>
                <c:pt idx="5">
                  <c:v>Role plays</c:v>
                </c:pt>
                <c:pt idx="6">
                  <c:v>Group work</c:v>
                </c:pt>
              </c:strCache>
            </c:strRef>
          </c:cat>
          <c:val>
            <c:numRef>
              <c:f>'[Surge review analysis.xlsx]ABOUT TRAINING'!$CG$56:$CM$56</c:f>
              <c:numCache>
                <c:formatCode>General</c:formatCode>
                <c:ptCount val="7"/>
                <c:pt idx="0">
                  <c:v>2</c:v>
                </c:pt>
                <c:pt idx="1">
                  <c:v>2</c:v>
                </c:pt>
                <c:pt idx="2">
                  <c:v>1</c:v>
                </c:pt>
                <c:pt idx="3">
                  <c:v>2</c:v>
                </c:pt>
                <c:pt idx="4">
                  <c:v>2</c:v>
                </c:pt>
                <c:pt idx="5">
                  <c:v>3</c:v>
                </c:pt>
                <c:pt idx="6">
                  <c:v>2</c:v>
                </c:pt>
              </c:numCache>
            </c:numRef>
          </c:val>
          <c:extLst>
            <c:ext xmlns:c16="http://schemas.microsoft.com/office/drawing/2014/chart" uri="{C3380CC4-5D6E-409C-BE32-E72D297353CC}">
              <c16:uniqueId val="{00000003-DD07-EB4D-BAD8-8B7DDC30ED3C}"/>
            </c:ext>
          </c:extLst>
        </c:ser>
        <c:dLbls>
          <c:showLegendKey val="0"/>
          <c:showVal val="0"/>
          <c:showCatName val="0"/>
          <c:showSerName val="0"/>
          <c:showPercent val="0"/>
          <c:showBubbleSize val="0"/>
        </c:dLbls>
        <c:gapWidth val="150"/>
        <c:overlap val="100"/>
        <c:axId val="329457840"/>
        <c:axId val="1630143904"/>
      </c:barChart>
      <c:catAx>
        <c:axId val="329457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630143904"/>
        <c:crosses val="autoZero"/>
        <c:auto val="1"/>
        <c:lblAlgn val="ctr"/>
        <c:lblOffset val="100"/>
        <c:noMultiLvlLbl val="0"/>
      </c:catAx>
      <c:valAx>
        <c:axId val="1630143904"/>
        <c:scaling>
          <c:orientation val="minMax"/>
          <c:max val="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32945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a:latin typeface="Montserrat" pitchFamily="2" charset="77"/>
              </a:rPr>
              <a:t>Would you find a CEA Surge COP useful?</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spPr>
            <a:solidFill>
              <a:schemeClr val="accent1"/>
            </a:solidFill>
            <a:effectLst/>
          </c:spPr>
          <c:dPt>
            <c:idx val="0"/>
            <c:bubble3D val="0"/>
            <c:spPr>
              <a:solidFill>
                <a:schemeClr val="accent3"/>
              </a:solidFill>
              <a:ln>
                <a:noFill/>
              </a:ln>
              <a:effectLst/>
            </c:spPr>
            <c:extLst>
              <c:ext xmlns:c16="http://schemas.microsoft.com/office/drawing/2014/chart" uri="{C3380CC4-5D6E-409C-BE32-E72D297353CC}">
                <c16:uniqueId val="{00000001-BF71-3248-A215-6303748A9599}"/>
              </c:ext>
            </c:extLst>
          </c:dPt>
          <c:dPt>
            <c:idx val="1"/>
            <c:bubble3D val="0"/>
            <c:spPr>
              <a:solidFill>
                <a:schemeClr val="accent1"/>
              </a:solidFill>
              <a:ln>
                <a:noFill/>
              </a:ln>
              <a:effectLst/>
            </c:spPr>
            <c:extLst>
              <c:ext xmlns:c16="http://schemas.microsoft.com/office/drawing/2014/chart" uri="{C3380CC4-5D6E-409C-BE32-E72D297353CC}">
                <c16:uniqueId val="{00000003-BF71-3248-A215-6303748A9599}"/>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BF71-3248-A215-6303748A9599}"/>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BF71-3248-A215-6303748A9599}"/>
                </c:ext>
              </c:extLst>
            </c:dLbl>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analysis.xlsx]COP'!$A$127:$A$128</c:f>
              <c:strCache>
                <c:ptCount val="2"/>
                <c:pt idx="0">
                  <c:v>Maybe</c:v>
                </c:pt>
                <c:pt idx="1">
                  <c:v>Yes</c:v>
                </c:pt>
              </c:strCache>
            </c:strRef>
          </c:cat>
          <c:val>
            <c:numRef>
              <c:f>'[Surge review analysis.xlsx]COP'!$B$127:$B$128</c:f>
              <c:numCache>
                <c:formatCode>0%</c:formatCode>
                <c:ptCount val="2"/>
                <c:pt idx="0">
                  <c:v>0.11965811965811966</c:v>
                </c:pt>
                <c:pt idx="1">
                  <c:v>0.88034188034188032</c:v>
                </c:pt>
              </c:numCache>
            </c:numRef>
          </c:val>
          <c:extLst>
            <c:ext xmlns:c16="http://schemas.microsoft.com/office/drawing/2014/chart" uri="{C3380CC4-5D6E-409C-BE32-E72D297353CC}">
              <c16:uniqueId val="{00000004-BF71-3248-A215-6303748A9599}"/>
            </c:ext>
          </c:extLst>
        </c:ser>
        <c:dLbls>
          <c:dLblPos val="outEnd"/>
          <c:showLegendKey val="0"/>
          <c:showVal val="1"/>
          <c:showCatName val="0"/>
          <c:showSerName val="0"/>
          <c:showPercent val="0"/>
          <c:showBubbleSize val="0"/>
          <c:showLeaderLines val="1"/>
        </c:dLbls>
        <c:firstSliceAng val="116"/>
      </c:pieChart>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PREFERRED COP PLATFORM</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'[Surge review analysis.xlsx]COP'!$A$149:$A$153</c:f>
              <c:strCache>
                <c:ptCount val="5"/>
                <c:pt idx="0">
                  <c:v>Other</c:v>
                </c:pt>
                <c:pt idx="1">
                  <c:v>Facebook</c:v>
                </c:pt>
                <c:pt idx="2">
                  <c:v>MS Teams</c:v>
                </c:pt>
                <c:pt idx="3">
                  <c:v>IFRC Communities</c:v>
                </c:pt>
                <c:pt idx="4">
                  <c:v>WhatsApp</c:v>
                </c:pt>
              </c:strCache>
            </c:strRef>
          </c:cat>
          <c:val>
            <c:numRef>
              <c:f>'[Surge review analysis.xlsx]COP'!$C$149:$C$153</c:f>
              <c:numCache>
                <c:formatCode>0%</c:formatCode>
                <c:ptCount val="5"/>
                <c:pt idx="0">
                  <c:v>5.9829059829059832E-2</c:v>
                </c:pt>
                <c:pt idx="1">
                  <c:v>0.1111111111111111</c:v>
                </c:pt>
                <c:pt idx="2">
                  <c:v>0.42735042735042733</c:v>
                </c:pt>
                <c:pt idx="3">
                  <c:v>0.53846153846153844</c:v>
                </c:pt>
                <c:pt idx="4">
                  <c:v>0.72649572649572647</c:v>
                </c:pt>
              </c:numCache>
            </c:numRef>
          </c:val>
          <c:extLst>
            <c:ext xmlns:c16="http://schemas.microsoft.com/office/drawing/2014/chart" uri="{C3380CC4-5D6E-409C-BE32-E72D297353CC}">
              <c16:uniqueId val="{00000000-6C9C-A147-B5AF-82CF4F79AD66}"/>
            </c:ext>
          </c:extLst>
        </c:ser>
        <c:dLbls>
          <c:showLegendKey val="0"/>
          <c:showVal val="0"/>
          <c:showCatName val="0"/>
          <c:showSerName val="0"/>
          <c:showPercent val="0"/>
          <c:showBubbleSize val="0"/>
        </c:dLbls>
        <c:gapWidth val="182"/>
        <c:axId val="464352400"/>
        <c:axId val="61641360"/>
      </c:barChart>
      <c:catAx>
        <c:axId val="4643524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1641360"/>
        <c:crosses val="autoZero"/>
        <c:auto val="1"/>
        <c:lblAlgn val="ctr"/>
        <c:lblOffset val="100"/>
        <c:noMultiLvlLbl val="0"/>
      </c:catAx>
      <c:valAx>
        <c:axId val="61641360"/>
        <c:scaling>
          <c:orientation val="minMax"/>
          <c:max val="0.7"/>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64352400"/>
        <c:crosses val="autoZero"/>
        <c:crossBetween val="between"/>
      </c:valAx>
      <c:spPr>
        <a:noFill/>
        <a:ln>
          <a:noFill/>
        </a:ln>
        <a:effectLst/>
      </c:spPr>
    </c:plotArea>
    <c:plotVisOnly val="1"/>
    <c:dispBlanksAs val="gap"/>
    <c:showDLblsOverMax val="0"/>
  </c:chart>
  <c:spPr>
    <a:solidFill>
      <a:schemeClr val="bg2"/>
    </a:solid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Preferred CEA COP Activities</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stacked"/>
        <c:varyColors val="0"/>
        <c:ser>
          <c:idx val="0"/>
          <c:order val="0"/>
          <c:tx>
            <c:strRef>
              <c:f>'[Surge review analysis.xlsx]COP'!$N$122</c:f>
              <c:strCache>
                <c:ptCount val="1"/>
                <c:pt idx="0">
                  <c:v>Very useful</c:v>
                </c:pt>
              </c:strCache>
            </c:strRef>
          </c:tx>
          <c:spPr>
            <a:solidFill>
              <a:schemeClr val="accent6"/>
            </a:solidFill>
            <a:ln>
              <a:noFill/>
            </a:ln>
            <a:effectLst/>
          </c:spPr>
          <c:invertIfNegative val="0"/>
          <c:cat>
            <c:strRef>
              <c:f>'[Surge review analysis.xlsx]COP'!$O$121:$W$121</c:f>
              <c:strCache>
                <c:ptCount val="9"/>
                <c:pt idx="0">
                  <c:v>Newsletters</c:v>
                </c:pt>
                <c:pt idx="1">
                  <c:v>Online calls</c:v>
                </c:pt>
                <c:pt idx="2">
                  <c:v>Help to troubleshoot problems</c:v>
                </c:pt>
                <c:pt idx="3">
                  <c:v>Online discussion with other CEA surge</c:v>
                </c:pt>
                <c:pt idx="4">
                  <c:v>Info on workshops/trainings</c:v>
                </c:pt>
                <c:pt idx="5">
                  <c:v>Updates on new tools, best practices etc</c:v>
                </c:pt>
                <c:pt idx="6">
                  <c:v>CEA surge alerts</c:v>
                </c:pt>
                <c:pt idx="7">
                  <c:v>Sharing tools &amp; resources</c:v>
                </c:pt>
                <c:pt idx="8">
                  <c:v>Webinars with those deployed</c:v>
                </c:pt>
              </c:strCache>
            </c:strRef>
          </c:cat>
          <c:val>
            <c:numRef>
              <c:f>'[Surge review analysis.xlsx]COP'!$O$122:$W$122</c:f>
              <c:numCache>
                <c:formatCode>General</c:formatCode>
                <c:ptCount val="9"/>
                <c:pt idx="0">
                  <c:v>54</c:v>
                </c:pt>
                <c:pt idx="1">
                  <c:v>58</c:v>
                </c:pt>
                <c:pt idx="2">
                  <c:v>79</c:v>
                </c:pt>
                <c:pt idx="3">
                  <c:v>75</c:v>
                </c:pt>
                <c:pt idx="4">
                  <c:v>80</c:v>
                </c:pt>
                <c:pt idx="5">
                  <c:v>88</c:v>
                </c:pt>
                <c:pt idx="6">
                  <c:v>83</c:v>
                </c:pt>
                <c:pt idx="7">
                  <c:v>89</c:v>
                </c:pt>
                <c:pt idx="8">
                  <c:v>85</c:v>
                </c:pt>
              </c:numCache>
            </c:numRef>
          </c:val>
          <c:extLst>
            <c:ext xmlns:c16="http://schemas.microsoft.com/office/drawing/2014/chart" uri="{C3380CC4-5D6E-409C-BE32-E72D297353CC}">
              <c16:uniqueId val="{00000000-0C95-004D-89C4-83349A753593}"/>
            </c:ext>
          </c:extLst>
        </c:ser>
        <c:ser>
          <c:idx val="1"/>
          <c:order val="1"/>
          <c:tx>
            <c:strRef>
              <c:f>'[Surge review analysis.xlsx]COP'!$N$123</c:f>
              <c:strCache>
                <c:ptCount val="1"/>
                <c:pt idx="0">
                  <c:v>Slightly useful</c:v>
                </c:pt>
              </c:strCache>
            </c:strRef>
          </c:tx>
          <c:spPr>
            <a:solidFill>
              <a:srgbClr val="92D050"/>
            </a:solidFill>
            <a:ln>
              <a:noFill/>
            </a:ln>
            <a:effectLst/>
          </c:spPr>
          <c:invertIfNegative val="0"/>
          <c:cat>
            <c:strRef>
              <c:f>'[Surge review analysis.xlsx]COP'!$O$121:$W$121</c:f>
              <c:strCache>
                <c:ptCount val="9"/>
                <c:pt idx="0">
                  <c:v>Newsletters</c:v>
                </c:pt>
                <c:pt idx="1">
                  <c:v>Online calls</c:v>
                </c:pt>
                <c:pt idx="2">
                  <c:v>Help to troubleshoot problems</c:v>
                </c:pt>
                <c:pt idx="3">
                  <c:v>Online discussion with other CEA surge</c:v>
                </c:pt>
                <c:pt idx="4">
                  <c:v>Info on workshops/trainings</c:v>
                </c:pt>
                <c:pt idx="5">
                  <c:v>Updates on new tools, best practices etc</c:v>
                </c:pt>
                <c:pt idx="6">
                  <c:v>CEA surge alerts</c:v>
                </c:pt>
                <c:pt idx="7">
                  <c:v>Sharing tools &amp; resources</c:v>
                </c:pt>
                <c:pt idx="8">
                  <c:v>Webinars with those deployed</c:v>
                </c:pt>
              </c:strCache>
            </c:strRef>
          </c:cat>
          <c:val>
            <c:numRef>
              <c:f>'[Surge review analysis.xlsx]COP'!$O$123:$W$123</c:f>
              <c:numCache>
                <c:formatCode>General</c:formatCode>
                <c:ptCount val="9"/>
                <c:pt idx="0">
                  <c:v>42</c:v>
                </c:pt>
                <c:pt idx="1">
                  <c:v>41</c:v>
                </c:pt>
                <c:pt idx="2">
                  <c:v>20</c:v>
                </c:pt>
                <c:pt idx="3">
                  <c:v>28</c:v>
                </c:pt>
                <c:pt idx="4">
                  <c:v>23</c:v>
                </c:pt>
                <c:pt idx="5">
                  <c:v>19</c:v>
                </c:pt>
                <c:pt idx="6">
                  <c:v>24</c:v>
                </c:pt>
                <c:pt idx="7">
                  <c:v>19</c:v>
                </c:pt>
                <c:pt idx="8">
                  <c:v>25</c:v>
                </c:pt>
              </c:numCache>
            </c:numRef>
          </c:val>
          <c:extLst>
            <c:ext xmlns:c16="http://schemas.microsoft.com/office/drawing/2014/chart" uri="{C3380CC4-5D6E-409C-BE32-E72D297353CC}">
              <c16:uniqueId val="{00000001-0C95-004D-89C4-83349A753593}"/>
            </c:ext>
          </c:extLst>
        </c:ser>
        <c:ser>
          <c:idx val="2"/>
          <c:order val="2"/>
          <c:tx>
            <c:strRef>
              <c:f>'[Surge review analysis.xlsx]COP'!$N$124</c:f>
              <c:strCache>
                <c:ptCount val="1"/>
                <c:pt idx="0">
                  <c:v>Not so useful</c:v>
                </c:pt>
              </c:strCache>
            </c:strRef>
          </c:tx>
          <c:spPr>
            <a:solidFill>
              <a:srgbClr val="FFC000"/>
            </a:solidFill>
            <a:ln>
              <a:noFill/>
            </a:ln>
            <a:effectLst/>
          </c:spPr>
          <c:invertIfNegative val="0"/>
          <c:cat>
            <c:strRef>
              <c:f>'[Surge review analysis.xlsx]COP'!$O$121:$W$121</c:f>
              <c:strCache>
                <c:ptCount val="9"/>
                <c:pt idx="0">
                  <c:v>Newsletters</c:v>
                </c:pt>
                <c:pt idx="1">
                  <c:v>Online calls</c:v>
                </c:pt>
                <c:pt idx="2">
                  <c:v>Help to troubleshoot problems</c:v>
                </c:pt>
                <c:pt idx="3">
                  <c:v>Online discussion with other CEA surge</c:v>
                </c:pt>
                <c:pt idx="4">
                  <c:v>Info on workshops/trainings</c:v>
                </c:pt>
                <c:pt idx="5">
                  <c:v>Updates on new tools, best practices etc</c:v>
                </c:pt>
                <c:pt idx="6">
                  <c:v>CEA surge alerts</c:v>
                </c:pt>
                <c:pt idx="7">
                  <c:v>Sharing tools &amp; resources</c:v>
                </c:pt>
                <c:pt idx="8">
                  <c:v>Webinars with those deployed</c:v>
                </c:pt>
              </c:strCache>
            </c:strRef>
          </c:cat>
          <c:val>
            <c:numRef>
              <c:f>'[Surge review analysis.xlsx]COP'!$O$124:$W$124</c:f>
              <c:numCache>
                <c:formatCode>General</c:formatCode>
                <c:ptCount val="9"/>
                <c:pt idx="0">
                  <c:v>13</c:v>
                </c:pt>
                <c:pt idx="1">
                  <c:v>10</c:v>
                </c:pt>
                <c:pt idx="2">
                  <c:v>5</c:v>
                </c:pt>
                <c:pt idx="3">
                  <c:v>6</c:v>
                </c:pt>
                <c:pt idx="4">
                  <c:v>3</c:v>
                </c:pt>
                <c:pt idx="5">
                  <c:v>3</c:v>
                </c:pt>
                <c:pt idx="6">
                  <c:v>2</c:v>
                </c:pt>
                <c:pt idx="7">
                  <c:v>3</c:v>
                </c:pt>
                <c:pt idx="8">
                  <c:v>2</c:v>
                </c:pt>
              </c:numCache>
            </c:numRef>
          </c:val>
          <c:extLst>
            <c:ext xmlns:c16="http://schemas.microsoft.com/office/drawing/2014/chart" uri="{C3380CC4-5D6E-409C-BE32-E72D297353CC}">
              <c16:uniqueId val="{00000002-0C95-004D-89C4-83349A753593}"/>
            </c:ext>
          </c:extLst>
        </c:ser>
        <c:ser>
          <c:idx val="3"/>
          <c:order val="3"/>
          <c:tx>
            <c:strRef>
              <c:f>'[Surge review analysis.xlsx]COP'!$N$125</c:f>
              <c:strCache>
                <c:ptCount val="1"/>
                <c:pt idx="0">
                  <c:v>Not sure</c:v>
                </c:pt>
              </c:strCache>
            </c:strRef>
          </c:tx>
          <c:spPr>
            <a:solidFill>
              <a:schemeClr val="bg1">
                <a:lumMod val="65000"/>
              </a:schemeClr>
            </a:solidFill>
            <a:ln>
              <a:noFill/>
            </a:ln>
            <a:effectLst/>
          </c:spPr>
          <c:invertIfNegative val="0"/>
          <c:cat>
            <c:strRef>
              <c:f>'[Surge review analysis.xlsx]COP'!$O$121:$W$121</c:f>
              <c:strCache>
                <c:ptCount val="9"/>
                <c:pt idx="0">
                  <c:v>Newsletters</c:v>
                </c:pt>
                <c:pt idx="1">
                  <c:v>Online calls</c:v>
                </c:pt>
                <c:pt idx="2">
                  <c:v>Help to troubleshoot problems</c:v>
                </c:pt>
                <c:pt idx="3">
                  <c:v>Online discussion with other CEA surge</c:v>
                </c:pt>
                <c:pt idx="4">
                  <c:v>Info on workshops/trainings</c:v>
                </c:pt>
                <c:pt idx="5">
                  <c:v>Updates on new tools, best practices etc</c:v>
                </c:pt>
                <c:pt idx="6">
                  <c:v>CEA surge alerts</c:v>
                </c:pt>
                <c:pt idx="7">
                  <c:v>Sharing tools &amp; resources</c:v>
                </c:pt>
                <c:pt idx="8">
                  <c:v>Webinars with those deployed</c:v>
                </c:pt>
              </c:strCache>
            </c:strRef>
          </c:cat>
          <c:val>
            <c:numRef>
              <c:f>'[Surge review analysis.xlsx]COP'!$O$125:$W$125</c:f>
              <c:numCache>
                <c:formatCode>General</c:formatCode>
                <c:ptCount val="9"/>
                <c:pt idx="0">
                  <c:v>5</c:v>
                </c:pt>
                <c:pt idx="1">
                  <c:v>7</c:v>
                </c:pt>
                <c:pt idx="2">
                  <c:v>12</c:v>
                </c:pt>
                <c:pt idx="3">
                  <c:v>8</c:v>
                </c:pt>
                <c:pt idx="4">
                  <c:v>11</c:v>
                </c:pt>
                <c:pt idx="5">
                  <c:v>7</c:v>
                </c:pt>
                <c:pt idx="6">
                  <c:v>8</c:v>
                </c:pt>
                <c:pt idx="7">
                  <c:v>6</c:v>
                </c:pt>
                <c:pt idx="8">
                  <c:v>5</c:v>
                </c:pt>
              </c:numCache>
            </c:numRef>
          </c:val>
          <c:extLst>
            <c:ext xmlns:c16="http://schemas.microsoft.com/office/drawing/2014/chart" uri="{C3380CC4-5D6E-409C-BE32-E72D297353CC}">
              <c16:uniqueId val="{00000003-0C95-004D-89C4-83349A753593}"/>
            </c:ext>
          </c:extLst>
        </c:ser>
        <c:dLbls>
          <c:showLegendKey val="0"/>
          <c:showVal val="0"/>
          <c:showCatName val="0"/>
          <c:showSerName val="0"/>
          <c:showPercent val="0"/>
          <c:showBubbleSize val="0"/>
        </c:dLbls>
        <c:gapWidth val="150"/>
        <c:overlap val="100"/>
        <c:axId val="1276620496"/>
        <c:axId val="1276814640"/>
      </c:barChart>
      <c:catAx>
        <c:axId val="12766204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76814640"/>
        <c:crosses val="autoZero"/>
        <c:auto val="1"/>
        <c:lblAlgn val="ctr"/>
        <c:lblOffset val="100"/>
        <c:noMultiLvlLbl val="0"/>
      </c:catAx>
      <c:valAx>
        <c:axId val="1276814640"/>
        <c:scaling>
          <c:orientation val="minMax"/>
          <c:max val="130"/>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7662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r>
              <a:rPr lang="en-GB">
                <a:latin typeface="Montserrat" pitchFamily="2" charset="77"/>
              </a:rPr>
              <a:t>CEA Surge Deployed</a:t>
            </a:r>
          </a:p>
        </c:rich>
      </c:tx>
      <c:overlay val="0"/>
      <c:spPr>
        <a:noFill/>
        <a:ln>
          <a:noFill/>
        </a:ln>
        <a:effectLst/>
      </c:spPr>
      <c:txPr>
        <a:bodyPr rot="0" spcFirstLastPara="1" vertOverflow="ellipsis" vert="horz" wrap="square" anchor="ctr" anchorCtr="1"/>
        <a:lstStyle/>
        <a:p>
          <a:pPr>
            <a:defRPr sz="2400" b="1" i="0" u="none" strike="noStrike" kern="1200" cap="all"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title>
    <c:autoTitleDeleted val="0"/>
    <c:plotArea>
      <c:layout/>
      <c:pieChart>
        <c:varyColors val="1"/>
        <c:ser>
          <c:idx val="0"/>
          <c:order val="0"/>
          <c:tx>
            <c:strRef>
              <c:f>'[Surge review analysis.xlsx]ROSTER ANALYSIS'!$W$146</c:f>
              <c:strCache>
                <c:ptCount val="1"/>
                <c:pt idx="0">
                  <c:v>Total</c:v>
                </c:pt>
              </c:strCache>
            </c:strRef>
          </c:tx>
          <c:dPt>
            <c:idx val="0"/>
            <c:bubble3D val="0"/>
            <c:spPr>
              <a:solidFill>
                <a:schemeClr val="accent3"/>
              </a:solidFill>
              <a:ln>
                <a:noFill/>
              </a:ln>
              <a:effectLst/>
            </c:spPr>
            <c:extLst>
              <c:ext xmlns:c16="http://schemas.microsoft.com/office/drawing/2014/chart" uri="{C3380CC4-5D6E-409C-BE32-E72D297353CC}">
                <c16:uniqueId val="{00000001-B104-C548-9630-7F3A7997020F}"/>
              </c:ext>
            </c:extLst>
          </c:dPt>
          <c:dPt>
            <c:idx val="1"/>
            <c:bubble3D val="0"/>
            <c:spPr>
              <a:solidFill>
                <a:schemeClr val="accent1"/>
              </a:solidFill>
              <a:ln>
                <a:noFill/>
              </a:ln>
              <a:effectLst/>
            </c:spPr>
            <c:extLst>
              <c:ext xmlns:c16="http://schemas.microsoft.com/office/drawing/2014/chart" uri="{C3380CC4-5D6E-409C-BE32-E72D297353CC}">
                <c16:uniqueId val="{00000003-B104-C548-9630-7F3A7997020F}"/>
              </c:ext>
            </c:extLst>
          </c:dPt>
          <c:dLbls>
            <c:dLbl>
              <c:idx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1-B104-C548-9630-7F3A7997020F}"/>
                </c:ext>
              </c:extLst>
            </c:dLbl>
            <c:dLbl>
              <c:idx val="1"/>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extLst>
                <c:ext xmlns:c16="http://schemas.microsoft.com/office/drawing/2014/chart" uri="{C3380CC4-5D6E-409C-BE32-E72D297353CC}">
                  <c16:uniqueId val="{00000003-B104-C548-9630-7F3A7997020F}"/>
                </c:ext>
              </c:extLst>
            </c:dLbl>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'[Surge review analysis.xlsx]ROSTER ANALYSIS'!$V$147:$V$148</c:f>
              <c:strCache>
                <c:ptCount val="2"/>
                <c:pt idx="0">
                  <c:v>Yes</c:v>
                </c:pt>
                <c:pt idx="1">
                  <c:v>No</c:v>
                </c:pt>
              </c:strCache>
            </c:strRef>
          </c:cat>
          <c:val>
            <c:numRef>
              <c:f>'[Surge review analysis.xlsx]ROSTER ANALYSIS'!$W$147:$W$148</c:f>
              <c:numCache>
                <c:formatCode>0%</c:formatCode>
                <c:ptCount val="2"/>
                <c:pt idx="0">
                  <c:v>0.45384615384615384</c:v>
                </c:pt>
                <c:pt idx="1">
                  <c:v>0.5461538461538461</c:v>
                </c:pt>
              </c:numCache>
            </c:numRef>
          </c:val>
          <c:extLst>
            <c:ext xmlns:c16="http://schemas.microsoft.com/office/drawing/2014/chart" uri="{C3380CC4-5D6E-409C-BE32-E72D297353CC}">
              <c16:uniqueId val="{00000004-B104-C548-9630-7F3A7997020F}"/>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sz="2400" b="1">
                <a:latin typeface="Montserrat" pitchFamily="2" charset="77"/>
                <a:ea typeface="Open Sans" panose="020B0606030504020204" pitchFamily="34" charset="0"/>
                <a:cs typeface="Open Sans" panose="020B0606030504020204" pitchFamily="34" charset="0"/>
              </a:rPr>
              <a:t>CEA Surge Roster - Availability</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manualLayout>
          <c:layoutTarget val="inner"/>
          <c:xMode val="edge"/>
          <c:yMode val="edge"/>
          <c:x val="8.2563801665318376E-3"/>
          <c:y val="0.10843777771831212"/>
          <c:w val="0.9834872396669363"/>
          <c:h val="0.66816860485587171"/>
        </c:manualLayout>
      </c:layout>
      <c:barChart>
        <c:barDir val="bar"/>
        <c:grouping val="percentStacked"/>
        <c:varyColors val="0"/>
        <c:ser>
          <c:idx val="0"/>
          <c:order val="0"/>
          <c:tx>
            <c:strRef>
              <c:f>'[Surge review analysis.xlsx]ROSTER ANALYSIS'!$V$174</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ANALYSIS'!$X$173</c:f>
              <c:strCache>
                <c:ptCount val="1"/>
                <c:pt idx="0">
                  <c:v>%</c:v>
                </c:pt>
              </c:strCache>
            </c:strRef>
          </c:cat>
          <c:val>
            <c:numRef>
              <c:f>'[Surge review analysis.xlsx]ROSTER ANALYSIS'!$X$174</c:f>
              <c:numCache>
                <c:formatCode>0%</c:formatCode>
                <c:ptCount val="1"/>
                <c:pt idx="0">
                  <c:v>0.63846153846153841</c:v>
                </c:pt>
              </c:numCache>
            </c:numRef>
          </c:val>
          <c:extLst>
            <c:ext xmlns:c16="http://schemas.microsoft.com/office/drawing/2014/chart" uri="{C3380CC4-5D6E-409C-BE32-E72D297353CC}">
              <c16:uniqueId val="{00000000-E552-E546-BBC0-C127CBD4E3EA}"/>
            </c:ext>
          </c:extLst>
        </c:ser>
        <c:ser>
          <c:idx val="1"/>
          <c:order val="1"/>
          <c:tx>
            <c:strRef>
              <c:f>'[Surge review analysis.xlsx]ROSTER ANALYSIS'!$V$175</c:f>
              <c:strCache>
                <c:ptCount val="1"/>
                <c:pt idx="0">
                  <c:v>IN NEXT 2-3 YEARS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ANALYSIS'!$X$173</c:f>
              <c:strCache>
                <c:ptCount val="1"/>
                <c:pt idx="0">
                  <c:v>%</c:v>
                </c:pt>
              </c:strCache>
            </c:strRef>
          </c:cat>
          <c:val>
            <c:numRef>
              <c:f>'[Surge review analysis.xlsx]ROSTER ANALYSIS'!$X$175</c:f>
              <c:numCache>
                <c:formatCode>0%</c:formatCode>
                <c:ptCount val="1"/>
                <c:pt idx="0">
                  <c:v>0.27692307692307694</c:v>
                </c:pt>
              </c:numCache>
            </c:numRef>
          </c:val>
          <c:extLst>
            <c:ext xmlns:c16="http://schemas.microsoft.com/office/drawing/2014/chart" uri="{C3380CC4-5D6E-409C-BE32-E72D297353CC}">
              <c16:uniqueId val="{00000001-E552-E546-BBC0-C127CBD4E3EA}"/>
            </c:ext>
          </c:extLst>
        </c:ser>
        <c:ser>
          <c:idx val="2"/>
          <c:order val="2"/>
          <c:tx>
            <c:strRef>
              <c:f>'[Surge review analysis.xlsx]ROSTER ANALYSIS'!$V$176</c:f>
              <c:strCache>
                <c:ptCount val="1"/>
                <c:pt idx="0">
                  <c:v>NO</c:v>
                </c:pt>
              </c:strCache>
            </c:strRef>
          </c:tx>
          <c:spPr>
            <a:solidFill>
              <a:schemeClr val="bg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ANALYSIS'!$X$173</c:f>
              <c:strCache>
                <c:ptCount val="1"/>
                <c:pt idx="0">
                  <c:v>%</c:v>
                </c:pt>
              </c:strCache>
            </c:strRef>
          </c:cat>
          <c:val>
            <c:numRef>
              <c:f>'[Surge review analysis.xlsx]ROSTER ANALYSIS'!$X$176</c:f>
              <c:numCache>
                <c:formatCode>0%</c:formatCode>
                <c:ptCount val="1"/>
                <c:pt idx="0">
                  <c:v>8.461538461538462E-2</c:v>
                </c:pt>
              </c:numCache>
            </c:numRef>
          </c:val>
          <c:extLst>
            <c:ext xmlns:c16="http://schemas.microsoft.com/office/drawing/2014/chart" uri="{C3380CC4-5D6E-409C-BE32-E72D297353CC}">
              <c16:uniqueId val="{00000002-E552-E546-BBC0-C127CBD4E3EA}"/>
            </c:ext>
          </c:extLst>
        </c:ser>
        <c:dLbls>
          <c:dLblPos val="ctr"/>
          <c:showLegendKey val="0"/>
          <c:showVal val="1"/>
          <c:showCatName val="0"/>
          <c:showSerName val="0"/>
          <c:showPercent val="0"/>
          <c:showBubbleSize val="0"/>
        </c:dLbls>
        <c:gapWidth val="150"/>
        <c:overlap val="100"/>
        <c:axId val="456538719"/>
        <c:axId val="1139407919"/>
      </c:barChart>
      <c:catAx>
        <c:axId val="456538719"/>
        <c:scaling>
          <c:orientation val="minMax"/>
        </c:scaling>
        <c:delete val="1"/>
        <c:axPos val="l"/>
        <c:numFmt formatCode="General" sourceLinked="1"/>
        <c:majorTickMark val="none"/>
        <c:minorTickMark val="none"/>
        <c:tickLblPos val="nextTo"/>
        <c:crossAx val="1139407919"/>
        <c:crosses val="autoZero"/>
        <c:auto val="1"/>
        <c:lblAlgn val="ctr"/>
        <c:lblOffset val="100"/>
        <c:noMultiLvlLbl val="0"/>
      </c:catAx>
      <c:valAx>
        <c:axId val="1139407919"/>
        <c:scaling>
          <c:orientation val="minMax"/>
        </c:scaling>
        <c:delete val="1"/>
        <c:axPos val="b"/>
        <c:numFmt formatCode="0%" sourceLinked="1"/>
        <c:majorTickMark val="none"/>
        <c:minorTickMark val="none"/>
        <c:tickLblPos val="nextTo"/>
        <c:crossAx val="456538719"/>
        <c:crosses val="autoZero"/>
        <c:crossBetween val="between"/>
      </c:valAx>
      <c:spPr>
        <a:noFill/>
        <a:ln>
          <a:noFill/>
        </a:ln>
        <a:effectLst/>
      </c:spPr>
    </c:plotArea>
    <c:legend>
      <c:legendPos val="b"/>
      <c:layout>
        <c:manualLayout>
          <c:xMode val="edge"/>
          <c:yMode val="edge"/>
          <c:x val="0.365575610948492"/>
          <c:y val="0.69927008576483163"/>
          <c:w val="0.27935689831496557"/>
          <c:h val="0.152581712081405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Availability by Movement connection</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analysis.xlsx]ROSTER ANALYSIS'!$V$189</c:f>
              <c:strCache>
                <c:ptCount val="1"/>
                <c:pt idx="0">
                  <c:v>Available now</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ANALYSIS'!$W$188:$Y$188</c:f>
              <c:strCache>
                <c:ptCount val="3"/>
                <c:pt idx="0">
                  <c:v>Not with the Movement</c:v>
                </c:pt>
                <c:pt idx="1">
                  <c:v>Registered with NS</c:v>
                </c:pt>
                <c:pt idx="2">
                  <c:v>Working for Movement</c:v>
                </c:pt>
              </c:strCache>
            </c:strRef>
          </c:cat>
          <c:val>
            <c:numRef>
              <c:f>'[Surge review analysis.xlsx]ROSTER ANALYSIS'!$W$189:$Y$189</c:f>
              <c:numCache>
                <c:formatCode>[=1]"Yes";[=0]"No";\ ##</c:formatCode>
                <c:ptCount val="3"/>
                <c:pt idx="0">
                  <c:v>7</c:v>
                </c:pt>
                <c:pt idx="1">
                  <c:v>12</c:v>
                </c:pt>
                <c:pt idx="2">
                  <c:v>64</c:v>
                </c:pt>
              </c:numCache>
            </c:numRef>
          </c:val>
          <c:extLst>
            <c:ext xmlns:c16="http://schemas.microsoft.com/office/drawing/2014/chart" uri="{C3380CC4-5D6E-409C-BE32-E72D297353CC}">
              <c16:uniqueId val="{00000000-01E8-3B40-A788-D819A5D0934F}"/>
            </c:ext>
          </c:extLst>
        </c:ser>
        <c:ser>
          <c:idx val="1"/>
          <c:order val="1"/>
          <c:tx>
            <c:strRef>
              <c:f>'[Surge review analysis.xlsx]ROSTER ANALYSIS'!$V$192</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analysis.xlsx]ROSTER ANALYSIS'!$W$188:$Y$188</c:f>
              <c:strCache>
                <c:ptCount val="3"/>
                <c:pt idx="0">
                  <c:v>Not with the Movement</c:v>
                </c:pt>
                <c:pt idx="1">
                  <c:v>Registered with NS</c:v>
                </c:pt>
                <c:pt idx="2">
                  <c:v>Working for Movement</c:v>
                </c:pt>
              </c:strCache>
            </c:strRef>
          </c:cat>
          <c:val>
            <c:numRef>
              <c:f>'[Surge review analysis.xlsx]ROSTER ANALYSIS'!$W$192:$Y$192</c:f>
              <c:numCache>
                <c:formatCode>[=1]"Yes";[=0]"No";\ ##</c:formatCode>
                <c:ptCount val="3"/>
                <c:pt idx="0">
                  <c:v>11</c:v>
                </c:pt>
                <c:pt idx="1">
                  <c:v>21</c:v>
                </c:pt>
                <c:pt idx="2">
                  <c:v>98</c:v>
                </c:pt>
              </c:numCache>
            </c:numRef>
          </c:val>
          <c:extLst>
            <c:ext xmlns:c16="http://schemas.microsoft.com/office/drawing/2014/chart" uri="{C3380CC4-5D6E-409C-BE32-E72D297353CC}">
              <c16:uniqueId val="{00000001-01E8-3B40-A788-D819A5D0934F}"/>
            </c:ext>
          </c:extLst>
        </c:ser>
        <c:dLbls>
          <c:dLblPos val="outEnd"/>
          <c:showLegendKey val="0"/>
          <c:showVal val="1"/>
          <c:showCatName val="0"/>
          <c:showSerName val="0"/>
          <c:showPercent val="0"/>
          <c:showBubbleSize val="0"/>
        </c:dLbls>
        <c:gapWidth val="182"/>
        <c:axId val="1138399983"/>
        <c:axId val="1138103439"/>
      </c:barChart>
      <c:catAx>
        <c:axId val="11383999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138103439"/>
        <c:crosses val="autoZero"/>
        <c:auto val="1"/>
        <c:lblAlgn val="ctr"/>
        <c:lblOffset val="100"/>
        <c:noMultiLvlLbl val="0"/>
      </c:catAx>
      <c:valAx>
        <c:axId val="1138103439"/>
        <c:scaling>
          <c:orientation val="minMax"/>
        </c:scaling>
        <c:delete val="1"/>
        <c:axPos val="b"/>
        <c:numFmt formatCode="[=1]&quot;Yes&quot;;[=0]&quot;No&quot;;\ ##" sourceLinked="1"/>
        <c:majorTickMark val="none"/>
        <c:minorTickMark val="none"/>
        <c:tickLblPos val="nextTo"/>
        <c:crossAx val="113839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r>
              <a:rPr lang="en-GB" b="1">
                <a:latin typeface="Montserrat" pitchFamily="2" charset="77"/>
              </a:rPr>
              <a:t>Reasons CEA surge are</a:t>
            </a:r>
            <a:r>
              <a:rPr lang="en-GB" b="1" baseline="0">
                <a:latin typeface="Montserrat" pitchFamily="2" charset="77"/>
              </a:rPr>
              <a:t> not available for </a:t>
            </a:r>
            <a:r>
              <a:rPr lang="en-GB" b="1">
                <a:latin typeface="Montserrat" pitchFamily="2" charset="77"/>
              </a:rPr>
              <a:t>deployments</a:t>
            </a:r>
          </a:p>
        </c:rich>
      </c:tx>
      <c:layout>
        <c:manualLayout>
          <c:xMode val="edge"/>
          <c:yMode val="edge"/>
          <c:x val="0.18593492448145163"/>
          <c:y val="0"/>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lumMod val="65000"/>
                  <a:lumOff val="35000"/>
                </a:schemeClr>
              </a:solidFill>
              <a:latin typeface="Montserrat" pitchFamily="2" charset="77"/>
              <a:ea typeface="Open Sans" panose="020B0606030504020204" pitchFamily="34" charset="0"/>
              <a:cs typeface="Open Sans" panose="020B0606030504020204" pitchFamily="34" charset="0"/>
            </a:defRPr>
          </a:pPr>
          <a:endParaRPr lang="en-US"/>
        </a:p>
      </c:txPr>
    </c:title>
    <c:autoTitleDeleted val="0"/>
    <c:plotArea>
      <c:layout/>
      <c:barChart>
        <c:barDir val="bar"/>
        <c:grouping val="clustered"/>
        <c:varyColors val="0"/>
        <c:ser>
          <c:idx val="0"/>
          <c:order val="0"/>
          <c:tx>
            <c:strRef>
              <c:f>'[Surge review analysis.xlsx]AVAILABILITY'!$I$51</c:f>
              <c:strCache>
                <c:ptCount val="1"/>
                <c:pt idx="0">
                  <c: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'[Surge review analysis.xlsx]AVAILABILITY'!$G$52:$G$58</c:f>
              <c:strCache>
                <c:ptCount val="7"/>
                <c:pt idx="0">
                  <c:v>Prefer not to say</c:v>
                </c:pt>
                <c:pt idx="1">
                  <c:v>My organisation does not support deployments</c:v>
                </c:pt>
                <c:pt idx="2">
                  <c:v>Personal reasons (e.g., study, health etc)</c:v>
                </c:pt>
                <c:pt idx="3">
                  <c:v>Other</c:v>
                </c:pt>
                <c:pt idx="4">
                  <c:v>Working for an external organisation</c:v>
                </c:pt>
                <c:pt idx="5">
                  <c:v>Family commitments</c:v>
                </c:pt>
                <c:pt idx="6">
                  <c:v>Current position does not allow me to deploy</c:v>
                </c:pt>
              </c:strCache>
            </c:strRef>
          </c:cat>
          <c:val>
            <c:numRef>
              <c:f>'[Surge review analysis.xlsx]AVAILABILITY'!$I$52:$I$58</c:f>
              <c:numCache>
                <c:formatCode>0%</c:formatCode>
                <c:ptCount val="7"/>
                <c:pt idx="0">
                  <c:v>6.5217391304347824E-2</c:v>
                </c:pt>
                <c:pt idx="1">
                  <c:v>8.6956521739130432E-2</c:v>
                </c:pt>
                <c:pt idx="2">
                  <c:v>0.10869565217391304</c:v>
                </c:pt>
                <c:pt idx="3">
                  <c:v>0.10869565217391304</c:v>
                </c:pt>
                <c:pt idx="4">
                  <c:v>0.21739130434782608</c:v>
                </c:pt>
                <c:pt idx="5">
                  <c:v>0.2391304347826087</c:v>
                </c:pt>
                <c:pt idx="6">
                  <c:v>0.34782608695652173</c:v>
                </c:pt>
              </c:numCache>
            </c:numRef>
          </c:val>
          <c:extLst>
            <c:ext xmlns:c16="http://schemas.microsoft.com/office/drawing/2014/chart" uri="{C3380CC4-5D6E-409C-BE32-E72D297353CC}">
              <c16:uniqueId val="{00000000-22E6-2D41-9E52-116561C8F4F9}"/>
            </c:ext>
          </c:extLst>
        </c:ser>
        <c:dLbls>
          <c:dLblPos val="outEnd"/>
          <c:showLegendKey val="0"/>
          <c:showVal val="1"/>
          <c:showCatName val="0"/>
          <c:showSerName val="0"/>
          <c:showPercent val="0"/>
          <c:showBubbleSize val="0"/>
        </c:dLbls>
        <c:gapWidth val="182"/>
        <c:axId val="2122756640"/>
        <c:axId val="499291679"/>
      </c:barChart>
      <c:catAx>
        <c:axId val="2122756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499291679"/>
        <c:crosses val="autoZero"/>
        <c:auto val="1"/>
        <c:lblAlgn val="ctr"/>
        <c:lblOffset val="100"/>
        <c:noMultiLvlLbl val="0"/>
      </c:catAx>
      <c:valAx>
        <c:axId val="499291679"/>
        <c:scaling>
          <c:orientation val="minMax"/>
        </c:scaling>
        <c:delete val="1"/>
        <c:axPos val="b"/>
        <c:numFmt formatCode="0%" sourceLinked="1"/>
        <c:majorTickMark val="none"/>
        <c:minorTickMark val="none"/>
        <c:tickLblPos val="nextTo"/>
        <c:crossAx val="2122756640"/>
        <c:crosses val="autoZero"/>
        <c:crossBetween val="between"/>
      </c:valAx>
      <c:spPr>
        <a:noFill/>
        <a:ln>
          <a:noFill/>
        </a:ln>
        <a:effectLst/>
      </c:spPr>
    </c:plotArea>
    <c:plotVisOnly val="1"/>
    <c:dispBlanksAs val="gap"/>
    <c:showDLblsOverMax val="0"/>
  </c:chart>
  <c:spPr>
    <a:noFill/>
    <a:ln>
      <a:noFill/>
    </a:ln>
    <a:effectLst/>
  </c:spPr>
  <c:txPr>
    <a:bodyPr/>
    <a:lstStyle/>
    <a:p>
      <a:pPr>
        <a:defRPr sz="20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'ROSTER ANALYSIS'!$F$147:$F$156</cx:f>
        <cx:lvl ptCount="10">
          <cx:pt idx="0">UK </cx:pt>
          <cx:pt idx="1">Canada</cx:pt>
          <cx:pt idx="2">Netherlands</cx:pt>
          <cx:pt idx="3">Kenya</cx:pt>
          <cx:pt idx="4">Spain</cx:pt>
          <cx:pt idx="5">Cameroon</cx:pt>
          <cx:pt idx="6">Turkey</cx:pt>
          <cx:pt idx="7">Sweden</cx:pt>
          <cx:pt idx="8">Australia</cx:pt>
          <cx:pt idx="9">Italy</cx:pt>
        </cx:lvl>
      </cx:strDim>
      <cx:numDim type="size">
        <cx:f>'ROSTER ANALYSIS'!$G$147:$G$156</cx:f>
        <cx:lvl ptCount="10" formatCode="0">
          <cx:pt idx="0">13</cx:pt>
          <cx:pt idx="1">11</cx:pt>
          <cx:pt idx="2">9</cx:pt>
          <cx:pt idx="3">8</cx:pt>
          <cx:pt idx="4">7</cx:pt>
          <cx:pt idx="5">5</cx:pt>
          <cx:pt idx="6">5</cx:pt>
          <cx:pt idx="7">5</cx:pt>
          <cx:pt idx="8">4</cx:pt>
          <cx:pt idx="9">4</cx:pt>
        </cx:lvl>
      </cx:numDim>
    </cx:data>
  </cx:chartData>
  <cx:chart>
    <cx:title pos="t" align="ctr" overlay="0">
      <cx:tx>
        <cx:txData>
          <cx:v>Top 10 Nationalities</cx:v>
        </cx:txData>
      </cx:tx>
      <cx:txPr>
        <a:bodyPr spcFirstLastPara="1" vertOverflow="ellipsis" horzOverflow="overflow" wrap="square" lIns="0" tIns="0" rIns="0" bIns="0" anchor="ctr" anchorCtr="1"/>
        <a:lstStyle/>
        <a:p>
          <a:pPr algn="ctr" rtl="0">
            <a:defRPr sz="2400" b="1">
              <a:latin typeface="Montserrat" pitchFamily="2" charset="77"/>
              <a:ea typeface="Montserrat" pitchFamily="2" charset="77"/>
              <a:cs typeface="Montserrat" pitchFamily="2" charset="77"/>
            </a:defRPr>
          </a:pPr>
          <a:r>
            <a:rPr lang="en-GB" sz="2400" b="1" i="0" u="none" strike="noStrike" baseline="0">
              <a:solidFill>
                <a:schemeClr val="bg1"/>
              </a:solidFill>
              <a:latin typeface="Montserrat" pitchFamily="2" charset="77"/>
              <a:ea typeface="Open Sans" panose="020B0606030504020204" pitchFamily="34" charset="0"/>
              <a:cs typeface="Open Sans" panose="020B0606030504020204" pitchFamily="34" charset="0"/>
            </a:rPr>
            <a:t>Top 10 Nationalities</a:t>
          </a:r>
        </a:p>
      </cx:txPr>
    </cx:title>
    <cx:plotArea>
      <cx:plotAreaRegion>
        <cx:series layoutId="treemap" uniqueId="{78964C5D-5778-494E-A520-5DF192CC3B64}">
          <cx:dataPt idx="1">
            <cx:spPr>
              <a:solidFill>
                <a:srgbClr val="3F3F3F">
                  <a:lumMod val="40000"/>
                  <a:lumOff val="60000"/>
                </a:srgbClr>
              </a:solidFill>
            </cx:spPr>
          </cx:dataPt>
          <cx:dataPt idx="2"/>
          <cx:dataPt idx="3">
            <cx:spPr>
              <a:solidFill>
                <a:srgbClr val="01C8C3"/>
              </a:solidFill>
            </cx:spPr>
          </cx:dataPt>
          <cx:dataPt idx="4">
            <cx:spPr>
              <a:solidFill>
                <a:srgbClr val="452250">
                  <a:lumMod val="60000"/>
                  <a:lumOff val="40000"/>
                </a:srgbClr>
              </a:solidFill>
            </cx:spPr>
          </cx:dataPt>
          <cx:dataPt idx="5">
            <cx:spPr>
              <a:solidFill>
                <a:srgbClr val="C00000"/>
              </a:solidFill>
            </cx:spPr>
          </cx:dataPt>
          <cx:dataPt idx="6">
            <cx:spPr>
              <a:solidFill>
                <a:srgbClr val="1A90D5"/>
              </a:solidFill>
            </cx:spPr>
          </cx:dataPt>
          <cx:dataPt idx="7">
            <cx:spPr>
              <a:solidFill>
                <a:srgbClr val="FFC000"/>
              </a:solidFill>
            </cx:spPr>
          </cx:dataPt>
          <cx:dataPt idx="8">
            <cx:spPr>
              <a:solidFill>
                <a:srgbClr val="33394B">
                  <a:lumMod val="60000"/>
                  <a:lumOff val="40000"/>
                </a:srgbClr>
              </a:solidFill>
            </cx:spPr>
          </cx:dataPt>
          <cx:dataPt idx="9">
            <cx:spPr>
              <a:solidFill>
                <a:srgbClr val="000000">
                  <a:lumMod val="75000"/>
                  <a:lumOff val="25000"/>
                </a:srgbClr>
              </a:solidFill>
            </cx:spPr>
          </cx:dataPt>
          <cx:dataLabels pos="inEnd">
            <cx:txPr>
              <a:bodyPr vertOverflow="overflow" horzOverflow="overflow" wrap="square" lIns="0" tIns="0" rIns="0" bIns="0"/>
              <a:lstStyle/>
              <a:p>
                <a:pPr algn="ctr" rtl="0">
                  <a:defRPr sz="2000" b="0" i="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GB" sz="2000" b="0">
                  <a:solidFill>
                    <a:schemeClr val="bg2"/>
                  </a:solidFill>
                  <a:latin typeface="Open Sans" panose="020B0606030504020204" pitchFamily="34" charset="0"/>
                  <a:ea typeface="Open Sans" panose="020B0606030504020204" pitchFamily="34" charset="0"/>
                  <a:cs typeface="Open Sans" panose="020B0606030504020204" pitchFamily="34" charset="0"/>
                </a:endParaRPr>
              </a:p>
            </cx:txPr>
            <cx:visibility seriesName="0" categoryName="1" value="1"/>
          </cx:dataLabels>
          <cx:dataId val="0"/>
          <cx:layoutPr>
            <cx:parentLabelLayout val="overlapping"/>
          </cx:layoutPr>
        </cx:series>
      </cx:plotAreaRegion>
    </cx:plotArea>
  </cx:chart>
  <cx:spPr>
    <a:ln>
      <a:no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'ROSTER ANALYSIS'!$J$210:$J$218</cx:f>
        <cx:lvl ptCount="9">
          <cx:pt idx="0">IFRC Africa</cx:pt>
          <cx:pt idx="1">The Canadian Red Cross Society</cx:pt>
          <cx:pt idx="2">British Red Cross</cx:pt>
          <cx:pt idx="3">IFRC Geneva</cx:pt>
          <cx:pt idx="4">IFRC Europe</cx:pt>
          <cx:pt idx="5">Kenya Red Cross Society</cx:pt>
          <cx:pt idx="6">Swedish Red Cross</cx:pt>
          <cx:pt idx="7">IFRC Asia Pacific</cx:pt>
          <cx:pt idx="8">The Netherlands Red Cross</cx:pt>
        </cx:lvl>
      </cx:strDim>
      <cx:numDim type="size">
        <cx:f>'ROSTER ANALYSIS'!$K$210:$K$218</cx:f>
        <cx:lvl ptCount="9" formatCode="0">
          <cx:pt idx="0">9</cx:pt>
          <cx:pt idx="1">9</cx:pt>
          <cx:pt idx="2">8</cx:pt>
          <cx:pt idx="3">7</cx:pt>
          <cx:pt idx="4">6</cx:pt>
          <cx:pt idx="5">6</cx:pt>
          <cx:pt idx="6">6</cx:pt>
          <cx:pt idx="7">5</cx:pt>
          <cx:pt idx="8">5</cx:pt>
        </cx:lvl>
      </cx:numDim>
    </cx:data>
  </cx:chartData>
  <cx:chart>
    <cx:title pos="t" align="ctr" overlay="0">
      <cx:tx>
        <cx:txData>
          <cx:v>Surge Roster - by organisation</cx:v>
        </cx:txData>
      </cx:tx>
      <cx:txPr>
        <a:bodyPr spcFirstLastPara="1" vertOverflow="ellipsis" horzOverflow="overflow" wrap="square" lIns="0" tIns="0" rIns="0" bIns="0" anchor="ctr" anchorCtr="1"/>
        <a:lstStyle/>
        <a:p>
          <a:pPr algn="ctr" rtl="0">
            <a:defRPr sz="2400" b="1">
              <a:latin typeface="Montserrat" pitchFamily="2" charset="77"/>
              <a:ea typeface="Montserrat" pitchFamily="2" charset="77"/>
              <a:cs typeface="Montserrat" pitchFamily="2" charset="77"/>
            </a:defRPr>
          </a:pPr>
          <a:r>
            <a:rPr lang="en-GB" sz="2400" b="1" i="0" u="none" strike="noStrike" baseline="0">
              <a:solidFill>
                <a:sysClr val="windowText" lastClr="000000">
                  <a:lumMod val="65000"/>
                  <a:lumOff val="35000"/>
                </a:sysClr>
              </a:solidFill>
              <a:latin typeface="Montserrat" pitchFamily="2" charset="77"/>
              <a:ea typeface="Open Sans" panose="020B0606030504020204" pitchFamily="34" charset="0"/>
              <a:cs typeface="Open Sans" panose="020B0606030504020204" pitchFamily="34" charset="0"/>
            </a:rPr>
            <a:t>Surge Roster - by organisation</a:t>
          </a:r>
        </a:p>
      </cx:txPr>
    </cx:title>
    <cx:plotArea>
      <cx:plotAreaRegion>
        <cx:series layoutId="treemap" uniqueId="{81FF4074-CF28-B843-875A-896AD230B343}">
          <cx:tx>
            <cx:txData>
              <cx:f>'ROSTER ANALYSIS'!$K$209</cx:f>
              <cx:v/>
            </cx:txData>
          </cx:tx>
          <cx:dataPt idx="0">
            <cx:spPr>
              <a:solidFill>
                <a:srgbClr val="3F3F3F">
                  <a:lumMod val="50000"/>
                </a:srgbClr>
              </a:solidFill>
              <a:effectLst>
                <a:outerShdw blurRad="50800" dist="50800" dir="5400000" algn="ctr" rotWithShape="0">
                  <a:srgbClr val="3F3F3F">
                    <a:lumMod val="50000"/>
                  </a:srgbClr>
                </a:outerShdw>
              </a:effectLst>
            </cx:spPr>
          </cx:dataPt>
          <cx:dataPt idx="1">
            <cx:spPr>
              <a:solidFill>
                <a:srgbClr val="3F3F3F">
                  <a:lumMod val="40000"/>
                  <a:lumOff val="60000"/>
                </a:srgbClr>
              </a:solidFill>
            </cx:spPr>
          </cx:dataPt>
          <cx:dataPt idx="2">
            <cx:spPr>
              <a:solidFill>
                <a:srgbClr val="452250"/>
              </a:solidFill>
            </cx:spPr>
          </cx:dataPt>
          <cx:dataPt idx="3">
            <cx:spPr>
              <a:solidFill>
                <a:srgbClr val="3F3F3F">
                  <a:lumMod val="50000"/>
                </a:srgbClr>
              </a:solidFill>
            </cx:spPr>
          </cx:dataPt>
          <cx:dataPt idx="4">
            <cx:spPr>
              <a:solidFill>
                <a:srgbClr val="3F3F3F">
                  <a:lumMod val="50000"/>
                </a:srgbClr>
              </a:solidFill>
            </cx:spPr>
          </cx:dataPt>
          <cx:dataPt idx="5">
            <cx:spPr>
              <a:solidFill>
                <a:srgbClr val="01C8C3"/>
              </a:solidFill>
            </cx:spPr>
          </cx:dataPt>
          <cx:dataPt idx="6">
            <cx:spPr>
              <a:solidFill>
                <a:srgbClr val="FFC000"/>
              </a:solidFill>
            </cx:spPr>
          </cx:dataPt>
          <cx:dataPt idx="7">
            <cx:spPr>
              <a:solidFill>
                <a:srgbClr val="3F3F3F">
                  <a:lumMod val="50000"/>
                </a:srgbClr>
              </a:solidFill>
            </cx:spPr>
          </cx:dataPt>
          <cx:dataPt idx="8">
            <cx:spPr>
              <a:solidFill>
                <a:srgbClr val="F5333F"/>
              </a:solidFill>
            </cx:spPr>
          </cx:dataPt>
          <cx:dataLabels pos="inEnd">
            <cx:txPr>
              <a:bodyPr vertOverflow="overflow" horzOverflow="overflow" wrap="square" lIns="0" tIns="0" rIns="0" bIns="0"/>
              <a:lstStyle/>
              <a:p>
                <a:pPr algn="ctr" rtl="0">
                  <a:defRPr sz="2000" b="0" i="0">
                    <a:solidFill>
                      <a:schemeClr val="bg2"/>
                    </a:solidFill>
                    <a:latin typeface="Open Sans" panose="020B0606030504020204" pitchFamily="34" charset="0"/>
                    <a:ea typeface="Open Sans" panose="020B0606030504020204" pitchFamily="34" charset="0"/>
                    <a:cs typeface="Open Sans" panose="020B0606030504020204" pitchFamily="34" charset="0"/>
                  </a:defRPr>
                </a:pPr>
                <a:endParaRPr lang="en-GB" sz="2000">
                  <a:solidFill>
                    <a:schemeClr val="bg2"/>
                  </a:solidFill>
                  <a:latin typeface="Open Sans" panose="020B0606030504020204" pitchFamily="34" charset="0"/>
                  <a:ea typeface="Open Sans" panose="020B0606030504020204" pitchFamily="34" charset="0"/>
                  <a:cs typeface="Open Sans" panose="020B0606030504020204" pitchFamily="34" charset="0"/>
                </a:endParaRPr>
              </a:p>
            </cx:txPr>
            <cx:visibility seriesName="0" categoryName="1" value="1"/>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5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B5CC4F-7E1D-4871-99C7-594D4454431B}" type="datetimeFigureOut">
              <a:rPr lang="ru-RU"/>
              <a:pPr>
                <a:defRPr/>
              </a:pPr>
              <a:t>17.03.2025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039A10D-FF89-4304-8834-E5758B5B28FC}" type="slidenum">
              <a:rPr lang="ru-RU" altLang="ru-RU"/>
              <a:pPr>
                <a:defRPr/>
              </a:pPr>
              <a:t>‹#›</a:t>
            </a:fld>
            <a:endParaRPr lang="ru-RU" altLang="ru-RU"/>
          </a:p>
        </p:txBody>
      </p:sp>
    </p:spTree>
    <p:extLst>
      <p:ext uri="{BB962C8B-B14F-4D97-AF65-F5344CB8AC3E}">
        <p14:creationId xmlns:p14="http://schemas.microsoft.com/office/powerpoint/2010/main" val="3802949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F836DE1-6B7A-47AD-B7B7-17DCB15A01C6}" type="datetimeFigureOut">
              <a:rPr lang="en-US"/>
              <a:pPr>
                <a:defRPr/>
              </a:pPr>
              <a:t>3/17/25</a:t>
            </a:fld>
            <a:endParaRPr lang="en-US"/>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3174689-BECC-4390-B3B9-306A17FD432A}" type="slidenum">
              <a:rPr lang="en-US" altLang="ru-RU"/>
              <a:pPr>
                <a:defRPr/>
              </a:pPr>
              <a:t>‹#›</a:t>
            </a:fld>
            <a:endParaRPr lang="en-US" altLang="ru-RU"/>
          </a:p>
        </p:txBody>
      </p:sp>
    </p:spTree>
    <p:extLst>
      <p:ext uri="{BB962C8B-B14F-4D97-AF65-F5344CB8AC3E}">
        <p14:creationId xmlns:p14="http://schemas.microsoft.com/office/powerpoint/2010/main" val="1886981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5" kern="1200">
        <a:solidFill>
          <a:schemeClr val="tx1"/>
        </a:solidFill>
        <a:latin typeface="+mn-lt"/>
        <a:ea typeface="+mn-ea"/>
        <a:cs typeface="+mn-cs"/>
      </a:defRPr>
    </a:lvl1pPr>
    <a:lvl2pPr marL="687617" algn="l" rtl="0" eaLnBrk="0" fontAlgn="base" hangingPunct="0">
      <a:spcBef>
        <a:spcPct val="30000"/>
      </a:spcBef>
      <a:spcAft>
        <a:spcPct val="0"/>
      </a:spcAft>
      <a:defRPr sz="1805" kern="1200">
        <a:solidFill>
          <a:schemeClr val="tx1"/>
        </a:solidFill>
        <a:latin typeface="+mn-lt"/>
        <a:ea typeface="+mn-ea"/>
        <a:cs typeface="+mn-cs"/>
      </a:defRPr>
    </a:lvl2pPr>
    <a:lvl3pPr marL="1375235" algn="l" rtl="0" eaLnBrk="0" fontAlgn="base" hangingPunct="0">
      <a:spcBef>
        <a:spcPct val="30000"/>
      </a:spcBef>
      <a:spcAft>
        <a:spcPct val="0"/>
      </a:spcAft>
      <a:defRPr sz="1805" kern="1200">
        <a:solidFill>
          <a:schemeClr val="tx1"/>
        </a:solidFill>
        <a:latin typeface="+mn-lt"/>
        <a:ea typeface="+mn-ea"/>
        <a:cs typeface="+mn-cs"/>
      </a:defRPr>
    </a:lvl3pPr>
    <a:lvl4pPr marL="2062852" algn="l" rtl="0" eaLnBrk="0" fontAlgn="base" hangingPunct="0">
      <a:spcBef>
        <a:spcPct val="30000"/>
      </a:spcBef>
      <a:spcAft>
        <a:spcPct val="0"/>
      </a:spcAft>
      <a:defRPr sz="1805" kern="1200">
        <a:solidFill>
          <a:schemeClr val="tx1"/>
        </a:solidFill>
        <a:latin typeface="+mn-lt"/>
        <a:ea typeface="+mn-ea"/>
        <a:cs typeface="+mn-cs"/>
      </a:defRPr>
    </a:lvl4pPr>
    <a:lvl5pPr marL="2750470" algn="l" rtl="0" eaLnBrk="0" fontAlgn="base" hangingPunct="0">
      <a:spcBef>
        <a:spcPct val="30000"/>
      </a:spcBef>
      <a:spcAft>
        <a:spcPct val="0"/>
      </a:spcAft>
      <a:defRPr sz="1805" kern="1200">
        <a:solidFill>
          <a:schemeClr val="tx1"/>
        </a:solidFill>
        <a:latin typeface="+mn-lt"/>
        <a:ea typeface="+mn-ea"/>
        <a:cs typeface="+mn-cs"/>
      </a:defRPr>
    </a:lvl5pPr>
    <a:lvl6pPr marL="3438086" algn="l" defTabSz="1375235" rtl="0" eaLnBrk="1" latinLnBrk="0" hangingPunct="1">
      <a:defRPr sz="1805" kern="1200">
        <a:solidFill>
          <a:schemeClr val="tx1"/>
        </a:solidFill>
        <a:latin typeface="+mn-lt"/>
        <a:ea typeface="+mn-ea"/>
        <a:cs typeface="+mn-cs"/>
      </a:defRPr>
    </a:lvl6pPr>
    <a:lvl7pPr marL="4125703" algn="l" defTabSz="1375235" rtl="0" eaLnBrk="1" latinLnBrk="0" hangingPunct="1">
      <a:defRPr sz="1805" kern="1200">
        <a:solidFill>
          <a:schemeClr val="tx1"/>
        </a:solidFill>
        <a:latin typeface="+mn-lt"/>
        <a:ea typeface="+mn-ea"/>
        <a:cs typeface="+mn-cs"/>
      </a:defRPr>
    </a:lvl7pPr>
    <a:lvl8pPr marL="4813320" algn="l" defTabSz="1375235" rtl="0" eaLnBrk="1" latinLnBrk="0" hangingPunct="1">
      <a:defRPr sz="1805" kern="1200">
        <a:solidFill>
          <a:schemeClr val="tx1"/>
        </a:solidFill>
        <a:latin typeface="+mn-lt"/>
        <a:ea typeface="+mn-ea"/>
        <a:cs typeface="+mn-cs"/>
      </a:defRPr>
    </a:lvl8pPr>
    <a:lvl9pPr marL="5500937" algn="l" defTabSz="1375235" rtl="0" eaLnBrk="1" latinLnBrk="0" hangingPunct="1">
      <a:defRPr sz="18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1</a:t>
            </a:fld>
            <a:endParaRPr lang="en-US" altLang="ru-RU"/>
          </a:p>
        </p:txBody>
      </p:sp>
    </p:spTree>
    <p:extLst>
      <p:ext uri="{BB962C8B-B14F-4D97-AF65-F5344CB8AC3E}">
        <p14:creationId xmlns:p14="http://schemas.microsoft.com/office/powerpoint/2010/main" val="1124864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C74B5-458D-590B-D5C2-E836FE225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D368D-55FD-A5DC-00C8-63BFE9318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BC627-472F-F175-9DAD-53AEC11F4B53}"/>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a:t>Region was determined by where the person is working now – so PNS staff based in Africa and working in Africa were considered part of the Africa region, not Europe</a:t>
            </a:r>
          </a:p>
          <a:p>
            <a:pPr marL="342900" indent="-342900">
              <a:buFont typeface="Arial" panose="020B0604020202020204" pitchFamily="34" charset="0"/>
              <a:buChar char="•"/>
            </a:pPr>
            <a:r>
              <a:rPr lang="en-GB"/>
              <a:t>Africa has the highest number of CEA surge available now and connected to the Movement – followed by Europe (PNS)</a:t>
            </a:r>
          </a:p>
          <a:p>
            <a:pPr marL="342900" indent="-342900">
              <a:buFont typeface="Arial" panose="020B0604020202020204" pitchFamily="34" charset="0"/>
              <a:buChar char="•"/>
            </a:pPr>
            <a:r>
              <a:rPr lang="en-GB"/>
              <a:t>English is the most widely spoken language but there are a reasonable amount of French and Spanish speaker in total and available to deploy now</a:t>
            </a:r>
          </a:p>
          <a:p>
            <a:pPr marL="342900" indent="-342900">
              <a:buFont typeface="Arial" panose="020B0604020202020204" pitchFamily="34" charset="0"/>
              <a:buChar char="•"/>
            </a:pPr>
            <a:r>
              <a:rPr lang="en-GB"/>
              <a:t>Main gaps are Arabic and Portuguese speakers</a:t>
            </a: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B177A1B1-A3C0-DE7D-2FF5-03C6C6FF92C5}"/>
              </a:ext>
            </a:extLst>
          </p:cNvPr>
          <p:cNvSpPr>
            <a:spLocks noGrp="1"/>
          </p:cNvSpPr>
          <p:nvPr>
            <p:ph type="sldNum" sz="quarter" idx="5"/>
          </p:nvPr>
        </p:nvSpPr>
        <p:spPr/>
        <p:txBody>
          <a:bodyPr/>
          <a:lstStyle/>
          <a:p>
            <a:pPr>
              <a:defRPr/>
            </a:pPr>
            <a:fld id="{13174689-BECC-4390-B3B9-306A17FD432A}" type="slidenum">
              <a:rPr lang="en-US" altLang="ru-RU" smtClean="0"/>
              <a:pPr>
                <a:defRPr/>
              </a:pPr>
              <a:t>12</a:t>
            </a:fld>
            <a:endParaRPr lang="en-US" altLang="ru-RU"/>
          </a:p>
        </p:txBody>
      </p:sp>
    </p:spTree>
    <p:extLst>
      <p:ext uri="{BB962C8B-B14F-4D97-AF65-F5344CB8AC3E}">
        <p14:creationId xmlns:p14="http://schemas.microsoft.com/office/powerpoint/2010/main" val="263109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56B93-10D1-3FF9-2FE1-D18ACAAFF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978468-51DF-64AB-37EA-4953B00BC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6E74BC-E8D2-BAC6-748F-C4C4FC582C2A}"/>
              </a:ext>
            </a:extLst>
          </p:cNvPr>
          <p:cNvSpPr>
            <a:spLocks noGrp="1"/>
          </p:cNvSpPr>
          <p:nvPr>
            <p:ph type="body" idx="1"/>
          </p:nvPr>
        </p:nvSpPr>
        <p:spPr/>
        <p:txBody>
          <a:bodyPr/>
          <a:lstStyle/>
          <a:p>
            <a:r>
              <a:rPr lang="en-GB"/>
              <a:t>NOTES</a:t>
            </a:r>
          </a:p>
          <a:p>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Most CEA surge are flexible about the type of role, emergency, and mission length they prefer.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Overall, there is greater availability for longer missions, with 43 surge members available now and willing to deploy for three months or more.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There is a slight preference for the CEA coordinator role (72 available now) over the CEA officer role (64 available now). CEA interagency coordination was the least preferred role (52 available now).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38 are available now and willing to deploy into any role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Most (71%) are willing to deploy into any type of emergency, but those who did specify preferred natural disasters (25%) and population movement (22%).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1352E18C-1FFC-D6A8-DAF4-7F102B5495F0}"/>
              </a:ext>
            </a:extLst>
          </p:cNvPr>
          <p:cNvSpPr>
            <a:spLocks noGrp="1"/>
          </p:cNvSpPr>
          <p:nvPr>
            <p:ph type="sldNum" sz="quarter" idx="5"/>
          </p:nvPr>
        </p:nvSpPr>
        <p:spPr/>
        <p:txBody>
          <a:bodyPr/>
          <a:lstStyle/>
          <a:p>
            <a:pPr>
              <a:defRPr/>
            </a:pPr>
            <a:fld id="{13174689-BECC-4390-B3B9-306A17FD432A}" type="slidenum">
              <a:rPr lang="en-US" altLang="ru-RU" smtClean="0"/>
              <a:pPr>
                <a:defRPr/>
              </a:pPr>
              <a:t>13</a:t>
            </a:fld>
            <a:endParaRPr lang="en-US" altLang="ru-RU"/>
          </a:p>
        </p:txBody>
      </p:sp>
    </p:spTree>
    <p:extLst>
      <p:ext uri="{BB962C8B-B14F-4D97-AF65-F5344CB8AC3E}">
        <p14:creationId xmlns:p14="http://schemas.microsoft.com/office/powerpoint/2010/main" val="589052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6CD744-EADA-92B9-7F7B-A2EC5C7CF0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D074A7-111D-0F3D-99A1-BC179A5EBC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83CB3-7AF1-1A2B-9557-7B01A15E2EAC}"/>
              </a:ext>
            </a:extLst>
          </p:cNvPr>
          <p:cNvSpPr>
            <a:spLocks noGrp="1"/>
          </p:cNvSpPr>
          <p:nvPr>
            <p:ph type="body" idx="1"/>
          </p:nvPr>
        </p:nvSpPr>
        <p:spPr/>
        <p:txBody>
          <a:bodyPr/>
          <a:lstStyle/>
          <a:p>
            <a:pPr marL="0" indent="0" algn="l">
              <a:buFont typeface="Arial" panose="020B0604020202020204" pitchFamily="34" charset="0"/>
              <a:buNone/>
            </a:pPr>
            <a:r>
              <a:rPr lang="en-US"/>
              <a:t>NOTES</a:t>
            </a:r>
          </a:p>
          <a:p>
            <a:pPr marL="0" indent="0" algn="l">
              <a:buFont typeface="Arial" panose="020B0604020202020204" pitchFamily="34" charset="0"/>
              <a:buNone/>
            </a:pPr>
            <a:endParaRPr lang="en-US"/>
          </a:p>
          <a:p>
            <a:pPr marL="342900" indent="-342900" algn="l">
              <a:buFont typeface="Arial" panose="020B0604020202020204" pitchFamily="34" charset="0"/>
              <a:buChar char="•"/>
            </a:pPr>
            <a:r>
              <a:rPr lang="en-US"/>
              <a:t>Bringing in KII data</a:t>
            </a:r>
          </a:p>
          <a:p>
            <a:pPr marL="342900" indent="-342900" algn="l">
              <a:buFont typeface="Arial" panose="020B0604020202020204" pitchFamily="34" charset="0"/>
              <a:buChar char="•"/>
            </a:pPr>
            <a:r>
              <a:rPr lang="en-US"/>
              <a:t>We have enough capacity and enough people so why are people not applying for alerts?</a:t>
            </a:r>
          </a:p>
        </p:txBody>
      </p:sp>
      <p:sp>
        <p:nvSpPr>
          <p:cNvPr id="4" name="Slide Number Placeholder 3">
            <a:extLst>
              <a:ext uri="{FF2B5EF4-FFF2-40B4-BE49-F238E27FC236}">
                <a16:creationId xmlns:a16="http://schemas.microsoft.com/office/drawing/2014/main" id="{2CA16A70-07C3-AAB2-7D99-D14F1F19664E}"/>
              </a:ext>
            </a:extLst>
          </p:cNvPr>
          <p:cNvSpPr>
            <a:spLocks noGrp="1"/>
          </p:cNvSpPr>
          <p:nvPr>
            <p:ph type="sldNum" sz="quarter" idx="5"/>
          </p:nvPr>
        </p:nvSpPr>
        <p:spPr/>
        <p:txBody>
          <a:bodyPr/>
          <a:lstStyle/>
          <a:p>
            <a:pPr>
              <a:defRPr/>
            </a:pPr>
            <a:fld id="{13174689-BECC-4390-B3B9-306A17FD432A}" type="slidenum">
              <a:rPr lang="en-US" altLang="ru-RU" smtClean="0"/>
              <a:pPr>
                <a:defRPr/>
              </a:pPr>
              <a:t>14</a:t>
            </a:fld>
            <a:endParaRPr lang="en-US" altLang="ru-RU"/>
          </a:p>
        </p:txBody>
      </p:sp>
    </p:spTree>
    <p:extLst>
      <p:ext uri="{BB962C8B-B14F-4D97-AF65-F5344CB8AC3E}">
        <p14:creationId xmlns:p14="http://schemas.microsoft.com/office/powerpoint/2010/main" val="741486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4A98E-4A91-070A-F144-B20F94FCB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B4F32E-B54F-D98D-8C3F-A1A3E80012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5B07F9-550A-F762-D6BF-2D8DF5D5B7F5}"/>
              </a:ext>
            </a:extLst>
          </p:cNvPr>
          <p:cNvSpPr>
            <a:spLocks noGrp="1"/>
          </p:cNvSpPr>
          <p:nvPr>
            <p:ph type="body" idx="1"/>
          </p:nvPr>
        </p:nvSpPr>
        <p:spPr/>
        <p:txBody>
          <a:bodyPr/>
          <a:lstStyle/>
          <a:p>
            <a:pPr marL="0" indent="0" algn="l">
              <a:buFont typeface="Arial" panose="020B0604020202020204" pitchFamily="34" charset="0"/>
              <a:buNone/>
            </a:pPr>
            <a:r>
              <a:rPr lang="en-US"/>
              <a:t>NOTES</a:t>
            </a:r>
          </a:p>
          <a:p>
            <a:pPr marL="0" indent="0" algn="l">
              <a:buFont typeface="Arial" panose="020B0604020202020204" pitchFamily="34" charset="0"/>
              <a:buNone/>
            </a:pPr>
            <a:endParaRPr lang="en-US"/>
          </a:p>
          <a:p>
            <a:pPr marL="342900" indent="-342900" algn="l">
              <a:buFont typeface="Arial" panose="020B0604020202020204" pitchFamily="34" charset="0"/>
              <a:buChar char="•"/>
            </a:pPr>
            <a:r>
              <a:rPr lang="en-US"/>
              <a:t>More awareness / webinar on keeping profile and emails up to date and how to apply for alerts</a:t>
            </a:r>
          </a:p>
        </p:txBody>
      </p:sp>
      <p:sp>
        <p:nvSpPr>
          <p:cNvPr id="4" name="Slide Number Placeholder 3">
            <a:extLst>
              <a:ext uri="{FF2B5EF4-FFF2-40B4-BE49-F238E27FC236}">
                <a16:creationId xmlns:a16="http://schemas.microsoft.com/office/drawing/2014/main" id="{EFAA45D7-6A94-6FA9-837C-31C3B6A9F775}"/>
              </a:ext>
            </a:extLst>
          </p:cNvPr>
          <p:cNvSpPr>
            <a:spLocks noGrp="1"/>
          </p:cNvSpPr>
          <p:nvPr>
            <p:ph type="sldNum" sz="quarter" idx="5"/>
          </p:nvPr>
        </p:nvSpPr>
        <p:spPr/>
        <p:txBody>
          <a:bodyPr/>
          <a:lstStyle/>
          <a:p>
            <a:pPr>
              <a:defRPr/>
            </a:pPr>
            <a:fld id="{13174689-BECC-4390-B3B9-306A17FD432A}" type="slidenum">
              <a:rPr lang="en-US" altLang="ru-RU" smtClean="0"/>
              <a:pPr>
                <a:defRPr/>
              </a:pPr>
              <a:t>16</a:t>
            </a:fld>
            <a:endParaRPr lang="en-US" altLang="ru-RU"/>
          </a:p>
        </p:txBody>
      </p:sp>
    </p:spTree>
    <p:extLst>
      <p:ext uri="{BB962C8B-B14F-4D97-AF65-F5344CB8AC3E}">
        <p14:creationId xmlns:p14="http://schemas.microsoft.com/office/powerpoint/2010/main" val="182457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8D11B4C7-1DA7-4CC7-B172-51755D5460F8}"/>
            </a:ext>
          </a:extLst>
        </p:cNvPr>
        <p:cNvGrpSpPr/>
        <p:nvPr/>
      </p:nvGrpSpPr>
      <p:grpSpPr>
        <a:xfrm>
          <a:off x="0" y="0"/>
          <a:ext cx="0" cy="0"/>
          <a:chOff x="0" y="0"/>
          <a:chExt cx="0" cy="0"/>
        </a:xfrm>
      </p:grpSpPr>
      <p:sp>
        <p:nvSpPr>
          <p:cNvPr id="291" name="Google Shape;291;p3:notes">
            <a:extLst>
              <a:ext uri="{FF2B5EF4-FFF2-40B4-BE49-F238E27FC236}">
                <a16:creationId xmlns:a16="http://schemas.microsoft.com/office/drawing/2014/main" id="{64DD99AE-1446-4828-1229-42F9C1029E42}"/>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a:extLst>
              <a:ext uri="{FF2B5EF4-FFF2-40B4-BE49-F238E27FC236}">
                <a16:creationId xmlns:a16="http://schemas.microsoft.com/office/drawing/2014/main" id="{2D102385-733C-AEF5-4EED-1AC98858462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a:extLst>
              <a:ext uri="{FF2B5EF4-FFF2-40B4-BE49-F238E27FC236}">
                <a16:creationId xmlns:a16="http://schemas.microsoft.com/office/drawing/2014/main" id="{897DCE24-2C35-EFFD-B0B9-2B8A5266D4D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25020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6DCBD4-2E82-AAA8-03FA-F69531FBBB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96411E-5174-4DDA-35C2-543BB080D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74B1D2-471C-1B06-58A4-FBB2B46E9FA8}"/>
              </a:ext>
            </a:extLst>
          </p:cNvPr>
          <p:cNvSpPr>
            <a:spLocks noGrp="1"/>
          </p:cNvSpPr>
          <p:nvPr>
            <p:ph type="body" idx="1"/>
          </p:nvPr>
        </p:nvSpPr>
        <p:spPr/>
        <p:txBody>
          <a:bodyPr/>
          <a:lstStyle/>
          <a:p>
            <a:r>
              <a:rPr lang="en-GB"/>
              <a:t>NOTES</a:t>
            </a:r>
          </a:p>
          <a:p>
            <a:pPr marL="342900" indent="-342900">
              <a:buFont typeface="Arial" panose="020B0604020202020204" pitchFamily="34" charset="0"/>
              <a:buChar char="•"/>
            </a:pPr>
            <a:endParaRPr lang="en-GB"/>
          </a:p>
          <a:p>
            <a:pPr marL="285750" indent="-285750">
              <a:buFont typeface="Arial" panose="020B0604020202020204" pitchFamily="34" charset="0"/>
              <a:buChar char="•"/>
            </a:pPr>
            <a:r>
              <a:rPr lang="en-GB" sz="1800">
                <a:effectLst/>
                <a:latin typeface="Open Sans" panose="020B0606030504020204" pitchFamily="34" charset="0"/>
                <a:ea typeface="Aptos" panose="020B0004020202020204" pitchFamily="34" charset="0"/>
              </a:rPr>
              <a:t>There have been 59 CEA surge alerts from 2021 to October 2024</a:t>
            </a:r>
          </a:p>
          <a:p>
            <a:pPr marL="285750" indent="-285750">
              <a:buFont typeface="Arial" panose="020B0604020202020204" pitchFamily="34" charset="0"/>
              <a:buChar char="•"/>
            </a:pPr>
            <a:r>
              <a:rPr lang="en-GB" sz="1800">
                <a:effectLst/>
                <a:latin typeface="Open Sans" panose="020B0606030504020204" pitchFamily="34" charset="0"/>
                <a:ea typeface="Aptos" panose="020B0004020202020204" pitchFamily="34" charset="0"/>
              </a:rPr>
              <a:t>Peak in 2022 for the Ukraine response</a:t>
            </a:r>
          </a:p>
          <a:p>
            <a:pPr marL="285750" indent="-285750">
              <a:buFont typeface="Arial" panose="020B0604020202020204" pitchFamily="34" charset="0"/>
              <a:buChar char="•"/>
            </a:pPr>
            <a:r>
              <a:rPr lang="en-GB" sz="1800">
                <a:effectLst/>
                <a:latin typeface="Open Sans" panose="020B0606030504020204" pitchFamily="34" charset="0"/>
                <a:ea typeface="Aptos" panose="020B0004020202020204" pitchFamily="34" charset="0"/>
              </a:rPr>
              <a:t>Alerts were almost evenly split between requests for a CEA coordinator (53%) and CEA officer (47%). </a:t>
            </a:r>
          </a:p>
          <a:p>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D03DD4DA-2B58-51FD-F2C9-E30D0A909F38}"/>
              </a:ext>
            </a:extLst>
          </p:cNvPr>
          <p:cNvSpPr>
            <a:spLocks noGrp="1"/>
          </p:cNvSpPr>
          <p:nvPr>
            <p:ph type="sldNum" sz="quarter" idx="5"/>
          </p:nvPr>
        </p:nvSpPr>
        <p:spPr/>
        <p:txBody>
          <a:bodyPr/>
          <a:lstStyle/>
          <a:p>
            <a:pPr>
              <a:defRPr/>
            </a:pPr>
            <a:fld id="{13174689-BECC-4390-B3B9-306A17FD432A}" type="slidenum">
              <a:rPr lang="en-US" altLang="ru-RU" smtClean="0"/>
              <a:pPr>
                <a:defRPr/>
              </a:pPr>
              <a:t>18</a:t>
            </a:fld>
            <a:endParaRPr lang="en-US" altLang="ru-RU"/>
          </a:p>
        </p:txBody>
      </p:sp>
    </p:spTree>
    <p:extLst>
      <p:ext uri="{BB962C8B-B14F-4D97-AF65-F5344CB8AC3E}">
        <p14:creationId xmlns:p14="http://schemas.microsoft.com/office/powerpoint/2010/main" val="942357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F16D0-C973-5446-F22A-08AAE3FCE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7B9480-FCC0-D633-821B-3ADAD4965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5173DE-51BE-C68B-9D61-F1F3DF183C88}"/>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CEA surge alerts are more likely for red level emergencies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Excluding English, French was the most requested language at 14 (24%), followed by Spanish at 8 (14%) since 2021</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This means, in theory at least, there is sufficient language capacity within the CEA surge roster to meet the number of alerts i.e., there are 21 French speakers available now and 14 alerts requesting French language skills over the last four years</a:t>
            </a:r>
            <a:r>
              <a:rPr lang="en-GB" sz="1800">
                <a:effectLst/>
              </a:rPr>
              <a:t> </a:t>
            </a:r>
            <a:endParaRPr lang="en-GB" sz="1800"/>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2A3089AE-8782-4106-7034-EEB9A393356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917372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222C-673E-48F3-DADE-47162AE77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C2B8FC-B796-8AC6-8CB2-E3563631C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069B3-F71A-C7D2-483A-C17537C1B373}"/>
              </a:ext>
            </a:extLst>
          </p:cNvPr>
          <p:cNvSpPr>
            <a:spLocks noGrp="1"/>
          </p:cNvSpPr>
          <p:nvPr>
            <p:ph type="body" idx="1"/>
          </p:nvPr>
        </p:nvSpPr>
        <p:spPr/>
        <p:txBody>
          <a:bodyPr/>
          <a:lstStyle/>
          <a:p>
            <a:r>
              <a:rPr lang="en-GB"/>
              <a:t>NOTES</a:t>
            </a:r>
          </a:p>
          <a:p>
            <a:endParaRPr lang="en-GB"/>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Most surge alerts were met (90%) with only six stand downs from 21 - 24</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These were due to changes in operational needs (3), no suitable applicants (2), and filled outside the surge system (1).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While language requirements were cited as a key challenge in meeting surge requests, this does not appear to be a factor in stand downs as French or Spanish were requested in only two of the unmet alerts.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 type of position does not also appear to be a factor, as half the stand downs were for a CEA coordinator and half for a CEA officer.</a:t>
            </a:r>
            <a:r>
              <a:rPr lang="en-GB" sz="1800" b="1" kern="100">
                <a:effectLst/>
                <a:latin typeface="Open Sans" panose="020B0606030504020204" pitchFamily="34" charset="0"/>
                <a:ea typeface="Aptos" panose="020B0004020202020204" pitchFamily="34" charset="0"/>
                <a:cs typeface="Arial" panose="020B0604020202020204" pitchFamily="34" charset="0"/>
              </a:rPr>
              <a:t> </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285750" indent="-285750" algn="jus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IFRC CEA staff reported the main challenges they face in meeting CEA surge request as language requirements; lack of availability for longer missions; officer roles being less appealing; response location and complexity putting people off; and less willingness to deploy to epidemics. </a:t>
            </a:r>
          </a:p>
          <a:p>
            <a:pPr marL="285750" indent="-285750" algn="jus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However, these are not reflected in the CEA surge survey responses on preferences and availability. This suggests there are additional barriers preventing CEA surge from responding to alerts. As one IFRC respondent noted, “</a:t>
            </a:r>
            <a:r>
              <a:rPr lang="en-GB" sz="1800" i="1" kern="100">
                <a:effectLst/>
                <a:latin typeface="Open Sans" panose="020B0606030504020204" pitchFamily="34" charset="0"/>
                <a:ea typeface="Aptos" panose="020B0004020202020204" pitchFamily="34" charset="0"/>
                <a:cs typeface="Arial" panose="020B0604020202020204" pitchFamily="34" charset="0"/>
              </a:rPr>
              <a:t>It’s easy to be on the roster but another to actually deploy. People say they are committed to deploy but then don’t. We need to find ways to make it more attractive. Offer more opportunities.</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8D2466D5-ED3C-3081-FC78-092666E87A2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74449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6DA84F25-BDBC-C92C-F3AF-7A15EA155583}"/>
            </a:ext>
          </a:extLst>
        </p:cNvPr>
        <p:cNvGrpSpPr/>
        <p:nvPr/>
      </p:nvGrpSpPr>
      <p:grpSpPr>
        <a:xfrm>
          <a:off x="0" y="0"/>
          <a:ext cx="0" cy="0"/>
          <a:chOff x="0" y="0"/>
          <a:chExt cx="0" cy="0"/>
        </a:xfrm>
      </p:grpSpPr>
      <p:sp>
        <p:nvSpPr>
          <p:cNvPr id="291" name="Google Shape;291;p3:notes">
            <a:extLst>
              <a:ext uri="{FF2B5EF4-FFF2-40B4-BE49-F238E27FC236}">
                <a16:creationId xmlns:a16="http://schemas.microsoft.com/office/drawing/2014/main" id="{DA7554A5-9ACF-A427-6650-3E70D8D69900}"/>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a:extLst>
              <a:ext uri="{FF2B5EF4-FFF2-40B4-BE49-F238E27FC236}">
                <a16:creationId xmlns:a16="http://schemas.microsoft.com/office/drawing/2014/main" id="{6926E8D5-0476-51F9-A7DF-8E06607E36E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a:extLst>
              <a:ext uri="{FF2B5EF4-FFF2-40B4-BE49-F238E27FC236}">
                <a16:creationId xmlns:a16="http://schemas.microsoft.com/office/drawing/2014/main" id="{26D9528B-77CD-1E4C-9270-20FC7417A844}"/>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08693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07FFA-E3C3-A861-D09B-B4EDC830AC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FCF351-CA5C-D6A0-1421-6524D4C124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9C1890-8B79-5D51-4B18-E5435CF4890B}"/>
              </a:ext>
            </a:extLst>
          </p:cNvPr>
          <p:cNvSpPr>
            <a:spLocks noGrp="1"/>
          </p:cNvSpPr>
          <p:nvPr>
            <p:ph type="body" idx="1"/>
          </p:nvPr>
        </p:nvSpPr>
        <p:spPr/>
        <p:txBody>
          <a:bodyPr/>
          <a:lstStyle/>
          <a:p>
            <a:r>
              <a:rPr lang="en-GB"/>
              <a:t>NOTES</a:t>
            </a:r>
          </a:p>
          <a:p>
            <a:endParaRPr lang="en-GB"/>
          </a:p>
          <a:p>
            <a:pPr marL="285750" indent="-285750" algn="jus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There were 105 CEA surge deployments between 2017 and mid-2024</a:t>
            </a:r>
          </a:p>
          <a:p>
            <a:pPr marL="285750" indent="-285750" algn="jus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Average of 14 CEA surge deployments a year. </a:t>
            </a:r>
          </a:p>
          <a:p>
            <a:pPr marL="285750" indent="-285750" algn="jus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Deployments peaked at 30 in 2022 due to the Ukraine response, which is the operation with the highest number of CEA surge deployments to date. </a:t>
            </a:r>
          </a:p>
          <a:p>
            <a:pPr marL="285750" indent="-285750" algn="jus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The average CEA surge deployment duration is 1.7 months.   </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F53C05E3-1509-AC5B-43B6-FE9850281073}"/>
              </a:ext>
            </a:extLst>
          </p:cNvPr>
          <p:cNvSpPr>
            <a:spLocks noGrp="1"/>
          </p:cNvSpPr>
          <p:nvPr>
            <p:ph type="sldNum" sz="quarter" idx="5"/>
          </p:nvPr>
        </p:nvSpPr>
        <p:spPr/>
        <p:txBody>
          <a:bodyPr/>
          <a:lstStyle/>
          <a:p>
            <a:pPr>
              <a:defRPr/>
            </a:pPr>
            <a:fld id="{13174689-BECC-4390-B3B9-306A17FD432A}" type="slidenum">
              <a:rPr lang="en-US" altLang="ru-RU" smtClean="0"/>
              <a:pPr>
                <a:defRPr/>
              </a:pPr>
              <a:t>23</a:t>
            </a:fld>
            <a:endParaRPr lang="en-US" altLang="ru-RU"/>
          </a:p>
        </p:txBody>
      </p:sp>
    </p:spTree>
    <p:extLst>
      <p:ext uri="{BB962C8B-B14F-4D97-AF65-F5344CB8AC3E}">
        <p14:creationId xmlns:p14="http://schemas.microsoft.com/office/powerpoint/2010/main" val="367951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07FA0-B632-1CFE-17C6-9CB7B4317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D95702-F1CD-5A8D-723F-BD795E81E7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872CD8-8700-F764-58BB-F0078C344473}"/>
              </a:ext>
            </a:extLst>
          </p:cNvPr>
          <p:cNvSpPr>
            <a:spLocks noGrp="1"/>
          </p:cNvSpPr>
          <p:nvPr>
            <p:ph type="body" idx="1"/>
          </p:nvPr>
        </p:nvSpPr>
        <p:spPr/>
        <p:txBody>
          <a:bodyPr/>
          <a:lstStyle/>
          <a:p>
            <a:pPr marL="342900" indent="-342900">
              <a:buFontTx/>
              <a:buChar char="-"/>
            </a:pPr>
            <a:endParaRPr lang="en-CH" b="0"/>
          </a:p>
          <a:p>
            <a:pPr marL="342900" indent="-342900">
              <a:buFontTx/>
              <a:buChar char="-"/>
            </a:pPr>
            <a:endParaRPr lang="en-CH" b="0"/>
          </a:p>
          <a:p>
            <a:endParaRPr lang="en-GB"/>
          </a:p>
        </p:txBody>
      </p:sp>
      <p:sp>
        <p:nvSpPr>
          <p:cNvPr id="4" name="Slide Number Placeholder 3">
            <a:extLst>
              <a:ext uri="{FF2B5EF4-FFF2-40B4-BE49-F238E27FC236}">
                <a16:creationId xmlns:a16="http://schemas.microsoft.com/office/drawing/2014/main" id="{BCEC8CB6-2D2F-23EB-F49D-0A93E99DAB3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90501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EB767-B828-BC43-CE13-61003F028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7C589B-DB74-724D-3D91-2C822B3E8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CC0AB-297F-695A-C374-E74E90849031}"/>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a:t>CEA surge is more likely to be deployed for epidemics or population movement than natural disasters – 20% of IFRC surge deployments are for epidemics vs 37% of CEA deployments and 20% of all deployments are for population movement vs 31% of CEA deployments. We’re below the average for cyclones, earthquakes and floods. </a:t>
            </a:r>
          </a:p>
          <a:p>
            <a:pPr marL="342900" indent="-342900">
              <a:buFont typeface="Arial" panose="020B0604020202020204" pitchFamily="34" charset="0"/>
              <a:buChar char="•"/>
            </a:pPr>
            <a:r>
              <a:rPr lang="en-GB" sz="2000">
                <a:effectLst/>
                <a:latin typeface="Open Sans" panose="020B0606030504020204" pitchFamily="34" charset="0"/>
                <a:ea typeface="Aptos" panose="020B0004020202020204" pitchFamily="34" charset="0"/>
              </a:rPr>
              <a:t>More than half of all CEA surge deployments (56%) were for red level emergencies. While deployments into orange or yellow level emergencies are below the IFRC average. </a:t>
            </a:r>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Given floods, epidemics and cyclones are the most common types of emergency since 2017, it is worth investigating if CEA is seen as less valuable or needed in certain types or levels of response. </a:t>
            </a:r>
          </a:p>
          <a:p>
            <a:pPr marL="342900" indent="-342900">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This was compared with other cross-cutting functions such as PGI, cash, and PMER and the same patterns were not observed. For example, PGI and cash were less likely to be deployed for epidemics, but more likely for population movement, and in line with the average for cyclones and earthquakes. PMER was in line with overall deployment trends for all types of operation.  </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3B964F9-1463-AAE2-9E63-F79A4D308709}"/>
              </a:ext>
            </a:extLst>
          </p:cNvPr>
          <p:cNvSpPr>
            <a:spLocks noGrp="1"/>
          </p:cNvSpPr>
          <p:nvPr>
            <p:ph type="sldNum" sz="quarter" idx="5"/>
          </p:nvPr>
        </p:nvSpPr>
        <p:spPr/>
        <p:txBody>
          <a:bodyPr/>
          <a:lstStyle/>
          <a:p>
            <a:pPr>
              <a:defRPr/>
            </a:pPr>
            <a:fld id="{13174689-BECC-4390-B3B9-306A17FD432A}" type="slidenum">
              <a:rPr lang="en-US" altLang="ru-RU" smtClean="0"/>
              <a:pPr>
                <a:defRPr/>
              </a:pPr>
              <a:t>24</a:t>
            </a:fld>
            <a:endParaRPr lang="en-US" altLang="ru-RU"/>
          </a:p>
        </p:txBody>
      </p:sp>
    </p:spTree>
    <p:extLst>
      <p:ext uri="{BB962C8B-B14F-4D97-AF65-F5344CB8AC3E}">
        <p14:creationId xmlns:p14="http://schemas.microsoft.com/office/powerpoint/2010/main" val="18691045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BFE777-6EB8-BD79-8841-1B65CCA99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C1595-6B9D-55E7-1568-F86B71CA48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C6871C-D963-61D3-659E-4441574905C8}"/>
              </a:ext>
            </a:extLst>
          </p:cNvPr>
          <p:cNvSpPr>
            <a:spLocks noGrp="1"/>
          </p:cNvSpPr>
          <p:nvPr>
            <p:ph type="body" idx="1"/>
          </p:nvPr>
        </p:nvSpPr>
        <p:spPr/>
        <p:txBody>
          <a:bodyPr/>
          <a:lstStyle/>
          <a:p>
            <a:r>
              <a:rPr lang="en-GB"/>
              <a:t>NOTES</a:t>
            </a:r>
          </a:p>
          <a:p>
            <a:endParaRPr lang="en-GB"/>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The number of CEA deployments has declined in the last two years. </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Between 2018 and 2021, CEA surge deployments remained steady at 13-15 deployments per year, with the 2022 peak for the Ukraine response. However, in 2023 and 2024, CEA surge deployments dropped by almost half to around 8 per year. </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Indeed, CEA surge deployments as a share of total IFRC deployments have declined since 2017 by almost half. This is in contrast to PGI and PMER deployments, which have increased as a share of total IFRC deployments, and cash which has remained steady. </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The number of operations each year with CEA surge has also declined but less so than the number of deployments overall. </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A lack of CEA surge alerts was raised as a major issue in both KIIs and the survey. This was attributed to CEA not being seen as a priority in rapid onset emergencies, or NS refusing IFRC support.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728E3D87-5E37-BC4C-6C1F-2BE2E0330C6F}"/>
              </a:ext>
            </a:extLst>
          </p:cNvPr>
          <p:cNvSpPr>
            <a:spLocks noGrp="1"/>
          </p:cNvSpPr>
          <p:nvPr>
            <p:ph type="sldNum" sz="quarter" idx="5"/>
          </p:nvPr>
        </p:nvSpPr>
        <p:spPr/>
        <p:txBody>
          <a:bodyPr/>
          <a:lstStyle/>
          <a:p>
            <a:pPr>
              <a:defRPr/>
            </a:pPr>
            <a:fld id="{13174689-BECC-4390-B3B9-306A17FD432A}" type="slidenum">
              <a:rPr lang="en-US" altLang="ru-RU" smtClean="0"/>
              <a:pPr>
                <a:defRPr/>
              </a:pPr>
              <a:t>25</a:t>
            </a:fld>
            <a:endParaRPr lang="en-US" altLang="ru-RU"/>
          </a:p>
        </p:txBody>
      </p:sp>
    </p:spTree>
    <p:extLst>
      <p:ext uri="{BB962C8B-B14F-4D97-AF65-F5344CB8AC3E}">
        <p14:creationId xmlns:p14="http://schemas.microsoft.com/office/powerpoint/2010/main" val="726443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CDE0F-7014-B1A9-60C0-E849423D2F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D5111-EB9B-F918-B4AC-C2AAE49A2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8483DA-9D3D-F4FD-CCD8-061780B9E09A}"/>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sz="1800" b="0" i="0" u="none" strike="noStrike">
                <a:solidFill>
                  <a:srgbClr val="000000"/>
                </a:solidFill>
                <a:effectLst/>
                <a:latin typeface="Aptos Narrow" panose="020B0004020202020204" pitchFamily="34" charset="0"/>
              </a:rPr>
              <a:t>Surge deployments – like the roster and trainings are predominantly female</a:t>
            </a:r>
          </a:p>
          <a:p>
            <a:pPr marL="342900" indent="-342900">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Many of those deployed have attended or facilitated a CEA surge training (62%)</a:t>
            </a:r>
          </a:p>
          <a:p>
            <a:pPr marL="342900" indent="-342900">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As with alerts, deployments are split almost equally between tier 1 CEA officers (49%) and tier 2 CEA coordinators (51%). Men and women are deployed into tier 2 management positions equally.</a:t>
            </a:r>
          </a:p>
          <a:p>
            <a:pPr marL="342900" indent="-342900">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Deployment data and KIIs suggest the decision over whether a position is tier 1 or tier 2 is fairly arbitrary. In reality, a CEA surge deploying on their own is likely to perform both tier 1 and tier 2 duties. </a:t>
            </a:r>
          </a:p>
        </p:txBody>
      </p:sp>
      <p:sp>
        <p:nvSpPr>
          <p:cNvPr id="4" name="Slide Number Placeholder 3">
            <a:extLst>
              <a:ext uri="{FF2B5EF4-FFF2-40B4-BE49-F238E27FC236}">
                <a16:creationId xmlns:a16="http://schemas.microsoft.com/office/drawing/2014/main" id="{F4B7395B-F9E5-2C02-3175-CE48E0F455DB}"/>
              </a:ext>
            </a:extLst>
          </p:cNvPr>
          <p:cNvSpPr>
            <a:spLocks noGrp="1"/>
          </p:cNvSpPr>
          <p:nvPr>
            <p:ph type="sldNum" sz="quarter" idx="5"/>
          </p:nvPr>
        </p:nvSpPr>
        <p:spPr/>
        <p:txBody>
          <a:bodyPr/>
          <a:lstStyle/>
          <a:p>
            <a:pPr>
              <a:defRPr/>
            </a:pPr>
            <a:fld id="{13174689-BECC-4390-B3B9-306A17FD432A}" type="slidenum">
              <a:rPr lang="en-US" altLang="ru-RU" smtClean="0"/>
              <a:pPr>
                <a:defRPr/>
              </a:pPr>
              <a:t>27</a:t>
            </a:fld>
            <a:endParaRPr lang="en-US" altLang="ru-RU"/>
          </a:p>
        </p:txBody>
      </p:sp>
    </p:spTree>
    <p:extLst>
      <p:ext uri="{BB962C8B-B14F-4D97-AF65-F5344CB8AC3E}">
        <p14:creationId xmlns:p14="http://schemas.microsoft.com/office/powerpoint/2010/main" val="3997164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125E4-1F70-BB35-3769-F24B88F752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8C5237-E948-CE22-F209-F6DED2DE3E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D48B8E-90A3-6C0C-7614-9799E615EA57}"/>
              </a:ext>
            </a:extLst>
          </p:cNvPr>
          <p:cNvSpPr>
            <a:spLocks noGrp="1"/>
          </p:cNvSpPr>
          <p:nvPr>
            <p:ph type="body" idx="1"/>
          </p:nvPr>
        </p:nvSpPr>
        <p:spPr/>
        <p:txBody>
          <a:bodyPr/>
          <a:lstStyle/>
          <a:p>
            <a:r>
              <a:rPr lang="en-GB"/>
              <a:t>NOTES</a:t>
            </a:r>
          </a:p>
          <a:p>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Africa and Europe Regions both deploy and receive the most CEA surge, although Europe’s high receipt rate is due to the Ukraine crisis.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Only Europe and global sends more than they receive – due to presence of the European PNS and IFRC HQ</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 organisations who deploy the most is similar to the roster distribution, but there are differences (we’ll discuss later).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This could be partly due to some NS deploying the same person multiple times. For example, all five Côte D’Ivoire deployments were the same person. While most have deployed once (62%), 11 people have deployed twice, and five have deployed more than three times.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13C639B7-5EE6-B0FA-C399-76E32CFAB04C}"/>
              </a:ext>
            </a:extLst>
          </p:cNvPr>
          <p:cNvSpPr>
            <a:spLocks noGrp="1"/>
          </p:cNvSpPr>
          <p:nvPr>
            <p:ph type="sldNum" sz="quarter" idx="5"/>
          </p:nvPr>
        </p:nvSpPr>
        <p:spPr/>
        <p:txBody>
          <a:bodyPr/>
          <a:lstStyle/>
          <a:p>
            <a:pPr>
              <a:defRPr/>
            </a:pPr>
            <a:fld id="{13174689-BECC-4390-B3B9-306A17FD432A}" type="slidenum">
              <a:rPr lang="en-US" altLang="ru-RU" smtClean="0"/>
              <a:pPr>
                <a:defRPr/>
              </a:pPr>
              <a:t>28</a:t>
            </a:fld>
            <a:endParaRPr lang="en-US" altLang="ru-RU"/>
          </a:p>
        </p:txBody>
      </p:sp>
    </p:spTree>
    <p:extLst>
      <p:ext uri="{BB962C8B-B14F-4D97-AF65-F5344CB8AC3E}">
        <p14:creationId xmlns:p14="http://schemas.microsoft.com/office/powerpoint/2010/main" val="4253411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C8C91-3799-35E7-9A3C-62958FE4D4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C4304-23FB-9DD1-72B5-5FECED137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9AEDB-35A3-99C1-AC09-F79ED54863BF}"/>
              </a:ext>
            </a:extLst>
          </p:cNvPr>
          <p:cNvSpPr>
            <a:spLocks noGrp="1"/>
          </p:cNvSpPr>
          <p:nvPr>
            <p:ph type="body" idx="1"/>
          </p:nvPr>
        </p:nvSpPr>
        <p:spPr/>
        <p:txBody>
          <a:bodyPr/>
          <a:lstStyle/>
          <a:p>
            <a:r>
              <a:rPr lang="en-GB"/>
              <a:t>NOTES</a:t>
            </a:r>
          </a:p>
          <a:p>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PNS have the largest share of the roster and the largest share of deployments (41%).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Analysing deployment data over time, shows NS deployments are decreasing, while PNS are increasing.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Many NS respondents shared frustration that they have less opportunities to deploy and asked for more transparency, including making it clear in the alert if the position is funded or not.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IFRC staff also acknowledged sometimes they have to select funded candidates over better qualified un-funded candidates</a:t>
            </a:r>
            <a:endParaRPr lang="en-GB"/>
          </a:p>
        </p:txBody>
      </p:sp>
      <p:sp>
        <p:nvSpPr>
          <p:cNvPr id="4" name="Slide Number Placeholder 3">
            <a:extLst>
              <a:ext uri="{FF2B5EF4-FFF2-40B4-BE49-F238E27FC236}">
                <a16:creationId xmlns:a16="http://schemas.microsoft.com/office/drawing/2014/main" id="{C7D3B91A-63C1-1CF9-9F0F-E3FAB869C026}"/>
              </a:ext>
            </a:extLst>
          </p:cNvPr>
          <p:cNvSpPr>
            <a:spLocks noGrp="1"/>
          </p:cNvSpPr>
          <p:nvPr>
            <p:ph type="sldNum" sz="quarter" idx="5"/>
          </p:nvPr>
        </p:nvSpPr>
        <p:spPr/>
        <p:txBody>
          <a:bodyPr/>
          <a:lstStyle/>
          <a:p>
            <a:pPr>
              <a:defRPr/>
            </a:pPr>
            <a:fld id="{13174689-BECC-4390-B3B9-306A17FD432A}" type="slidenum">
              <a:rPr lang="en-US" altLang="ru-RU" smtClean="0"/>
              <a:pPr>
                <a:defRPr/>
              </a:pPr>
              <a:t>29</a:t>
            </a:fld>
            <a:endParaRPr lang="en-US" altLang="ru-RU"/>
          </a:p>
        </p:txBody>
      </p:sp>
    </p:spTree>
    <p:extLst>
      <p:ext uri="{BB962C8B-B14F-4D97-AF65-F5344CB8AC3E}">
        <p14:creationId xmlns:p14="http://schemas.microsoft.com/office/powerpoint/2010/main" val="3858261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735B4-EA6E-6982-4A17-A011A2C05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443C8-ECB1-9D27-2698-130B932389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5FD74-EA4A-A375-0988-D15E0E039489}"/>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a:t>Main reason people have not deployed as CEA surge is work commitments – for both men and women</a:t>
            </a:r>
          </a:p>
          <a:p>
            <a:pPr marL="342900" indent="-342900">
              <a:buFont typeface="Arial" panose="020B0604020202020204" pitchFamily="34" charset="0"/>
              <a:buChar char="•"/>
            </a:pPr>
            <a:r>
              <a:rPr lang="en-GB"/>
              <a:t>But women were twice as likely to cite family commitments or that they didn’t match the skills required, than men. </a:t>
            </a:r>
          </a:p>
          <a:p>
            <a:pPr marL="342900" indent="-342900">
              <a:buFont typeface="Arial" panose="020B0604020202020204" pitchFamily="34" charset="0"/>
              <a:buChar char="•"/>
            </a:pPr>
            <a:r>
              <a:rPr lang="en-GB"/>
              <a:t>Men were twice as likely to cite not being selected, or not seeing or getting the alert, as the reason they had not deployed, than women</a:t>
            </a:r>
          </a:p>
          <a:p>
            <a:pPr marL="342900" indent="-342900">
              <a:buFont typeface="Arial" panose="020B0604020202020204" pitchFamily="34" charset="0"/>
              <a:buChar char="•"/>
            </a:pPr>
            <a:r>
              <a:rPr lang="en-GB" sz="2000" kern="100">
                <a:effectLst/>
                <a:latin typeface="Open Sans" panose="020B0606030504020204" pitchFamily="34" charset="0"/>
                <a:ea typeface="Aptos" panose="020B0004020202020204" pitchFamily="34" charset="0"/>
                <a:cs typeface="Arial" panose="020B0604020202020204" pitchFamily="34" charset="0"/>
              </a:rPr>
              <a:t>Most KII respondents said the process to deploy with IFRC was simple and straightforward – however some did report challenges with their own organisation approving the deployment in a timely manner</a:t>
            </a: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r>
              <a:rPr lang="en-GB"/>
              <a:t>A surge community of practice, mentoring and advocacy to host organisations were the things most likely to help people be able to deploy</a:t>
            </a:r>
          </a:p>
          <a:p>
            <a:pPr marL="342900" indent="-342900">
              <a:buFont typeface="Arial" panose="020B0604020202020204" pitchFamily="34" charset="0"/>
              <a:buChar char="•"/>
            </a:pPr>
            <a:r>
              <a:rPr lang="en-GB"/>
              <a:t>The most common ‘other’ was ‘more CEA surge alerts’</a:t>
            </a:r>
          </a:p>
        </p:txBody>
      </p:sp>
      <p:sp>
        <p:nvSpPr>
          <p:cNvPr id="4" name="Slide Number Placeholder 3">
            <a:extLst>
              <a:ext uri="{FF2B5EF4-FFF2-40B4-BE49-F238E27FC236}">
                <a16:creationId xmlns:a16="http://schemas.microsoft.com/office/drawing/2014/main" id="{73DE400C-5013-60B6-5FD2-22271D1C1605}"/>
              </a:ext>
            </a:extLst>
          </p:cNvPr>
          <p:cNvSpPr>
            <a:spLocks noGrp="1"/>
          </p:cNvSpPr>
          <p:nvPr>
            <p:ph type="sldNum" sz="quarter" idx="5"/>
          </p:nvPr>
        </p:nvSpPr>
        <p:spPr/>
        <p:txBody>
          <a:bodyPr/>
          <a:lstStyle/>
          <a:p>
            <a:pPr>
              <a:defRPr/>
            </a:pPr>
            <a:fld id="{13174689-BECC-4390-B3B9-306A17FD432A}" type="slidenum">
              <a:rPr lang="en-US" altLang="ru-RU" smtClean="0"/>
              <a:pPr>
                <a:defRPr/>
              </a:pPr>
              <a:t>31</a:t>
            </a:fld>
            <a:endParaRPr lang="en-US" altLang="ru-RU"/>
          </a:p>
        </p:txBody>
      </p:sp>
    </p:spTree>
    <p:extLst>
      <p:ext uri="{BB962C8B-B14F-4D97-AF65-F5344CB8AC3E}">
        <p14:creationId xmlns:p14="http://schemas.microsoft.com/office/powerpoint/2010/main" val="9455346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2D22D-C405-A887-A65A-E13060243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8C668E-8A53-DD4C-0402-EE0B1E7C1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65528-B772-ED9E-15F0-D7FD41C83B34}"/>
              </a:ext>
            </a:extLst>
          </p:cNvPr>
          <p:cNvSpPr>
            <a:spLocks noGrp="1"/>
          </p:cNvSpPr>
          <p:nvPr>
            <p:ph type="body" idx="1"/>
          </p:nvPr>
        </p:nvSpPr>
        <p:spPr/>
        <p:txBody>
          <a:bodyPr/>
          <a:lstStyle/>
          <a:p>
            <a:r>
              <a:rPr lang="en-GB"/>
              <a:t>NOTES</a:t>
            </a:r>
          </a:p>
          <a:p>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2000" kern="100">
                <a:effectLst/>
                <a:latin typeface="Open Sans" panose="020B0606030504020204" pitchFamily="34" charset="0"/>
                <a:ea typeface="Aptos" panose="020B0004020202020204" pitchFamily="34" charset="0"/>
                <a:cs typeface="Arial" panose="020B0604020202020204" pitchFamily="34" charset="0"/>
              </a:rPr>
              <a:t>59 survey respondents had deployment experience. Open comments were analysed with KII responses. </a:t>
            </a:r>
            <a:endParaRPr lang="en-GB" sz="20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Lack of an NS counterpart or support for CEA were the most serious challenges experienced by CEA surge while on deployment. One respondent discussed how their counterpart was missing for 60% of their deployment.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This makes it difficult to find the balance between working with the NS and just taking over and putting in place things which are sustainable </a:t>
            </a:r>
            <a:endParaRPr lang="en-GB"/>
          </a:p>
          <a:p>
            <a:pPr marL="342900" indent="-342900">
              <a:buFont typeface="Arial" panose="020B0604020202020204" pitchFamily="34" charset="0"/>
              <a:buChar char="•"/>
            </a:pPr>
            <a:r>
              <a:rPr lang="en-GB"/>
              <a:t>Internal coordination was less of a major challenge but was a challenge experience by almost all – due to the cross-cutting nature of CEA</a:t>
            </a:r>
          </a:p>
          <a:p>
            <a:pPr marL="342900" indent="-342900">
              <a:buFont typeface="Arial" panose="020B0604020202020204" pitchFamily="34" charset="0"/>
              <a:buChar char="•"/>
            </a:pPr>
            <a:r>
              <a:rPr lang="en-GB"/>
              <a:t>Encouragingly lack of leadership support was the least challenge overall </a:t>
            </a:r>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While lack of support from colleagues was less of a challenge in the survey, this was mentioned frequently in the KIIs. Both CEA surge and IFRC staff discussed challenges with other sectors not understanding the role or purpose of CEA. This led to challenges in CEA surge knowing where to focus their efforts – i.e., should they spend time training IFRC delegates or focus on supporting the NS?</a:t>
            </a:r>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Many respondents reflected these challenges highlight the need for CEA surge to have well developed people skills, such as advocacy, negotiation, and flexibility - both for working with IFRC colleagues and with Government. One person talked about the need to be humble and persevere to win colleagues over and ensure they would work with CEA</a:t>
            </a: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F991BEA0-EA4A-47CC-08DD-889E0741909B}"/>
              </a:ext>
            </a:extLst>
          </p:cNvPr>
          <p:cNvSpPr>
            <a:spLocks noGrp="1"/>
          </p:cNvSpPr>
          <p:nvPr>
            <p:ph type="sldNum" sz="quarter" idx="5"/>
          </p:nvPr>
        </p:nvSpPr>
        <p:spPr/>
        <p:txBody>
          <a:bodyPr/>
          <a:lstStyle/>
          <a:p>
            <a:pPr>
              <a:defRPr/>
            </a:pPr>
            <a:fld id="{13174689-BECC-4390-B3B9-306A17FD432A}" type="slidenum">
              <a:rPr lang="en-US" altLang="ru-RU" smtClean="0"/>
              <a:pPr>
                <a:defRPr/>
              </a:pPr>
              <a:t>32</a:t>
            </a:fld>
            <a:endParaRPr lang="en-US" altLang="ru-RU"/>
          </a:p>
        </p:txBody>
      </p:sp>
    </p:spTree>
    <p:extLst>
      <p:ext uri="{BB962C8B-B14F-4D97-AF65-F5344CB8AC3E}">
        <p14:creationId xmlns:p14="http://schemas.microsoft.com/office/powerpoint/2010/main" val="2149605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D9611-B319-38B6-D79E-928E332A2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ADF34C-D17A-1357-FE8A-5C8C28301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3C93A9-B84F-BCC9-119E-FC6FE1C31A0F}"/>
              </a:ext>
            </a:extLst>
          </p:cNvPr>
          <p:cNvSpPr>
            <a:spLocks noGrp="1"/>
          </p:cNvSpPr>
          <p:nvPr>
            <p:ph type="body" idx="1"/>
          </p:nvPr>
        </p:nvSpPr>
        <p:spPr/>
        <p:txBody>
          <a:bodyPr/>
          <a:lstStyle/>
          <a:p>
            <a:pPr marL="0" indent="0" algn="l">
              <a:buFont typeface="Arial" panose="020B0604020202020204" pitchFamily="34" charset="0"/>
              <a:buNone/>
            </a:pPr>
            <a:r>
              <a:rPr lang="en-US"/>
              <a:t>NOTES</a:t>
            </a:r>
          </a:p>
          <a:p>
            <a:pPr marL="0" indent="0" algn="l">
              <a:buFont typeface="Arial" panose="020B0604020202020204" pitchFamily="34" charset="0"/>
              <a:buNone/>
            </a:pPr>
            <a:endParaRPr lang="en-US"/>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Several IFRC informants discussed confusion over the role of Geneva versus the regions in surge selection and support. A good example of splitting responsibilities included, </a:t>
            </a:r>
            <a:r>
              <a:rPr lang="en-GB" sz="1800" i="1" kern="100">
                <a:effectLst/>
                <a:latin typeface="Open Sans" panose="020B0606030504020204" pitchFamily="34" charset="0"/>
                <a:ea typeface="Aptos" panose="020B0004020202020204" pitchFamily="34" charset="0"/>
                <a:cs typeface="Arial" panose="020B0604020202020204" pitchFamily="34" charset="0"/>
              </a:rPr>
              <a:t>“the region and country do the CEA surge selection, while colleagues in Geneva can help advocate and push for a CEA surge in the joint task force calls.”</a:t>
            </a:r>
            <a:endParaRPr lang="en-GB" sz="1800" i="1" kern="100">
              <a:effectLst/>
              <a:latin typeface="Aptos" panose="020B0004020202020204" pitchFamily="34" charset="0"/>
              <a:ea typeface="Aptos" panose="020B0004020202020204" pitchFamily="34" charset="0"/>
              <a:cs typeface="Arial" panose="020B0604020202020204" pitchFamily="34" charset="0"/>
            </a:endParaRP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There are challenges with operations not involving regional CEA staff in CEA surge alerts, selection and support. This can lead to CEA surge not connecting with ongoing work and </a:t>
            </a:r>
            <a:r>
              <a:rPr lang="en-GB" sz="1800" i="1" kern="100">
                <a:effectLst/>
                <a:latin typeface="Open Sans" panose="020B0606030504020204" pitchFamily="34" charset="0"/>
                <a:ea typeface="Aptos" panose="020B0004020202020204" pitchFamily="34" charset="0"/>
                <a:cs typeface="Arial" panose="020B0604020202020204" pitchFamily="34" charset="0"/>
              </a:rPr>
              <a:t>“reinventing the wheel”</a:t>
            </a:r>
            <a:r>
              <a:rPr lang="en-GB" sz="1800" kern="100">
                <a:effectLst/>
                <a:latin typeface="Open Sans" panose="020B0606030504020204" pitchFamily="34" charset="0"/>
                <a:ea typeface="Aptos" panose="020B0004020202020204" pitchFamily="34" charset="0"/>
                <a:cs typeface="Arial" panose="020B0604020202020204" pitchFamily="34" charset="0"/>
              </a:rPr>
              <a:t>.</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CEA surge availability and deployment length was raised multiple times. A solution included more flexible and overlapping deployments between IFRC CEA staff and surge deployments. </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Those with less hands-on CEA experience, or who are unfamiliar with IFRC processes and tools, require more ‘hand-holding’ from the IFRC CEA team. </a:t>
            </a:r>
            <a:endParaRPr lang="en-GB"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D75ED9-99E1-F685-03AB-4484CA493BF5}"/>
              </a:ext>
            </a:extLst>
          </p:cNvPr>
          <p:cNvSpPr>
            <a:spLocks noGrp="1"/>
          </p:cNvSpPr>
          <p:nvPr>
            <p:ph type="sldNum" sz="quarter" idx="5"/>
          </p:nvPr>
        </p:nvSpPr>
        <p:spPr/>
        <p:txBody>
          <a:bodyPr/>
          <a:lstStyle/>
          <a:p>
            <a:pPr>
              <a:defRPr/>
            </a:pPr>
            <a:fld id="{13174689-BECC-4390-B3B9-306A17FD432A}" type="slidenum">
              <a:rPr lang="en-US" altLang="ru-RU" smtClean="0"/>
              <a:pPr>
                <a:defRPr/>
              </a:pPr>
              <a:t>34</a:t>
            </a:fld>
            <a:endParaRPr lang="en-US" altLang="ru-RU"/>
          </a:p>
        </p:txBody>
      </p:sp>
    </p:spTree>
    <p:extLst>
      <p:ext uri="{BB962C8B-B14F-4D97-AF65-F5344CB8AC3E}">
        <p14:creationId xmlns:p14="http://schemas.microsoft.com/office/powerpoint/2010/main" val="1381604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Hard to pick one comment here!</a:t>
            </a:r>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35</a:t>
            </a:fld>
            <a:endParaRPr lang="en-US" altLang="ru-RU"/>
          </a:p>
        </p:txBody>
      </p:sp>
    </p:spTree>
    <p:extLst>
      <p:ext uri="{BB962C8B-B14F-4D97-AF65-F5344CB8AC3E}">
        <p14:creationId xmlns:p14="http://schemas.microsoft.com/office/powerpoint/2010/main" val="1994527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A08FB-3047-5230-D2EC-CB135CB981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C669D0-F4E8-CE85-DB70-299149E9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5A34C4-1084-010B-FE41-CD9C811016C9}"/>
              </a:ext>
            </a:extLst>
          </p:cNvPr>
          <p:cNvSpPr>
            <a:spLocks noGrp="1"/>
          </p:cNvSpPr>
          <p:nvPr>
            <p:ph type="body" idx="1"/>
          </p:nvPr>
        </p:nvSpPr>
        <p:spPr/>
        <p:txBody>
          <a:bodyPr/>
          <a:lstStyle/>
          <a:p>
            <a:r>
              <a:rPr lang="en-GB"/>
              <a:t>NOTES</a:t>
            </a:r>
          </a:p>
          <a:p>
            <a:pPr marL="342900" indent="-342900">
              <a:buFont typeface="Arial" panose="020B0604020202020204" pitchFamily="34" charset="0"/>
              <a:buChar char="•"/>
            </a:pPr>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CEA minimum actions in emergencies linked to participation and acting on feedback were seen as the hardest to implement in an operation.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 results highlight the difference between collecting feedback (one of the easiest actions) and acting on it (one of the hardest).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Several respondents also discussed the heavy workload involved in setting up community feedback mechanisms.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These results suggest areas to focus on more in the CEA surge training, and where it may be helpful to share more case studies and guidance.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Respondents reflected again on the importance of soft skills in meeting or not meeting the CEA minimum actions in emergencies.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896D59E9-8A8A-5FB2-9B4E-FE6E97B32E4A}"/>
              </a:ext>
            </a:extLst>
          </p:cNvPr>
          <p:cNvSpPr>
            <a:spLocks noGrp="1"/>
          </p:cNvSpPr>
          <p:nvPr>
            <p:ph type="sldNum" sz="quarter" idx="5"/>
          </p:nvPr>
        </p:nvSpPr>
        <p:spPr/>
        <p:txBody>
          <a:bodyPr/>
          <a:lstStyle/>
          <a:p>
            <a:pPr>
              <a:defRPr/>
            </a:pPr>
            <a:fld id="{13174689-BECC-4390-B3B9-306A17FD432A}" type="slidenum">
              <a:rPr lang="en-US" altLang="ru-RU" smtClean="0"/>
              <a:pPr>
                <a:defRPr/>
              </a:pPr>
              <a:t>36</a:t>
            </a:fld>
            <a:endParaRPr lang="en-US" altLang="ru-RU"/>
          </a:p>
        </p:txBody>
      </p:sp>
    </p:spTree>
    <p:extLst>
      <p:ext uri="{BB962C8B-B14F-4D97-AF65-F5344CB8AC3E}">
        <p14:creationId xmlns:p14="http://schemas.microsoft.com/office/powerpoint/2010/main" val="316775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8:notes"/>
          <p:cNvSpPr>
            <a:spLocks noGrp="1" noRot="1" noChangeAspect="1"/>
          </p:cNvSpPr>
          <p:nvPr>
            <p:ph type="sldImg" idx="2"/>
          </p:nvPr>
        </p:nvSpPr>
        <p:spPr>
          <a:xfrm>
            <a:off x="358775" y="1241425"/>
            <a:ext cx="5951538"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8:notes"/>
          <p:cNvSpPr txBox="1">
            <a:spLocks noGrp="1"/>
          </p:cNvSpPr>
          <p:nvPr>
            <p:ph type="body" idx="1"/>
          </p:nvPr>
        </p:nvSpPr>
        <p:spPr>
          <a:xfrm>
            <a:off x="666909" y="4777194"/>
            <a:ext cx="5335270" cy="3908614"/>
          </a:xfrm>
          <a:prstGeom prst="rect">
            <a:avLst/>
          </a:prstGeom>
          <a:noFill/>
          <a:ln>
            <a:noFill/>
          </a:ln>
        </p:spPr>
        <p:txBody>
          <a:bodyPr spcFirstLastPara="1" wrap="square" lIns="91425" tIns="45700" rIns="91425" bIns="45700" anchor="t" anchorCtr="0">
            <a:noAutofit/>
          </a:bodyPr>
          <a:lstStyle/>
          <a:p>
            <a:pPr marL="342900" lvl="0" indent="-228282" algn="l" rtl="0">
              <a:lnSpc>
                <a:spcPct val="100000"/>
              </a:lnSpc>
              <a:spcBef>
                <a:spcPts val="542"/>
              </a:spcBef>
              <a:spcAft>
                <a:spcPts val="0"/>
              </a:spcAft>
              <a:buClr>
                <a:schemeClr val="dk1"/>
              </a:buClr>
              <a:buSzPts val="1805"/>
              <a:buFont typeface="Arial"/>
              <a:buNone/>
            </a:pPr>
            <a:endParaRPr/>
          </a:p>
        </p:txBody>
      </p:sp>
      <p:sp>
        <p:nvSpPr>
          <p:cNvPr id="532" name="Google Shape;532;p8:notes"/>
          <p:cNvSpPr txBox="1">
            <a:spLocks noGrp="1"/>
          </p:cNvSpPr>
          <p:nvPr>
            <p:ph type="sldNum" idx="12"/>
          </p:nvPr>
        </p:nvSpPr>
        <p:spPr>
          <a:xfrm>
            <a:off x="3777607" y="9428584"/>
            <a:ext cx="2889938"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45F1A-5927-7792-31E4-E5D9709A95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0F6604-FD09-7070-CF09-698C117676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E07654-E7E8-0939-5F7F-0EFC179740EE}"/>
              </a:ext>
            </a:extLst>
          </p:cNvPr>
          <p:cNvSpPr>
            <a:spLocks noGrp="1"/>
          </p:cNvSpPr>
          <p:nvPr>
            <p:ph type="body" idx="1"/>
          </p:nvPr>
        </p:nvSpPr>
        <p:spPr/>
        <p:txBody>
          <a:bodyPr/>
          <a:lstStyle/>
          <a:p>
            <a:r>
              <a:rPr lang="en-GB"/>
              <a:t>Hard to pick one comment here!</a:t>
            </a:r>
          </a:p>
        </p:txBody>
      </p:sp>
      <p:sp>
        <p:nvSpPr>
          <p:cNvPr id="4" name="Slide Number Placeholder 3">
            <a:extLst>
              <a:ext uri="{FF2B5EF4-FFF2-40B4-BE49-F238E27FC236}">
                <a16:creationId xmlns:a16="http://schemas.microsoft.com/office/drawing/2014/main" id="{E1EBE3F3-DE4A-6637-7EF8-9CCDBF1B91D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42229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9F594-A071-17AC-A570-00F76A1D7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8DF5C9-F38B-DEB0-955C-C6EE116DEA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042F4-1681-A252-6277-21D64AE10B2B}"/>
              </a:ext>
            </a:extLst>
          </p:cNvPr>
          <p:cNvSpPr>
            <a:spLocks noGrp="1"/>
          </p:cNvSpPr>
          <p:nvPr>
            <p:ph type="body" idx="1"/>
          </p:nvPr>
        </p:nvSpPr>
        <p:spPr/>
        <p:txBody>
          <a:bodyPr/>
          <a:lstStyle/>
          <a:p>
            <a:r>
              <a:rPr lang="en-GB"/>
              <a:t>NOTES</a:t>
            </a:r>
          </a:p>
          <a:p>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In line with the challenges raised - Advocacy to leadership on the importance of CEA, adequate CEA budget, and a CEA surge community of practice would help CEA surge feel better supported on a deployment.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 importance of supportive leadership was also raised in KIIs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Almost all CEA surge would deploy again.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KIIs discussed how valuable and appreciated technical support from IFRC CEA staff at the regional or global level was. This helped them to identify resources, validate decisions, understand the NS, and connect with other CEA surge in regional responses. However, it is important this support is clearly signposted, structured, and available one-to-one, as well as in a group.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Informants also discussed the importance of a good handover and briefings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Peer support, mentoring and shadow missions were also mentioned, and these are discussed in section 7.</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AD2BCD03-5D5A-7814-36C0-5767C2955A8A}"/>
              </a:ext>
            </a:extLst>
          </p:cNvPr>
          <p:cNvSpPr>
            <a:spLocks noGrp="1"/>
          </p:cNvSpPr>
          <p:nvPr>
            <p:ph type="sldNum" sz="quarter" idx="5"/>
          </p:nvPr>
        </p:nvSpPr>
        <p:spPr/>
        <p:txBody>
          <a:bodyPr/>
          <a:lstStyle/>
          <a:p>
            <a:pPr>
              <a:defRPr/>
            </a:pPr>
            <a:fld id="{13174689-BECC-4390-B3B9-306A17FD432A}" type="slidenum">
              <a:rPr lang="en-US" altLang="ru-RU" smtClean="0"/>
              <a:pPr>
                <a:defRPr/>
              </a:pPr>
              <a:t>38</a:t>
            </a:fld>
            <a:endParaRPr lang="en-US" altLang="ru-RU"/>
          </a:p>
        </p:txBody>
      </p:sp>
    </p:spTree>
    <p:extLst>
      <p:ext uri="{BB962C8B-B14F-4D97-AF65-F5344CB8AC3E}">
        <p14:creationId xmlns:p14="http://schemas.microsoft.com/office/powerpoint/2010/main" val="777780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FE86-24DC-6756-0BC1-839498880E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E9A6D8-C4C4-7123-96E3-9C4BD99561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B87C04-DF05-0F9F-A7C9-14424B53BE15}"/>
              </a:ext>
            </a:extLst>
          </p:cNvPr>
          <p:cNvSpPr>
            <a:spLocks noGrp="1"/>
          </p:cNvSpPr>
          <p:nvPr>
            <p:ph type="body" idx="1"/>
          </p:nvPr>
        </p:nvSpPr>
        <p:spPr/>
        <p:txBody>
          <a:bodyPr/>
          <a:lstStyle/>
          <a:p>
            <a:r>
              <a:rPr lang="en-GB"/>
              <a:t>Hard to pick one comment here!</a:t>
            </a:r>
          </a:p>
        </p:txBody>
      </p:sp>
      <p:sp>
        <p:nvSpPr>
          <p:cNvPr id="4" name="Slide Number Placeholder 3">
            <a:extLst>
              <a:ext uri="{FF2B5EF4-FFF2-40B4-BE49-F238E27FC236}">
                <a16:creationId xmlns:a16="http://schemas.microsoft.com/office/drawing/2014/main" id="{1F8B32F2-908E-9D71-A81E-E6E29637A8C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57188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50C1E-9882-941E-9D4A-1EF8FF9CEB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30C2D-01E2-E69C-46ED-5908A5777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BF9E98-7620-4F63-A6C8-ED43894F05AB}"/>
              </a:ext>
            </a:extLst>
          </p:cNvPr>
          <p:cNvSpPr>
            <a:spLocks noGrp="1"/>
          </p:cNvSpPr>
          <p:nvPr>
            <p:ph type="body" idx="1"/>
          </p:nvPr>
        </p:nvSpPr>
        <p:spPr/>
        <p:txBody>
          <a:bodyPr/>
          <a:lstStyle/>
          <a:p>
            <a:pPr marL="0" indent="0" algn="l">
              <a:buFont typeface="Arial" panose="020B0604020202020204" pitchFamily="34" charset="0"/>
              <a:buNone/>
            </a:pPr>
            <a:r>
              <a:rPr lang="en-US"/>
              <a:t>NOTES</a:t>
            </a:r>
          </a:p>
          <a:p>
            <a:pPr marL="0" indent="0" algn="l">
              <a:buFont typeface="Arial" panose="020B0604020202020204" pitchFamily="34" charset="0"/>
              <a:buNone/>
            </a:pPr>
            <a:endParaRPr lang="en-US"/>
          </a:p>
          <a:p>
            <a:pPr marL="342900" marR="0" lvl="0" indent="-342900" algn="just" defTabSz="914400" rtl="0" eaLnBrk="0" fontAlgn="base" latinLnBrk="0" hangingPunct="0">
              <a:lnSpc>
                <a:spcPct val="100000"/>
              </a:lnSpc>
              <a:spcBef>
                <a:spcPct val="30000"/>
              </a:spcBef>
              <a:spcAft>
                <a:spcPts val="600"/>
              </a:spcAft>
              <a:buClrTx/>
              <a:buSzTx/>
              <a:buFont typeface="Symbol" pitchFamily="2" charset="2"/>
              <a:buChar char=""/>
              <a:tabLst/>
              <a:defRPr/>
            </a:pPr>
            <a:r>
              <a:rPr lang="en-GB" sz="1800" kern="100">
                <a:effectLst/>
                <a:latin typeface="Open Sans" panose="020B0606030504020204" pitchFamily="34" charset="0"/>
                <a:ea typeface="Aptos" panose="020B0004020202020204" pitchFamily="34" charset="0"/>
                <a:cs typeface="Open Sans" panose="020B0606030504020204" pitchFamily="34" charset="0"/>
              </a:rPr>
              <a:t>Investigate why CEA surge is deployed less in natural disasters and why deployments are declining overall, and if action needs to be taken to address this - </a:t>
            </a:r>
            <a:r>
              <a:rPr lang="en-GB" sz="1800" kern="100">
                <a:effectLst/>
                <a:latin typeface="Open Sans" panose="020B0606030504020204" pitchFamily="34" charset="0"/>
                <a:ea typeface="Aptos" panose="020B0004020202020204" pitchFamily="34" charset="0"/>
                <a:cs typeface="Arial" panose="020B0604020202020204" pitchFamily="34" charset="0"/>
              </a:rPr>
              <a:t>If CEA surge deployments are declining due to increased NS capacity, no action is needed. However, if deployments are declining because CEA is not seen as a priority, then action is needed.</a:t>
            </a: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Adopt guidelines to decide if a surge position should be tier 1 or 2. For example, consider making all positions tier 2 if there is only one CEA surge deploying</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Work with the IFRC surge team and partners to address the frustrations and constraints linked to deployment funding. For example, adding more NS to PNS CEA rosters and improving transparency over alert funding</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Continue long term work advocating to NS leadership on value of CEA, for example through the Ambassadors Network</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Identify improvements to the CEA surge training and develop more case studies and guidance to address the most common deployment challenges. For example, community participation in operations, people skills, and feedback mechanisms</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Advocate and support other sectors to include sessions on community engagement, including the role of a CEA surge, in sector and operation manager surge trainings. This will require support from IFRC’s surge team</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Develop standard operating procedures on the role of CEA staff at the regional and global level in CEA surge deployment alerts, selection and support. Ensure all new regional leads are briefed on CEA surge processes and procedures</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Work with IFRC surge team to ensure the role of regional technical leads in CEA surge alerts, selection and support is clear and communicated to operations</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Work with the IFRC HR and surge team to address any contractual issues arising from deploying NS or IFRC staff through PNS rosters.</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indent="-342900" algn="l">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EFBED2EB-F95F-19EE-E8E8-C36334874656}"/>
              </a:ext>
            </a:extLst>
          </p:cNvPr>
          <p:cNvSpPr>
            <a:spLocks noGrp="1"/>
          </p:cNvSpPr>
          <p:nvPr>
            <p:ph type="sldNum" sz="quarter" idx="5"/>
          </p:nvPr>
        </p:nvSpPr>
        <p:spPr/>
        <p:txBody>
          <a:bodyPr/>
          <a:lstStyle/>
          <a:p>
            <a:pPr>
              <a:defRPr/>
            </a:pPr>
            <a:fld id="{13174689-BECC-4390-B3B9-306A17FD432A}" type="slidenum">
              <a:rPr lang="en-US" altLang="ru-RU" smtClean="0"/>
              <a:pPr>
                <a:defRPr/>
              </a:pPr>
              <a:t>40</a:t>
            </a:fld>
            <a:endParaRPr lang="en-US" altLang="ru-RU"/>
          </a:p>
        </p:txBody>
      </p:sp>
    </p:spTree>
    <p:extLst>
      <p:ext uri="{BB962C8B-B14F-4D97-AF65-F5344CB8AC3E}">
        <p14:creationId xmlns:p14="http://schemas.microsoft.com/office/powerpoint/2010/main" val="73680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9A7D9FF1-02DE-414A-42E8-0ADB0729E8EC}"/>
            </a:ext>
          </a:extLst>
        </p:cNvPr>
        <p:cNvGrpSpPr/>
        <p:nvPr/>
      </p:nvGrpSpPr>
      <p:grpSpPr>
        <a:xfrm>
          <a:off x="0" y="0"/>
          <a:ext cx="0" cy="0"/>
          <a:chOff x="0" y="0"/>
          <a:chExt cx="0" cy="0"/>
        </a:xfrm>
      </p:grpSpPr>
      <p:sp>
        <p:nvSpPr>
          <p:cNvPr id="291" name="Google Shape;291;p3:notes">
            <a:extLst>
              <a:ext uri="{FF2B5EF4-FFF2-40B4-BE49-F238E27FC236}">
                <a16:creationId xmlns:a16="http://schemas.microsoft.com/office/drawing/2014/main" id="{527C7AF2-55BC-16AC-C96F-C27231E9071C}"/>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a:extLst>
              <a:ext uri="{FF2B5EF4-FFF2-40B4-BE49-F238E27FC236}">
                <a16:creationId xmlns:a16="http://schemas.microsoft.com/office/drawing/2014/main" id="{58095D78-BCA5-21F7-7C49-A38624A6484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a:extLst>
              <a:ext uri="{FF2B5EF4-FFF2-40B4-BE49-F238E27FC236}">
                <a16:creationId xmlns:a16="http://schemas.microsoft.com/office/drawing/2014/main" id="{5A12A51D-8783-56BB-C16F-5983EBAE1BE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86488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38426-CC86-C8B2-67FC-B152F4931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C975F-2365-E941-95D4-85B876E1A2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E7B6FF-D462-0669-7CFF-DA14601BB8DE}"/>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a:t>157 people have completed a CEA surge training through since 2017 – through 5 CEA surge trainings and 1 CEA RDRT</a:t>
            </a:r>
          </a:p>
          <a:p>
            <a:pPr marL="342900" indent="-342900">
              <a:buFont typeface="Arial" panose="020B0604020202020204" pitchFamily="34" charset="0"/>
              <a:buChar char="•"/>
            </a:pPr>
            <a:r>
              <a:rPr lang="en-GB"/>
              <a:t>More women than men trained </a:t>
            </a:r>
          </a:p>
          <a:p>
            <a:pPr marL="342900" indent="-342900">
              <a:buFont typeface="Arial" panose="020B0604020202020204" pitchFamily="34" charset="0"/>
              <a:buChar char="•"/>
            </a:pPr>
            <a:r>
              <a:rPr lang="en-GB"/>
              <a:t>Africa and Europe have the highest number of trained people</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9BC85735-7141-7C34-5BCB-C82C695DEBE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59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25AA-031E-9B7F-8FAA-B98E9AB630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56D12C-68C0-4664-1A03-F57B063126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B1941-846E-80DF-81CF-8C8C19C2EBDD}"/>
              </a:ext>
            </a:extLst>
          </p:cNvPr>
          <p:cNvSpPr>
            <a:spLocks noGrp="1"/>
          </p:cNvSpPr>
          <p:nvPr>
            <p:ph type="body" idx="1"/>
          </p:nvPr>
        </p:nvSpPr>
        <p:spPr/>
        <p:txBody>
          <a:bodyPr/>
          <a:lstStyle/>
          <a:p>
            <a:r>
              <a:rPr lang="en-GB"/>
              <a:t>NOTES</a:t>
            </a:r>
          </a:p>
          <a:p>
            <a:pPr marL="342900" indent="-342900">
              <a:buFont typeface="Arial" panose="020B0604020202020204" pitchFamily="34" charset="0"/>
              <a:buChar char="•"/>
            </a:pPr>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Comparing training, roster and deployment data highlights some interesting findings.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For example, while NS make up the largest proportion of those trained, they are deployed less than PNS – most likely due to funding constraints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NS also have a lower share of the roster than PNS despite higher training rates, pointing to the issues with retention once NS staff leave the Movement.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Organisations who have trained the most CEA surge aligns with those who have invested in developing CEA rosters, including the Swedish, British and Canadian Red Cross. However some organisations with high rates of training, do not have corresponding rates of deployment or roster membership.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E53882B0-4B7C-8A4B-34D4-9F1C09D6FA10}"/>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940782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494B4-C7F4-54A8-F0A7-B5E96C4056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23EF57-B6F5-9548-0246-511ACA3F4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B76F50-440A-5F00-E883-2BA36D442831}"/>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a:t>Looking at the data for the top organisations by training, roster and deployment we can see:</a:t>
            </a:r>
          </a:p>
          <a:p>
            <a:pPr marL="1030517" lvl="1" indent="-342900">
              <a:buFont typeface="Arial" panose="020B0604020202020204" pitchFamily="34" charset="0"/>
              <a:buChar char="•"/>
            </a:pPr>
            <a:r>
              <a:rPr lang="en-GB"/>
              <a:t>High purple, low grey = organisations who train but whose people are less likely to be retained e.g., Swedish, Sierra Leone, Norwegian, Malawi</a:t>
            </a:r>
          </a:p>
          <a:p>
            <a:pPr marL="1030517" lvl="1" indent="-342900">
              <a:buFont typeface="Arial" panose="020B0604020202020204" pitchFamily="34" charset="0"/>
              <a:buChar char="•"/>
            </a:pPr>
            <a:r>
              <a:rPr lang="en-GB"/>
              <a:t>High purple, low red = organisations who train a lot but don’t tend to deploy e.g., </a:t>
            </a:r>
            <a:r>
              <a:rPr lang="en-GB" sz="1800" b="0" i="0" u="none" strike="noStrike">
                <a:solidFill>
                  <a:srgbClr val="000000"/>
                </a:solidFill>
                <a:effectLst/>
                <a:latin typeface="Aptos Narrow" panose="020B0004020202020204" pitchFamily="34" charset="0"/>
              </a:rPr>
              <a:t>Kenya, Netherlands, Sierra Leone, German, Norwegians, Malawi. </a:t>
            </a:r>
            <a:r>
              <a:rPr lang="en-GB" sz="2000" b="0" i="0" u="none" strike="noStrike">
                <a:solidFill>
                  <a:srgbClr val="000000"/>
                </a:solidFill>
                <a:effectLst/>
                <a:latin typeface="Aptos Narrow" panose="020B0004020202020204" pitchFamily="34" charset="0"/>
              </a:rPr>
              <a:t>Canadian - but they only trained in March this year so limited opportunities to deploy</a:t>
            </a:r>
          </a:p>
          <a:p>
            <a:pPr marL="1030517" lvl="1" indent="-342900">
              <a:buFont typeface="Arial" panose="020B0604020202020204" pitchFamily="34" charset="0"/>
              <a:buChar char="•"/>
            </a:pPr>
            <a:r>
              <a:rPr lang="en-GB" sz="2000" b="0" i="0" u="none" strike="noStrike">
                <a:solidFill>
                  <a:srgbClr val="000000"/>
                </a:solidFill>
                <a:effectLst/>
                <a:latin typeface="Aptos Narrow" panose="020B0004020202020204" pitchFamily="34" charset="0"/>
              </a:rPr>
              <a:t>High red = organisations who deploy a lot e.g., Swedish, British and Australian</a:t>
            </a:r>
            <a:endParaRPr lang="en-GB"/>
          </a:p>
          <a:p>
            <a:pPr marL="1030517" lvl="1" indent="-342900">
              <a:buFont typeface="Arial" panose="020B0604020202020204" pitchFamily="34" charset="0"/>
              <a:buChar char="•"/>
            </a:pPr>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A4CDBE8B-B690-1E00-D5DF-AF49A5FA64A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83040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675C-D98B-4F46-28B0-4F71D154C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677027-36DA-8544-314E-DA8BF7F84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5555EC-7BD5-5A40-10E9-32FE8882C2E4}"/>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sz="1800" b="0" i="0" u="none" strike="noStrike">
                <a:solidFill>
                  <a:srgbClr val="000000"/>
                </a:solidFill>
                <a:effectLst/>
                <a:latin typeface="Aptos Narrow" panose="020B0004020202020204" pitchFamily="34" charset="0"/>
              </a:rPr>
              <a:t>Suggests we retain less men then women</a:t>
            </a:r>
          </a:p>
          <a:p>
            <a:pPr marL="342900" indent="-342900">
              <a:buFont typeface="Arial" panose="020B0604020202020204" pitchFamily="34" charset="0"/>
              <a:buChar char="•"/>
            </a:pPr>
            <a:r>
              <a:rPr lang="en-GB" sz="1800" b="0" i="0" u="none" strike="noStrike">
                <a:solidFill>
                  <a:srgbClr val="000000"/>
                </a:solidFill>
                <a:effectLst/>
                <a:latin typeface="Aptos Narrow" panose="020B0004020202020204" pitchFamily="34" charset="0"/>
              </a:rPr>
              <a:t>We deploy more men than they are share of the roster – but this doesn’t take into account historical share of the roster (and last surge training was very heavily female so potentially this statistic would have looked very different if calculated last year)</a:t>
            </a:r>
            <a:endParaRPr lang="en-GB"/>
          </a:p>
        </p:txBody>
      </p:sp>
      <p:sp>
        <p:nvSpPr>
          <p:cNvPr id="4" name="Slide Number Placeholder 3">
            <a:extLst>
              <a:ext uri="{FF2B5EF4-FFF2-40B4-BE49-F238E27FC236}">
                <a16:creationId xmlns:a16="http://schemas.microsoft.com/office/drawing/2014/main" id="{AA82A7EF-03FA-BC8B-BCA6-7BE371CB3D34}"/>
              </a:ext>
            </a:extLst>
          </p:cNvPr>
          <p:cNvSpPr>
            <a:spLocks noGrp="1"/>
          </p:cNvSpPr>
          <p:nvPr>
            <p:ph type="sldNum" sz="quarter" idx="5"/>
          </p:nvPr>
        </p:nvSpPr>
        <p:spPr/>
        <p:txBody>
          <a:bodyPr/>
          <a:lstStyle/>
          <a:p>
            <a:pPr>
              <a:defRPr/>
            </a:pPr>
            <a:fld id="{13174689-BECC-4390-B3B9-306A17FD432A}" type="slidenum">
              <a:rPr lang="en-US" altLang="ru-RU" smtClean="0"/>
              <a:pPr>
                <a:defRPr/>
              </a:pPr>
              <a:t>45</a:t>
            </a:fld>
            <a:endParaRPr lang="en-US" altLang="ru-RU"/>
          </a:p>
        </p:txBody>
      </p:sp>
    </p:spTree>
    <p:extLst>
      <p:ext uri="{BB962C8B-B14F-4D97-AF65-F5344CB8AC3E}">
        <p14:creationId xmlns:p14="http://schemas.microsoft.com/office/powerpoint/2010/main" val="14520309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61658-799F-679D-21BC-3B1053BEA0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2EE99-A07D-FEC0-B3DF-D0ED538A7C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CA3825-7090-1D1B-71B1-F15A48926BA7}"/>
              </a:ext>
            </a:extLst>
          </p:cNvPr>
          <p:cNvSpPr>
            <a:spLocks noGrp="1"/>
          </p:cNvSpPr>
          <p:nvPr>
            <p:ph type="body" idx="1"/>
          </p:nvPr>
        </p:nvSpPr>
        <p:spPr/>
        <p:txBody>
          <a:bodyPr/>
          <a:lstStyle/>
          <a:p>
            <a:r>
              <a:rPr lang="en-GB"/>
              <a:t>NOTES</a:t>
            </a:r>
          </a:p>
          <a:p>
            <a:pPr algn="just">
              <a:spcAft>
                <a:spcPts val="600"/>
              </a:spcAft>
            </a:pPr>
            <a:endParaRPr lang="en-GB" sz="2000" kern="100">
              <a:effectLst/>
              <a:latin typeface="Open Sans" panose="020B0606030504020204" pitchFamily="34" charset="0"/>
              <a:ea typeface="Aptos" panose="020B0004020202020204" pitchFamily="34" charset="0"/>
              <a:cs typeface="Arial" panose="020B0604020202020204" pitchFamily="34" charset="0"/>
            </a:endParaRPr>
          </a:p>
          <a:p>
            <a:pPr marL="342900" indent="-342900" algn="just">
              <a:spcAft>
                <a:spcPts val="600"/>
              </a:spcAft>
              <a:buFont typeface="Arial" panose="020B0604020202020204" pitchFamily="34" charset="0"/>
              <a:buChar char="•"/>
            </a:pPr>
            <a:r>
              <a:rPr lang="en-GB" sz="2000" kern="100">
                <a:effectLst/>
                <a:latin typeface="Open Sans" panose="020B0606030504020204" pitchFamily="34" charset="0"/>
                <a:ea typeface="Aptos" panose="020B0004020202020204" pitchFamily="34" charset="0"/>
                <a:cs typeface="Arial" panose="020B0604020202020204" pitchFamily="34" charset="0"/>
              </a:rPr>
              <a:t>64% of CEA surge training participants were approved for tier one deployments, which is the aim of the training. </a:t>
            </a:r>
            <a:r>
              <a:rPr lang="en-GB"/>
              <a:t>13% were also approved for tier 2 coordinator - usually meaning they came with existing deployment and management experience. 22% were not approved for immediate deployment and were asked to complete additional trainings or gain specific experience before being deployed</a:t>
            </a:r>
          </a:p>
          <a:p>
            <a:pPr marL="342900" indent="-34290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Only 20% of those trained have been deployed as CEA surge after attending a training. This means for every 24 people attending a CEA surge training, only 5 are deployed. </a:t>
            </a:r>
          </a:p>
          <a:p>
            <a:pPr marL="342900" indent="-34290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There is however a good retention rate with 73% of those trained still on the roster today.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BF64B6C0-1B92-E55D-5613-7359D588FF31}"/>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28575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6</a:t>
            </a:fld>
            <a:endParaRPr lang="en-US" altLang="ru-RU"/>
          </a:p>
        </p:txBody>
      </p:sp>
    </p:spTree>
    <p:extLst>
      <p:ext uri="{BB962C8B-B14F-4D97-AF65-F5344CB8AC3E}">
        <p14:creationId xmlns:p14="http://schemas.microsoft.com/office/powerpoint/2010/main" val="3814116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78B45-E382-CB5E-1672-B326A4119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4535A-11B5-C8D5-FC74-09FEB2BE53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72A67-BAC5-E0CA-CA5E-2A85F0BC3044}"/>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a:t>Asked to those who had attended a training and deployed (48 respondents)</a:t>
            </a:r>
          </a:p>
          <a:p>
            <a:pPr marL="342900" indent="-342900">
              <a:buFont typeface="Arial" panose="020B0604020202020204" pitchFamily="34" charset="0"/>
              <a:buChar char="•"/>
            </a:pPr>
            <a:r>
              <a:rPr lang="en-GB"/>
              <a:t>90% said the training had prepared them for their deployment – 10% said it somewhat prepared them (5 people). Nobody said not very or not at all prepared</a:t>
            </a:r>
          </a:p>
          <a:p>
            <a:pPr marL="342900" indent="-342900">
              <a:buFont typeface="Arial" panose="020B0604020202020204" pitchFamily="34" charset="0"/>
              <a:buChar char="•"/>
            </a:pPr>
            <a:r>
              <a:rPr lang="en-GB"/>
              <a:t>The most useful parts of the training were the interactive parts that enabled learning by doing and learning from others – so group work, role plays, peer learning and hearing from the facilitators. </a:t>
            </a:r>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Many respondents discussed how the scenarios and role plays were very realistic and worked well to build confidence and familiarise people with the CEA toolkit</a:t>
            </a:r>
            <a:r>
              <a:rPr lang="en-GB">
                <a:effectLst/>
              </a:rPr>
              <a:t> </a:t>
            </a:r>
          </a:p>
          <a:p>
            <a:pPr marL="342900" indent="-342900">
              <a:buFont typeface="Arial" panose="020B0604020202020204" pitchFamily="34" charset="0"/>
              <a:buChar char="•"/>
            </a:pPr>
            <a:r>
              <a:rPr lang="en-GB"/>
              <a:t>The peer coaching was more divisive – 88% found it very or slightly helpful but 8% found it not so helpful (the highest not so helpful score) – although many KIIs mentioned this as useful</a:t>
            </a:r>
          </a:p>
          <a:p>
            <a:pPr marL="342900" indent="-342900">
              <a:buFont typeface="Arial" panose="020B0604020202020204" pitchFamily="34" charset="0"/>
              <a:buChar char="•"/>
            </a:pPr>
            <a:r>
              <a:rPr lang="en-GB" sz="2000" kern="100">
                <a:effectLst/>
                <a:latin typeface="Open Sans" panose="020B0606030504020204" pitchFamily="34" charset="0"/>
                <a:ea typeface="Aptos" panose="020B0004020202020204" pitchFamily="34" charset="0"/>
                <a:cs typeface="Arial" panose="020B0604020202020204" pitchFamily="34" charset="0"/>
              </a:rPr>
              <a:t>The ‘supportive environment’ of the training was also consistently mentioned in training evaluations</a:t>
            </a:r>
          </a:p>
          <a:p>
            <a:pPr marL="342900" indent="-342900">
              <a:buFont typeface="Arial" panose="020B0604020202020204" pitchFamily="34" charset="0"/>
              <a:buChar char="•"/>
            </a:pPr>
            <a:r>
              <a:rPr lang="en-GB"/>
              <a:t>The e-learning generated the least enthusiasm, which is not surprising, but 92% still found it still very or at least slightly helpful</a:t>
            </a:r>
          </a:p>
          <a:p>
            <a:pPr marL="342900" indent="-342900">
              <a:buFont typeface="Arial" panose="020B0604020202020204" pitchFamily="34" charset="0"/>
              <a:buChar char="•"/>
            </a:pPr>
            <a:r>
              <a:rPr lang="en-GB"/>
              <a:t>None of the elements of the training were rated as ‘not at all helpful’</a:t>
            </a:r>
          </a:p>
          <a:p>
            <a:pPr marL="342900" indent="-342900">
              <a:buFont typeface="Arial" panose="020B0604020202020204" pitchFamily="34" charset="0"/>
              <a:buChar char="•"/>
            </a:pPr>
            <a:r>
              <a:rPr lang="en-GB"/>
              <a:t>KIIs also shared challenges and suggestions to improve the training – covered in the next slide</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853FB16F-E17C-A48B-EC1B-CA894ADAA03A}"/>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47554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90C1A-D2B2-F238-7FB9-F544B2CE4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227783-89B6-6BEF-84EE-5585F678DC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FEA9B4-8654-2703-3F70-9B44D204C430}"/>
              </a:ext>
            </a:extLst>
          </p:cNvPr>
          <p:cNvSpPr>
            <a:spLocks noGrp="1"/>
          </p:cNvSpPr>
          <p:nvPr>
            <p:ph type="body" idx="1"/>
          </p:nvPr>
        </p:nvSpPr>
        <p:spPr/>
        <p:txBody>
          <a:bodyPr/>
          <a:lstStyle/>
          <a:p>
            <a:r>
              <a:rPr lang="en-GB"/>
              <a:t>Hard to pick one comment here!</a:t>
            </a:r>
          </a:p>
        </p:txBody>
      </p:sp>
      <p:sp>
        <p:nvSpPr>
          <p:cNvPr id="4" name="Slide Number Placeholder 3">
            <a:extLst>
              <a:ext uri="{FF2B5EF4-FFF2-40B4-BE49-F238E27FC236}">
                <a16:creationId xmlns:a16="http://schemas.microsoft.com/office/drawing/2014/main" id="{FED0E390-9707-0F3C-3128-BB58761A991D}"/>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76209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BAC05-A7AB-D447-D9C4-F82369BE73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B5851-1487-DA28-4C78-3BE4662707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968089-8658-DB65-2FD2-0BCB10866D20}"/>
              </a:ext>
            </a:extLst>
          </p:cNvPr>
          <p:cNvSpPr>
            <a:spLocks noGrp="1"/>
          </p:cNvSpPr>
          <p:nvPr>
            <p:ph type="body" idx="1"/>
          </p:nvPr>
        </p:nvSpPr>
        <p:spPr/>
        <p:txBody>
          <a:bodyPr/>
          <a:lstStyle/>
          <a:p>
            <a:pPr marL="0" indent="0" algn="l">
              <a:buFont typeface="Arial" panose="020B0604020202020204" pitchFamily="34" charset="0"/>
              <a:buNone/>
            </a:pPr>
            <a:r>
              <a:rPr lang="en-US"/>
              <a:t>NOTES</a:t>
            </a:r>
          </a:p>
          <a:p>
            <a:pPr marL="342900" lvl="0" indent="-342900" algn="just">
              <a:spcAft>
                <a:spcPts val="600"/>
              </a:spcAft>
              <a:buFont typeface="Symbol" pitchFamily="2" charset="2"/>
              <a:buChar char=""/>
            </a:pPr>
            <a:endParaRPr lang="en-GB" sz="1800" kern="100">
              <a:effectLst/>
              <a:latin typeface="Open Sans" panose="020B0606030504020204" pitchFamily="34" charset="0"/>
              <a:ea typeface="Aptos" panose="020B0004020202020204" pitchFamily="34" charset="0"/>
              <a:cs typeface="Open Sans" panose="020B0606030504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Reduce the frequency of CEA surge trainings from annually to bi-annually and investigate other methods to build CEA surge roster members skills and experience (see the next section) </a:t>
            </a:r>
          </a:p>
          <a:p>
            <a:pPr marL="342900" lvl="0" indent="-342900" algn="just">
              <a:spcAft>
                <a:spcPts val="600"/>
              </a:spcAft>
              <a:buFont typeface="Symbol" pitchFamily="2" charset="2"/>
              <a:buChar char=""/>
            </a:pPr>
            <a:endParaRPr lang="en-GB" sz="1800" kern="100">
              <a:effectLst/>
              <a:latin typeface="Open Sans" panose="020B0606030504020204" pitchFamily="34" charset="0"/>
              <a:ea typeface="Aptos" panose="020B0004020202020204" pitchFamily="34" charset="0"/>
              <a:cs typeface="Open Sans" panose="020B0606030504020204" pitchFamily="34" charset="0"/>
            </a:endParaRPr>
          </a:p>
          <a:p>
            <a:pPr marL="0" marR="0" lvl="0" indent="0" algn="just" defTabSz="914400" rtl="0" eaLnBrk="0" fontAlgn="base" latinLnBrk="0" hangingPunct="0">
              <a:lnSpc>
                <a:spcPct val="100000"/>
              </a:lnSpc>
              <a:spcBef>
                <a:spcPct val="30000"/>
              </a:spcBef>
              <a:spcAft>
                <a:spcPts val="600"/>
              </a:spcAft>
              <a:buClrTx/>
              <a:buSzTx/>
              <a:buFont typeface="Symbol" pitchFamily="2" charset="2"/>
              <a:buNone/>
              <a:tabLst/>
              <a:defRPr/>
            </a:pPr>
            <a:r>
              <a:rPr lang="en-GB" sz="1800" kern="100">
                <a:effectLst/>
                <a:latin typeface="Open Sans" panose="020B0606030504020204" pitchFamily="34" charset="0"/>
                <a:ea typeface="Aptos" panose="020B0004020202020204" pitchFamily="34" charset="0"/>
                <a:cs typeface="Open Sans" panose="020B0606030504020204" pitchFamily="34" charset="0"/>
              </a:rPr>
              <a:t>Many suggestions in KIIs and the survey on how to improve the training…</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a:effectLst/>
                <a:latin typeface="Open Sans" panose="020B0606030504020204" pitchFamily="34" charset="0"/>
                <a:ea typeface="Aptos" panose="020B0004020202020204" pitchFamily="34" charset="0"/>
              </a:rPr>
              <a:t>The survey, KIIs, and training evaluations, all included feedback that at times the training is too theoretical, and that more time should be given to group work and discussion of real-life examples and challenges</a:t>
            </a:r>
            <a:r>
              <a:rPr lang="en-GB" sz="1600">
                <a:effectLst/>
              </a:rPr>
              <a:t> so - </a:t>
            </a:r>
            <a:r>
              <a:rPr lang="en-GB" sz="1800" kern="100">
                <a:effectLst/>
                <a:latin typeface="Open Sans" panose="020B0606030504020204" pitchFamily="34" charset="0"/>
                <a:ea typeface="Aptos" panose="020B0004020202020204" pitchFamily="34" charset="0"/>
                <a:cs typeface="Open Sans" panose="020B0606030504020204" pitchFamily="34" charset="0"/>
              </a:rPr>
              <a:t>Revise the CEA surge training package to reduce the theory and intensity, by removing some content, allocating less time to PPTs and taught sessions, and replacing theory with case studies and real-life examples. Will mean we really need to enforce that people coming have CEA knowledge and experience – not the training to teach you CEA</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Identify opportunities to integrate more time for experience sharing, peer learning, and social interaction, for example by adding optional evening activities</a:t>
            </a: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Sessions on assessment and feedback very useful – people struggled to suggest what could be removed or cut out</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Modify the CEA surge training content, including the scenario, to allocate more time and focus to developing soft skills, integrating CEA in the other sectors, CEA and PGI joint working, and the role of CEA in different types of operations, especially epidemics. Also consider revising the scenario to start later in the operation as this may be closer to the reality for the majority of CEA surge deployments.</a:t>
            </a:r>
          </a:p>
          <a:p>
            <a:pPr marL="342900" lvl="0" indent="-342900" algn="just">
              <a:spcAft>
                <a:spcPts val="600"/>
              </a:spcAft>
              <a:buFont typeface="Symbol" pitchFamily="2" charset="2"/>
              <a:buChar char=""/>
            </a:pPr>
            <a:endParaRPr lang="en-GB" sz="1800" kern="100">
              <a:effectLst/>
              <a:latin typeface="Open Sans" panose="020B0606030504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89FBB32-563C-0E4D-A681-77D1791A825B}"/>
              </a:ext>
            </a:extLst>
          </p:cNvPr>
          <p:cNvSpPr>
            <a:spLocks noGrp="1"/>
          </p:cNvSpPr>
          <p:nvPr>
            <p:ph type="sldNum" sz="quarter" idx="5"/>
          </p:nvPr>
        </p:nvSpPr>
        <p:spPr/>
        <p:txBody>
          <a:bodyPr/>
          <a:lstStyle/>
          <a:p>
            <a:pPr>
              <a:defRPr/>
            </a:pPr>
            <a:fld id="{13174689-BECC-4390-B3B9-306A17FD432A}" type="slidenum">
              <a:rPr lang="en-US" altLang="ru-RU" smtClean="0"/>
              <a:pPr>
                <a:defRPr/>
              </a:pPr>
              <a:t>49</a:t>
            </a:fld>
            <a:endParaRPr lang="en-US" altLang="ru-RU"/>
          </a:p>
        </p:txBody>
      </p:sp>
    </p:spTree>
    <p:extLst>
      <p:ext uri="{BB962C8B-B14F-4D97-AF65-F5344CB8AC3E}">
        <p14:creationId xmlns:p14="http://schemas.microsoft.com/office/powerpoint/2010/main" val="2692552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11F3115A-8D94-55D3-3C3B-4B588C4A51D7}"/>
            </a:ext>
          </a:extLst>
        </p:cNvPr>
        <p:cNvGrpSpPr/>
        <p:nvPr/>
      </p:nvGrpSpPr>
      <p:grpSpPr>
        <a:xfrm>
          <a:off x="0" y="0"/>
          <a:ext cx="0" cy="0"/>
          <a:chOff x="0" y="0"/>
          <a:chExt cx="0" cy="0"/>
        </a:xfrm>
      </p:grpSpPr>
      <p:sp>
        <p:nvSpPr>
          <p:cNvPr id="291" name="Google Shape;291;p3:notes">
            <a:extLst>
              <a:ext uri="{FF2B5EF4-FFF2-40B4-BE49-F238E27FC236}">
                <a16:creationId xmlns:a16="http://schemas.microsoft.com/office/drawing/2014/main" id="{974CBD8C-536D-2EFB-E733-21C551FBB82C}"/>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a:extLst>
              <a:ext uri="{FF2B5EF4-FFF2-40B4-BE49-F238E27FC236}">
                <a16:creationId xmlns:a16="http://schemas.microsoft.com/office/drawing/2014/main" id="{8549904F-F706-88D6-B5FB-A0E2E87424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a:extLst>
              <a:ext uri="{FF2B5EF4-FFF2-40B4-BE49-F238E27FC236}">
                <a16:creationId xmlns:a16="http://schemas.microsoft.com/office/drawing/2014/main" id="{6ADD196F-7245-7B8D-50B0-7F8AA8130C9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596173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506C3-CCD7-D897-9B7B-399BC92555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349E55-0465-89CB-5F2F-95DD05A9CB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B14472-FBC4-3073-DE93-C110C10B2C40}"/>
              </a:ext>
            </a:extLst>
          </p:cNvPr>
          <p:cNvSpPr>
            <a:spLocks noGrp="1"/>
          </p:cNvSpPr>
          <p:nvPr>
            <p:ph type="body" idx="1"/>
          </p:nvPr>
        </p:nvSpPr>
        <p:spPr/>
        <p:txBody>
          <a:bodyPr/>
          <a:lstStyle/>
          <a:p>
            <a:r>
              <a:rPr lang="en-GB"/>
              <a:t>NOTES</a:t>
            </a:r>
          </a:p>
          <a:p>
            <a:pPr marL="342900" indent="-342900">
              <a:buFont typeface="Arial" panose="020B0604020202020204" pitchFamily="34" charset="0"/>
              <a:buChar char="•"/>
            </a:pPr>
            <a:endParaRPr lang="en-GB"/>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Most said a CEA surge community of practice (COP) would be useful. </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Key informants said this should be a place to meet, share experiences, keep people engaged and enable continual learning. </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Preferred platforms were What’s App and the new IFRC communities site</a:t>
            </a:r>
          </a:p>
          <a:p>
            <a:pPr marL="285750" indent="-285750" algn="just">
              <a:spcAft>
                <a:spcPts val="600"/>
              </a:spcAft>
              <a:buFont typeface="Arial" panose="020B0604020202020204" pitchFamily="34" charset="0"/>
              <a:buChar char="•"/>
            </a:pPr>
            <a:r>
              <a:rPr lang="en-GB" sz="1800" kern="100">
                <a:effectLst/>
                <a:latin typeface="Open Sans" panose="020B0606030504020204" pitchFamily="34" charset="0"/>
                <a:ea typeface="Aptos" panose="020B0004020202020204" pitchFamily="34" charset="0"/>
                <a:cs typeface="Arial" panose="020B0604020202020204" pitchFamily="34" charset="0"/>
              </a:rPr>
              <a:t>People overwhelmingly stressed that the CEA surge COP should be a small, informal, safe space, where people feel comfortable to ask questions and share challenges, with the option for direct messaging. </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F14E61CC-58B2-7471-14E3-F57E0A37D6E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819117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A6104-E2F5-4B24-7E4F-640BA707F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4F569-B02C-4238-5929-1FF706E8B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37B29-6624-AF4A-3883-563A4A76EBE2}"/>
              </a:ext>
            </a:extLst>
          </p:cNvPr>
          <p:cNvSpPr>
            <a:spLocks noGrp="1"/>
          </p:cNvSpPr>
          <p:nvPr>
            <p:ph type="body" idx="1"/>
          </p:nvPr>
        </p:nvSpPr>
        <p:spPr/>
        <p:txBody>
          <a:bodyPr/>
          <a:lstStyle/>
          <a:p>
            <a:r>
              <a:rPr lang="en-GB"/>
              <a:t>NOTES</a:t>
            </a:r>
          </a:p>
          <a:p>
            <a:pPr marL="342900" indent="-342900">
              <a:buFont typeface="Arial" panose="020B0604020202020204" pitchFamily="34" charset="0"/>
              <a:buChar char="•"/>
            </a:pPr>
            <a:endParaRPr lang="en-GB"/>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Almost all respondents discussed that the COP should be a way to provide mentoring and a coaching and buddy system, particularly for those with less CEA surge or IFRC experience. A mentor was seen as very valuable for both CEA technical advice and emotional support</a:t>
            </a:r>
          </a:p>
          <a:p>
            <a:pPr marL="342900" indent="-342900">
              <a:buFont typeface="Arial" panose="020B0604020202020204" pitchFamily="34" charset="0"/>
              <a:buChar char="•"/>
            </a:pPr>
            <a:endParaRPr lang="en-GB"/>
          </a:p>
          <a:p>
            <a:pPr algn="just">
              <a:spcAft>
                <a:spcPts val="600"/>
              </a:spcAft>
            </a:pPr>
            <a:r>
              <a:rPr lang="en-GB" sz="1800" kern="100">
                <a:effectLst/>
                <a:latin typeface="Open Sans" panose="020B0606030504020204" pitchFamily="34" charset="0"/>
                <a:ea typeface="Aptos" panose="020B0004020202020204" pitchFamily="34" charset="0"/>
                <a:cs typeface="Arial" panose="020B0604020202020204" pitchFamily="34" charset="0"/>
              </a:rPr>
              <a:t>Most CEA COP activities seen as useful in the survey and during KIIs – these included:</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Sharing experiences and resources</a:t>
            </a: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Skills refreshers and updates on new tools and approaches</a:t>
            </a: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Sharing info on trainings, alerts, workshops</a:t>
            </a: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Inviting other sectors to share on how we can better support them and integrate CEA in their work</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Interactive sessions to troubleshoot common challenges and solutions.</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Using the roster for more than deployments, for example to review or develop new CEA tools and materials for use in emergencies   </a:t>
            </a:r>
          </a:p>
          <a:p>
            <a:pPr marL="342900" lvl="0" indent="-342900" algn="just">
              <a:spcAft>
                <a:spcPts val="600"/>
              </a:spcAft>
              <a:buFont typeface="Symbol" pitchFamily="2" charset="2"/>
              <a:buChar char=""/>
            </a:pPr>
            <a:r>
              <a:rPr lang="en-GB" sz="1800">
                <a:effectLst/>
                <a:latin typeface="Open Sans" panose="020B0606030504020204" pitchFamily="34" charset="0"/>
                <a:ea typeface="Aptos" panose="020B0004020202020204" pitchFamily="34" charset="0"/>
              </a:rPr>
              <a:t>Shadow missions were commonly mentioned as a successful technique to build confidence and experience, both as part of a surge deployment or outside of surge. </a:t>
            </a:r>
            <a:endParaRPr lang="en-GB" sz="1800" kern="100">
              <a:effectLst/>
              <a:latin typeface="Open Sans" panose="020B0606030504020204" pitchFamily="34" charset="0"/>
              <a:cs typeface="Open Sans" panose="020B0606030504020204" pitchFamily="34" charset="0"/>
            </a:endParaRPr>
          </a:p>
        </p:txBody>
      </p:sp>
      <p:sp>
        <p:nvSpPr>
          <p:cNvPr id="4" name="Slide Number Placeholder 3">
            <a:extLst>
              <a:ext uri="{FF2B5EF4-FFF2-40B4-BE49-F238E27FC236}">
                <a16:creationId xmlns:a16="http://schemas.microsoft.com/office/drawing/2014/main" id="{33544D8C-AF0E-AB3E-E003-7A119BA7C6E7}"/>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48177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CBCEC-6096-264B-C508-D8C9C4239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1FAF9-D17B-6140-9972-9D76BDB353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3A6C9-ECB4-E2C4-7BEF-6BD866317B75}"/>
              </a:ext>
            </a:extLst>
          </p:cNvPr>
          <p:cNvSpPr>
            <a:spLocks noGrp="1"/>
          </p:cNvSpPr>
          <p:nvPr>
            <p:ph type="body" idx="1"/>
          </p:nvPr>
        </p:nvSpPr>
        <p:spPr/>
        <p:txBody>
          <a:bodyPr/>
          <a:lstStyle/>
          <a:p>
            <a:pPr marL="0" indent="0" algn="l">
              <a:buFont typeface="Arial" panose="020B0604020202020204" pitchFamily="34" charset="0"/>
              <a:buNone/>
            </a:pPr>
            <a:r>
              <a:rPr lang="en-US"/>
              <a:t>NOTES</a:t>
            </a:r>
          </a:p>
          <a:p>
            <a:pPr marL="0" indent="0" algn="l">
              <a:buFont typeface="Arial" panose="020B0604020202020204" pitchFamily="34" charset="0"/>
              <a:buNone/>
            </a:pPr>
            <a:endParaRPr lang="en-US"/>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Establish a CEA surge community of practice on IFRC Communities (as a sub-group under the main CEA COP). Use this to share updates on alerts, trainings, new resources etc, but also to encourage peer to peer discussion and sharing</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Organise regular CEA surge COP events, including webinars to hear from those who have deployed, update on new tools and approaches, provide mini-trainings on key CEA skills, troubleshoot common challenges, and hear from guest speakers from other sectors and organisations</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Develop a concept note to establish a CEA surge mentoring approach, outlining how this would work and roles and responsibilities</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lvl="0" indent="-342900" algn="just">
              <a:spcAft>
                <a:spcPts val="600"/>
              </a:spcAft>
              <a:buFont typeface="Symbol" pitchFamily="2" charset="2"/>
              <a:buChar char=""/>
            </a:pPr>
            <a:r>
              <a:rPr lang="en-GB" sz="1800" kern="100">
                <a:effectLst/>
                <a:latin typeface="Open Sans" panose="020B0606030504020204" pitchFamily="34" charset="0"/>
                <a:ea typeface="Aptos" panose="020B0004020202020204" pitchFamily="34" charset="0"/>
                <a:cs typeface="Open Sans" panose="020B0606030504020204" pitchFamily="34" charset="0"/>
              </a:rPr>
              <a:t>Scope out opportunities to scale up CEA shadow missions, including identifying potential funding, and roles and responsibilities. </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0" indent="0" algn="l">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2EC907CD-FF57-5952-01AE-4F2F7412519F}"/>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43893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FC42AAE8-65D1-F516-5D8C-7ADE1C746E39}"/>
            </a:ext>
          </a:extLst>
        </p:cNvPr>
        <p:cNvGrpSpPr/>
        <p:nvPr/>
      </p:nvGrpSpPr>
      <p:grpSpPr>
        <a:xfrm>
          <a:off x="0" y="0"/>
          <a:ext cx="0" cy="0"/>
          <a:chOff x="0" y="0"/>
          <a:chExt cx="0" cy="0"/>
        </a:xfrm>
      </p:grpSpPr>
      <p:sp>
        <p:nvSpPr>
          <p:cNvPr id="291" name="Google Shape;291;p3:notes">
            <a:extLst>
              <a:ext uri="{FF2B5EF4-FFF2-40B4-BE49-F238E27FC236}">
                <a16:creationId xmlns:a16="http://schemas.microsoft.com/office/drawing/2014/main" id="{EA56BC2F-011D-BB57-9C14-5D911877E9E8}"/>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a:extLst>
              <a:ext uri="{FF2B5EF4-FFF2-40B4-BE49-F238E27FC236}">
                <a16:creationId xmlns:a16="http://schemas.microsoft.com/office/drawing/2014/main" id="{558B0268-B0A4-EEAA-A341-C5CBF51AC6D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a:extLst>
              <a:ext uri="{FF2B5EF4-FFF2-40B4-BE49-F238E27FC236}">
                <a16:creationId xmlns:a16="http://schemas.microsoft.com/office/drawing/2014/main" id="{83DF54F8-4EC9-50F0-A7E7-5E10A7CC489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725115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B5BD-059A-3513-173D-52F7C66249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39C65-1BE9-75CF-4242-F928E9B01F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973DDC-FFFD-C5FD-50F4-D43CC77346DB}"/>
              </a:ext>
            </a:extLst>
          </p:cNvPr>
          <p:cNvSpPr>
            <a:spLocks noGrp="1"/>
          </p:cNvSpPr>
          <p:nvPr>
            <p:ph type="body" idx="1"/>
          </p:nvPr>
        </p:nvSpPr>
        <p:spPr/>
        <p:txBody>
          <a:bodyPr/>
          <a:lstStyle/>
          <a:p>
            <a:pPr marL="0" indent="0" algn="l">
              <a:buFont typeface="Arial" panose="020B0604020202020204" pitchFamily="34" charset="0"/>
              <a:buNone/>
            </a:pPr>
            <a:r>
              <a:rPr lang="en-US"/>
              <a:t>NOTES</a:t>
            </a:r>
          </a:p>
          <a:p>
            <a:pPr marL="0" indent="0" algn="l">
              <a:buFont typeface="Arial" panose="020B0604020202020204" pitchFamily="34" charset="0"/>
              <a:buNone/>
            </a:pPr>
            <a:endParaRPr lang="en-US"/>
          </a:p>
          <a:p>
            <a:pPr marL="0" indent="0" algn="l">
              <a:buFont typeface="Arial" panose="020B0604020202020204" pitchFamily="34" charset="0"/>
              <a:buNone/>
            </a:pPr>
            <a:endParaRPr lang="en-US"/>
          </a:p>
        </p:txBody>
      </p:sp>
      <p:sp>
        <p:nvSpPr>
          <p:cNvPr id="4" name="Slide Number Placeholder 3">
            <a:extLst>
              <a:ext uri="{FF2B5EF4-FFF2-40B4-BE49-F238E27FC236}">
                <a16:creationId xmlns:a16="http://schemas.microsoft.com/office/drawing/2014/main" id="{75B8A7A2-0C2C-6EA6-0A35-82AF760E323E}"/>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174689-BECC-4390-B3B9-306A17FD432A}" type="slidenum">
              <a:rPr kumimoji="0" lang="en-US"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ru-RU"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505173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a:extLst>
            <a:ext uri="{FF2B5EF4-FFF2-40B4-BE49-F238E27FC236}">
              <a16:creationId xmlns:a16="http://schemas.microsoft.com/office/drawing/2014/main" id="{D29154C2-EE4A-3030-71F2-1ADA6C32224D}"/>
            </a:ext>
          </a:extLst>
        </p:cNvPr>
        <p:cNvGrpSpPr/>
        <p:nvPr/>
      </p:nvGrpSpPr>
      <p:grpSpPr>
        <a:xfrm>
          <a:off x="0" y="0"/>
          <a:ext cx="0" cy="0"/>
          <a:chOff x="0" y="0"/>
          <a:chExt cx="0" cy="0"/>
        </a:xfrm>
      </p:grpSpPr>
      <p:sp>
        <p:nvSpPr>
          <p:cNvPr id="291" name="Google Shape;291;p3:notes">
            <a:extLst>
              <a:ext uri="{FF2B5EF4-FFF2-40B4-BE49-F238E27FC236}">
                <a16:creationId xmlns:a16="http://schemas.microsoft.com/office/drawing/2014/main" id="{21079A6A-967C-B926-9DEB-F26BE4CBAE1E}"/>
              </a:ext>
            </a:extLst>
          </p:cNvPr>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a:extLst>
              <a:ext uri="{FF2B5EF4-FFF2-40B4-BE49-F238E27FC236}">
                <a16:creationId xmlns:a16="http://schemas.microsoft.com/office/drawing/2014/main" id="{44193EEB-E24B-B9BF-AEEC-A25811382D6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a:extLst>
              <a:ext uri="{FF2B5EF4-FFF2-40B4-BE49-F238E27FC236}">
                <a16:creationId xmlns:a16="http://schemas.microsoft.com/office/drawing/2014/main" id="{0BFCB391-DAFB-59C0-55BC-1A9098ECAD1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164090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215B5-017C-19E9-F999-3B9108E3F0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DD66D2-8E4A-82E2-D186-8B6AC2C655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79C559-51C3-23A7-21C3-5824FA282511}"/>
              </a:ext>
            </a:extLst>
          </p:cNvPr>
          <p:cNvSpPr>
            <a:spLocks noGrp="1"/>
          </p:cNvSpPr>
          <p:nvPr>
            <p:ph type="body" idx="1"/>
          </p:nvPr>
        </p:nvSpPr>
        <p:spPr/>
        <p:txBody>
          <a:bodyPr/>
          <a:lstStyle/>
          <a:p>
            <a:r>
              <a:rPr lang="en-GB"/>
              <a:t>NOTES</a:t>
            </a:r>
          </a:p>
          <a:p>
            <a:endParaRPr lang="en-GB"/>
          </a:p>
          <a:p>
            <a:pPr marL="285750" indent="-285750">
              <a:buFont typeface="Arial" panose="020B0604020202020204" pitchFamily="34" charset="0"/>
              <a:buChar char="•"/>
            </a:pPr>
            <a:r>
              <a:rPr lang="en-GB" sz="1800">
                <a:effectLst/>
                <a:latin typeface="Open Sans" panose="020B0606030504020204" pitchFamily="34" charset="0"/>
                <a:ea typeface="Aptos" panose="020B0004020202020204" pitchFamily="34" charset="0"/>
              </a:rPr>
              <a:t>There are 130 CEA rapid response within RRMS, including 58 nationalities and 46 Movement organisations. </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Reduced from 156 at the start of the review process. 28 people were removed, mainly due to incorrect contact details, and 2 people were added who have mission experience but had not been included in RRMS</a:t>
            </a: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 CEA surge roster is predominantly female (72% / 28%)</a:t>
            </a:r>
            <a:endParaRPr lang="en-GB" sz="1800" kern="100">
              <a:effectLst/>
              <a:latin typeface="Aptos" panose="020B00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GB" sz="1800">
                <a:effectLst/>
                <a:latin typeface="Open Sans" panose="020B0606030504020204" pitchFamily="34" charset="0"/>
                <a:ea typeface="Aptos" panose="020B0004020202020204" pitchFamily="34" charset="0"/>
              </a:rPr>
              <a:t>PNS make up 35% of the roster, NS 30% and IFRC 25%</a:t>
            </a:r>
          </a:p>
        </p:txBody>
      </p:sp>
      <p:sp>
        <p:nvSpPr>
          <p:cNvPr id="4" name="Slide Number Placeholder 3">
            <a:extLst>
              <a:ext uri="{FF2B5EF4-FFF2-40B4-BE49-F238E27FC236}">
                <a16:creationId xmlns:a16="http://schemas.microsoft.com/office/drawing/2014/main" id="{8171A7ED-13E0-80C3-61D7-FBB2002A87FF}"/>
              </a:ext>
            </a:extLst>
          </p:cNvPr>
          <p:cNvSpPr>
            <a:spLocks noGrp="1"/>
          </p:cNvSpPr>
          <p:nvPr>
            <p:ph type="sldNum" sz="quarter" idx="5"/>
          </p:nvPr>
        </p:nvSpPr>
        <p:spPr/>
        <p:txBody>
          <a:bodyPr/>
          <a:lstStyle/>
          <a:p>
            <a:pPr>
              <a:defRPr/>
            </a:pPr>
            <a:fld id="{13174689-BECC-4390-B3B9-306A17FD432A}" type="slidenum">
              <a:rPr lang="en-US" altLang="ru-RU" smtClean="0"/>
              <a:pPr>
                <a:defRPr/>
              </a:pPr>
              <a:t>8</a:t>
            </a:fld>
            <a:endParaRPr lang="en-US" altLang="ru-RU"/>
          </a:p>
        </p:txBody>
      </p:sp>
    </p:spTree>
    <p:extLst>
      <p:ext uri="{BB962C8B-B14F-4D97-AF65-F5344CB8AC3E}">
        <p14:creationId xmlns:p14="http://schemas.microsoft.com/office/powerpoint/2010/main" val="3721000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a:t>There is a correlation between Nationalities and organisations with most CEA surge in the roster – but it’s not exact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The membership of the roster reflects the PNS and NS who have invested most in CEA, with the Canadian, British, Swedish, Netherlands and Kenya Red Cross all having five or more members. </a:t>
            </a:r>
          </a:p>
          <a:p>
            <a:pPr marL="342900" indent="-34290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pPr>
              <a:defRPr/>
            </a:pPr>
            <a:fld id="{13174689-BECC-4390-B3B9-306A17FD432A}" type="slidenum">
              <a:rPr lang="en-US" altLang="ru-RU" smtClean="0"/>
              <a:pPr>
                <a:defRPr/>
              </a:pPr>
              <a:t>9</a:t>
            </a:fld>
            <a:endParaRPr lang="en-US" altLang="ru-RU"/>
          </a:p>
        </p:txBody>
      </p:sp>
    </p:spTree>
    <p:extLst>
      <p:ext uri="{BB962C8B-B14F-4D97-AF65-F5344CB8AC3E}">
        <p14:creationId xmlns:p14="http://schemas.microsoft.com/office/powerpoint/2010/main" val="84313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0B51C-52A7-693D-915D-A6B18E218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B6B17-9502-6D5A-580F-96BA61B9A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0E0C4-2BDF-512D-56E5-A4E96992E492}"/>
              </a:ext>
            </a:extLst>
          </p:cNvPr>
          <p:cNvSpPr>
            <a:spLocks noGrp="1"/>
          </p:cNvSpPr>
          <p:nvPr>
            <p:ph type="body" idx="1"/>
          </p:nvPr>
        </p:nvSpPr>
        <p:spPr/>
        <p:txBody>
          <a:bodyPr/>
          <a:lstStyle/>
          <a:p>
            <a:r>
              <a:rPr lang="en-GB"/>
              <a:t>NOTES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Encouraging that most CEA surge (88%) have attended a CEA surge training. </a:t>
            </a:r>
            <a:r>
              <a:rPr lang="en-GB" sz="1800"/>
              <a:t>Those who have not joined the roster as a result of deployments or work in CEA</a:t>
            </a:r>
            <a:endParaRPr lang="en-GB" sz="1800">
              <a:effectLst/>
              <a:latin typeface="Open Sans" panose="020B0606030504020204" pitchFamily="34" charset="0"/>
              <a:ea typeface="Aptos" panose="020B0004020202020204"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Just under half (45%) have been deployed</a:t>
            </a:r>
            <a:r>
              <a:rPr lang="en-GB" sz="1800">
                <a:effectLst/>
              </a:rPr>
              <a: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The majority (97%) are approved for tier 1 (officer) deployments, with 28% also approved for tier 2 (coordinator). The remaining 3% were recommended to complete additional trainings or gain more experience before being deployed. One gap is that we have no way at the moment to track people as they gain experience and could be approved for tier 2 deployments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CEA surge come a range of different disciplines, although 49% work in a CEA role, </a:t>
            </a:r>
            <a:r>
              <a:rPr lang="en-GB" sz="2000" kern="100">
                <a:effectLst/>
                <a:latin typeface="Open Sans" panose="020B0606030504020204" pitchFamily="34" charset="0"/>
                <a:ea typeface="Aptos" panose="020B0004020202020204" pitchFamily="34" charset="0"/>
                <a:cs typeface="Arial" panose="020B0604020202020204" pitchFamily="34" charset="0"/>
              </a:rPr>
              <a:t>3% in a CEA/PGI, and 3% in a CEA/PMER role.</a:t>
            </a:r>
            <a:endParaRPr lang="en-GB" sz="20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4E6092E1-5CB8-B544-4477-CE100BB545B7}"/>
              </a:ext>
            </a:extLst>
          </p:cNvPr>
          <p:cNvSpPr>
            <a:spLocks noGrp="1"/>
          </p:cNvSpPr>
          <p:nvPr>
            <p:ph type="sldNum" sz="quarter" idx="5"/>
          </p:nvPr>
        </p:nvSpPr>
        <p:spPr/>
        <p:txBody>
          <a:bodyPr/>
          <a:lstStyle/>
          <a:p>
            <a:pPr>
              <a:defRPr/>
            </a:pPr>
            <a:fld id="{13174689-BECC-4390-B3B9-306A17FD432A}" type="slidenum">
              <a:rPr lang="en-US" altLang="ru-RU" smtClean="0"/>
              <a:pPr>
                <a:defRPr/>
              </a:pPr>
              <a:t>10</a:t>
            </a:fld>
            <a:endParaRPr lang="en-US" altLang="ru-RU"/>
          </a:p>
        </p:txBody>
      </p:sp>
    </p:spTree>
    <p:extLst>
      <p:ext uri="{BB962C8B-B14F-4D97-AF65-F5344CB8AC3E}">
        <p14:creationId xmlns:p14="http://schemas.microsoft.com/office/powerpoint/2010/main" val="331532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4DB8F-ECE7-41B4-3F68-1CE7653A8D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073E7-C634-7862-55E9-C3F2F6A2E7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5435B6-41E2-E2F6-1F0F-50D9D106E9B2}"/>
              </a:ext>
            </a:extLst>
          </p:cNvPr>
          <p:cNvSpPr>
            <a:spLocks noGrp="1"/>
          </p:cNvSpPr>
          <p:nvPr>
            <p:ph type="body" idx="1"/>
          </p:nvPr>
        </p:nvSpPr>
        <p:spPr/>
        <p:txBody>
          <a:bodyPr/>
          <a:lstStyle/>
          <a:p>
            <a:r>
              <a:rPr lang="en-GB"/>
              <a:t>NOTES</a:t>
            </a:r>
          </a:p>
          <a:p>
            <a:endParaRPr lang="en-GB"/>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Almost two thirds (83 people) of the CEA surge in RRMS are available to deploy now.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a:effectLst/>
                <a:latin typeface="Open Sans" panose="020B0606030504020204" pitchFamily="34" charset="0"/>
                <a:ea typeface="Aptos" panose="020B0004020202020204" pitchFamily="34" charset="0"/>
              </a:rPr>
              <a:t>Of the 83 people available now, 77% are working for the Movement and 14% are registered with an NS</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Arial" panose="020B0604020202020204" pitchFamily="34" charset="0"/>
              </a:rPr>
              <a:t>Within those registered with an NS, eight are part of a PNS roster and four are registered as NS volunteers</a:t>
            </a:r>
            <a:endParaRPr lang="en-GB" sz="1800">
              <a:effectLst/>
              <a:latin typeface="Open Sans" panose="020B0606030504020204" pitchFamily="34" charset="0"/>
              <a:ea typeface="Aptos" panose="020B0004020202020204" pitchFamily="34" charset="0"/>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800" kern="100">
                <a:effectLst/>
                <a:latin typeface="Open Sans" panose="020B0606030504020204" pitchFamily="34" charset="0"/>
                <a:ea typeface="Aptos" panose="020B0004020202020204" pitchFamily="34" charset="0"/>
                <a:cs typeface="Open Sans" panose="020B0606030504020204" pitchFamily="34" charset="0"/>
              </a:rPr>
              <a:t>Work and family commitments are the main reasons people are not available </a:t>
            </a:r>
            <a:endParaRPr lang="en-GB" sz="1800" kern="100">
              <a:effectLst/>
              <a:latin typeface="Open Sans" panose="020B0606030504020204" pitchFamily="34" charset="0"/>
              <a:ea typeface="Aptos" panose="020B0004020202020204" pitchFamily="34" charset="0"/>
              <a:cs typeface="Arial" panose="020B0604020202020204" pitchFamily="34" charset="0"/>
            </a:endParaRPr>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While current position was the top reason why both men and women are unavailable to deploy, women did cite a broader range of reasons than men</a:t>
            </a:r>
          </a:p>
          <a:p>
            <a:pPr marL="342900" indent="-342900">
              <a:buFont typeface="Arial" panose="020B0604020202020204" pitchFamily="34" charset="0"/>
              <a:buChar char="•"/>
            </a:pPr>
            <a:r>
              <a:rPr lang="en-GB" sz="1800">
                <a:effectLst/>
                <a:latin typeface="Open Sans" panose="020B0606030504020204" pitchFamily="34" charset="0"/>
                <a:ea typeface="Aptos" panose="020B0004020202020204" pitchFamily="34" charset="0"/>
              </a:rPr>
              <a:t>However, the proportion of women citing family reasons was not proportionally higher than men</a:t>
            </a:r>
            <a:r>
              <a:rPr lang="en-GB">
                <a:effectLst/>
              </a:rPr>
              <a:t> </a:t>
            </a:r>
            <a:endParaRPr lang="en-GB"/>
          </a:p>
          <a:p>
            <a:pPr marL="342900" indent="-342900">
              <a:buFont typeface="Arial" panose="020B0604020202020204" pitchFamily="34" charset="0"/>
              <a:buChar char="•"/>
            </a:pPr>
            <a:endParaRPr lang="en-GB"/>
          </a:p>
        </p:txBody>
      </p:sp>
      <p:sp>
        <p:nvSpPr>
          <p:cNvPr id="4" name="Slide Number Placeholder 3">
            <a:extLst>
              <a:ext uri="{FF2B5EF4-FFF2-40B4-BE49-F238E27FC236}">
                <a16:creationId xmlns:a16="http://schemas.microsoft.com/office/drawing/2014/main" id="{6FB8A6A5-458D-EFD1-A3B8-BE2E17E1239E}"/>
              </a:ext>
            </a:extLst>
          </p:cNvPr>
          <p:cNvSpPr>
            <a:spLocks noGrp="1"/>
          </p:cNvSpPr>
          <p:nvPr>
            <p:ph type="sldNum" sz="quarter" idx="5"/>
          </p:nvPr>
        </p:nvSpPr>
        <p:spPr/>
        <p:txBody>
          <a:bodyPr/>
          <a:lstStyle/>
          <a:p>
            <a:pPr>
              <a:defRPr/>
            </a:pPr>
            <a:fld id="{13174689-BECC-4390-B3B9-306A17FD432A}" type="slidenum">
              <a:rPr lang="en-US" altLang="ru-RU" smtClean="0"/>
              <a:pPr>
                <a:defRPr/>
              </a:pPr>
              <a:t>11</a:t>
            </a:fld>
            <a:endParaRPr lang="en-US" altLang="ru-RU"/>
          </a:p>
        </p:txBody>
      </p:sp>
    </p:spTree>
    <p:extLst>
      <p:ext uri="{BB962C8B-B14F-4D97-AF65-F5344CB8AC3E}">
        <p14:creationId xmlns:p14="http://schemas.microsoft.com/office/powerpoint/2010/main" val="2816787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A picture containing drawing&#10;&#10;Description automatically generated">
            <a:extLst>
              <a:ext uri="{FF2B5EF4-FFF2-40B4-BE49-F238E27FC236}">
                <a16:creationId xmlns:a16="http://schemas.microsoft.com/office/drawing/2014/main" id="{F1087E6B-D87E-0E22-2D7B-3D457FB2CC7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75842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0"/>
            <a:ext cx="96012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DF29871F-CEED-B04E-8518-F4CA2D5835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357270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5">
    <p:spTree>
      <p:nvGrpSpPr>
        <p:cNvPr id="1" name=""/>
        <p:cNvGrpSpPr/>
        <p:nvPr/>
      </p:nvGrpSpPr>
      <p:grpSpPr>
        <a:xfrm>
          <a:off x="0" y="0"/>
          <a:ext cx="0" cy="0"/>
          <a:chOff x="0" y="0"/>
          <a:chExt cx="0" cy="0"/>
        </a:xfrm>
      </p:grpSpPr>
      <p:sp>
        <p:nvSpPr>
          <p:cNvPr id="4" name="Picture Placeholder 2"/>
          <p:cNvSpPr>
            <a:spLocks noGrp="1"/>
          </p:cNvSpPr>
          <p:nvPr>
            <p:ph type="pic" sz="quarter" idx="10"/>
          </p:nvPr>
        </p:nvSpPr>
        <p:spPr>
          <a:xfrm>
            <a:off x="0" y="2317897"/>
            <a:ext cx="10994065" cy="6868633"/>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DF29871F-CEED-B04E-8518-F4CA2D5835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882380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6698918" cy="669891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4279192" y="4287009"/>
            <a:ext cx="4798110" cy="479811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6B0F88A4-FF9B-F54C-BFA6-563C6D03A2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21701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907700"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9" name="Picture Placeholder 2"/>
          <p:cNvSpPr>
            <a:spLocks noGrp="1"/>
          </p:cNvSpPr>
          <p:nvPr>
            <p:ph type="pic" sz="quarter" idx="11"/>
          </p:nvPr>
        </p:nvSpPr>
        <p:spPr>
          <a:xfrm>
            <a:off x="-24384" y="0"/>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4" name="Picture Placeholder 2"/>
          <p:cNvSpPr>
            <a:spLocks noGrp="1"/>
          </p:cNvSpPr>
          <p:nvPr>
            <p:ph type="pic" sz="quarter" idx="13"/>
          </p:nvPr>
        </p:nvSpPr>
        <p:spPr>
          <a:xfrm>
            <a:off x="3441658"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5" name="Picture Placeholder 2"/>
          <p:cNvSpPr>
            <a:spLocks noGrp="1"/>
          </p:cNvSpPr>
          <p:nvPr>
            <p:ph type="pic" sz="quarter" idx="14"/>
          </p:nvPr>
        </p:nvSpPr>
        <p:spPr>
          <a:xfrm>
            <a:off x="-24384" y="342952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6" name="Picture Placeholder 2"/>
          <p:cNvSpPr>
            <a:spLocks noGrp="1"/>
          </p:cNvSpPr>
          <p:nvPr>
            <p:ph type="pic" sz="quarter" idx="15"/>
          </p:nvPr>
        </p:nvSpPr>
        <p:spPr>
          <a:xfrm>
            <a:off x="3441658"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7" name="Picture Placeholder 2"/>
          <p:cNvSpPr>
            <a:spLocks noGrp="1"/>
          </p:cNvSpPr>
          <p:nvPr>
            <p:ph type="pic" sz="quarter" idx="16"/>
          </p:nvPr>
        </p:nvSpPr>
        <p:spPr>
          <a:xfrm>
            <a:off x="-24384" y="6859059"/>
            <a:ext cx="3466042" cy="3429529"/>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13" name="Picture 12" descr="A picture containing drawing&#10;&#10;Description automatically generated">
            <a:extLst>
              <a:ext uri="{FF2B5EF4-FFF2-40B4-BE49-F238E27FC236}">
                <a16:creationId xmlns:a16="http://schemas.microsoft.com/office/drawing/2014/main" id="{C6153088-D967-E345-BB49-962A0CE7B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709996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2" name="Picture Placeholder 2"/>
          <p:cNvSpPr>
            <a:spLocks noGrp="1"/>
          </p:cNvSpPr>
          <p:nvPr>
            <p:ph type="pic" sz="quarter" idx="12"/>
          </p:nvPr>
        </p:nvSpPr>
        <p:spPr>
          <a:xfrm>
            <a:off x="1135917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3" name="Picture Placeholder 2"/>
          <p:cNvSpPr>
            <a:spLocks noGrp="1"/>
          </p:cNvSpPr>
          <p:nvPr>
            <p:ph type="pic" sz="quarter" idx="13"/>
          </p:nvPr>
        </p:nvSpPr>
        <p:spPr>
          <a:xfrm>
            <a:off x="9087336"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4" name="Picture Placeholder 2"/>
          <p:cNvSpPr>
            <a:spLocks noGrp="1"/>
          </p:cNvSpPr>
          <p:nvPr>
            <p:ph type="pic" sz="quarter" idx="14"/>
          </p:nvPr>
        </p:nvSpPr>
        <p:spPr>
          <a:xfrm>
            <a:off x="6815502"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5" name="Picture Placeholder 2"/>
          <p:cNvSpPr>
            <a:spLocks noGrp="1"/>
          </p:cNvSpPr>
          <p:nvPr>
            <p:ph type="pic" sz="quarter" idx="15"/>
          </p:nvPr>
        </p:nvSpPr>
        <p:spPr>
          <a:xfrm>
            <a:off x="4543668"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6" name="Picture Placeholder 2"/>
          <p:cNvSpPr>
            <a:spLocks noGrp="1"/>
          </p:cNvSpPr>
          <p:nvPr>
            <p:ph type="pic" sz="quarter" idx="16"/>
          </p:nvPr>
        </p:nvSpPr>
        <p:spPr>
          <a:xfrm>
            <a:off x="2271834"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27" name="Picture Placeholder 2"/>
          <p:cNvSpPr>
            <a:spLocks noGrp="1"/>
          </p:cNvSpPr>
          <p:nvPr>
            <p:ph type="pic" sz="quarter" idx="17"/>
          </p:nvPr>
        </p:nvSpPr>
        <p:spPr>
          <a:xfrm>
            <a:off x="0" y="0"/>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0" name="Picture Placeholder 2"/>
          <p:cNvSpPr>
            <a:spLocks noGrp="1"/>
          </p:cNvSpPr>
          <p:nvPr>
            <p:ph type="pic" sz="quarter" idx="19"/>
          </p:nvPr>
        </p:nvSpPr>
        <p:spPr>
          <a:xfrm>
            <a:off x="9087336"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1" name="Picture Placeholder 2"/>
          <p:cNvSpPr>
            <a:spLocks noGrp="1"/>
          </p:cNvSpPr>
          <p:nvPr>
            <p:ph type="pic" sz="quarter" idx="20"/>
          </p:nvPr>
        </p:nvSpPr>
        <p:spPr>
          <a:xfrm>
            <a:off x="6815502"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2" name="Picture Placeholder 2"/>
          <p:cNvSpPr>
            <a:spLocks noGrp="1"/>
          </p:cNvSpPr>
          <p:nvPr>
            <p:ph type="pic" sz="quarter" idx="21"/>
          </p:nvPr>
        </p:nvSpPr>
        <p:spPr>
          <a:xfrm>
            <a:off x="4543668"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3" name="Picture Placeholder 2"/>
          <p:cNvSpPr>
            <a:spLocks noGrp="1"/>
          </p:cNvSpPr>
          <p:nvPr>
            <p:ph type="pic" sz="quarter" idx="22"/>
          </p:nvPr>
        </p:nvSpPr>
        <p:spPr>
          <a:xfrm>
            <a:off x="2271834"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44" name="Picture Placeholder 2"/>
          <p:cNvSpPr>
            <a:spLocks noGrp="1"/>
          </p:cNvSpPr>
          <p:nvPr>
            <p:ph type="pic" sz="quarter" idx="23"/>
          </p:nvPr>
        </p:nvSpPr>
        <p:spPr>
          <a:xfrm>
            <a:off x="0" y="2247901"/>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7" name="Picture Placeholder 2"/>
          <p:cNvSpPr>
            <a:spLocks noGrp="1"/>
          </p:cNvSpPr>
          <p:nvPr>
            <p:ph type="pic" sz="quarter" idx="25"/>
          </p:nvPr>
        </p:nvSpPr>
        <p:spPr>
          <a:xfrm>
            <a:off x="4543668"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8" name="Picture Placeholder 2"/>
          <p:cNvSpPr>
            <a:spLocks noGrp="1"/>
          </p:cNvSpPr>
          <p:nvPr>
            <p:ph type="pic" sz="quarter" idx="26"/>
          </p:nvPr>
        </p:nvSpPr>
        <p:spPr>
          <a:xfrm>
            <a:off x="2271834"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59" name="Picture Placeholder 2"/>
          <p:cNvSpPr>
            <a:spLocks noGrp="1"/>
          </p:cNvSpPr>
          <p:nvPr>
            <p:ph type="pic" sz="quarter" idx="27"/>
          </p:nvPr>
        </p:nvSpPr>
        <p:spPr>
          <a:xfrm>
            <a:off x="0" y="4495802"/>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0" name="Picture Placeholder 2"/>
          <p:cNvSpPr>
            <a:spLocks noGrp="1"/>
          </p:cNvSpPr>
          <p:nvPr>
            <p:ph type="pic" sz="quarter" idx="28"/>
          </p:nvPr>
        </p:nvSpPr>
        <p:spPr>
          <a:xfrm>
            <a:off x="0" y="6743703"/>
            <a:ext cx="2271834" cy="2247901"/>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21" name="Picture 20" descr="A picture containing drawing&#10;&#10;Description automatically generated">
            <a:extLst>
              <a:ext uri="{FF2B5EF4-FFF2-40B4-BE49-F238E27FC236}">
                <a16:creationId xmlns:a16="http://schemas.microsoft.com/office/drawing/2014/main" id="{AB2D3455-4DB6-AD40-8226-3DC009A5363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498689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076448"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6052354" y="0"/>
            <a:ext cx="3975907"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8D3D034F-D23D-3840-A32C-50C3BA8F04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808353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2457449" y="0"/>
            <a:ext cx="5485374"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6" name="Picture Placeholder 2"/>
          <p:cNvSpPr>
            <a:spLocks noGrp="1"/>
          </p:cNvSpPr>
          <p:nvPr>
            <p:ph type="pic" sz="quarter" idx="11"/>
          </p:nvPr>
        </p:nvSpPr>
        <p:spPr>
          <a:xfrm>
            <a:off x="0" y="0"/>
            <a:ext cx="2457448"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8F2218D0-88EB-0848-8A65-E9C52FBF87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720988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0" y="0"/>
            <a:ext cx="7942823"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6" name="Picture 5" descr="A picture containing drawing&#10;&#10;Description automatically generated">
            <a:extLst>
              <a:ext uri="{FF2B5EF4-FFF2-40B4-BE49-F238E27FC236}">
                <a16:creationId xmlns:a16="http://schemas.microsoft.com/office/drawing/2014/main" id="{A33B3ED5-98CD-2848-B584-546FA3FFDA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677020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8180310" y="0"/>
            <a:ext cx="10107690" cy="10288588"/>
          </a:xfrm>
          <a:custGeom>
            <a:avLst/>
            <a:gdLst>
              <a:gd name="T0" fmla="*/ 4469 w 4469"/>
              <a:gd name="T1" fmla="*/ 4552 h 4552"/>
              <a:gd name="T2" fmla="*/ 3879 w 4469"/>
              <a:gd name="T3" fmla="*/ 4552 h 4552"/>
              <a:gd name="T4" fmla="*/ 1610 w 4469"/>
              <a:gd name="T5" fmla="*/ 2276 h 4552"/>
              <a:gd name="T6" fmla="*/ 3879 w 4469"/>
              <a:gd name="T7" fmla="*/ 0 h 4552"/>
              <a:gd name="T8" fmla="*/ 4469 w 4469"/>
              <a:gd name="T9" fmla="*/ 0 h 4552"/>
              <a:gd name="T10" fmla="*/ 4469 w 4469"/>
              <a:gd name="T11" fmla="*/ 4552 h 4552"/>
              <a:gd name="T12" fmla="*/ 3799 w 4469"/>
              <a:gd name="T13" fmla="*/ 4552 h 4552"/>
              <a:gd name="T14" fmla="*/ 2269 w 4469"/>
              <a:gd name="T15" fmla="*/ 4552 h 4552"/>
              <a:gd name="T16" fmla="*/ 806 w 4469"/>
              <a:gd name="T17" fmla="*/ 3084 h 4552"/>
              <a:gd name="T18" fmla="*/ 1571 w 4469"/>
              <a:gd name="T19" fmla="*/ 2316 h 4552"/>
              <a:gd name="T20" fmla="*/ 3799 w 4469"/>
              <a:gd name="T21" fmla="*/ 4552 h 4552"/>
              <a:gd name="T22" fmla="*/ 2269 w 4469"/>
              <a:gd name="T23" fmla="*/ 0 h 4552"/>
              <a:gd name="T24" fmla="*/ 3799 w 4469"/>
              <a:gd name="T25" fmla="*/ 0 h 4552"/>
              <a:gd name="T26" fmla="*/ 1571 w 4469"/>
              <a:gd name="T27" fmla="*/ 2236 h 4552"/>
              <a:gd name="T28" fmla="*/ 806 w 4469"/>
              <a:gd name="T29" fmla="*/ 1468 h 4552"/>
              <a:gd name="T30" fmla="*/ 2269 w 4469"/>
              <a:gd name="T31" fmla="*/ 0 h 4552"/>
              <a:gd name="T32" fmla="*/ 0 w 4469"/>
              <a:gd name="T33" fmla="*/ 2276 h 4552"/>
              <a:gd name="T34" fmla="*/ 765 w 4469"/>
              <a:gd name="T35" fmla="*/ 1508 h 4552"/>
              <a:gd name="T36" fmla="*/ 1531 w 4469"/>
              <a:gd name="T37" fmla="*/ 2276 h 4552"/>
              <a:gd name="T38" fmla="*/ 765 w 4469"/>
              <a:gd name="T39" fmla="*/ 3044 h 4552"/>
              <a:gd name="T40" fmla="*/ 0 w 4469"/>
              <a:gd name="T41" fmla="*/ 2276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9" h="4552">
                <a:moveTo>
                  <a:pt x="4469" y="4552"/>
                </a:moveTo>
                <a:lnTo>
                  <a:pt x="3879" y="4552"/>
                </a:lnTo>
                <a:lnTo>
                  <a:pt x="1610" y="2276"/>
                </a:lnTo>
                <a:lnTo>
                  <a:pt x="3879" y="0"/>
                </a:lnTo>
                <a:lnTo>
                  <a:pt x="4469" y="0"/>
                </a:lnTo>
                <a:lnTo>
                  <a:pt x="4469" y="4552"/>
                </a:lnTo>
                <a:close/>
                <a:moveTo>
                  <a:pt x="3799" y="4552"/>
                </a:moveTo>
                <a:lnTo>
                  <a:pt x="2269" y="4552"/>
                </a:lnTo>
                <a:lnTo>
                  <a:pt x="806" y="3084"/>
                </a:lnTo>
                <a:lnTo>
                  <a:pt x="1571" y="2316"/>
                </a:lnTo>
                <a:lnTo>
                  <a:pt x="3799" y="4552"/>
                </a:lnTo>
                <a:close/>
                <a:moveTo>
                  <a:pt x="2269" y="0"/>
                </a:moveTo>
                <a:lnTo>
                  <a:pt x="3799" y="0"/>
                </a:lnTo>
                <a:lnTo>
                  <a:pt x="1571" y="2236"/>
                </a:lnTo>
                <a:lnTo>
                  <a:pt x="806" y="1468"/>
                </a:lnTo>
                <a:lnTo>
                  <a:pt x="2269" y="0"/>
                </a:lnTo>
                <a:close/>
                <a:moveTo>
                  <a:pt x="0" y="2276"/>
                </a:moveTo>
                <a:lnTo>
                  <a:pt x="765" y="1508"/>
                </a:lnTo>
                <a:lnTo>
                  <a:pt x="1531" y="2276"/>
                </a:lnTo>
                <a:lnTo>
                  <a:pt x="765" y="3044"/>
                </a:lnTo>
                <a:lnTo>
                  <a:pt x="0" y="227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4" name="Picture 3" descr="A picture containing drawing&#10;&#10;Description automatically generated">
            <a:extLst>
              <a:ext uri="{FF2B5EF4-FFF2-40B4-BE49-F238E27FC236}">
                <a16:creationId xmlns:a16="http://schemas.microsoft.com/office/drawing/2014/main" id="{845DB840-E51E-724F-90BD-ACA7BDB363B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3450120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0" y="0"/>
            <a:ext cx="14831526" cy="10288588"/>
          </a:xfrm>
          <a:custGeom>
            <a:avLst/>
            <a:gdLst>
              <a:gd name="T0" fmla="*/ 0 w 3711"/>
              <a:gd name="T1" fmla="*/ 0 h 3236"/>
              <a:gd name="T2" fmla="*/ 319 w 3711"/>
              <a:gd name="T3" fmla="*/ 557 h 3236"/>
              <a:gd name="T4" fmla="*/ 640 w 3711"/>
              <a:gd name="T5" fmla="*/ 0 h 3236"/>
              <a:gd name="T6" fmla="*/ 0 w 3711"/>
              <a:gd name="T7" fmla="*/ 0 h 3236"/>
              <a:gd name="T8" fmla="*/ 349 w 3711"/>
              <a:gd name="T9" fmla="*/ 608 h 3236"/>
              <a:gd name="T10" fmla="*/ 625 w 3711"/>
              <a:gd name="T11" fmla="*/ 1089 h 3236"/>
              <a:gd name="T12" fmla="*/ 1252 w 3711"/>
              <a:gd name="T13" fmla="*/ 0 h 3236"/>
              <a:gd name="T14" fmla="*/ 699 w 3711"/>
              <a:gd name="T15" fmla="*/ 0 h 3236"/>
              <a:gd name="T16" fmla="*/ 349 w 3711"/>
              <a:gd name="T17" fmla="*/ 608 h 3236"/>
              <a:gd name="T18" fmla="*/ 654 w 3711"/>
              <a:gd name="T19" fmla="*/ 1140 h 3236"/>
              <a:gd name="T20" fmla="*/ 930 w 3711"/>
              <a:gd name="T21" fmla="*/ 1621 h 3236"/>
              <a:gd name="T22" fmla="*/ 1863 w 3711"/>
              <a:gd name="T23" fmla="*/ 0 h 3236"/>
              <a:gd name="T24" fmla="*/ 1310 w 3711"/>
              <a:gd name="T25" fmla="*/ 0 h 3236"/>
              <a:gd name="T26" fmla="*/ 654 w 3711"/>
              <a:gd name="T27" fmla="*/ 1140 h 3236"/>
              <a:gd name="T28" fmla="*/ 959 w 3711"/>
              <a:gd name="T29" fmla="*/ 1672 h 3236"/>
              <a:gd name="T30" fmla="*/ 1235 w 3711"/>
              <a:gd name="T31" fmla="*/ 2153 h 3236"/>
              <a:gd name="T32" fmla="*/ 2475 w 3711"/>
              <a:gd name="T33" fmla="*/ 0 h 3236"/>
              <a:gd name="T34" fmla="*/ 1921 w 3711"/>
              <a:gd name="T35" fmla="*/ 0 h 3236"/>
              <a:gd name="T36" fmla="*/ 959 w 3711"/>
              <a:gd name="T37" fmla="*/ 1672 h 3236"/>
              <a:gd name="T38" fmla="*/ 1265 w 3711"/>
              <a:gd name="T39" fmla="*/ 2204 h 3236"/>
              <a:gd name="T40" fmla="*/ 1541 w 3711"/>
              <a:gd name="T41" fmla="*/ 2685 h 3236"/>
              <a:gd name="T42" fmla="*/ 3086 w 3711"/>
              <a:gd name="T43" fmla="*/ 0 h 3236"/>
              <a:gd name="T44" fmla="*/ 2533 w 3711"/>
              <a:gd name="T45" fmla="*/ 0 h 3236"/>
              <a:gd name="T46" fmla="*/ 1265 w 3711"/>
              <a:gd name="T47" fmla="*/ 2204 h 3236"/>
              <a:gd name="T48" fmla="*/ 1569 w 3711"/>
              <a:gd name="T49" fmla="*/ 2736 h 3236"/>
              <a:gd name="T50" fmla="*/ 1856 w 3711"/>
              <a:gd name="T51" fmla="*/ 3236 h 3236"/>
              <a:gd name="T52" fmla="*/ 3711 w 3711"/>
              <a:gd name="T53" fmla="*/ 0 h 3236"/>
              <a:gd name="T54" fmla="*/ 3144 w 3711"/>
              <a:gd name="T55" fmla="*/ 0 h 3236"/>
              <a:gd name="T56" fmla="*/ 1569 w 3711"/>
              <a:gd name="T57" fmla="*/ 2736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1" h="3236">
                <a:moveTo>
                  <a:pt x="0" y="0"/>
                </a:moveTo>
                <a:lnTo>
                  <a:pt x="319" y="557"/>
                </a:lnTo>
                <a:lnTo>
                  <a:pt x="640" y="0"/>
                </a:lnTo>
                <a:lnTo>
                  <a:pt x="0" y="0"/>
                </a:lnTo>
                <a:close/>
                <a:moveTo>
                  <a:pt x="349" y="608"/>
                </a:moveTo>
                <a:lnTo>
                  <a:pt x="625" y="1089"/>
                </a:lnTo>
                <a:lnTo>
                  <a:pt x="1252" y="0"/>
                </a:lnTo>
                <a:lnTo>
                  <a:pt x="699" y="0"/>
                </a:lnTo>
                <a:lnTo>
                  <a:pt x="349" y="608"/>
                </a:lnTo>
                <a:close/>
                <a:moveTo>
                  <a:pt x="654" y="1140"/>
                </a:moveTo>
                <a:lnTo>
                  <a:pt x="930" y="1621"/>
                </a:lnTo>
                <a:lnTo>
                  <a:pt x="1863" y="0"/>
                </a:lnTo>
                <a:lnTo>
                  <a:pt x="1310" y="0"/>
                </a:lnTo>
                <a:lnTo>
                  <a:pt x="654" y="1140"/>
                </a:lnTo>
                <a:close/>
                <a:moveTo>
                  <a:pt x="959" y="1672"/>
                </a:moveTo>
                <a:lnTo>
                  <a:pt x="1235" y="2153"/>
                </a:lnTo>
                <a:lnTo>
                  <a:pt x="2475" y="0"/>
                </a:lnTo>
                <a:lnTo>
                  <a:pt x="1921" y="0"/>
                </a:lnTo>
                <a:lnTo>
                  <a:pt x="959" y="1672"/>
                </a:lnTo>
                <a:close/>
                <a:moveTo>
                  <a:pt x="1265" y="2204"/>
                </a:moveTo>
                <a:lnTo>
                  <a:pt x="1541" y="2685"/>
                </a:lnTo>
                <a:lnTo>
                  <a:pt x="3086" y="0"/>
                </a:lnTo>
                <a:lnTo>
                  <a:pt x="2533" y="0"/>
                </a:lnTo>
                <a:lnTo>
                  <a:pt x="1265" y="2204"/>
                </a:lnTo>
                <a:close/>
                <a:moveTo>
                  <a:pt x="1569" y="2736"/>
                </a:moveTo>
                <a:lnTo>
                  <a:pt x="1856" y="3236"/>
                </a:lnTo>
                <a:lnTo>
                  <a:pt x="3711" y="0"/>
                </a:lnTo>
                <a:lnTo>
                  <a:pt x="3144" y="0"/>
                </a:lnTo>
                <a:lnTo>
                  <a:pt x="1569" y="273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13A53D4D-C751-C94D-89AF-933F687BC08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09139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242D38"/>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796B6D-8EC9-1D4E-9EBA-4B7301F2BE88}"/>
              </a:ext>
            </a:extLst>
          </p:cNvPr>
          <p:cNvSpPr>
            <a:spLocks noGrp="1"/>
          </p:cNvSpPr>
          <p:nvPr>
            <p:ph type="body" sz="quarter" idx="10"/>
          </p:nvPr>
        </p:nvSpPr>
        <p:spPr>
          <a:xfrm>
            <a:off x="3827462" y="2656682"/>
            <a:ext cx="10633075" cy="2487612"/>
          </a:xfrm>
          <a:prstGeom prst="rect">
            <a:avLst/>
          </a:prstGeom>
        </p:spPr>
        <p:txBody>
          <a:bodyPr/>
          <a:lstStyle>
            <a:lvl1pPr marL="0" indent="0" algn="ctr">
              <a:buNone/>
              <a:defRPr sz="8800" b="1">
                <a:solidFill>
                  <a:srgbClr val="F5333F"/>
                </a:solidFill>
                <a:latin typeface="Montserrat" pitchFamily="2" charset="77"/>
              </a:defRPr>
            </a:lvl1pPr>
          </a:lstStyle>
          <a:p>
            <a:pPr lvl="0"/>
            <a:r>
              <a:rPr lang="en-US"/>
              <a:t>Click to edit Master text style</a:t>
            </a:r>
          </a:p>
        </p:txBody>
      </p:sp>
      <p:sp>
        <p:nvSpPr>
          <p:cNvPr id="7" name="Text Placeholder 6">
            <a:extLst>
              <a:ext uri="{FF2B5EF4-FFF2-40B4-BE49-F238E27FC236}">
                <a16:creationId xmlns:a16="http://schemas.microsoft.com/office/drawing/2014/main" id="{24132B52-7413-2C4E-AEE6-DA4506BC314F}"/>
              </a:ext>
            </a:extLst>
          </p:cNvPr>
          <p:cNvSpPr>
            <a:spLocks noGrp="1"/>
          </p:cNvSpPr>
          <p:nvPr>
            <p:ph type="body" sz="quarter" idx="11"/>
          </p:nvPr>
        </p:nvSpPr>
        <p:spPr>
          <a:xfrm>
            <a:off x="3827462" y="5464065"/>
            <a:ext cx="10633075" cy="1468437"/>
          </a:xfrm>
          <a:prstGeom prst="rect">
            <a:avLst/>
          </a:prstGeom>
        </p:spPr>
        <p:txBody>
          <a:bodyPr/>
          <a:lstStyle>
            <a:lvl1pPr marL="0" indent="0" algn="ctr">
              <a:buNone/>
              <a:defRPr b="1">
                <a:solidFill>
                  <a:schemeClr val="bg2"/>
                </a:solidFill>
                <a:latin typeface="Montserrat" pitchFamily="2" charset="77"/>
              </a:defRPr>
            </a:lvl1pPr>
          </a:lstStyle>
          <a:p>
            <a:pPr lvl="0"/>
            <a:r>
              <a:rPr lang="en-US"/>
              <a:t>Click to edit Master text style</a:t>
            </a:r>
          </a:p>
        </p:txBody>
      </p:sp>
    </p:spTree>
    <p:extLst>
      <p:ext uri="{BB962C8B-B14F-4D97-AF65-F5344CB8AC3E}">
        <p14:creationId xmlns:p14="http://schemas.microsoft.com/office/powerpoint/2010/main" val="136605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sp>
        <p:nvSpPr>
          <p:cNvPr id="3" name="Рисунок 2"/>
          <p:cNvSpPr>
            <a:spLocks noGrp="1"/>
          </p:cNvSpPr>
          <p:nvPr>
            <p:ph type="pic" sz="quarter" idx="10"/>
          </p:nvPr>
        </p:nvSpPr>
        <p:spPr bwMode="auto">
          <a:xfrm>
            <a:off x="-1" y="0"/>
            <a:ext cx="11799269" cy="10288588"/>
          </a:xfrm>
          <a:custGeom>
            <a:avLst/>
            <a:gdLst>
              <a:gd name="connsiteX0" fmla="*/ 2182082 w 8389157"/>
              <a:gd name="connsiteY0" fmla="*/ 3719723 h 7315076"/>
              <a:gd name="connsiteX1" fmla="*/ 6229680 w 8389157"/>
              <a:gd name="connsiteY1" fmla="*/ 3719723 h 7315076"/>
              <a:gd name="connsiteX2" fmla="*/ 4205881 w 8389157"/>
              <a:gd name="connsiteY2" fmla="*/ 7315076 h 7315076"/>
              <a:gd name="connsiteX3" fmla="*/ 4194578 w 8389157"/>
              <a:gd name="connsiteY3" fmla="*/ 0 h 7315076"/>
              <a:gd name="connsiteX4" fmla="*/ 6218377 w 8389157"/>
              <a:gd name="connsiteY4" fmla="*/ 3595353 h 7315076"/>
              <a:gd name="connsiteX5" fmla="*/ 2170779 w 8389157"/>
              <a:gd name="connsiteY5" fmla="*/ 3595353 h 7315076"/>
              <a:gd name="connsiteX6" fmla="*/ 0 w 8389157"/>
              <a:gd name="connsiteY6" fmla="*/ 0 h 7315076"/>
              <a:gd name="connsiteX7" fmla="*/ 4058908 w 8389157"/>
              <a:gd name="connsiteY7" fmla="*/ 0 h 7315076"/>
              <a:gd name="connsiteX8" fmla="*/ 2028321 w 8389157"/>
              <a:gd name="connsiteY8" fmla="*/ 3595353 h 7315076"/>
              <a:gd name="connsiteX9" fmla="*/ 4330249 w 8389157"/>
              <a:gd name="connsiteY9" fmla="*/ 0 h 7315076"/>
              <a:gd name="connsiteX10" fmla="*/ 8389157 w 8389157"/>
              <a:gd name="connsiteY10" fmla="*/ 0 h 7315076"/>
              <a:gd name="connsiteX11" fmla="*/ 6358570 w 8389157"/>
              <a:gd name="connsiteY11" fmla="*/ 3595353 h 7315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389157" h="7315076">
                <a:moveTo>
                  <a:pt x="2182082" y="3719723"/>
                </a:moveTo>
                <a:lnTo>
                  <a:pt x="6229680" y="3719723"/>
                </a:lnTo>
                <a:lnTo>
                  <a:pt x="4205881" y="7315076"/>
                </a:lnTo>
                <a:close/>
                <a:moveTo>
                  <a:pt x="4194578" y="0"/>
                </a:moveTo>
                <a:lnTo>
                  <a:pt x="6218377" y="3595353"/>
                </a:lnTo>
                <a:lnTo>
                  <a:pt x="2170779" y="3595353"/>
                </a:lnTo>
                <a:close/>
                <a:moveTo>
                  <a:pt x="0" y="0"/>
                </a:moveTo>
                <a:lnTo>
                  <a:pt x="4058908" y="0"/>
                </a:lnTo>
                <a:lnTo>
                  <a:pt x="2028321" y="3595353"/>
                </a:lnTo>
                <a:close/>
                <a:moveTo>
                  <a:pt x="4330249" y="0"/>
                </a:moveTo>
                <a:lnTo>
                  <a:pt x="8389157" y="0"/>
                </a:lnTo>
                <a:lnTo>
                  <a:pt x="6358570" y="359535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EAC61CB5-456D-954E-B019-5E4216A493C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106522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10460736" y="2301970"/>
            <a:ext cx="7827263" cy="7986618"/>
          </a:xfrm>
          <a:custGeom>
            <a:avLst/>
            <a:gdLst>
              <a:gd name="T0" fmla="*/ 2840 w 4177"/>
              <a:gd name="T1" fmla="*/ 704 h 4262"/>
              <a:gd name="T2" fmla="*/ 2804 w 4177"/>
              <a:gd name="T3" fmla="*/ 586 h 4262"/>
              <a:gd name="T4" fmla="*/ 2798 w 4177"/>
              <a:gd name="T5" fmla="*/ 465 h 4262"/>
              <a:gd name="T6" fmla="*/ 2820 w 4177"/>
              <a:gd name="T7" fmla="*/ 348 h 4262"/>
              <a:gd name="T8" fmla="*/ 2870 w 4177"/>
              <a:gd name="T9" fmla="*/ 237 h 4262"/>
              <a:gd name="T10" fmla="*/ 2946 w 4177"/>
              <a:gd name="T11" fmla="*/ 142 h 4262"/>
              <a:gd name="T12" fmla="*/ 3045 w 4177"/>
              <a:gd name="T13" fmla="*/ 67 h 4262"/>
              <a:gd name="T14" fmla="*/ 3160 w 4177"/>
              <a:gd name="T15" fmla="*/ 18 h 4262"/>
              <a:gd name="T16" fmla="*/ 3280 w 4177"/>
              <a:gd name="T17" fmla="*/ 0 h 4262"/>
              <a:gd name="T18" fmla="*/ 3400 w 4177"/>
              <a:gd name="T19" fmla="*/ 11 h 4262"/>
              <a:gd name="T20" fmla="*/ 3513 w 4177"/>
              <a:gd name="T21" fmla="*/ 51 h 4262"/>
              <a:gd name="T22" fmla="*/ 3613 w 4177"/>
              <a:gd name="T23" fmla="*/ 116 h 4262"/>
              <a:gd name="T24" fmla="*/ 3698 w 4177"/>
              <a:gd name="T25" fmla="*/ 207 h 4262"/>
              <a:gd name="T26" fmla="*/ 4177 w 4177"/>
              <a:gd name="T27" fmla="*/ 4262 h 4262"/>
              <a:gd name="T28" fmla="*/ 2441 w 4177"/>
              <a:gd name="T29" fmla="*/ 2118 h 4262"/>
              <a:gd name="T30" fmla="*/ 2411 w 4177"/>
              <a:gd name="T31" fmla="*/ 1999 h 4262"/>
              <a:gd name="T32" fmla="*/ 2411 w 4177"/>
              <a:gd name="T33" fmla="*/ 1878 h 4262"/>
              <a:gd name="T34" fmla="*/ 2439 w 4177"/>
              <a:gd name="T35" fmla="*/ 1761 h 4262"/>
              <a:gd name="T36" fmla="*/ 2495 w 4177"/>
              <a:gd name="T37" fmla="*/ 1654 h 4262"/>
              <a:gd name="T38" fmla="*/ 2574 w 4177"/>
              <a:gd name="T39" fmla="*/ 1562 h 4262"/>
              <a:gd name="T40" fmla="*/ 2679 w 4177"/>
              <a:gd name="T41" fmla="*/ 1491 h 4262"/>
              <a:gd name="T42" fmla="*/ 2796 w 4177"/>
              <a:gd name="T43" fmla="*/ 1449 h 4262"/>
              <a:gd name="T44" fmla="*/ 2916 w 4177"/>
              <a:gd name="T45" fmla="*/ 1437 h 4262"/>
              <a:gd name="T46" fmla="*/ 3034 w 4177"/>
              <a:gd name="T47" fmla="*/ 1454 h 4262"/>
              <a:gd name="T48" fmla="*/ 3145 w 4177"/>
              <a:gd name="T49" fmla="*/ 1498 h 4262"/>
              <a:gd name="T50" fmla="*/ 3243 w 4177"/>
              <a:gd name="T51" fmla="*/ 1569 h 4262"/>
              <a:gd name="T52" fmla="*/ 3323 w 4177"/>
              <a:gd name="T53" fmla="*/ 1664 h 4262"/>
              <a:gd name="T54" fmla="*/ 641 w 4177"/>
              <a:gd name="T55" fmla="*/ 1114 h 4262"/>
              <a:gd name="T56" fmla="*/ 593 w 4177"/>
              <a:gd name="T57" fmla="*/ 997 h 4262"/>
              <a:gd name="T58" fmla="*/ 575 w 4177"/>
              <a:gd name="T59" fmla="*/ 877 h 4262"/>
              <a:gd name="T60" fmla="*/ 586 w 4177"/>
              <a:gd name="T61" fmla="*/ 758 h 4262"/>
              <a:gd name="T62" fmla="*/ 625 w 4177"/>
              <a:gd name="T63" fmla="*/ 644 h 4262"/>
              <a:gd name="T64" fmla="*/ 690 w 4177"/>
              <a:gd name="T65" fmla="*/ 543 h 4262"/>
              <a:gd name="T66" fmla="*/ 781 w 4177"/>
              <a:gd name="T67" fmla="*/ 458 h 4262"/>
              <a:gd name="T68" fmla="*/ 892 w 4177"/>
              <a:gd name="T69" fmla="*/ 397 h 4262"/>
              <a:gd name="T70" fmla="*/ 1011 w 4177"/>
              <a:gd name="T71" fmla="*/ 368 h 4262"/>
              <a:gd name="T72" fmla="*/ 1130 w 4177"/>
              <a:gd name="T73" fmla="*/ 368 h 4262"/>
              <a:gd name="T74" fmla="*/ 1246 w 4177"/>
              <a:gd name="T75" fmla="*/ 396 h 4262"/>
              <a:gd name="T76" fmla="*/ 1353 w 4177"/>
              <a:gd name="T77" fmla="*/ 451 h 4262"/>
              <a:gd name="T78" fmla="*/ 1445 w 4177"/>
              <a:gd name="T79" fmla="*/ 532 h 4262"/>
              <a:gd name="T80" fmla="*/ 3602 w 4177"/>
              <a:gd name="T81" fmla="*/ 4262 h 4262"/>
              <a:gd name="T82" fmla="*/ 42 w 4177"/>
              <a:gd name="T83" fmla="*/ 2181 h 4262"/>
              <a:gd name="T84" fmla="*/ 7 w 4177"/>
              <a:gd name="T85" fmla="*/ 2062 h 4262"/>
              <a:gd name="T86" fmla="*/ 1 w 4177"/>
              <a:gd name="T87" fmla="*/ 1941 h 4262"/>
              <a:gd name="T88" fmla="*/ 23 w 4177"/>
              <a:gd name="T89" fmla="*/ 1824 h 4262"/>
              <a:gd name="T90" fmla="*/ 73 w 4177"/>
              <a:gd name="T91" fmla="*/ 1715 h 4262"/>
              <a:gd name="T92" fmla="*/ 148 w 4177"/>
              <a:gd name="T93" fmla="*/ 1619 h 4262"/>
              <a:gd name="T94" fmla="*/ 247 w 4177"/>
              <a:gd name="T95" fmla="*/ 1543 h 4262"/>
              <a:gd name="T96" fmla="*/ 363 w 4177"/>
              <a:gd name="T97" fmla="*/ 1494 h 4262"/>
              <a:gd name="T98" fmla="*/ 483 w 4177"/>
              <a:gd name="T99" fmla="*/ 1476 h 4262"/>
              <a:gd name="T100" fmla="*/ 602 w 4177"/>
              <a:gd name="T101" fmla="*/ 1488 h 4262"/>
              <a:gd name="T102" fmla="*/ 716 w 4177"/>
              <a:gd name="T103" fmla="*/ 1527 h 4262"/>
              <a:gd name="T104" fmla="*/ 816 w 4177"/>
              <a:gd name="T105" fmla="*/ 1592 h 4262"/>
              <a:gd name="T106" fmla="*/ 901 w 4177"/>
              <a:gd name="T107" fmla="*/ 1683 h 4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77" h="4262">
                <a:moveTo>
                  <a:pt x="4177" y="1036"/>
                </a:moveTo>
                <a:lnTo>
                  <a:pt x="4177" y="3034"/>
                </a:lnTo>
                <a:lnTo>
                  <a:pt x="2863" y="749"/>
                </a:lnTo>
                <a:lnTo>
                  <a:pt x="2850" y="727"/>
                </a:lnTo>
                <a:lnTo>
                  <a:pt x="2840" y="704"/>
                </a:lnTo>
                <a:lnTo>
                  <a:pt x="2830" y="681"/>
                </a:lnTo>
                <a:lnTo>
                  <a:pt x="2822" y="657"/>
                </a:lnTo>
                <a:lnTo>
                  <a:pt x="2814" y="634"/>
                </a:lnTo>
                <a:lnTo>
                  <a:pt x="2808" y="609"/>
                </a:lnTo>
                <a:lnTo>
                  <a:pt x="2804" y="586"/>
                </a:lnTo>
                <a:lnTo>
                  <a:pt x="2800" y="562"/>
                </a:lnTo>
                <a:lnTo>
                  <a:pt x="2798" y="538"/>
                </a:lnTo>
                <a:lnTo>
                  <a:pt x="2797" y="513"/>
                </a:lnTo>
                <a:lnTo>
                  <a:pt x="2797" y="489"/>
                </a:lnTo>
                <a:lnTo>
                  <a:pt x="2798" y="465"/>
                </a:lnTo>
                <a:lnTo>
                  <a:pt x="2800" y="441"/>
                </a:lnTo>
                <a:lnTo>
                  <a:pt x="2804" y="417"/>
                </a:lnTo>
                <a:lnTo>
                  <a:pt x="2808" y="393"/>
                </a:lnTo>
                <a:lnTo>
                  <a:pt x="2814" y="370"/>
                </a:lnTo>
                <a:lnTo>
                  <a:pt x="2820" y="348"/>
                </a:lnTo>
                <a:lnTo>
                  <a:pt x="2828" y="324"/>
                </a:lnTo>
                <a:lnTo>
                  <a:pt x="2837" y="302"/>
                </a:lnTo>
                <a:lnTo>
                  <a:pt x="2847" y="280"/>
                </a:lnTo>
                <a:lnTo>
                  <a:pt x="2858" y="259"/>
                </a:lnTo>
                <a:lnTo>
                  <a:pt x="2870" y="237"/>
                </a:lnTo>
                <a:lnTo>
                  <a:pt x="2883" y="217"/>
                </a:lnTo>
                <a:lnTo>
                  <a:pt x="2897" y="198"/>
                </a:lnTo>
                <a:lnTo>
                  <a:pt x="2913" y="179"/>
                </a:lnTo>
                <a:lnTo>
                  <a:pt x="2929" y="161"/>
                </a:lnTo>
                <a:lnTo>
                  <a:pt x="2946" y="142"/>
                </a:lnTo>
                <a:lnTo>
                  <a:pt x="2964" y="125"/>
                </a:lnTo>
                <a:lnTo>
                  <a:pt x="2982" y="109"/>
                </a:lnTo>
                <a:lnTo>
                  <a:pt x="3002" y="94"/>
                </a:lnTo>
                <a:lnTo>
                  <a:pt x="3023" y="80"/>
                </a:lnTo>
                <a:lnTo>
                  <a:pt x="3045" y="67"/>
                </a:lnTo>
                <a:lnTo>
                  <a:pt x="3068" y="55"/>
                </a:lnTo>
                <a:lnTo>
                  <a:pt x="3090" y="43"/>
                </a:lnTo>
                <a:lnTo>
                  <a:pt x="3113" y="33"/>
                </a:lnTo>
                <a:lnTo>
                  <a:pt x="3137" y="25"/>
                </a:lnTo>
                <a:lnTo>
                  <a:pt x="3160" y="18"/>
                </a:lnTo>
                <a:lnTo>
                  <a:pt x="3184" y="12"/>
                </a:lnTo>
                <a:lnTo>
                  <a:pt x="3208" y="7"/>
                </a:lnTo>
                <a:lnTo>
                  <a:pt x="3232" y="4"/>
                </a:lnTo>
                <a:lnTo>
                  <a:pt x="3256" y="1"/>
                </a:lnTo>
                <a:lnTo>
                  <a:pt x="3280" y="0"/>
                </a:lnTo>
                <a:lnTo>
                  <a:pt x="3304" y="0"/>
                </a:lnTo>
                <a:lnTo>
                  <a:pt x="3328" y="1"/>
                </a:lnTo>
                <a:lnTo>
                  <a:pt x="3353" y="4"/>
                </a:lnTo>
                <a:lnTo>
                  <a:pt x="3376" y="7"/>
                </a:lnTo>
                <a:lnTo>
                  <a:pt x="3400" y="11"/>
                </a:lnTo>
                <a:lnTo>
                  <a:pt x="3423" y="17"/>
                </a:lnTo>
                <a:lnTo>
                  <a:pt x="3446" y="24"/>
                </a:lnTo>
                <a:lnTo>
                  <a:pt x="3468" y="32"/>
                </a:lnTo>
                <a:lnTo>
                  <a:pt x="3491" y="40"/>
                </a:lnTo>
                <a:lnTo>
                  <a:pt x="3513" y="51"/>
                </a:lnTo>
                <a:lnTo>
                  <a:pt x="3534" y="62"/>
                </a:lnTo>
                <a:lnTo>
                  <a:pt x="3555" y="74"/>
                </a:lnTo>
                <a:lnTo>
                  <a:pt x="3575" y="87"/>
                </a:lnTo>
                <a:lnTo>
                  <a:pt x="3594" y="101"/>
                </a:lnTo>
                <a:lnTo>
                  <a:pt x="3613" y="116"/>
                </a:lnTo>
                <a:lnTo>
                  <a:pt x="3633" y="132"/>
                </a:lnTo>
                <a:lnTo>
                  <a:pt x="3650" y="150"/>
                </a:lnTo>
                <a:lnTo>
                  <a:pt x="3667" y="168"/>
                </a:lnTo>
                <a:lnTo>
                  <a:pt x="3683" y="187"/>
                </a:lnTo>
                <a:lnTo>
                  <a:pt x="3698" y="207"/>
                </a:lnTo>
                <a:lnTo>
                  <a:pt x="3712" y="227"/>
                </a:lnTo>
                <a:lnTo>
                  <a:pt x="3725" y="250"/>
                </a:lnTo>
                <a:lnTo>
                  <a:pt x="4177" y="1036"/>
                </a:lnTo>
                <a:close/>
                <a:moveTo>
                  <a:pt x="4177" y="3148"/>
                </a:moveTo>
                <a:lnTo>
                  <a:pt x="4177" y="4262"/>
                </a:lnTo>
                <a:lnTo>
                  <a:pt x="3668" y="4262"/>
                </a:lnTo>
                <a:lnTo>
                  <a:pt x="2474" y="2187"/>
                </a:lnTo>
                <a:lnTo>
                  <a:pt x="2462" y="2163"/>
                </a:lnTo>
                <a:lnTo>
                  <a:pt x="2450" y="2141"/>
                </a:lnTo>
                <a:lnTo>
                  <a:pt x="2441" y="2118"/>
                </a:lnTo>
                <a:lnTo>
                  <a:pt x="2432" y="2095"/>
                </a:lnTo>
                <a:lnTo>
                  <a:pt x="2425" y="2070"/>
                </a:lnTo>
                <a:lnTo>
                  <a:pt x="2419" y="2047"/>
                </a:lnTo>
                <a:lnTo>
                  <a:pt x="2415" y="2023"/>
                </a:lnTo>
                <a:lnTo>
                  <a:pt x="2411" y="1999"/>
                </a:lnTo>
                <a:lnTo>
                  <a:pt x="2409" y="1974"/>
                </a:lnTo>
                <a:lnTo>
                  <a:pt x="2408" y="1950"/>
                </a:lnTo>
                <a:lnTo>
                  <a:pt x="2408" y="1926"/>
                </a:lnTo>
                <a:lnTo>
                  <a:pt x="2409" y="1902"/>
                </a:lnTo>
                <a:lnTo>
                  <a:pt x="2411" y="1878"/>
                </a:lnTo>
                <a:lnTo>
                  <a:pt x="2414" y="1854"/>
                </a:lnTo>
                <a:lnTo>
                  <a:pt x="2419" y="1831"/>
                </a:lnTo>
                <a:lnTo>
                  <a:pt x="2425" y="1808"/>
                </a:lnTo>
                <a:lnTo>
                  <a:pt x="2431" y="1784"/>
                </a:lnTo>
                <a:lnTo>
                  <a:pt x="2439" y="1761"/>
                </a:lnTo>
                <a:lnTo>
                  <a:pt x="2448" y="1739"/>
                </a:lnTo>
                <a:lnTo>
                  <a:pt x="2458" y="1718"/>
                </a:lnTo>
                <a:lnTo>
                  <a:pt x="2470" y="1696"/>
                </a:lnTo>
                <a:lnTo>
                  <a:pt x="2482" y="1675"/>
                </a:lnTo>
                <a:lnTo>
                  <a:pt x="2495" y="1654"/>
                </a:lnTo>
                <a:lnTo>
                  <a:pt x="2509" y="1635"/>
                </a:lnTo>
                <a:lnTo>
                  <a:pt x="2524" y="1616"/>
                </a:lnTo>
                <a:lnTo>
                  <a:pt x="2540" y="1597"/>
                </a:lnTo>
                <a:lnTo>
                  <a:pt x="2557" y="1579"/>
                </a:lnTo>
                <a:lnTo>
                  <a:pt x="2574" y="1562"/>
                </a:lnTo>
                <a:lnTo>
                  <a:pt x="2593" y="1547"/>
                </a:lnTo>
                <a:lnTo>
                  <a:pt x="2614" y="1531"/>
                </a:lnTo>
                <a:lnTo>
                  <a:pt x="2635" y="1517"/>
                </a:lnTo>
                <a:lnTo>
                  <a:pt x="2656" y="1504"/>
                </a:lnTo>
                <a:lnTo>
                  <a:pt x="2679" y="1491"/>
                </a:lnTo>
                <a:lnTo>
                  <a:pt x="2701" y="1480"/>
                </a:lnTo>
                <a:lnTo>
                  <a:pt x="2724" y="1471"/>
                </a:lnTo>
                <a:lnTo>
                  <a:pt x="2748" y="1462"/>
                </a:lnTo>
                <a:lnTo>
                  <a:pt x="2772" y="1455"/>
                </a:lnTo>
                <a:lnTo>
                  <a:pt x="2796" y="1449"/>
                </a:lnTo>
                <a:lnTo>
                  <a:pt x="2819" y="1444"/>
                </a:lnTo>
                <a:lnTo>
                  <a:pt x="2843" y="1441"/>
                </a:lnTo>
                <a:lnTo>
                  <a:pt x="2867" y="1439"/>
                </a:lnTo>
                <a:lnTo>
                  <a:pt x="2891" y="1437"/>
                </a:lnTo>
                <a:lnTo>
                  <a:pt x="2916" y="1437"/>
                </a:lnTo>
                <a:lnTo>
                  <a:pt x="2940" y="1438"/>
                </a:lnTo>
                <a:lnTo>
                  <a:pt x="2964" y="1441"/>
                </a:lnTo>
                <a:lnTo>
                  <a:pt x="2987" y="1444"/>
                </a:lnTo>
                <a:lnTo>
                  <a:pt x="3010" y="1449"/>
                </a:lnTo>
                <a:lnTo>
                  <a:pt x="3034" y="1454"/>
                </a:lnTo>
                <a:lnTo>
                  <a:pt x="3057" y="1461"/>
                </a:lnTo>
                <a:lnTo>
                  <a:pt x="3080" y="1469"/>
                </a:lnTo>
                <a:lnTo>
                  <a:pt x="3102" y="1478"/>
                </a:lnTo>
                <a:lnTo>
                  <a:pt x="3124" y="1487"/>
                </a:lnTo>
                <a:lnTo>
                  <a:pt x="3145" y="1498"/>
                </a:lnTo>
                <a:lnTo>
                  <a:pt x="3166" y="1511"/>
                </a:lnTo>
                <a:lnTo>
                  <a:pt x="3186" y="1524"/>
                </a:lnTo>
                <a:lnTo>
                  <a:pt x="3206" y="1538"/>
                </a:lnTo>
                <a:lnTo>
                  <a:pt x="3225" y="1553"/>
                </a:lnTo>
                <a:lnTo>
                  <a:pt x="3243" y="1569"/>
                </a:lnTo>
                <a:lnTo>
                  <a:pt x="3261" y="1586"/>
                </a:lnTo>
                <a:lnTo>
                  <a:pt x="3278" y="1605"/>
                </a:lnTo>
                <a:lnTo>
                  <a:pt x="3294" y="1624"/>
                </a:lnTo>
                <a:lnTo>
                  <a:pt x="3309" y="1644"/>
                </a:lnTo>
                <a:lnTo>
                  <a:pt x="3323" y="1664"/>
                </a:lnTo>
                <a:lnTo>
                  <a:pt x="3336" y="1686"/>
                </a:lnTo>
                <a:lnTo>
                  <a:pt x="4177" y="3148"/>
                </a:lnTo>
                <a:close/>
                <a:moveTo>
                  <a:pt x="3602" y="4262"/>
                </a:moveTo>
                <a:lnTo>
                  <a:pt x="2452" y="4262"/>
                </a:lnTo>
                <a:lnTo>
                  <a:pt x="641" y="1114"/>
                </a:lnTo>
                <a:lnTo>
                  <a:pt x="629" y="1090"/>
                </a:lnTo>
                <a:lnTo>
                  <a:pt x="618" y="1068"/>
                </a:lnTo>
                <a:lnTo>
                  <a:pt x="608" y="1045"/>
                </a:lnTo>
                <a:lnTo>
                  <a:pt x="600" y="1022"/>
                </a:lnTo>
                <a:lnTo>
                  <a:pt x="593" y="997"/>
                </a:lnTo>
                <a:lnTo>
                  <a:pt x="587" y="973"/>
                </a:lnTo>
                <a:lnTo>
                  <a:pt x="582" y="950"/>
                </a:lnTo>
                <a:lnTo>
                  <a:pt x="579" y="926"/>
                </a:lnTo>
                <a:lnTo>
                  <a:pt x="576" y="901"/>
                </a:lnTo>
                <a:lnTo>
                  <a:pt x="575" y="877"/>
                </a:lnTo>
                <a:lnTo>
                  <a:pt x="575" y="853"/>
                </a:lnTo>
                <a:lnTo>
                  <a:pt x="576" y="829"/>
                </a:lnTo>
                <a:lnTo>
                  <a:pt x="579" y="804"/>
                </a:lnTo>
                <a:lnTo>
                  <a:pt x="582" y="781"/>
                </a:lnTo>
                <a:lnTo>
                  <a:pt x="586" y="758"/>
                </a:lnTo>
                <a:lnTo>
                  <a:pt x="592" y="734"/>
                </a:lnTo>
                <a:lnTo>
                  <a:pt x="599" y="711"/>
                </a:lnTo>
                <a:lnTo>
                  <a:pt x="607" y="688"/>
                </a:lnTo>
                <a:lnTo>
                  <a:pt x="615" y="666"/>
                </a:lnTo>
                <a:lnTo>
                  <a:pt x="625" y="644"/>
                </a:lnTo>
                <a:lnTo>
                  <a:pt x="636" y="622"/>
                </a:lnTo>
                <a:lnTo>
                  <a:pt x="648" y="602"/>
                </a:lnTo>
                <a:lnTo>
                  <a:pt x="661" y="581"/>
                </a:lnTo>
                <a:lnTo>
                  <a:pt x="675" y="562"/>
                </a:lnTo>
                <a:lnTo>
                  <a:pt x="690" y="543"/>
                </a:lnTo>
                <a:lnTo>
                  <a:pt x="707" y="524"/>
                </a:lnTo>
                <a:lnTo>
                  <a:pt x="724" y="506"/>
                </a:lnTo>
                <a:lnTo>
                  <a:pt x="742" y="489"/>
                </a:lnTo>
                <a:lnTo>
                  <a:pt x="761" y="474"/>
                </a:lnTo>
                <a:lnTo>
                  <a:pt x="781" y="458"/>
                </a:lnTo>
                <a:lnTo>
                  <a:pt x="801" y="444"/>
                </a:lnTo>
                <a:lnTo>
                  <a:pt x="823" y="430"/>
                </a:lnTo>
                <a:lnTo>
                  <a:pt x="845" y="418"/>
                </a:lnTo>
                <a:lnTo>
                  <a:pt x="869" y="407"/>
                </a:lnTo>
                <a:lnTo>
                  <a:pt x="892" y="397"/>
                </a:lnTo>
                <a:lnTo>
                  <a:pt x="915" y="389"/>
                </a:lnTo>
                <a:lnTo>
                  <a:pt x="938" y="382"/>
                </a:lnTo>
                <a:lnTo>
                  <a:pt x="962" y="376"/>
                </a:lnTo>
                <a:lnTo>
                  <a:pt x="986" y="371"/>
                </a:lnTo>
                <a:lnTo>
                  <a:pt x="1011" y="368"/>
                </a:lnTo>
                <a:lnTo>
                  <a:pt x="1035" y="365"/>
                </a:lnTo>
                <a:lnTo>
                  <a:pt x="1059" y="364"/>
                </a:lnTo>
                <a:lnTo>
                  <a:pt x="1083" y="364"/>
                </a:lnTo>
                <a:lnTo>
                  <a:pt x="1106" y="365"/>
                </a:lnTo>
                <a:lnTo>
                  <a:pt x="1130" y="368"/>
                </a:lnTo>
                <a:lnTo>
                  <a:pt x="1155" y="371"/>
                </a:lnTo>
                <a:lnTo>
                  <a:pt x="1178" y="376"/>
                </a:lnTo>
                <a:lnTo>
                  <a:pt x="1201" y="381"/>
                </a:lnTo>
                <a:lnTo>
                  <a:pt x="1224" y="388"/>
                </a:lnTo>
                <a:lnTo>
                  <a:pt x="1246" y="396"/>
                </a:lnTo>
                <a:lnTo>
                  <a:pt x="1268" y="404"/>
                </a:lnTo>
                <a:lnTo>
                  <a:pt x="1291" y="414"/>
                </a:lnTo>
                <a:lnTo>
                  <a:pt x="1312" y="425"/>
                </a:lnTo>
                <a:lnTo>
                  <a:pt x="1333" y="438"/>
                </a:lnTo>
                <a:lnTo>
                  <a:pt x="1353" y="451"/>
                </a:lnTo>
                <a:lnTo>
                  <a:pt x="1373" y="465"/>
                </a:lnTo>
                <a:lnTo>
                  <a:pt x="1392" y="480"/>
                </a:lnTo>
                <a:lnTo>
                  <a:pt x="1410" y="496"/>
                </a:lnTo>
                <a:lnTo>
                  <a:pt x="1427" y="513"/>
                </a:lnTo>
                <a:lnTo>
                  <a:pt x="1445" y="532"/>
                </a:lnTo>
                <a:lnTo>
                  <a:pt x="1461" y="551"/>
                </a:lnTo>
                <a:lnTo>
                  <a:pt x="1476" y="571"/>
                </a:lnTo>
                <a:lnTo>
                  <a:pt x="1490" y="591"/>
                </a:lnTo>
                <a:lnTo>
                  <a:pt x="1504" y="613"/>
                </a:lnTo>
                <a:lnTo>
                  <a:pt x="3602" y="4262"/>
                </a:lnTo>
                <a:close/>
                <a:moveTo>
                  <a:pt x="2387" y="4262"/>
                </a:moveTo>
                <a:lnTo>
                  <a:pt x="1237" y="4262"/>
                </a:lnTo>
                <a:lnTo>
                  <a:pt x="65" y="2226"/>
                </a:lnTo>
                <a:lnTo>
                  <a:pt x="53" y="2203"/>
                </a:lnTo>
                <a:lnTo>
                  <a:pt x="42" y="2181"/>
                </a:lnTo>
                <a:lnTo>
                  <a:pt x="33" y="2157"/>
                </a:lnTo>
                <a:lnTo>
                  <a:pt x="24" y="2134"/>
                </a:lnTo>
                <a:lnTo>
                  <a:pt x="17" y="2110"/>
                </a:lnTo>
                <a:lnTo>
                  <a:pt x="11" y="2086"/>
                </a:lnTo>
                <a:lnTo>
                  <a:pt x="7" y="2062"/>
                </a:lnTo>
                <a:lnTo>
                  <a:pt x="3" y="2038"/>
                </a:lnTo>
                <a:lnTo>
                  <a:pt x="1" y="2014"/>
                </a:lnTo>
                <a:lnTo>
                  <a:pt x="0" y="1990"/>
                </a:lnTo>
                <a:lnTo>
                  <a:pt x="0" y="1965"/>
                </a:lnTo>
                <a:lnTo>
                  <a:pt x="1" y="1941"/>
                </a:lnTo>
                <a:lnTo>
                  <a:pt x="3" y="1917"/>
                </a:lnTo>
                <a:lnTo>
                  <a:pt x="6" y="1894"/>
                </a:lnTo>
                <a:lnTo>
                  <a:pt x="11" y="1870"/>
                </a:lnTo>
                <a:lnTo>
                  <a:pt x="16" y="1846"/>
                </a:lnTo>
                <a:lnTo>
                  <a:pt x="23" y="1824"/>
                </a:lnTo>
                <a:lnTo>
                  <a:pt x="31" y="1801"/>
                </a:lnTo>
                <a:lnTo>
                  <a:pt x="40" y="1778"/>
                </a:lnTo>
                <a:lnTo>
                  <a:pt x="50" y="1756"/>
                </a:lnTo>
                <a:lnTo>
                  <a:pt x="61" y="1735"/>
                </a:lnTo>
                <a:lnTo>
                  <a:pt x="73" y="1715"/>
                </a:lnTo>
                <a:lnTo>
                  <a:pt x="86" y="1693"/>
                </a:lnTo>
                <a:lnTo>
                  <a:pt x="100" y="1674"/>
                </a:lnTo>
                <a:lnTo>
                  <a:pt x="115" y="1655"/>
                </a:lnTo>
                <a:lnTo>
                  <a:pt x="132" y="1637"/>
                </a:lnTo>
                <a:lnTo>
                  <a:pt x="148" y="1619"/>
                </a:lnTo>
                <a:lnTo>
                  <a:pt x="166" y="1602"/>
                </a:lnTo>
                <a:lnTo>
                  <a:pt x="185" y="1585"/>
                </a:lnTo>
                <a:lnTo>
                  <a:pt x="205" y="1570"/>
                </a:lnTo>
                <a:lnTo>
                  <a:pt x="226" y="1556"/>
                </a:lnTo>
                <a:lnTo>
                  <a:pt x="247" y="1543"/>
                </a:lnTo>
                <a:lnTo>
                  <a:pt x="271" y="1531"/>
                </a:lnTo>
                <a:lnTo>
                  <a:pt x="293" y="1520"/>
                </a:lnTo>
                <a:lnTo>
                  <a:pt x="316" y="1510"/>
                </a:lnTo>
                <a:lnTo>
                  <a:pt x="339" y="1502"/>
                </a:lnTo>
                <a:lnTo>
                  <a:pt x="363" y="1494"/>
                </a:lnTo>
                <a:lnTo>
                  <a:pt x="387" y="1488"/>
                </a:lnTo>
                <a:lnTo>
                  <a:pt x="411" y="1483"/>
                </a:lnTo>
                <a:lnTo>
                  <a:pt x="435" y="1480"/>
                </a:lnTo>
                <a:lnTo>
                  <a:pt x="459" y="1477"/>
                </a:lnTo>
                <a:lnTo>
                  <a:pt x="483" y="1476"/>
                </a:lnTo>
                <a:lnTo>
                  <a:pt x="507" y="1476"/>
                </a:lnTo>
                <a:lnTo>
                  <a:pt x="531" y="1477"/>
                </a:lnTo>
                <a:lnTo>
                  <a:pt x="555" y="1480"/>
                </a:lnTo>
                <a:lnTo>
                  <a:pt x="579" y="1483"/>
                </a:lnTo>
                <a:lnTo>
                  <a:pt x="602" y="1488"/>
                </a:lnTo>
                <a:lnTo>
                  <a:pt x="626" y="1493"/>
                </a:lnTo>
                <a:lnTo>
                  <a:pt x="648" y="1500"/>
                </a:lnTo>
                <a:lnTo>
                  <a:pt x="671" y="1509"/>
                </a:lnTo>
                <a:lnTo>
                  <a:pt x="693" y="1517"/>
                </a:lnTo>
                <a:lnTo>
                  <a:pt x="716" y="1527"/>
                </a:lnTo>
                <a:lnTo>
                  <a:pt x="737" y="1538"/>
                </a:lnTo>
                <a:lnTo>
                  <a:pt x="757" y="1550"/>
                </a:lnTo>
                <a:lnTo>
                  <a:pt x="778" y="1563"/>
                </a:lnTo>
                <a:lnTo>
                  <a:pt x="797" y="1577"/>
                </a:lnTo>
                <a:lnTo>
                  <a:pt x="816" y="1592"/>
                </a:lnTo>
                <a:lnTo>
                  <a:pt x="834" y="1609"/>
                </a:lnTo>
                <a:lnTo>
                  <a:pt x="853" y="1626"/>
                </a:lnTo>
                <a:lnTo>
                  <a:pt x="870" y="1644"/>
                </a:lnTo>
                <a:lnTo>
                  <a:pt x="885" y="1663"/>
                </a:lnTo>
                <a:lnTo>
                  <a:pt x="901" y="1683"/>
                </a:lnTo>
                <a:lnTo>
                  <a:pt x="915" y="1704"/>
                </a:lnTo>
                <a:lnTo>
                  <a:pt x="928" y="1726"/>
                </a:lnTo>
                <a:lnTo>
                  <a:pt x="2387" y="42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A99206B1-4BB6-6B47-ADD8-9EAEF64FB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975872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570720" y="1700378"/>
            <a:ext cx="8717279" cy="8588210"/>
          </a:xfrm>
          <a:custGeom>
            <a:avLst/>
            <a:gdLst>
              <a:gd name="T0" fmla="*/ 1001 w 4390"/>
              <a:gd name="T1" fmla="*/ 4326 h 4326"/>
              <a:gd name="T2" fmla="*/ 1648 w 4390"/>
              <a:gd name="T3" fmla="*/ 4326 h 4326"/>
              <a:gd name="T4" fmla="*/ 485 w 4390"/>
              <a:gd name="T5" fmla="*/ 2305 h 4326"/>
              <a:gd name="T6" fmla="*/ 0 w 4390"/>
              <a:gd name="T7" fmla="*/ 2586 h 4326"/>
              <a:gd name="T8" fmla="*/ 1001 w 4390"/>
              <a:gd name="T9" fmla="*/ 4326 h 4326"/>
              <a:gd name="T10" fmla="*/ 1714 w 4390"/>
              <a:gd name="T11" fmla="*/ 4326 h 4326"/>
              <a:gd name="T12" fmla="*/ 2360 w 4390"/>
              <a:gd name="T13" fmla="*/ 4326 h 4326"/>
              <a:gd name="T14" fmla="*/ 646 w 4390"/>
              <a:gd name="T15" fmla="*/ 1346 h 4326"/>
              <a:gd name="T16" fmla="*/ 161 w 4390"/>
              <a:gd name="T17" fmla="*/ 1628 h 4326"/>
              <a:gd name="T18" fmla="*/ 1714 w 4390"/>
              <a:gd name="T19" fmla="*/ 4326 h 4326"/>
              <a:gd name="T20" fmla="*/ 2426 w 4390"/>
              <a:gd name="T21" fmla="*/ 4326 h 4326"/>
              <a:gd name="T22" fmla="*/ 3073 w 4390"/>
              <a:gd name="T23" fmla="*/ 4326 h 4326"/>
              <a:gd name="T24" fmla="*/ 1405 w 4390"/>
              <a:gd name="T25" fmla="*/ 1426 h 4326"/>
              <a:gd name="T26" fmla="*/ 919 w 4390"/>
              <a:gd name="T27" fmla="*/ 1708 h 4326"/>
              <a:gd name="T28" fmla="*/ 2426 w 4390"/>
              <a:gd name="T29" fmla="*/ 4326 h 4326"/>
              <a:gd name="T30" fmla="*/ 3138 w 4390"/>
              <a:gd name="T31" fmla="*/ 4326 h 4326"/>
              <a:gd name="T32" fmla="*/ 3785 w 4390"/>
              <a:gd name="T33" fmla="*/ 4326 h 4326"/>
              <a:gd name="T34" fmla="*/ 1391 w 4390"/>
              <a:gd name="T35" fmla="*/ 165 h 4326"/>
              <a:gd name="T36" fmla="*/ 906 w 4390"/>
              <a:gd name="T37" fmla="*/ 446 h 4326"/>
              <a:gd name="T38" fmla="*/ 3138 w 4390"/>
              <a:gd name="T39" fmla="*/ 4326 h 4326"/>
              <a:gd name="T40" fmla="*/ 3850 w 4390"/>
              <a:gd name="T41" fmla="*/ 4326 h 4326"/>
              <a:gd name="T42" fmla="*/ 4390 w 4390"/>
              <a:gd name="T43" fmla="*/ 4326 h 4326"/>
              <a:gd name="T44" fmla="*/ 4390 w 4390"/>
              <a:gd name="T45" fmla="*/ 4138 h 4326"/>
              <a:gd name="T46" fmla="*/ 2430 w 4390"/>
              <a:gd name="T47" fmla="*/ 732 h 4326"/>
              <a:gd name="T48" fmla="*/ 1944 w 4390"/>
              <a:gd name="T49" fmla="*/ 1013 h 4326"/>
              <a:gd name="T50" fmla="*/ 3850 w 4390"/>
              <a:gd name="T51" fmla="*/ 4326 h 4326"/>
              <a:gd name="T52" fmla="*/ 4390 w 4390"/>
              <a:gd name="T53" fmla="*/ 4024 h 4326"/>
              <a:gd name="T54" fmla="*/ 4390 w 4390"/>
              <a:gd name="T55" fmla="*/ 2900 h 4326"/>
              <a:gd name="T56" fmla="*/ 2722 w 4390"/>
              <a:gd name="T57" fmla="*/ 0 h 4326"/>
              <a:gd name="T58" fmla="*/ 2236 w 4390"/>
              <a:gd name="T59" fmla="*/ 281 h 4326"/>
              <a:gd name="T60" fmla="*/ 4390 w 4390"/>
              <a:gd name="T61" fmla="*/ 4024 h 4326"/>
              <a:gd name="T62" fmla="*/ 4390 w 4390"/>
              <a:gd name="T63" fmla="*/ 2786 h 4326"/>
              <a:gd name="T64" fmla="*/ 4390 w 4390"/>
              <a:gd name="T65" fmla="*/ 1661 h 4326"/>
              <a:gd name="T66" fmla="*/ 3785 w 4390"/>
              <a:gd name="T67" fmla="*/ 611 h 4326"/>
              <a:gd name="T68" fmla="*/ 3300 w 4390"/>
              <a:gd name="T69" fmla="*/ 892 h 4326"/>
              <a:gd name="T70" fmla="*/ 4390 w 4390"/>
              <a:gd name="T71" fmla="*/ 2786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0" h="4326">
                <a:moveTo>
                  <a:pt x="1001" y="4326"/>
                </a:moveTo>
                <a:lnTo>
                  <a:pt x="1648" y="4326"/>
                </a:lnTo>
                <a:lnTo>
                  <a:pt x="485" y="2305"/>
                </a:lnTo>
                <a:lnTo>
                  <a:pt x="0" y="2586"/>
                </a:lnTo>
                <a:lnTo>
                  <a:pt x="1001" y="4326"/>
                </a:lnTo>
                <a:close/>
                <a:moveTo>
                  <a:pt x="1714" y="4326"/>
                </a:moveTo>
                <a:lnTo>
                  <a:pt x="2360" y="4326"/>
                </a:lnTo>
                <a:lnTo>
                  <a:pt x="646" y="1346"/>
                </a:lnTo>
                <a:lnTo>
                  <a:pt x="161" y="1628"/>
                </a:lnTo>
                <a:lnTo>
                  <a:pt x="1714" y="4326"/>
                </a:lnTo>
                <a:close/>
                <a:moveTo>
                  <a:pt x="2426" y="4326"/>
                </a:moveTo>
                <a:lnTo>
                  <a:pt x="3073" y="4326"/>
                </a:lnTo>
                <a:lnTo>
                  <a:pt x="1405" y="1426"/>
                </a:lnTo>
                <a:lnTo>
                  <a:pt x="919" y="1708"/>
                </a:lnTo>
                <a:lnTo>
                  <a:pt x="2426" y="4326"/>
                </a:lnTo>
                <a:close/>
                <a:moveTo>
                  <a:pt x="3138" y="4326"/>
                </a:moveTo>
                <a:lnTo>
                  <a:pt x="3785" y="4326"/>
                </a:lnTo>
                <a:lnTo>
                  <a:pt x="1391" y="165"/>
                </a:lnTo>
                <a:lnTo>
                  <a:pt x="906" y="446"/>
                </a:lnTo>
                <a:lnTo>
                  <a:pt x="3138" y="4326"/>
                </a:lnTo>
                <a:close/>
                <a:moveTo>
                  <a:pt x="3850" y="4326"/>
                </a:moveTo>
                <a:lnTo>
                  <a:pt x="4390" y="4326"/>
                </a:lnTo>
                <a:lnTo>
                  <a:pt x="4390" y="4138"/>
                </a:lnTo>
                <a:lnTo>
                  <a:pt x="2430" y="732"/>
                </a:lnTo>
                <a:lnTo>
                  <a:pt x="1944" y="1013"/>
                </a:lnTo>
                <a:lnTo>
                  <a:pt x="3850" y="4326"/>
                </a:lnTo>
                <a:close/>
                <a:moveTo>
                  <a:pt x="4390" y="4024"/>
                </a:moveTo>
                <a:lnTo>
                  <a:pt x="4390" y="2900"/>
                </a:lnTo>
                <a:lnTo>
                  <a:pt x="2722" y="0"/>
                </a:lnTo>
                <a:lnTo>
                  <a:pt x="2236" y="281"/>
                </a:lnTo>
                <a:lnTo>
                  <a:pt x="4390" y="4024"/>
                </a:lnTo>
                <a:close/>
                <a:moveTo>
                  <a:pt x="4390" y="2786"/>
                </a:moveTo>
                <a:lnTo>
                  <a:pt x="4390" y="1661"/>
                </a:lnTo>
                <a:lnTo>
                  <a:pt x="3785" y="611"/>
                </a:lnTo>
                <a:lnTo>
                  <a:pt x="3300" y="892"/>
                </a:lnTo>
                <a:lnTo>
                  <a:pt x="4390" y="2786"/>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51DCF308-49AA-A64B-87C8-12069DDA3F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802977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
    <p:spTree>
      <p:nvGrpSpPr>
        <p:cNvPr id="1" name=""/>
        <p:cNvGrpSpPr/>
        <p:nvPr/>
      </p:nvGrpSpPr>
      <p:grpSpPr>
        <a:xfrm>
          <a:off x="0" y="0"/>
          <a:ext cx="0" cy="0"/>
          <a:chOff x="0" y="0"/>
          <a:chExt cx="0" cy="0"/>
        </a:xfrm>
      </p:grpSpPr>
      <p:sp>
        <p:nvSpPr>
          <p:cNvPr id="6" name="Freeform 9"/>
          <p:cNvSpPr>
            <a:spLocks noGrp="1"/>
          </p:cNvSpPr>
          <p:nvPr>
            <p:ph type="pic" sz="quarter" idx="11"/>
          </p:nvPr>
        </p:nvSpPr>
        <p:spPr bwMode="auto">
          <a:xfrm>
            <a:off x="8655168" y="3482292"/>
            <a:ext cx="5777441" cy="5788744"/>
          </a:xfrm>
          <a:custGeom>
            <a:avLst/>
            <a:gdLst>
              <a:gd name="T0" fmla="*/ 1408 w 2554"/>
              <a:gd name="T1" fmla="*/ 6 h 2560"/>
              <a:gd name="T2" fmla="*/ 1596 w 2554"/>
              <a:gd name="T3" fmla="*/ 39 h 2560"/>
              <a:gd name="T4" fmla="*/ 1774 w 2554"/>
              <a:gd name="T5" fmla="*/ 100 h 2560"/>
              <a:gd name="T6" fmla="*/ 1939 w 2554"/>
              <a:gd name="T7" fmla="*/ 185 h 2560"/>
              <a:gd name="T8" fmla="*/ 2089 w 2554"/>
              <a:gd name="T9" fmla="*/ 292 h 2560"/>
              <a:gd name="T10" fmla="*/ 2222 w 2554"/>
              <a:gd name="T11" fmla="*/ 419 h 2560"/>
              <a:gd name="T12" fmla="*/ 2335 w 2554"/>
              <a:gd name="T13" fmla="*/ 564 h 2560"/>
              <a:gd name="T14" fmla="*/ 2428 w 2554"/>
              <a:gd name="T15" fmla="*/ 725 h 2560"/>
              <a:gd name="T16" fmla="*/ 2497 w 2554"/>
              <a:gd name="T17" fmla="*/ 899 h 2560"/>
              <a:gd name="T18" fmla="*/ 2539 w 2554"/>
              <a:gd name="T19" fmla="*/ 1085 h 2560"/>
              <a:gd name="T20" fmla="*/ 2554 w 2554"/>
              <a:gd name="T21" fmla="*/ 1280 h 2560"/>
              <a:gd name="T22" fmla="*/ 2539 w 2554"/>
              <a:gd name="T23" fmla="*/ 1475 h 2560"/>
              <a:gd name="T24" fmla="*/ 2497 w 2554"/>
              <a:gd name="T25" fmla="*/ 1661 h 2560"/>
              <a:gd name="T26" fmla="*/ 2428 w 2554"/>
              <a:gd name="T27" fmla="*/ 1835 h 2560"/>
              <a:gd name="T28" fmla="*/ 2335 w 2554"/>
              <a:gd name="T29" fmla="*/ 1996 h 2560"/>
              <a:gd name="T30" fmla="*/ 2222 w 2554"/>
              <a:gd name="T31" fmla="*/ 2141 h 2560"/>
              <a:gd name="T32" fmla="*/ 2089 w 2554"/>
              <a:gd name="T33" fmla="*/ 2268 h 2560"/>
              <a:gd name="T34" fmla="*/ 1939 w 2554"/>
              <a:gd name="T35" fmla="*/ 2375 h 2560"/>
              <a:gd name="T36" fmla="*/ 1774 w 2554"/>
              <a:gd name="T37" fmla="*/ 2460 h 2560"/>
              <a:gd name="T38" fmla="*/ 1596 w 2554"/>
              <a:gd name="T39" fmla="*/ 2520 h 2560"/>
              <a:gd name="T40" fmla="*/ 1408 w 2554"/>
              <a:gd name="T41" fmla="*/ 2554 h 2560"/>
              <a:gd name="T42" fmla="*/ 1211 w 2554"/>
              <a:gd name="T43" fmla="*/ 2559 h 2560"/>
              <a:gd name="T44" fmla="*/ 1019 w 2554"/>
              <a:gd name="T45" fmla="*/ 2535 h 2560"/>
              <a:gd name="T46" fmla="*/ 838 w 2554"/>
              <a:gd name="T47" fmla="*/ 2482 h 2560"/>
              <a:gd name="T48" fmla="*/ 668 w 2554"/>
              <a:gd name="T49" fmla="*/ 2406 h 2560"/>
              <a:gd name="T50" fmla="*/ 513 w 2554"/>
              <a:gd name="T51" fmla="*/ 2306 h 2560"/>
              <a:gd name="T52" fmla="*/ 374 w 2554"/>
              <a:gd name="T53" fmla="*/ 2185 h 2560"/>
              <a:gd name="T54" fmla="*/ 254 w 2554"/>
              <a:gd name="T55" fmla="*/ 2046 h 2560"/>
              <a:gd name="T56" fmla="*/ 154 w 2554"/>
              <a:gd name="T57" fmla="*/ 1891 h 2560"/>
              <a:gd name="T58" fmla="*/ 78 w 2554"/>
              <a:gd name="T59" fmla="*/ 1720 h 2560"/>
              <a:gd name="T60" fmla="*/ 26 w 2554"/>
              <a:gd name="T61" fmla="*/ 1538 h 2560"/>
              <a:gd name="T62" fmla="*/ 1 w 2554"/>
              <a:gd name="T63" fmla="*/ 1346 h 2560"/>
              <a:gd name="T64" fmla="*/ 6 w 2554"/>
              <a:gd name="T65" fmla="*/ 1150 h 2560"/>
              <a:gd name="T66" fmla="*/ 40 w 2554"/>
              <a:gd name="T67" fmla="*/ 960 h 2560"/>
              <a:gd name="T68" fmla="*/ 100 w 2554"/>
              <a:gd name="T69" fmla="*/ 782 h 2560"/>
              <a:gd name="T70" fmla="*/ 185 w 2554"/>
              <a:gd name="T71" fmla="*/ 616 h 2560"/>
              <a:gd name="T72" fmla="*/ 292 w 2554"/>
              <a:gd name="T73" fmla="*/ 466 h 2560"/>
              <a:gd name="T74" fmla="*/ 418 w 2554"/>
              <a:gd name="T75" fmla="*/ 332 h 2560"/>
              <a:gd name="T76" fmla="*/ 563 w 2554"/>
              <a:gd name="T77" fmla="*/ 218 h 2560"/>
              <a:gd name="T78" fmla="*/ 723 w 2554"/>
              <a:gd name="T79" fmla="*/ 125 h 2560"/>
              <a:gd name="T80" fmla="*/ 897 w 2554"/>
              <a:gd name="T81" fmla="*/ 57 h 2560"/>
              <a:gd name="T82" fmla="*/ 1083 w 2554"/>
              <a:gd name="T83" fmla="*/ 14 h 2560"/>
              <a:gd name="T84" fmla="*/ 1276 w 2554"/>
              <a:gd name="T85"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54" h="2560">
                <a:moveTo>
                  <a:pt x="1276" y="0"/>
                </a:moveTo>
                <a:lnTo>
                  <a:pt x="1343" y="1"/>
                </a:lnTo>
                <a:lnTo>
                  <a:pt x="1408" y="6"/>
                </a:lnTo>
                <a:lnTo>
                  <a:pt x="1471" y="14"/>
                </a:lnTo>
                <a:lnTo>
                  <a:pt x="1534" y="25"/>
                </a:lnTo>
                <a:lnTo>
                  <a:pt x="1596" y="39"/>
                </a:lnTo>
                <a:lnTo>
                  <a:pt x="1657" y="57"/>
                </a:lnTo>
                <a:lnTo>
                  <a:pt x="1716" y="77"/>
                </a:lnTo>
                <a:lnTo>
                  <a:pt x="1774" y="100"/>
                </a:lnTo>
                <a:lnTo>
                  <a:pt x="1831" y="125"/>
                </a:lnTo>
                <a:lnTo>
                  <a:pt x="1886" y="154"/>
                </a:lnTo>
                <a:lnTo>
                  <a:pt x="1939" y="185"/>
                </a:lnTo>
                <a:lnTo>
                  <a:pt x="1991" y="218"/>
                </a:lnTo>
                <a:lnTo>
                  <a:pt x="2041" y="254"/>
                </a:lnTo>
                <a:lnTo>
                  <a:pt x="2089" y="292"/>
                </a:lnTo>
                <a:lnTo>
                  <a:pt x="2136" y="332"/>
                </a:lnTo>
                <a:lnTo>
                  <a:pt x="2180" y="375"/>
                </a:lnTo>
                <a:lnTo>
                  <a:pt x="2222" y="419"/>
                </a:lnTo>
                <a:lnTo>
                  <a:pt x="2262" y="466"/>
                </a:lnTo>
                <a:lnTo>
                  <a:pt x="2300" y="514"/>
                </a:lnTo>
                <a:lnTo>
                  <a:pt x="2335" y="564"/>
                </a:lnTo>
                <a:lnTo>
                  <a:pt x="2369" y="616"/>
                </a:lnTo>
                <a:lnTo>
                  <a:pt x="2400" y="670"/>
                </a:lnTo>
                <a:lnTo>
                  <a:pt x="2428" y="725"/>
                </a:lnTo>
                <a:lnTo>
                  <a:pt x="2454" y="782"/>
                </a:lnTo>
                <a:lnTo>
                  <a:pt x="2476" y="840"/>
                </a:lnTo>
                <a:lnTo>
                  <a:pt x="2497" y="899"/>
                </a:lnTo>
                <a:lnTo>
                  <a:pt x="2514" y="960"/>
                </a:lnTo>
                <a:lnTo>
                  <a:pt x="2528" y="1022"/>
                </a:lnTo>
                <a:lnTo>
                  <a:pt x="2539" y="1085"/>
                </a:lnTo>
                <a:lnTo>
                  <a:pt x="2547" y="1150"/>
                </a:lnTo>
                <a:lnTo>
                  <a:pt x="2553" y="1214"/>
                </a:lnTo>
                <a:lnTo>
                  <a:pt x="2554" y="1280"/>
                </a:lnTo>
                <a:lnTo>
                  <a:pt x="2553" y="1346"/>
                </a:lnTo>
                <a:lnTo>
                  <a:pt x="2547" y="1411"/>
                </a:lnTo>
                <a:lnTo>
                  <a:pt x="2539" y="1475"/>
                </a:lnTo>
                <a:lnTo>
                  <a:pt x="2528" y="1538"/>
                </a:lnTo>
                <a:lnTo>
                  <a:pt x="2514" y="1600"/>
                </a:lnTo>
                <a:lnTo>
                  <a:pt x="2497" y="1661"/>
                </a:lnTo>
                <a:lnTo>
                  <a:pt x="2476" y="1720"/>
                </a:lnTo>
                <a:lnTo>
                  <a:pt x="2454" y="1778"/>
                </a:lnTo>
                <a:lnTo>
                  <a:pt x="2428" y="1835"/>
                </a:lnTo>
                <a:lnTo>
                  <a:pt x="2400" y="1891"/>
                </a:lnTo>
                <a:lnTo>
                  <a:pt x="2369" y="1944"/>
                </a:lnTo>
                <a:lnTo>
                  <a:pt x="2335" y="1996"/>
                </a:lnTo>
                <a:lnTo>
                  <a:pt x="2300" y="2046"/>
                </a:lnTo>
                <a:lnTo>
                  <a:pt x="2262" y="2094"/>
                </a:lnTo>
                <a:lnTo>
                  <a:pt x="2222" y="2141"/>
                </a:lnTo>
                <a:lnTo>
                  <a:pt x="2180" y="2185"/>
                </a:lnTo>
                <a:lnTo>
                  <a:pt x="2136" y="2228"/>
                </a:lnTo>
                <a:lnTo>
                  <a:pt x="2089" y="2268"/>
                </a:lnTo>
                <a:lnTo>
                  <a:pt x="2041" y="2306"/>
                </a:lnTo>
                <a:lnTo>
                  <a:pt x="1991" y="2341"/>
                </a:lnTo>
                <a:lnTo>
                  <a:pt x="1939" y="2375"/>
                </a:lnTo>
                <a:lnTo>
                  <a:pt x="1886" y="2406"/>
                </a:lnTo>
                <a:lnTo>
                  <a:pt x="1831" y="2434"/>
                </a:lnTo>
                <a:lnTo>
                  <a:pt x="1774" y="2460"/>
                </a:lnTo>
                <a:lnTo>
                  <a:pt x="1716" y="2482"/>
                </a:lnTo>
                <a:lnTo>
                  <a:pt x="1657" y="2503"/>
                </a:lnTo>
                <a:lnTo>
                  <a:pt x="1596" y="2520"/>
                </a:lnTo>
                <a:lnTo>
                  <a:pt x="1534" y="2535"/>
                </a:lnTo>
                <a:lnTo>
                  <a:pt x="1471" y="2546"/>
                </a:lnTo>
                <a:lnTo>
                  <a:pt x="1408" y="2554"/>
                </a:lnTo>
                <a:lnTo>
                  <a:pt x="1343" y="2559"/>
                </a:lnTo>
                <a:lnTo>
                  <a:pt x="1276" y="2560"/>
                </a:lnTo>
                <a:lnTo>
                  <a:pt x="1211" y="2559"/>
                </a:lnTo>
                <a:lnTo>
                  <a:pt x="1146" y="2554"/>
                </a:lnTo>
                <a:lnTo>
                  <a:pt x="1083" y="2546"/>
                </a:lnTo>
                <a:lnTo>
                  <a:pt x="1019" y="2535"/>
                </a:lnTo>
                <a:lnTo>
                  <a:pt x="957" y="2520"/>
                </a:lnTo>
                <a:lnTo>
                  <a:pt x="897" y="2503"/>
                </a:lnTo>
                <a:lnTo>
                  <a:pt x="838" y="2482"/>
                </a:lnTo>
                <a:lnTo>
                  <a:pt x="780" y="2460"/>
                </a:lnTo>
                <a:lnTo>
                  <a:pt x="723" y="2434"/>
                </a:lnTo>
                <a:lnTo>
                  <a:pt x="668" y="2406"/>
                </a:lnTo>
                <a:lnTo>
                  <a:pt x="615" y="2375"/>
                </a:lnTo>
                <a:lnTo>
                  <a:pt x="563" y="2341"/>
                </a:lnTo>
                <a:lnTo>
                  <a:pt x="513" y="2306"/>
                </a:lnTo>
                <a:lnTo>
                  <a:pt x="465" y="2268"/>
                </a:lnTo>
                <a:lnTo>
                  <a:pt x="418" y="2228"/>
                </a:lnTo>
                <a:lnTo>
                  <a:pt x="374" y="2185"/>
                </a:lnTo>
                <a:lnTo>
                  <a:pt x="331" y="2141"/>
                </a:lnTo>
                <a:lnTo>
                  <a:pt x="292" y="2094"/>
                </a:lnTo>
                <a:lnTo>
                  <a:pt x="254" y="2046"/>
                </a:lnTo>
                <a:lnTo>
                  <a:pt x="218" y="1996"/>
                </a:lnTo>
                <a:lnTo>
                  <a:pt x="185" y="1944"/>
                </a:lnTo>
                <a:lnTo>
                  <a:pt x="154" y="1891"/>
                </a:lnTo>
                <a:lnTo>
                  <a:pt x="125" y="1835"/>
                </a:lnTo>
                <a:lnTo>
                  <a:pt x="100" y="1778"/>
                </a:lnTo>
                <a:lnTo>
                  <a:pt x="78" y="1720"/>
                </a:lnTo>
                <a:lnTo>
                  <a:pt x="57" y="1661"/>
                </a:lnTo>
                <a:lnTo>
                  <a:pt x="40" y="1600"/>
                </a:lnTo>
                <a:lnTo>
                  <a:pt x="26" y="1538"/>
                </a:lnTo>
                <a:lnTo>
                  <a:pt x="14" y="1475"/>
                </a:lnTo>
                <a:lnTo>
                  <a:pt x="6" y="1411"/>
                </a:lnTo>
                <a:lnTo>
                  <a:pt x="1" y="1346"/>
                </a:lnTo>
                <a:lnTo>
                  <a:pt x="0" y="1280"/>
                </a:lnTo>
                <a:lnTo>
                  <a:pt x="1" y="1214"/>
                </a:lnTo>
                <a:lnTo>
                  <a:pt x="6" y="1150"/>
                </a:lnTo>
                <a:lnTo>
                  <a:pt x="14" y="1085"/>
                </a:lnTo>
                <a:lnTo>
                  <a:pt x="26" y="1022"/>
                </a:lnTo>
                <a:lnTo>
                  <a:pt x="40" y="960"/>
                </a:lnTo>
                <a:lnTo>
                  <a:pt x="57" y="899"/>
                </a:lnTo>
                <a:lnTo>
                  <a:pt x="78" y="840"/>
                </a:lnTo>
                <a:lnTo>
                  <a:pt x="100" y="782"/>
                </a:lnTo>
                <a:lnTo>
                  <a:pt x="125" y="725"/>
                </a:lnTo>
                <a:lnTo>
                  <a:pt x="154" y="670"/>
                </a:lnTo>
                <a:lnTo>
                  <a:pt x="185" y="616"/>
                </a:lnTo>
                <a:lnTo>
                  <a:pt x="218" y="564"/>
                </a:lnTo>
                <a:lnTo>
                  <a:pt x="254" y="514"/>
                </a:lnTo>
                <a:lnTo>
                  <a:pt x="292" y="466"/>
                </a:lnTo>
                <a:lnTo>
                  <a:pt x="331" y="419"/>
                </a:lnTo>
                <a:lnTo>
                  <a:pt x="374" y="375"/>
                </a:lnTo>
                <a:lnTo>
                  <a:pt x="418" y="332"/>
                </a:lnTo>
                <a:lnTo>
                  <a:pt x="465" y="292"/>
                </a:lnTo>
                <a:lnTo>
                  <a:pt x="513" y="254"/>
                </a:lnTo>
                <a:lnTo>
                  <a:pt x="563" y="218"/>
                </a:lnTo>
                <a:lnTo>
                  <a:pt x="615" y="185"/>
                </a:lnTo>
                <a:lnTo>
                  <a:pt x="668" y="154"/>
                </a:lnTo>
                <a:lnTo>
                  <a:pt x="723" y="125"/>
                </a:lnTo>
                <a:lnTo>
                  <a:pt x="780" y="100"/>
                </a:lnTo>
                <a:lnTo>
                  <a:pt x="838" y="77"/>
                </a:lnTo>
                <a:lnTo>
                  <a:pt x="897" y="57"/>
                </a:lnTo>
                <a:lnTo>
                  <a:pt x="957" y="39"/>
                </a:lnTo>
                <a:lnTo>
                  <a:pt x="1019" y="25"/>
                </a:lnTo>
                <a:lnTo>
                  <a:pt x="1083" y="14"/>
                </a:lnTo>
                <a:lnTo>
                  <a:pt x="1146" y="6"/>
                </a:lnTo>
                <a:lnTo>
                  <a:pt x="1211" y="1"/>
                </a:lnTo>
                <a:lnTo>
                  <a:pt x="1276"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3" name="Freeform 6"/>
          <p:cNvSpPr>
            <a:spLocks noGrp="1"/>
          </p:cNvSpPr>
          <p:nvPr>
            <p:ph type="pic" sz="quarter" idx="10"/>
          </p:nvPr>
        </p:nvSpPr>
        <p:spPr bwMode="auto">
          <a:xfrm>
            <a:off x="11334720" y="0"/>
            <a:ext cx="6953280" cy="10288588"/>
          </a:xfrm>
          <a:custGeom>
            <a:avLst/>
            <a:gdLst>
              <a:gd name="T0" fmla="*/ 1411 w 3076"/>
              <a:gd name="T1" fmla="*/ 4552 h 4552"/>
              <a:gd name="T2" fmla="*/ 1167 w 3076"/>
              <a:gd name="T3" fmla="*/ 3681 h 4552"/>
              <a:gd name="T4" fmla="*/ 1201 w 3076"/>
              <a:gd name="T5" fmla="*/ 3635 h 4552"/>
              <a:gd name="T6" fmla="*/ 1235 w 3076"/>
              <a:gd name="T7" fmla="*/ 3587 h 4552"/>
              <a:gd name="T8" fmla="*/ 1267 w 3076"/>
              <a:gd name="T9" fmla="*/ 3538 h 4552"/>
              <a:gd name="T10" fmla="*/ 1296 w 3076"/>
              <a:gd name="T11" fmla="*/ 3487 h 4552"/>
              <a:gd name="T12" fmla="*/ 1323 w 3076"/>
              <a:gd name="T13" fmla="*/ 3435 h 4552"/>
              <a:gd name="T14" fmla="*/ 1348 w 3076"/>
              <a:gd name="T15" fmla="*/ 3382 h 4552"/>
              <a:gd name="T16" fmla="*/ 1371 w 3076"/>
              <a:gd name="T17" fmla="*/ 3327 h 4552"/>
              <a:gd name="T18" fmla="*/ 1391 w 3076"/>
              <a:gd name="T19" fmla="*/ 3271 h 4552"/>
              <a:gd name="T20" fmla="*/ 1409 w 3076"/>
              <a:gd name="T21" fmla="*/ 3215 h 4552"/>
              <a:gd name="T22" fmla="*/ 1425 w 3076"/>
              <a:gd name="T23" fmla="*/ 3157 h 4552"/>
              <a:gd name="T24" fmla="*/ 1438 w 3076"/>
              <a:gd name="T25" fmla="*/ 3098 h 4552"/>
              <a:gd name="T26" fmla="*/ 1449 w 3076"/>
              <a:gd name="T27" fmla="*/ 3038 h 4552"/>
              <a:gd name="T28" fmla="*/ 1457 w 3076"/>
              <a:gd name="T29" fmla="*/ 2978 h 4552"/>
              <a:gd name="T30" fmla="*/ 1462 w 3076"/>
              <a:gd name="T31" fmla="*/ 2916 h 4552"/>
              <a:gd name="T32" fmla="*/ 1465 w 3076"/>
              <a:gd name="T33" fmla="*/ 2854 h 4552"/>
              <a:gd name="T34" fmla="*/ 1464 w 3076"/>
              <a:gd name="T35" fmla="*/ 2764 h 4552"/>
              <a:gd name="T36" fmla="*/ 1455 w 3076"/>
              <a:gd name="T37" fmla="*/ 2649 h 4552"/>
              <a:gd name="T38" fmla="*/ 1436 w 3076"/>
              <a:gd name="T39" fmla="*/ 2535 h 4552"/>
              <a:gd name="T40" fmla="*/ 1407 w 3076"/>
              <a:gd name="T41" fmla="*/ 2426 h 4552"/>
              <a:gd name="T42" fmla="*/ 1372 w 3076"/>
              <a:gd name="T43" fmla="*/ 2319 h 4552"/>
              <a:gd name="T44" fmla="*/ 1327 w 3076"/>
              <a:gd name="T45" fmla="*/ 2218 h 4552"/>
              <a:gd name="T46" fmla="*/ 1274 w 3076"/>
              <a:gd name="T47" fmla="*/ 2121 h 4552"/>
              <a:gd name="T48" fmla="*/ 1214 w 3076"/>
              <a:gd name="T49" fmla="*/ 2028 h 4552"/>
              <a:gd name="T50" fmla="*/ 1147 w 3076"/>
              <a:gd name="T51" fmla="*/ 1941 h 4552"/>
              <a:gd name="T52" fmla="*/ 1074 w 3076"/>
              <a:gd name="T53" fmla="*/ 1859 h 4552"/>
              <a:gd name="T54" fmla="*/ 994 w 3076"/>
              <a:gd name="T55" fmla="*/ 1785 h 4552"/>
              <a:gd name="T56" fmla="*/ 909 w 3076"/>
              <a:gd name="T57" fmla="*/ 1715 h 4552"/>
              <a:gd name="T58" fmla="*/ 818 w 3076"/>
              <a:gd name="T59" fmla="*/ 1654 h 4552"/>
              <a:gd name="T60" fmla="*/ 722 w 3076"/>
              <a:gd name="T61" fmla="*/ 1599 h 4552"/>
              <a:gd name="T62" fmla="*/ 622 w 3076"/>
              <a:gd name="T63" fmla="*/ 1552 h 4552"/>
              <a:gd name="T64" fmla="*/ 517 w 3076"/>
              <a:gd name="T65" fmla="*/ 1513 h 4552"/>
              <a:gd name="T66" fmla="*/ 0 w 3076"/>
              <a:gd name="T67" fmla="*/ 0 h 4552"/>
              <a:gd name="T68" fmla="*/ 3076 w 3076"/>
              <a:gd name="T69" fmla="*/ 2488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076" h="4552">
                <a:moveTo>
                  <a:pt x="3076" y="4552"/>
                </a:moveTo>
                <a:lnTo>
                  <a:pt x="1411" y="4552"/>
                </a:lnTo>
                <a:lnTo>
                  <a:pt x="1148" y="3703"/>
                </a:lnTo>
                <a:lnTo>
                  <a:pt x="1167" y="3681"/>
                </a:lnTo>
                <a:lnTo>
                  <a:pt x="1184" y="3657"/>
                </a:lnTo>
                <a:lnTo>
                  <a:pt x="1201" y="3635"/>
                </a:lnTo>
                <a:lnTo>
                  <a:pt x="1219" y="3610"/>
                </a:lnTo>
                <a:lnTo>
                  <a:pt x="1235" y="3587"/>
                </a:lnTo>
                <a:lnTo>
                  <a:pt x="1251" y="3562"/>
                </a:lnTo>
                <a:lnTo>
                  <a:pt x="1267" y="3538"/>
                </a:lnTo>
                <a:lnTo>
                  <a:pt x="1281" y="3512"/>
                </a:lnTo>
                <a:lnTo>
                  <a:pt x="1296" y="3487"/>
                </a:lnTo>
                <a:lnTo>
                  <a:pt x="1309" y="3461"/>
                </a:lnTo>
                <a:lnTo>
                  <a:pt x="1323" y="3435"/>
                </a:lnTo>
                <a:lnTo>
                  <a:pt x="1336" y="3408"/>
                </a:lnTo>
                <a:lnTo>
                  <a:pt x="1348" y="3382"/>
                </a:lnTo>
                <a:lnTo>
                  <a:pt x="1359" y="3354"/>
                </a:lnTo>
                <a:lnTo>
                  <a:pt x="1371" y="3327"/>
                </a:lnTo>
                <a:lnTo>
                  <a:pt x="1382" y="3300"/>
                </a:lnTo>
                <a:lnTo>
                  <a:pt x="1391" y="3271"/>
                </a:lnTo>
                <a:lnTo>
                  <a:pt x="1400" y="3244"/>
                </a:lnTo>
                <a:lnTo>
                  <a:pt x="1409" y="3215"/>
                </a:lnTo>
                <a:lnTo>
                  <a:pt x="1418" y="3186"/>
                </a:lnTo>
                <a:lnTo>
                  <a:pt x="1425" y="3157"/>
                </a:lnTo>
                <a:lnTo>
                  <a:pt x="1432" y="3128"/>
                </a:lnTo>
                <a:lnTo>
                  <a:pt x="1438" y="3098"/>
                </a:lnTo>
                <a:lnTo>
                  <a:pt x="1444" y="3069"/>
                </a:lnTo>
                <a:lnTo>
                  <a:pt x="1449" y="3038"/>
                </a:lnTo>
                <a:lnTo>
                  <a:pt x="1453" y="3008"/>
                </a:lnTo>
                <a:lnTo>
                  <a:pt x="1457" y="2978"/>
                </a:lnTo>
                <a:lnTo>
                  <a:pt x="1460" y="2947"/>
                </a:lnTo>
                <a:lnTo>
                  <a:pt x="1462" y="2916"/>
                </a:lnTo>
                <a:lnTo>
                  <a:pt x="1464" y="2886"/>
                </a:lnTo>
                <a:lnTo>
                  <a:pt x="1465" y="2854"/>
                </a:lnTo>
                <a:lnTo>
                  <a:pt x="1465" y="2823"/>
                </a:lnTo>
                <a:lnTo>
                  <a:pt x="1464" y="2764"/>
                </a:lnTo>
                <a:lnTo>
                  <a:pt x="1461" y="2706"/>
                </a:lnTo>
                <a:lnTo>
                  <a:pt x="1455" y="2649"/>
                </a:lnTo>
                <a:lnTo>
                  <a:pt x="1446" y="2591"/>
                </a:lnTo>
                <a:lnTo>
                  <a:pt x="1436" y="2535"/>
                </a:lnTo>
                <a:lnTo>
                  <a:pt x="1423" y="2480"/>
                </a:lnTo>
                <a:lnTo>
                  <a:pt x="1407" y="2426"/>
                </a:lnTo>
                <a:lnTo>
                  <a:pt x="1391" y="2373"/>
                </a:lnTo>
                <a:lnTo>
                  <a:pt x="1372" y="2319"/>
                </a:lnTo>
                <a:lnTo>
                  <a:pt x="1350" y="2268"/>
                </a:lnTo>
                <a:lnTo>
                  <a:pt x="1327" y="2218"/>
                </a:lnTo>
                <a:lnTo>
                  <a:pt x="1301" y="2169"/>
                </a:lnTo>
                <a:lnTo>
                  <a:pt x="1274" y="2121"/>
                </a:lnTo>
                <a:lnTo>
                  <a:pt x="1245" y="2074"/>
                </a:lnTo>
                <a:lnTo>
                  <a:pt x="1214" y="2028"/>
                </a:lnTo>
                <a:lnTo>
                  <a:pt x="1181" y="1984"/>
                </a:lnTo>
                <a:lnTo>
                  <a:pt x="1147" y="1941"/>
                </a:lnTo>
                <a:lnTo>
                  <a:pt x="1112" y="1899"/>
                </a:lnTo>
                <a:lnTo>
                  <a:pt x="1074" y="1859"/>
                </a:lnTo>
                <a:lnTo>
                  <a:pt x="1035" y="1822"/>
                </a:lnTo>
                <a:lnTo>
                  <a:pt x="994" y="1785"/>
                </a:lnTo>
                <a:lnTo>
                  <a:pt x="953" y="1749"/>
                </a:lnTo>
                <a:lnTo>
                  <a:pt x="909" y="1715"/>
                </a:lnTo>
                <a:lnTo>
                  <a:pt x="864" y="1684"/>
                </a:lnTo>
                <a:lnTo>
                  <a:pt x="818" y="1654"/>
                </a:lnTo>
                <a:lnTo>
                  <a:pt x="771" y="1625"/>
                </a:lnTo>
                <a:lnTo>
                  <a:pt x="722" y="1599"/>
                </a:lnTo>
                <a:lnTo>
                  <a:pt x="672" y="1574"/>
                </a:lnTo>
                <a:lnTo>
                  <a:pt x="622" y="1552"/>
                </a:lnTo>
                <a:lnTo>
                  <a:pt x="570" y="1531"/>
                </a:lnTo>
                <a:lnTo>
                  <a:pt x="517" y="1513"/>
                </a:lnTo>
                <a:lnTo>
                  <a:pt x="463" y="1497"/>
                </a:lnTo>
                <a:lnTo>
                  <a:pt x="0" y="0"/>
                </a:lnTo>
                <a:lnTo>
                  <a:pt x="2304" y="0"/>
                </a:lnTo>
                <a:lnTo>
                  <a:pt x="3076" y="2488"/>
                </a:lnTo>
                <a:lnTo>
                  <a:pt x="3076" y="455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8" name="Picture 7" descr="A picture containing drawing&#10;&#10;Description automatically generated">
            <a:extLst>
              <a:ext uri="{FF2B5EF4-FFF2-40B4-BE49-F238E27FC236}">
                <a16:creationId xmlns:a16="http://schemas.microsoft.com/office/drawing/2014/main" id="{AD85157F-1ECD-5D44-9939-A8405BC6AB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2557926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0" y="0"/>
            <a:ext cx="13279983" cy="10288588"/>
          </a:xfrm>
          <a:custGeom>
            <a:avLst/>
            <a:gdLst>
              <a:gd name="T0" fmla="*/ 0 w 5859"/>
              <a:gd name="T1" fmla="*/ 0 h 4539"/>
              <a:gd name="T2" fmla="*/ 1319 w 5859"/>
              <a:gd name="T3" fmla="*/ 0 h 4539"/>
              <a:gd name="T4" fmla="*/ 5859 w 5859"/>
              <a:gd name="T5" fmla="*/ 4539 h 4539"/>
              <a:gd name="T6" fmla="*/ 4150 w 5859"/>
              <a:gd name="T7" fmla="*/ 4539 h 4539"/>
              <a:gd name="T8" fmla="*/ 0 w 5859"/>
              <a:gd name="T9" fmla="*/ 391 h 4539"/>
              <a:gd name="T10" fmla="*/ 0 w 5859"/>
              <a:gd name="T11" fmla="*/ 0 h 4539"/>
              <a:gd name="T12" fmla="*/ 4070 w 5859"/>
              <a:gd name="T13" fmla="*/ 4539 h 4539"/>
              <a:gd name="T14" fmla="*/ 2360 w 5859"/>
              <a:gd name="T15" fmla="*/ 4539 h 4539"/>
              <a:gd name="T16" fmla="*/ 0 w 5859"/>
              <a:gd name="T17" fmla="*/ 2180 h 4539"/>
              <a:gd name="T18" fmla="*/ 0 w 5859"/>
              <a:gd name="T19" fmla="*/ 471 h 4539"/>
              <a:gd name="T20" fmla="*/ 4070 w 5859"/>
              <a:gd name="T21" fmla="*/ 4539 h 4539"/>
              <a:gd name="T22" fmla="*/ 2279 w 5859"/>
              <a:gd name="T23" fmla="*/ 4539 h 4539"/>
              <a:gd name="T24" fmla="*/ 569 w 5859"/>
              <a:gd name="T25" fmla="*/ 4539 h 4539"/>
              <a:gd name="T26" fmla="*/ 0 w 5859"/>
              <a:gd name="T27" fmla="*/ 3970 h 4539"/>
              <a:gd name="T28" fmla="*/ 0 w 5859"/>
              <a:gd name="T29" fmla="*/ 2262 h 4539"/>
              <a:gd name="T30" fmla="*/ 2279 w 5859"/>
              <a:gd name="T31" fmla="*/ 4539 h 4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9">
                <a:moveTo>
                  <a:pt x="0" y="0"/>
                </a:moveTo>
                <a:lnTo>
                  <a:pt x="1319" y="0"/>
                </a:lnTo>
                <a:lnTo>
                  <a:pt x="5859" y="4539"/>
                </a:lnTo>
                <a:lnTo>
                  <a:pt x="4150" y="4539"/>
                </a:lnTo>
                <a:lnTo>
                  <a:pt x="0" y="391"/>
                </a:lnTo>
                <a:lnTo>
                  <a:pt x="0" y="0"/>
                </a:lnTo>
                <a:close/>
                <a:moveTo>
                  <a:pt x="4070" y="4539"/>
                </a:moveTo>
                <a:lnTo>
                  <a:pt x="2360" y="4539"/>
                </a:lnTo>
                <a:lnTo>
                  <a:pt x="0" y="2180"/>
                </a:lnTo>
                <a:lnTo>
                  <a:pt x="0" y="471"/>
                </a:lnTo>
                <a:lnTo>
                  <a:pt x="4070" y="4539"/>
                </a:lnTo>
                <a:close/>
                <a:moveTo>
                  <a:pt x="2279" y="4539"/>
                </a:moveTo>
                <a:lnTo>
                  <a:pt x="569" y="4539"/>
                </a:lnTo>
                <a:lnTo>
                  <a:pt x="0" y="3970"/>
                </a:lnTo>
                <a:lnTo>
                  <a:pt x="0" y="2262"/>
                </a:lnTo>
                <a:lnTo>
                  <a:pt x="2279" y="4539"/>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20CC9EE5-31A1-9B4A-A5DA-8E4F1D0A903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5413262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1">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5008008" y="0"/>
            <a:ext cx="13279991" cy="10288588"/>
          </a:xfrm>
          <a:custGeom>
            <a:avLst/>
            <a:gdLst>
              <a:gd name="T0" fmla="*/ 5859 w 5859"/>
              <a:gd name="T1" fmla="*/ 4538 h 4538"/>
              <a:gd name="T2" fmla="*/ 4541 w 5859"/>
              <a:gd name="T3" fmla="*/ 4538 h 4538"/>
              <a:gd name="T4" fmla="*/ 0 w 5859"/>
              <a:gd name="T5" fmla="*/ 0 h 4538"/>
              <a:gd name="T6" fmla="*/ 1709 w 5859"/>
              <a:gd name="T7" fmla="*/ 0 h 4538"/>
              <a:gd name="T8" fmla="*/ 5859 w 5859"/>
              <a:gd name="T9" fmla="*/ 4147 h 4538"/>
              <a:gd name="T10" fmla="*/ 5859 w 5859"/>
              <a:gd name="T11" fmla="*/ 4538 h 4538"/>
              <a:gd name="T12" fmla="*/ 1791 w 5859"/>
              <a:gd name="T13" fmla="*/ 0 h 4538"/>
              <a:gd name="T14" fmla="*/ 3500 w 5859"/>
              <a:gd name="T15" fmla="*/ 0 h 4538"/>
              <a:gd name="T16" fmla="*/ 5859 w 5859"/>
              <a:gd name="T17" fmla="*/ 2358 h 4538"/>
              <a:gd name="T18" fmla="*/ 5859 w 5859"/>
              <a:gd name="T19" fmla="*/ 4067 h 4538"/>
              <a:gd name="T20" fmla="*/ 1791 w 5859"/>
              <a:gd name="T21" fmla="*/ 0 h 4538"/>
              <a:gd name="T22" fmla="*/ 3580 w 5859"/>
              <a:gd name="T23" fmla="*/ 0 h 4538"/>
              <a:gd name="T24" fmla="*/ 5290 w 5859"/>
              <a:gd name="T25" fmla="*/ 0 h 4538"/>
              <a:gd name="T26" fmla="*/ 5859 w 5859"/>
              <a:gd name="T27" fmla="*/ 568 h 4538"/>
              <a:gd name="T28" fmla="*/ 5859 w 5859"/>
              <a:gd name="T29" fmla="*/ 2277 h 4538"/>
              <a:gd name="T30" fmla="*/ 3580 w 5859"/>
              <a:gd name="T31" fmla="*/ 0 h 4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59" h="4538">
                <a:moveTo>
                  <a:pt x="5859" y="4538"/>
                </a:moveTo>
                <a:lnTo>
                  <a:pt x="4541" y="4538"/>
                </a:lnTo>
                <a:lnTo>
                  <a:pt x="0" y="0"/>
                </a:lnTo>
                <a:lnTo>
                  <a:pt x="1709" y="0"/>
                </a:lnTo>
                <a:lnTo>
                  <a:pt x="5859" y="4147"/>
                </a:lnTo>
                <a:lnTo>
                  <a:pt x="5859" y="4538"/>
                </a:lnTo>
                <a:close/>
                <a:moveTo>
                  <a:pt x="1791" y="0"/>
                </a:moveTo>
                <a:lnTo>
                  <a:pt x="3500" y="0"/>
                </a:lnTo>
                <a:lnTo>
                  <a:pt x="5859" y="2358"/>
                </a:lnTo>
                <a:lnTo>
                  <a:pt x="5859" y="4067"/>
                </a:lnTo>
                <a:lnTo>
                  <a:pt x="1791" y="0"/>
                </a:lnTo>
                <a:close/>
                <a:moveTo>
                  <a:pt x="3580" y="0"/>
                </a:moveTo>
                <a:lnTo>
                  <a:pt x="5290" y="0"/>
                </a:lnTo>
                <a:lnTo>
                  <a:pt x="5859" y="568"/>
                </a:lnTo>
                <a:lnTo>
                  <a:pt x="5859" y="2277"/>
                </a:lnTo>
                <a:lnTo>
                  <a:pt x="358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4736ABE3-A7BE-4440-B4B5-4C181B62E96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1521658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2">
    <p:spTree>
      <p:nvGrpSpPr>
        <p:cNvPr id="1" name=""/>
        <p:cNvGrpSpPr/>
        <p:nvPr/>
      </p:nvGrpSpPr>
      <p:grpSpPr>
        <a:xfrm>
          <a:off x="0" y="0"/>
          <a:ext cx="0" cy="0"/>
          <a:chOff x="0" y="0"/>
          <a:chExt cx="0" cy="0"/>
        </a:xfrm>
      </p:grpSpPr>
      <p:sp>
        <p:nvSpPr>
          <p:cNvPr id="3" name="Freeform 11"/>
          <p:cNvSpPr>
            <a:spLocks noGrp="1" noEditPoints="1"/>
          </p:cNvSpPr>
          <p:nvPr>
            <p:ph type="pic" sz="quarter" idx="10"/>
          </p:nvPr>
        </p:nvSpPr>
        <p:spPr bwMode="auto">
          <a:xfrm>
            <a:off x="-17244" y="0"/>
            <a:ext cx="16075035" cy="10288588"/>
          </a:xfrm>
          <a:custGeom>
            <a:avLst/>
            <a:gdLst>
              <a:gd name="T0" fmla="*/ 799 w 5695"/>
              <a:gd name="T1" fmla="*/ 3645 h 3645"/>
              <a:gd name="T2" fmla="*/ 1046 w 5695"/>
              <a:gd name="T3" fmla="*/ 3645 h 3645"/>
              <a:gd name="T4" fmla="*/ 1845 w 5695"/>
              <a:gd name="T5" fmla="*/ 2846 h 3645"/>
              <a:gd name="T6" fmla="*/ 923 w 5695"/>
              <a:gd name="T7" fmla="*/ 1924 h 3645"/>
              <a:gd name="T8" fmla="*/ 0 w 5695"/>
              <a:gd name="T9" fmla="*/ 2846 h 3645"/>
              <a:gd name="T10" fmla="*/ 799 w 5695"/>
              <a:gd name="T11" fmla="*/ 3645 h 3645"/>
              <a:gd name="T12" fmla="*/ 1126 w 5695"/>
              <a:gd name="T13" fmla="*/ 3645 h 3645"/>
              <a:gd name="T14" fmla="*/ 2645 w 5695"/>
              <a:gd name="T15" fmla="*/ 3645 h 3645"/>
              <a:gd name="T16" fmla="*/ 1886 w 5695"/>
              <a:gd name="T17" fmla="*/ 2886 h 3645"/>
              <a:gd name="T18" fmla="*/ 1126 w 5695"/>
              <a:gd name="T19" fmla="*/ 3645 h 3645"/>
              <a:gd name="T20" fmla="*/ 2725 w 5695"/>
              <a:gd name="T21" fmla="*/ 3645 h 3645"/>
              <a:gd name="T22" fmla="*/ 2971 w 5695"/>
              <a:gd name="T23" fmla="*/ 3645 h 3645"/>
              <a:gd name="T24" fmla="*/ 3770 w 5695"/>
              <a:gd name="T25" fmla="*/ 2846 h 3645"/>
              <a:gd name="T26" fmla="*/ 2848 w 5695"/>
              <a:gd name="T27" fmla="*/ 1924 h 3645"/>
              <a:gd name="T28" fmla="*/ 1926 w 5695"/>
              <a:gd name="T29" fmla="*/ 2846 h 3645"/>
              <a:gd name="T30" fmla="*/ 2725 w 5695"/>
              <a:gd name="T31" fmla="*/ 3645 h 3645"/>
              <a:gd name="T32" fmla="*/ 3051 w 5695"/>
              <a:gd name="T33" fmla="*/ 3645 h 3645"/>
              <a:gd name="T34" fmla="*/ 4569 w 5695"/>
              <a:gd name="T35" fmla="*/ 3645 h 3645"/>
              <a:gd name="T36" fmla="*/ 3810 w 5695"/>
              <a:gd name="T37" fmla="*/ 2886 h 3645"/>
              <a:gd name="T38" fmla="*/ 3051 w 5695"/>
              <a:gd name="T39" fmla="*/ 3645 h 3645"/>
              <a:gd name="T40" fmla="*/ 4650 w 5695"/>
              <a:gd name="T41" fmla="*/ 3645 h 3645"/>
              <a:gd name="T42" fmla="*/ 4897 w 5695"/>
              <a:gd name="T43" fmla="*/ 3645 h 3645"/>
              <a:gd name="T44" fmla="*/ 5695 w 5695"/>
              <a:gd name="T45" fmla="*/ 2846 h 3645"/>
              <a:gd name="T46" fmla="*/ 4773 w 5695"/>
              <a:gd name="T47" fmla="*/ 1924 h 3645"/>
              <a:gd name="T48" fmla="*/ 3850 w 5695"/>
              <a:gd name="T49" fmla="*/ 2846 h 3645"/>
              <a:gd name="T50" fmla="*/ 4650 w 5695"/>
              <a:gd name="T51" fmla="*/ 3645 h 3645"/>
              <a:gd name="T52" fmla="*/ 2888 w 5695"/>
              <a:gd name="T53" fmla="*/ 1884 h 3645"/>
              <a:gd name="T54" fmla="*/ 3810 w 5695"/>
              <a:gd name="T55" fmla="*/ 962 h 3645"/>
              <a:gd name="T56" fmla="*/ 4732 w 5695"/>
              <a:gd name="T57" fmla="*/ 1884 h 3645"/>
              <a:gd name="T58" fmla="*/ 3810 w 5695"/>
              <a:gd name="T59" fmla="*/ 2806 h 3645"/>
              <a:gd name="T60" fmla="*/ 2888 w 5695"/>
              <a:gd name="T61" fmla="*/ 1884 h 3645"/>
              <a:gd name="T62" fmla="*/ 1926 w 5695"/>
              <a:gd name="T63" fmla="*/ 922 h 3645"/>
              <a:gd name="T64" fmla="*/ 2848 w 5695"/>
              <a:gd name="T65" fmla="*/ 0 h 3645"/>
              <a:gd name="T66" fmla="*/ 3770 w 5695"/>
              <a:gd name="T67" fmla="*/ 922 h 3645"/>
              <a:gd name="T68" fmla="*/ 2848 w 5695"/>
              <a:gd name="T69" fmla="*/ 1843 h 3645"/>
              <a:gd name="T70" fmla="*/ 1926 w 5695"/>
              <a:gd name="T71" fmla="*/ 922 h 3645"/>
              <a:gd name="T72" fmla="*/ 963 w 5695"/>
              <a:gd name="T73" fmla="*/ 1884 h 3645"/>
              <a:gd name="T74" fmla="*/ 1886 w 5695"/>
              <a:gd name="T75" fmla="*/ 962 h 3645"/>
              <a:gd name="T76" fmla="*/ 2808 w 5695"/>
              <a:gd name="T77" fmla="*/ 1884 h 3645"/>
              <a:gd name="T78" fmla="*/ 1886 w 5695"/>
              <a:gd name="T79" fmla="*/ 2806 h 3645"/>
              <a:gd name="T80" fmla="*/ 963 w 5695"/>
              <a:gd name="T81" fmla="*/ 1884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3645"/>
                </a:moveTo>
                <a:lnTo>
                  <a:pt x="1046" y="3645"/>
                </a:lnTo>
                <a:lnTo>
                  <a:pt x="1845" y="2846"/>
                </a:lnTo>
                <a:lnTo>
                  <a:pt x="923" y="1924"/>
                </a:lnTo>
                <a:lnTo>
                  <a:pt x="0" y="2846"/>
                </a:lnTo>
                <a:lnTo>
                  <a:pt x="799" y="3645"/>
                </a:lnTo>
                <a:close/>
                <a:moveTo>
                  <a:pt x="1126" y="3645"/>
                </a:moveTo>
                <a:lnTo>
                  <a:pt x="2645" y="3645"/>
                </a:lnTo>
                <a:lnTo>
                  <a:pt x="1886" y="2886"/>
                </a:lnTo>
                <a:lnTo>
                  <a:pt x="1126" y="3645"/>
                </a:lnTo>
                <a:close/>
                <a:moveTo>
                  <a:pt x="2725" y="3645"/>
                </a:moveTo>
                <a:lnTo>
                  <a:pt x="2971" y="3645"/>
                </a:lnTo>
                <a:lnTo>
                  <a:pt x="3770" y="2846"/>
                </a:lnTo>
                <a:lnTo>
                  <a:pt x="2848" y="1924"/>
                </a:lnTo>
                <a:lnTo>
                  <a:pt x="1926" y="2846"/>
                </a:lnTo>
                <a:lnTo>
                  <a:pt x="2725" y="3645"/>
                </a:lnTo>
                <a:close/>
                <a:moveTo>
                  <a:pt x="3051" y="3645"/>
                </a:moveTo>
                <a:lnTo>
                  <a:pt x="4569" y="3645"/>
                </a:lnTo>
                <a:lnTo>
                  <a:pt x="3810" y="2886"/>
                </a:lnTo>
                <a:lnTo>
                  <a:pt x="3051" y="3645"/>
                </a:lnTo>
                <a:close/>
                <a:moveTo>
                  <a:pt x="4650" y="3645"/>
                </a:moveTo>
                <a:lnTo>
                  <a:pt x="4897" y="3645"/>
                </a:lnTo>
                <a:lnTo>
                  <a:pt x="5695" y="2846"/>
                </a:lnTo>
                <a:lnTo>
                  <a:pt x="4773" y="1924"/>
                </a:lnTo>
                <a:lnTo>
                  <a:pt x="3850" y="2846"/>
                </a:lnTo>
                <a:lnTo>
                  <a:pt x="4650" y="3645"/>
                </a:lnTo>
                <a:close/>
                <a:moveTo>
                  <a:pt x="2888" y="1884"/>
                </a:moveTo>
                <a:lnTo>
                  <a:pt x="3810" y="962"/>
                </a:lnTo>
                <a:lnTo>
                  <a:pt x="4732" y="1884"/>
                </a:lnTo>
                <a:lnTo>
                  <a:pt x="3810" y="2806"/>
                </a:lnTo>
                <a:lnTo>
                  <a:pt x="2888" y="1884"/>
                </a:lnTo>
                <a:close/>
                <a:moveTo>
                  <a:pt x="1926" y="922"/>
                </a:moveTo>
                <a:lnTo>
                  <a:pt x="2848" y="0"/>
                </a:lnTo>
                <a:lnTo>
                  <a:pt x="3770" y="922"/>
                </a:lnTo>
                <a:lnTo>
                  <a:pt x="2848" y="1843"/>
                </a:lnTo>
                <a:lnTo>
                  <a:pt x="1926" y="922"/>
                </a:lnTo>
                <a:close/>
                <a:moveTo>
                  <a:pt x="963" y="1884"/>
                </a:moveTo>
                <a:lnTo>
                  <a:pt x="1886" y="962"/>
                </a:lnTo>
                <a:lnTo>
                  <a:pt x="2808" y="1884"/>
                </a:lnTo>
                <a:lnTo>
                  <a:pt x="1886" y="2806"/>
                </a:lnTo>
                <a:lnTo>
                  <a:pt x="963" y="188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5B773574-66C1-444E-A7F1-DDBE8ED702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388512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3">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4797506" y="0"/>
            <a:ext cx="16075035" cy="10288588"/>
          </a:xfrm>
          <a:custGeom>
            <a:avLst/>
            <a:gdLst>
              <a:gd name="T0" fmla="*/ 799 w 5695"/>
              <a:gd name="T1" fmla="*/ 0 h 3645"/>
              <a:gd name="T2" fmla="*/ 1046 w 5695"/>
              <a:gd name="T3" fmla="*/ 0 h 3645"/>
              <a:gd name="T4" fmla="*/ 1845 w 5695"/>
              <a:gd name="T5" fmla="*/ 799 h 3645"/>
              <a:gd name="T6" fmla="*/ 923 w 5695"/>
              <a:gd name="T7" fmla="*/ 1721 h 3645"/>
              <a:gd name="T8" fmla="*/ 0 w 5695"/>
              <a:gd name="T9" fmla="*/ 799 h 3645"/>
              <a:gd name="T10" fmla="*/ 799 w 5695"/>
              <a:gd name="T11" fmla="*/ 0 h 3645"/>
              <a:gd name="T12" fmla="*/ 1126 w 5695"/>
              <a:gd name="T13" fmla="*/ 0 h 3645"/>
              <a:gd name="T14" fmla="*/ 2645 w 5695"/>
              <a:gd name="T15" fmla="*/ 0 h 3645"/>
              <a:gd name="T16" fmla="*/ 1886 w 5695"/>
              <a:gd name="T17" fmla="*/ 758 h 3645"/>
              <a:gd name="T18" fmla="*/ 1126 w 5695"/>
              <a:gd name="T19" fmla="*/ 0 h 3645"/>
              <a:gd name="T20" fmla="*/ 2725 w 5695"/>
              <a:gd name="T21" fmla="*/ 0 h 3645"/>
              <a:gd name="T22" fmla="*/ 2971 w 5695"/>
              <a:gd name="T23" fmla="*/ 0 h 3645"/>
              <a:gd name="T24" fmla="*/ 3770 w 5695"/>
              <a:gd name="T25" fmla="*/ 799 h 3645"/>
              <a:gd name="T26" fmla="*/ 2848 w 5695"/>
              <a:gd name="T27" fmla="*/ 1721 h 3645"/>
              <a:gd name="T28" fmla="*/ 1926 w 5695"/>
              <a:gd name="T29" fmla="*/ 799 h 3645"/>
              <a:gd name="T30" fmla="*/ 2725 w 5695"/>
              <a:gd name="T31" fmla="*/ 0 h 3645"/>
              <a:gd name="T32" fmla="*/ 3051 w 5695"/>
              <a:gd name="T33" fmla="*/ 0 h 3645"/>
              <a:gd name="T34" fmla="*/ 4569 w 5695"/>
              <a:gd name="T35" fmla="*/ 0 h 3645"/>
              <a:gd name="T36" fmla="*/ 3810 w 5695"/>
              <a:gd name="T37" fmla="*/ 758 h 3645"/>
              <a:gd name="T38" fmla="*/ 3051 w 5695"/>
              <a:gd name="T39" fmla="*/ 0 h 3645"/>
              <a:gd name="T40" fmla="*/ 4650 w 5695"/>
              <a:gd name="T41" fmla="*/ 0 h 3645"/>
              <a:gd name="T42" fmla="*/ 4897 w 5695"/>
              <a:gd name="T43" fmla="*/ 0 h 3645"/>
              <a:gd name="T44" fmla="*/ 5695 w 5695"/>
              <a:gd name="T45" fmla="*/ 798 h 3645"/>
              <a:gd name="T46" fmla="*/ 4773 w 5695"/>
              <a:gd name="T47" fmla="*/ 1721 h 3645"/>
              <a:gd name="T48" fmla="*/ 3850 w 5695"/>
              <a:gd name="T49" fmla="*/ 799 h 3645"/>
              <a:gd name="T50" fmla="*/ 4650 w 5695"/>
              <a:gd name="T51" fmla="*/ 0 h 3645"/>
              <a:gd name="T52" fmla="*/ 2888 w 5695"/>
              <a:gd name="T53" fmla="*/ 1761 h 3645"/>
              <a:gd name="T54" fmla="*/ 3810 w 5695"/>
              <a:gd name="T55" fmla="*/ 2683 h 3645"/>
              <a:gd name="T56" fmla="*/ 4732 w 5695"/>
              <a:gd name="T57" fmla="*/ 1761 h 3645"/>
              <a:gd name="T58" fmla="*/ 3810 w 5695"/>
              <a:gd name="T59" fmla="*/ 839 h 3645"/>
              <a:gd name="T60" fmla="*/ 2888 w 5695"/>
              <a:gd name="T61" fmla="*/ 1761 h 3645"/>
              <a:gd name="T62" fmla="*/ 1926 w 5695"/>
              <a:gd name="T63" fmla="*/ 2723 h 3645"/>
              <a:gd name="T64" fmla="*/ 2848 w 5695"/>
              <a:gd name="T65" fmla="*/ 3645 h 3645"/>
              <a:gd name="T66" fmla="*/ 3770 w 5695"/>
              <a:gd name="T67" fmla="*/ 2723 h 3645"/>
              <a:gd name="T68" fmla="*/ 2848 w 5695"/>
              <a:gd name="T69" fmla="*/ 1801 h 3645"/>
              <a:gd name="T70" fmla="*/ 1926 w 5695"/>
              <a:gd name="T71" fmla="*/ 2723 h 3645"/>
              <a:gd name="T72" fmla="*/ 963 w 5695"/>
              <a:gd name="T73" fmla="*/ 1761 h 3645"/>
              <a:gd name="T74" fmla="*/ 1886 w 5695"/>
              <a:gd name="T75" fmla="*/ 2683 h 3645"/>
              <a:gd name="T76" fmla="*/ 2808 w 5695"/>
              <a:gd name="T77" fmla="*/ 1761 h 3645"/>
              <a:gd name="T78" fmla="*/ 1886 w 5695"/>
              <a:gd name="T79" fmla="*/ 839 h 3645"/>
              <a:gd name="T80" fmla="*/ 963 w 5695"/>
              <a:gd name="T81" fmla="*/ 1761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95" h="3645">
                <a:moveTo>
                  <a:pt x="799" y="0"/>
                </a:moveTo>
                <a:lnTo>
                  <a:pt x="1046" y="0"/>
                </a:lnTo>
                <a:lnTo>
                  <a:pt x="1845" y="799"/>
                </a:lnTo>
                <a:lnTo>
                  <a:pt x="923" y="1721"/>
                </a:lnTo>
                <a:lnTo>
                  <a:pt x="0" y="799"/>
                </a:lnTo>
                <a:lnTo>
                  <a:pt x="799" y="0"/>
                </a:lnTo>
                <a:close/>
                <a:moveTo>
                  <a:pt x="1126" y="0"/>
                </a:moveTo>
                <a:lnTo>
                  <a:pt x="2645" y="0"/>
                </a:lnTo>
                <a:lnTo>
                  <a:pt x="1886" y="758"/>
                </a:lnTo>
                <a:lnTo>
                  <a:pt x="1126" y="0"/>
                </a:lnTo>
                <a:close/>
                <a:moveTo>
                  <a:pt x="2725" y="0"/>
                </a:moveTo>
                <a:lnTo>
                  <a:pt x="2971" y="0"/>
                </a:lnTo>
                <a:lnTo>
                  <a:pt x="3770" y="799"/>
                </a:lnTo>
                <a:lnTo>
                  <a:pt x="2848" y="1721"/>
                </a:lnTo>
                <a:lnTo>
                  <a:pt x="1926" y="799"/>
                </a:lnTo>
                <a:lnTo>
                  <a:pt x="2725" y="0"/>
                </a:lnTo>
                <a:close/>
                <a:moveTo>
                  <a:pt x="3051" y="0"/>
                </a:moveTo>
                <a:lnTo>
                  <a:pt x="4569" y="0"/>
                </a:lnTo>
                <a:lnTo>
                  <a:pt x="3810" y="758"/>
                </a:lnTo>
                <a:lnTo>
                  <a:pt x="3051" y="0"/>
                </a:lnTo>
                <a:close/>
                <a:moveTo>
                  <a:pt x="4650" y="0"/>
                </a:moveTo>
                <a:lnTo>
                  <a:pt x="4897" y="0"/>
                </a:lnTo>
                <a:lnTo>
                  <a:pt x="5695" y="798"/>
                </a:lnTo>
                <a:lnTo>
                  <a:pt x="4773" y="1721"/>
                </a:lnTo>
                <a:lnTo>
                  <a:pt x="3850" y="799"/>
                </a:lnTo>
                <a:lnTo>
                  <a:pt x="4650" y="0"/>
                </a:lnTo>
                <a:close/>
                <a:moveTo>
                  <a:pt x="2888" y="1761"/>
                </a:moveTo>
                <a:lnTo>
                  <a:pt x="3810" y="2683"/>
                </a:lnTo>
                <a:lnTo>
                  <a:pt x="4732" y="1761"/>
                </a:lnTo>
                <a:lnTo>
                  <a:pt x="3810" y="839"/>
                </a:lnTo>
                <a:lnTo>
                  <a:pt x="2888" y="1761"/>
                </a:lnTo>
                <a:close/>
                <a:moveTo>
                  <a:pt x="1926" y="2723"/>
                </a:moveTo>
                <a:lnTo>
                  <a:pt x="2848" y="3645"/>
                </a:lnTo>
                <a:lnTo>
                  <a:pt x="3770" y="2723"/>
                </a:lnTo>
                <a:lnTo>
                  <a:pt x="2848" y="1801"/>
                </a:lnTo>
                <a:lnTo>
                  <a:pt x="1926" y="2723"/>
                </a:lnTo>
                <a:close/>
                <a:moveTo>
                  <a:pt x="963" y="1761"/>
                </a:moveTo>
                <a:lnTo>
                  <a:pt x="1886" y="2683"/>
                </a:lnTo>
                <a:lnTo>
                  <a:pt x="2808" y="1761"/>
                </a:lnTo>
                <a:lnTo>
                  <a:pt x="1886" y="839"/>
                </a:lnTo>
                <a:lnTo>
                  <a:pt x="963" y="176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6" name="Picture 5" descr="A picture containing drawing&#10;&#10;Description automatically generated">
            <a:extLst>
              <a:ext uri="{FF2B5EF4-FFF2-40B4-BE49-F238E27FC236}">
                <a16:creationId xmlns:a16="http://schemas.microsoft.com/office/drawing/2014/main" id="{04585CD8-A650-4C49-91E1-DD2EA966DEC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10799991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1818975" y="0"/>
            <a:ext cx="6662002" cy="10288588"/>
          </a:xfrm>
          <a:custGeom>
            <a:avLst/>
            <a:gdLst>
              <a:gd name="connsiteX0" fmla="*/ 4581543 w 6662001"/>
              <a:gd name="connsiteY0" fmla="*/ 6400518 h 10288580"/>
              <a:gd name="connsiteX1" fmla="*/ 6662001 w 6662001"/>
              <a:gd name="connsiteY1" fmla="*/ 6400518 h 10288580"/>
              <a:gd name="connsiteX2" fmla="*/ 6662001 w 6662001"/>
              <a:gd name="connsiteY2" fmla="*/ 8469603 h 10288580"/>
              <a:gd name="connsiteX3" fmla="*/ 4581543 w 6662001"/>
              <a:gd name="connsiteY3" fmla="*/ 8469603 h 10288580"/>
              <a:gd name="connsiteX4" fmla="*/ 2296458 w 6662001"/>
              <a:gd name="connsiteY4" fmla="*/ 6400518 h 10288580"/>
              <a:gd name="connsiteX5" fmla="*/ 4365543 w 6662001"/>
              <a:gd name="connsiteY5" fmla="*/ 6400518 h 10288580"/>
              <a:gd name="connsiteX6" fmla="*/ 4365543 w 6662001"/>
              <a:gd name="connsiteY6" fmla="*/ 8469603 h 10288580"/>
              <a:gd name="connsiteX7" fmla="*/ 2296458 w 6662001"/>
              <a:gd name="connsiteY7" fmla="*/ 8469603 h 10288580"/>
              <a:gd name="connsiteX8" fmla="*/ 0 w 6662001"/>
              <a:gd name="connsiteY8" fmla="*/ 6400518 h 10288580"/>
              <a:gd name="connsiteX9" fmla="*/ 2069085 w 6662001"/>
              <a:gd name="connsiteY9" fmla="*/ 6400518 h 10288580"/>
              <a:gd name="connsiteX10" fmla="*/ 2069085 w 6662001"/>
              <a:gd name="connsiteY10" fmla="*/ 10288580 h 10288580"/>
              <a:gd name="connsiteX11" fmla="*/ 0 w 6662001"/>
              <a:gd name="connsiteY11" fmla="*/ 10288580 h 10288580"/>
              <a:gd name="connsiteX12" fmla="*/ 4581543 w 6662001"/>
              <a:gd name="connsiteY12" fmla="*/ 4115434 h 10288580"/>
              <a:gd name="connsiteX13" fmla="*/ 6662001 w 6662001"/>
              <a:gd name="connsiteY13" fmla="*/ 4115434 h 10288580"/>
              <a:gd name="connsiteX14" fmla="*/ 6662001 w 6662001"/>
              <a:gd name="connsiteY14" fmla="*/ 6184518 h 10288580"/>
              <a:gd name="connsiteX15" fmla="*/ 4581543 w 6662001"/>
              <a:gd name="connsiteY15" fmla="*/ 6184518 h 10288580"/>
              <a:gd name="connsiteX16" fmla="*/ 0 w 6662001"/>
              <a:gd name="connsiteY16" fmla="*/ 4115434 h 10288580"/>
              <a:gd name="connsiteX17" fmla="*/ 2069085 w 6662001"/>
              <a:gd name="connsiteY17" fmla="*/ 4115434 h 10288580"/>
              <a:gd name="connsiteX18" fmla="*/ 2069085 w 6662001"/>
              <a:gd name="connsiteY18" fmla="*/ 6184518 h 10288580"/>
              <a:gd name="connsiteX19" fmla="*/ 0 w 6662001"/>
              <a:gd name="connsiteY19" fmla="*/ 6184518 h 10288580"/>
              <a:gd name="connsiteX20" fmla="*/ 2296458 w 6662001"/>
              <a:gd name="connsiteY20" fmla="*/ 4115434 h 10288580"/>
              <a:gd name="connsiteX21" fmla="*/ 4365543 w 6662001"/>
              <a:gd name="connsiteY21" fmla="*/ 4115434 h 10288580"/>
              <a:gd name="connsiteX22" fmla="*/ 4365543 w 6662001"/>
              <a:gd name="connsiteY22" fmla="*/ 6184518 h 10288580"/>
              <a:gd name="connsiteX23" fmla="*/ 2296458 w 6662001"/>
              <a:gd name="connsiteY23" fmla="*/ 6184518 h 10288580"/>
              <a:gd name="connsiteX24" fmla="*/ 0 w 6662001"/>
              <a:gd name="connsiteY24" fmla="*/ 1818976 h 10288580"/>
              <a:gd name="connsiteX25" fmla="*/ 2069085 w 6662001"/>
              <a:gd name="connsiteY25" fmla="*/ 1818976 h 10288580"/>
              <a:gd name="connsiteX26" fmla="*/ 2069085 w 6662001"/>
              <a:gd name="connsiteY26" fmla="*/ 3899434 h 10288580"/>
              <a:gd name="connsiteX27" fmla="*/ 0 w 6662001"/>
              <a:gd name="connsiteY27" fmla="*/ 3899434 h 10288580"/>
              <a:gd name="connsiteX28" fmla="*/ 4581543 w 6662001"/>
              <a:gd name="connsiteY28" fmla="*/ 1818975 h 10288580"/>
              <a:gd name="connsiteX29" fmla="*/ 6662001 w 6662001"/>
              <a:gd name="connsiteY29" fmla="*/ 1818975 h 10288580"/>
              <a:gd name="connsiteX30" fmla="*/ 6662001 w 6662001"/>
              <a:gd name="connsiteY30" fmla="*/ 3899433 h 10288580"/>
              <a:gd name="connsiteX31" fmla="*/ 4581543 w 6662001"/>
              <a:gd name="connsiteY31" fmla="*/ 3899433 h 10288580"/>
              <a:gd name="connsiteX32" fmla="*/ 2296458 w 6662001"/>
              <a:gd name="connsiteY32" fmla="*/ 0 h 10288580"/>
              <a:gd name="connsiteX33" fmla="*/ 4365543 w 6662001"/>
              <a:gd name="connsiteY33" fmla="*/ 0 h 10288580"/>
              <a:gd name="connsiteX34" fmla="*/ 4365543 w 6662001"/>
              <a:gd name="connsiteY34" fmla="*/ 3899434 h 10288580"/>
              <a:gd name="connsiteX35" fmla="*/ 2296458 w 6662001"/>
              <a:gd name="connsiteY35" fmla="*/ 3899434 h 1028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62001" h="10288580">
                <a:moveTo>
                  <a:pt x="4581543" y="6400518"/>
                </a:moveTo>
                <a:lnTo>
                  <a:pt x="6662001" y="6400518"/>
                </a:lnTo>
                <a:lnTo>
                  <a:pt x="6662001" y="8469603"/>
                </a:lnTo>
                <a:lnTo>
                  <a:pt x="4581543" y="8469603"/>
                </a:lnTo>
                <a:close/>
                <a:moveTo>
                  <a:pt x="2296458" y="6400518"/>
                </a:moveTo>
                <a:lnTo>
                  <a:pt x="4365543" y="6400518"/>
                </a:lnTo>
                <a:lnTo>
                  <a:pt x="4365543" y="8469603"/>
                </a:lnTo>
                <a:lnTo>
                  <a:pt x="2296458" y="8469603"/>
                </a:lnTo>
                <a:close/>
                <a:moveTo>
                  <a:pt x="0" y="6400518"/>
                </a:moveTo>
                <a:lnTo>
                  <a:pt x="2069085" y="6400518"/>
                </a:lnTo>
                <a:lnTo>
                  <a:pt x="2069085" y="10288580"/>
                </a:lnTo>
                <a:lnTo>
                  <a:pt x="0" y="10288580"/>
                </a:lnTo>
                <a:close/>
                <a:moveTo>
                  <a:pt x="4581543" y="4115434"/>
                </a:moveTo>
                <a:lnTo>
                  <a:pt x="6662001" y="4115434"/>
                </a:lnTo>
                <a:lnTo>
                  <a:pt x="6662001" y="6184518"/>
                </a:lnTo>
                <a:lnTo>
                  <a:pt x="4581543" y="6184518"/>
                </a:lnTo>
                <a:close/>
                <a:moveTo>
                  <a:pt x="0" y="4115434"/>
                </a:moveTo>
                <a:lnTo>
                  <a:pt x="2069085" y="4115434"/>
                </a:lnTo>
                <a:lnTo>
                  <a:pt x="2069085" y="6184518"/>
                </a:lnTo>
                <a:lnTo>
                  <a:pt x="0" y="6184518"/>
                </a:lnTo>
                <a:close/>
                <a:moveTo>
                  <a:pt x="2296458" y="4115434"/>
                </a:moveTo>
                <a:lnTo>
                  <a:pt x="4365543" y="4115434"/>
                </a:lnTo>
                <a:lnTo>
                  <a:pt x="4365543" y="6184518"/>
                </a:lnTo>
                <a:lnTo>
                  <a:pt x="2296458" y="6184518"/>
                </a:lnTo>
                <a:close/>
                <a:moveTo>
                  <a:pt x="0" y="1818976"/>
                </a:moveTo>
                <a:lnTo>
                  <a:pt x="2069085" y="1818976"/>
                </a:lnTo>
                <a:lnTo>
                  <a:pt x="2069085" y="3899434"/>
                </a:lnTo>
                <a:lnTo>
                  <a:pt x="0" y="3899434"/>
                </a:lnTo>
                <a:close/>
                <a:moveTo>
                  <a:pt x="4581543" y="1818975"/>
                </a:moveTo>
                <a:lnTo>
                  <a:pt x="6662001" y="1818975"/>
                </a:lnTo>
                <a:lnTo>
                  <a:pt x="6662001" y="3899433"/>
                </a:lnTo>
                <a:lnTo>
                  <a:pt x="4581543" y="3899433"/>
                </a:lnTo>
                <a:close/>
                <a:moveTo>
                  <a:pt x="2296458" y="0"/>
                </a:moveTo>
                <a:lnTo>
                  <a:pt x="4365543" y="0"/>
                </a:lnTo>
                <a:lnTo>
                  <a:pt x="4365543" y="3899434"/>
                </a:lnTo>
                <a:lnTo>
                  <a:pt x="2296458" y="3899434"/>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17019376-57BD-CD49-8FB2-0C8085B846A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204901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5">
    <p:spTree>
      <p:nvGrpSpPr>
        <p:cNvPr id="1" name=""/>
        <p:cNvGrpSpPr/>
        <p:nvPr/>
      </p:nvGrpSpPr>
      <p:grpSpPr>
        <a:xfrm>
          <a:off x="0" y="0"/>
          <a:ext cx="0" cy="0"/>
          <a:chOff x="0" y="0"/>
          <a:chExt cx="0" cy="0"/>
        </a:xfrm>
      </p:grpSpPr>
      <p:sp>
        <p:nvSpPr>
          <p:cNvPr id="6" name="Рисунок 2"/>
          <p:cNvSpPr>
            <a:spLocks noGrp="1" noChangeArrowheads="1"/>
          </p:cNvSpPr>
          <p:nvPr>
            <p:ph type="pic" sz="quarter" idx="10"/>
          </p:nvPr>
        </p:nvSpPr>
        <p:spPr bwMode="auto">
          <a:xfrm>
            <a:off x="1237024" y="1307392"/>
            <a:ext cx="7696540" cy="7673803"/>
          </a:xfrm>
          <a:custGeom>
            <a:avLst/>
            <a:gdLst>
              <a:gd name="connsiteX0" fmla="*/ 6696103 w 7696540"/>
              <a:gd name="connsiteY0" fmla="*/ 6673365 h 7673802"/>
              <a:gd name="connsiteX1" fmla="*/ 7696540 w 7696540"/>
              <a:gd name="connsiteY1" fmla="*/ 6673365 h 7673802"/>
              <a:gd name="connsiteX2" fmla="*/ 7696540 w 7696540"/>
              <a:gd name="connsiteY2" fmla="*/ 7673802 h 7673802"/>
              <a:gd name="connsiteX3" fmla="*/ 6696103 w 7696540"/>
              <a:gd name="connsiteY3" fmla="*/ 7673802 h 7673802"/>
              <a:gd name="connsiteX4" fmla="*/ 5581980 w 7696540"/>
              <a:gd name="connsiteY4" fmla="*/ 6673365 h 7673802"/>
              <a:gd name="connsiteX5" fmla="*/ 6582417 w 7696540"/>
              <a:gd name="connsiteY5" fmla="*/ 6673365 h 7673802"/>
              <a:gd name="connsiteX6" fmla="*/ 6582417 w 7696540"/>
              <a:gd name="connsiteY6" fmla="*/ 7673802 h 7673802"/>
              <a:gd name="connsiteX7" fmla="*/ 5581980 w 7696540"/>
              <a:gd name="connsiteY7" fmla="*/ 7673802 h 7673802"/>
              <a:gd name="connsiteX8" fmla="*/ 4467857 w 7696540"/>
              <a:gd name="connsiteY8" fmla="*/ 6673365 h 7673802"/>
              <a:gd name="connsiteX9" fmla="*/ 5456929 w 7696540"/>
              <a:gd name="connsiteY9" fmla="*/ 6673365 h 7673802"/>
              <a:gd name="connsiteX10" fmla="*/ 5456929 w 7696540"/>
              <a:gd name="connsiteY10" fmla="*/ 7673802 h 7673802"/>
              <a:gd name="connsiteX11" fmla="*/ 4467857 w 7696540"/>
              <a:gd name="connsiteY11" fmla="*/ 7673802 h 7673802"/>
              <a:gd name="connsiteX12" fmla="*/ 2228246 w 7696540"/>
              <a:gd name="connsiteY12" fmla="*/ 6673365 h 7673802"/>
              <a:gd name="connsiteX13" fmla="*/ 3228683 w 7696540"/>
              <a:gd name="connsiteY13" fmla="*/ 6673365 h 7673802"/>
              <a:gd name="connsiteX14" fmla="*/ 3228683 w 7696540"/>
              <a:gd name="connsiteY14" fmla="*/ 7673802 h 7673802"/>
              <a:gd name="connsiteX15" fmla="*/ 2228246 w 7696540"/>
              <a:gd name="connsiteY15" fmla="*/ 7673802 h 7673802"/>
              <a:gd name="connsiteX16" fmla="*/ 1114123 w 7696540"/>
              <a:gd name="connsiteY16" fmla="*/ 6673365 h 7673802"/>
              <a:gd name="connsiteX17" fmla="*/ 2114560 w 7696540"/>
              <a:gd name="connsiteY17" fmla="*/ 6673365 h 7673802"/>
              <a:gd name="connsiteX18" fmla="*/ 2114560 w 7696540"/>
              <a:gd name="connsiteY18" fmla="*/ 7673802 h 7673802"/>
              <a:gd name="connsiteX19" fmla="*/ 1114123 w 7696540"/>
              <a:gd name="connsiteY19" fmla="*/ 7673802 h 7673802"/>
              <a:gd name="connsiteX20" fmla="*/ 6696103 w 7696540"/>
              <a:gd name="connsiteY20" fmla="*/ 5570615 h 7673802"/>
              <a:gd name="connsiteX21" fmla="*/ 7696540 w 7696540"/>
              <a:gd name="connsiteY21" fmla="*/ 5570615 h 7673802"/>
              <a:gd name="connsiteX22" fmla="*/ 7696540 w 7696540"/>
              <a:gd name="connsiteY22" fmla="*/ 6559687 h 7673802"/>
              <a:gd name="connsiteX23" fmla="*/ 6696103 w 7696540"/>
              <a:gd name="connsiteY23" fmla="*/ 6559687 h 7673802"/>
              <a:gd name="connsiteX24" fmla="*/ 4467857 w 7696540"/>
              <a:gd name="connsiteY24" fmla="*/ 5570615 h 7673802"/>
              <a:gd name="connsiteX25" fmla="*/ 5456929 w 7696540"/>
              <a:gd name="connsiteY25" fmla="*/ 5570615 h 7673802"/>
              <a:gd name="connsiteX26" fmla="*/ 5456929 w 7696540"/>
              <a:gd name="connsiteY26" fmla="*/ 6559687 h 7673802"/>
              <a:gd name="connsiteX27" fmla="*/ 4467857 w 7696540"/>
              <a:gd name="connsiteY27" fmla="*/ 6559687 h 7673802"/>
              <a:gd name="connsiteX28" fmla="*/ 3342369 w 7696540"/>
              <a:gd name="connsiteY28" fmla="*/ 5570615 h 7673802"/>
              <a:gd name="connsiteX29" fmla="*/ 4342806 w 7696540"/>
              <a:gd name="connsiteY29" fmla="*/ 5570615 h 7673802"/>
              <a:gd name="connsiteX30" fmla="*/ 4342806 w 7696540"/>
              <a:gd name="connsiteY30" fmla="*/ 6559687 h 7673802"/>
              <a:gd name="connsiteX31" fmla="*/ 3342369 w 7696540"/>
              <a:gd name="connsiteY31" fmla="*/ 6559687 h 7673802"/>
              <a:gd name="connsiteX32" fmla="*/ 2228246 w 7696540"/>
              <a:gd name="connsiteY32" fmla="*/ 5570615 h 7673802"/>
              <a:gd name="connsiteX33" fmla="*/ 3228683 w 7696540"/>
              <a:gd name="connsiteY33" fmla="*/ 5570615 h 7673802"/>
              <a:gd name="connsiteX34" fmla="*/ 3228683 w 7696540"/>
              <a:gd name="connsiteY34" fmla="*/ 6559687 h 7673802"/>
              <a:gd name="connsiteX35" fmla="*/ 2228246 w 7696540"/>
              <a:gd name="connsiteY35" fmla="*/ 6559687 h 7673802"/>
              <a:gd name="connsiteX36" fmla="*/ 1114123 w 7696540"/>
              <a:gd name="connsiteY36" fmla="*/ 5570615 h 7673802"/>
              <a:gd name="connsiteX37" fmla="*/ 2114560 w 7696540"/>
              <a:gd name="connsiteY37" fmla="*/ 5570615 h 7673802"/>
              <a:gd name="connsiteX38" fmla="*/ 2114560 w 7696540"/>
              <a:gd name="connsiteY38" fmla="*/ 6559687 h 7673802"/>
              <a:gd name="connsiteX39" fmla="*/ 1114123 w 7696540"/>
              <a:gd name="connsiteY39" fmla="*/ 6559687 h 7673802"/>
              <a:gd name="connsiteX40" fmla="*/ 0 w 7696540"/>
              <a:gd name="connsiteY40" fmla="*/ 5570615 h 7673802"/>
              <a:gd name="connsiteX41" fmla="*/ 989072 w 7696540"/>
              <a:gd name="connsiteY41" fmla="*/ 5570615 h 7673802"/>
              <a:gd name="connsiteX42" fmla="*/ 989072 w 7696540"/>
              <a:gd name="connsiteY42" fmla="*/ 6559687 h 7673802"/>
              <a:gd name="connsiteX43" fmla="*/ 0 w 7696540"/>
              <a:gd name="connsiteY43" fmla="*/ 6559687 h 7673802"/>
              <a:gd name="connsiteX44" fmla="*/ 6696103 w 7696540"/>
              <a:gd name="connsiteY44" fmla="*/ 4456492 h 7673802"/>
              <a:gd name="connsiteX45" fmla="*/ 7696540 w 7696540"/>
              <a:gd name="connsiteY45" fmla="*/ 4456492 h 7673802"/>
              <a:gd name="connsiteX46" fmla="*/ 7696540 w 7696540"/>
              <a:gd name="connsiteY46" fmla="*/ 5445564 h 7673802"/>
              <a:gd name="connsiteX47" fmla="*/ 6696103 w 7696540"/>
              <a:gd name="connsiteY47" fmla="*/ 5445564 h 7673802"/>
              <a:gd name="connsiteX48" fmla="*/ 5581980 w 7696540"/>
              <a:gd name="connsiteY48" fmla="*/ 4456492 h 7673802"/>
              <a:gd name="connsiteX49" fmla="*/ 6582417 w 7696540"/>
              <a:gd name="connsiteY49" fmla="*/ 4456492 h 7673802"/>
              <a:gd name="connsiteX50" fmla="*/ 6582417 w 7696540"/>
              <a:gd name="connsiteY50" fmla="*/ 5445564 h 7673802"/>
              <a:gd name="connsiteX51" fmla="*/ 5581980 w 7696540"/>
              <a:gd name="connsiteY51" fmla="*/ 5445564 h 7673802"/>
              <a:gd name="connsiteX52" fmla="*/ 4467857 w 7696540"/>
              <a:gd name="connsiteY52" fmla="*/ 4456492 h 7673802"/>
              <a:gd name="connsiteX53" fmla="*/ 5456929 w 7696540"/>
              <a:gd name="connsiteY53" fmla="*/ 4456492 h 7673802"/>
              <a:gd name="connsiteX54" fmla="*/ 5456929 w 7696540"/>
              <a:gd name="connsiteY54" fmla="*/ 5445564 h 7673802"/>
              <a:gd name="connsiteX55" fmla="*/ 4467857 w 7696540"/>
              <a:gd name="connsiteY55" fmla="*/ 5445564 h 7673802"/>
              <a:gd name="connsiteX56" fmla="*/ 3342369 w 7696540"/>
              <a:gd name="connsiteY56" fmla="*/ 4456492 h 7673802"/>
              <a:gd name="connsiteX57" fmla="*/ 4342806 w 7696540"/>
              <a:gd name="connsiteY57" fmla="*/ 4456492 h 7673802"/>
              <a:gd name="connsiteX58" fmla="*/ 4342806 w 7696540"/>
              <a:gd name="connsiteY58" fmla="*/ 5445564 h 7673802"/>
              <a:gd name="connsiteX59" fmla="*/ 3342369 w 7696540"/>
              <a:gd name="connsiteY59" fmla="*/ 5445564 h 7673802"/>
              <a:gd name="connsiteX60" fmla="*/ 1114124 w 7696540"/>
              <a:gd name="connsiteY60" fmla="*/ 4456492 h 7673802"/>
              <a:gd name="connsiteX61" fmla="*/ 2114561 w 7696540"/>
              <a:gd name="connsiteY61" fmla="*/ 4456492 h 7673802"/>
              <a:gd name="connsiteX62" fmla="*/ 2114561 w 7696540"/>
              <a:gd name="connsiteY62" fmla="*/ 5445564 h 7673802"/>
              <a:gd name="connsiteX63" fmla="*/ 1114124 w 7696540"/>
              <a:gd name="connsiteY63" fmla="*/ 5445564 h 7673802"/>
              <a:gd name="connsiteX64" fmla="*/ 6696103 w 7696540"/>
              <a:gd name="connsiteY64" fmla="*/ 3342369 h 7673802"/>
              <a:gd name="connsiteX65" fmla="*/ 7696540 w 7696540"/>
              <a:gd name="connsiteY65" fmla="*/ 3342369 h 7673802"/>
              <a:gd name="connsiteX66" fmla="*/ 7696540 w 7696540"/>
              <a:gd name="connsiteY66" fmla="*/ 4331441 h 7673802"/>
              <a:gd name="connsiteX67" fmla="*/ 6696103 w 7696540"/>
              <a:gd name="connsiteY67" fmla="*/ 4331441 h 7673802"/>
              <a:gd name="connsiteX68" fmla="*/ 5581980 w 7696540"/>
              <a:gd name="connsiteY68" fmla="*/ 3342369 h 7673802"/>
              <a:gd name="connsiteX69" fmla="*/ 6582417 w 7696540"/>
              <a:gd name="connsiteY69" fmla="*/ 3342369 h 7673802"/>
              <a:gd name="connsiteX70" fmla="*/ 6582417 w 7696540"/>
              <a:gd name="connsiteY70" fmla="*/ 4331441 h 7673802"/>
              <a:gd name="connsiteX71" fmla="*/ 5581980 w 7696540"/>
              <a:gd name="connsiteY71" fmla="*/ 4331441 h 7673802"/>
              <a:gd name="connsiteX72" fmla="*/ 3342369 w 7696540"/>
              <a:gd name="connsiteY72" fmla="*/ 3342369 h 7673802"/>
              <a:gd name="connsiteX73" fmla="*/ 4342806 w 7696540"/>
              <a:gd name="connsiteY73" fmla="*/ 3342369 h 7673802"/>
              <a:gd name="connsiteX74" fmla="*/ 4342806 w 7696540"/>
              <a:gd name="connsiteY74" fmla="*/ 4331441 h 7673802"/>
              <a:gd name="connsiteX75" fmla="*/ 3342369 w 7696540"/>
              <a:gd name="connsiteY75" fmla="*/ 4331441 h 7673802"/>
              <a:gd name="connsiteX76" fmla="*/ 2228246 w 7696540"/>
              <a:gd name="connsiteY76" fmla="*/ 3342369 h 7673802"/>
              <a:gd name="connsiteX77" fmla="*/ 3228683 w 7696540"/>
              <a:gd name="connsiteY77" fmla="*/ 3342369 h 7673802"/>
              <a:gd name="connsiteX78" fmla="*/ 3228683 w 7696540"/>
              <a:gd name="connsiteY78" fmla="*/ 4331441 h 7673802"/>
              <a:gd name="connsiteX79" fmla="*/ 2228246 w 7696540"/>
              <a:gd name="connsiteY79" fmla="*/ 4331441 h 7673802"/>
              <a:gd name="connsiteX80" fmla="*/ 1 w 7696540"/>
              <a:gd name="connsiteY80" fmla="*/ 3342369 h 7673802"/>
              <a:gd name="connsiteX81" fmla="*/ 989072 w 7696540"/>
              <a:gd name="connsiteY81" fmla="*/ 3342369 h 7673802"/>
              <a:gd name="connsiteX82" fmla="*/ 989072 w 7696540"/>
              <a:gd name="connsiteY82" fmla="*/ 4331441 h 7673802"/>
              <a:gd name="connsiteX83" fmla="*/ 1 w 7696540"/>
              <a:gd name="connsiteY83" fmla="*/ 4331441 h 7673802"/>
              <a:gd name="connsiteX84" fmla="*/ 6696103 w 7696540"/>
              <a:gd name="connsiteY84" fmla="*/ 2228246 h 7673802"/>
              <a:gd name="connsiteX85" fmla="*/ 7696540 w 7696540"/>
              <a:gd name="connsiteY85" fmla="*/ 2228246 h 7673802"/>
              <a:gd name="connsiteX86" fmla="*/ 7696540 w 7696540"/>
              <a:gd name="connsiteY86" fmla="*/ 3217318 h 7673802"/>
              <a:gd name="connsiteX87" fmla="*/ 6696103 w 7696540"/>
              <a:gd name="connsiteY87" fmla="*/ 3217318 h 7673802"/>
              <a:gd name="connsiteX88" fmla="*/ 5581980 w 7696540"/>
              <a:gd name="connsiteY88" fmla="*/ 2228246 h 7673802"/>
              <a:gd name="connsiteX89" fmla="*/ 6582417 w 7696540"/>
              <a:gd name="connsiteY89" fmla="*/ 2228246 h 7673802"/>
              <a:gd name="connsiteX90" fmla="*/ 6582417 w 7696540"/>
              <a:gd name="connsiteY90" fmla="*/ 3217318 h 7673802"/>
              <a:gd name="connsiteX91" fmla="*/ 5581980 w 7696540"/>
              <a:gd name="connsiteY91" fmla="*/ 3217318 h 7673802"/>
              <a:gd name="connsiteX92" fmla="*/ 4467857 w 7696540"/>
              <a:gd name="connsiteY92" fmla="*/ 2228246 h 7673802"/>
              <a:gd name="connsiteX93" fmla="*/ 5456929 w 7696540"/>
              <a:gd name="connsiteY93" fmla="*/ 2228246 h 7673802"/>
              <a:gd name="connsiteX94" fmla="*/ 5456929 w 7696540"/>
              <a:gd name="connsiteY94" fmla="*/ 3217318 h 7673802"/>
              <a:gd name="connsiteX95" fmla="*/ 4467857 w 7696540"/>
              <a:gd name="connsiteY95" fmla="*/ 3217318 h 7673802"/>
              <a:gd name="connsiteX96" fmla="*/ 3342369 w 7696540"/>
              <a:gd name="connsiteY96" fmla="*/ 2228246 h 7673802"/>
              <a:gd name="connsiteX97" fmla="*/ 4342806 w 7696540"/>
              <a:gd name="connsiteY97" fmla="*/ 2228246 h 7673802"/>
              <a:gd name="connsiteX98" fmla="*/ 4342806 w 7696540"/>
              <a:gd name="connsiteY98" fmla="*/ 3217318 h 7673802"/>
              <a:gd name="connsiteX99" fmla="*/ 3342369 w 7696540"/>
              <a:gd name="connsiteY99" fmla="*/ 3217318 h 7673802"/>
              <a:gd name="connsiteX100" fmla="*/ 2228249 w 7696540"/>
              <a:gd name="connsiteY100" fmla="*/ 2228246 h 7673802"/>
              <a:gd name="connsiteX101" fmla="*/ 3228683 w 7696540"/>
              <a:gd name="connsiteY101" fmla="*/ 2228246 h 7673802"/>
              <a:gd name="connsiteX102" fmla="*/ 3228683 w 7696540"/>
              <a:gd name="connsiteY102" fmla="*/ 3217318 h 7673802"/>
              <a:gd name="connsiteX103" fmla="*/ 2228249 w 7696540"/>
              <a:gd name="connsiteY103" fmla="*/ 3217318 h 7673802"/>
              <a:gd name="connsiteX104" fmla="*/ 1114124 w 7696540"/>
              <a:gd name="connsiteY104" fmla="*/ 2228246 h 7673802"/>
              <a:gd name="connsiteX105" fmla="*/ 2114561 w 7696540"/>
              <a:gd name="connsiteY105" fmla="*/ 2228246 h 7673802"/>
              <a:gd name="connsiteX106" fmla="*/ 2114561 w 7696540"/>
              <a:gd name="connsiteY106" fmla="*/ 3217318 h 7673802"/>
              <a:gd name="connsiteX107" fmla="*/ 1114124 w 7696540"/>
              <a:gd name="connsiteY107" fmla="*/ 3217318 h 7673802"/>
              <a:gd name="connsiteX108" fmla="*/ 2 w 7696540"/>
              <a:gd name="connsiteY108" fmla="*/ 2228246 h 7673802"/>
              <a:gd name="connsiteX109" fmla="*/ 989074 w 7696540"/>
              <a:gd name="connsiteY109" fmla="*/ 2228246 h 7673802"/>
              <a:gd name="connsiteX110" fmla="*/ 989074 w 7696540"/>
              <a:gd name="connsiteY110" fmla="*/ 3217318 h 7673802"/>
              <a:gd name="connsiteX111" fmla="*/ 2 w 7696540"/>
              <a:gd name="connsiteY111" fmla="*/ 3217318 h 7673802"/>
              <a:gd name="connsiteX112" fmla="*/ 6696103 w 7696540"/>
              <a:gd name="connsiteY112" fmla="*/ 1114124 h 7673802"/>
              <a:gd name="connsiteX113" fmla="*/ 7696540 w 7696540"/>
              <a:gd name="connsiteY113" fmla="*/ 1114124 h 7673802"/>
              <a:gd name="connsiteX114" fmla="*/ 7696540 w 7696540"/>
              <a:gd name="connsiteY114" fmla="*/ 2103196 h 7673802"/>
              <a:gd name="connsiteX115" fmla="*/ 6696103 w 7696540"/>
              <a:gd name="connsiteY115" fmla="*/ 2103196 h 7673802"/>
              <a:gd name="connsiteX116" fmla="*/ 5581980 w 7696540"/>
              <a:gd name="connsiteY116" fmla="*/ 1114124 h 7673802"/>
              <a:gd name="connsiteX117" fmla="*/ 6582417 w 7696540"/>
              <a:gd name="connsiteY117" fmla="*/ 1114124 h 7673802"/>
              <a:gd name="connsiteX118" fmla="*/ 6582417 w 7696540"/>
              <a:gd name="connsiteY118" fmla="*/ 2103196 h 7673802"/>
              <a:gd name="connsiteX119" fmla="*/ 5581980 w 7696540"/>
              <a:gd name="connsiteY119" fmla="*/ 2103196 h 7673802"/>
              <a:gd name="connsiteX120" fmla="*/ 3342369 w 7696540"/>
              <a:gd name="connsiteY120" fmla="*/ 1114124 h 7673802"/>
              <a:gd name="connsiteX121" fmla="*/ 4342806 w 7696540"/>
              <a:gd name="connsiteY121" fmla="*/ 1114124 h 7673802"/>
              <a:gd name="connsiteX122" fmla="*/ 4342806 w 7696540"/>
              <a:gd name="connsiteY122" fmla="*/ 2103196 h 7673802"/>
              <a:gd name="connsiteX123" fmla="*/ 3342369 w 7696540"/>
              <a:gd name="connsiteY123" fmla="*/ 2103196 h 7673802"/>
              <a:gd name="connsiteX124" fmla="*/ 1114125 w 7696540"/>
              <a:gd name="connsiteY124" fmla="*/ 1114124 h 7673802"/>
              <a:gd name="connsiteX125" fmla="*/ 2114562 w 7696540"/>
              <a:gd name="connsiteY125" fmla="*/ 1114124 h 7673802"/>
              <a:gd name="connsiteX126" fmla="*/ 2114562 w 7696540"/>
              <a:gd name="connsiteY126" fmla="*/ 2103196 h 7673802"/>
              <a:gd name="connsiteX127" fmla="*/ 1114125 w 7696540"/>
              <a:gd name="connsiteY127" fmla="*/ 2103196 h 7673802"/>
              <a:gd name="connsiteX128" fmla="*/ 2228246 w 7696540"/>
              <a:gd name="connsiteY128" fmla="*/ 1114123 h 7673802"/>
              <a:gd name="connsiteX129" fmla="*/ 3228683 w 7696540"/>
              <a:gd name="connsiteY129" fmla="*/ 1114123 h 7673802"/>
              <a:gd name="connsiteX130" fmla="*/ 3228683 w 7696540"/>
              <a:gd name="connsiteY130" fmla="*/ 2103196 h 7673802"/>
              <a:gd name="connsiteX131" fmla="*/ 2228246 w 7696540"/>
              <a:gd name="connsiteY131" fmla="*/ 2103196 h 7673802"/>
              <a:gd name="connsiteX132" fmla="*/ 5581980 w 7696540"/>
              <a:gd name="connsiteY132" fmla="*/ 1 h 7673802"/>
              <a:gd name="connsiteX133" fmla="*/ 6582417 w 7696540"/>
              <a:gd name="connsiteY133" fmla="*/ 1 h 7673802"/>
              <a:gd name="connsiteX134" fmla="*/ 6582417 w 7696540"/>
              <a:gd name="connsiteY134" fmla="*/ 989073 h 7673802"/>
              <a:gd name="connsiteX135" fmla="*/ 5581980 w 7696540"/>
              <a:gd name="connsiteY135" fmla="*/ 989073 h 7673802"/>
              <a:gd name="connsiteX136" fmla="*/ 4467857 w 7696540"/>
              <a:gd name="connsiteY136" fmla="*/ 1 h 7673802"/>
              <a:gd name="connsiteX137" fmla="*/ 5456929 w 7696540"/>
              <a:gd name="connsiteY137" fmla="*/ 1 h 7673802"/>
              <a:gd name="connsiteX138" fmla="*/ 5456929 w 7696540"/>
              <a:gd name="connsiteY138" fmla="*/ 989073 h 7673802"/>
              <a:gd name="connsiteX139" fmla="*/ 4467857 w 7696540"/>
              <a:gd name="connsiteY139" fmla="*/ 989073 h 7673802"/>
              <a:gd name="connsiteX140" fmla="*/ 3342369 w 7696540"/>
              <a:gd name="connsiteY140" fmla="*/ 1 h 7673802"/>
              <a:gd name="connsiteX141" fmla="*/ 4342806 w 7696540"/>
              <a:gd name="connsiteY141" fmla="*/ 1 h 7673802"/>
              <a:gd name="connsiteX142" fmla="*/ 4342806 w 7696540"/>
              <a:gd name="connsiteY142" fmla="*/ 989073 h 7673802"/>
              <a:gd name="connsiteX143" fmla="*/ 3342369 w 7696540"/>
              <a:gd name="connsiteY143" fmla="*/ 989073 h 7673802"/>
              <a:gd name="connsiteX144" fmla="*/ 2228246 w 7696540"/>
              <a:gd name="connsiteY144" fmla="*/ 0 h 7673802"/>
              <a:gd name="connsiteX145" fmla="*/ 3228683 w 7696540"/>
              <a:gd name="connsiteY145" fmla="*/ 0 h 7673802"/>
              <a:gd name="connsiteX146" fmla="*/ 3228683 w 7696540"/>
              <a:gd name="connsiteY146" fmla="*/ 989072 h 7673802"/>
              <a:gd name="connsiteX147" fmla="*/ 2228246 w 7696540"/>
              <a:gd name="connsiteY147" fmla="*/ 989072 h 767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7696540" h="7673802">
                <a:moveTo>
                  <a:pt x="6696103" y="6673365"/>
                </a:moveTo>
                <a:lnTo>
                  <a:pt x="7696540" y="6673365"/>
                </a:lnTo>
                <a:lnTo>
                  <a:pt x="7696540" y="7673802"/>
                </a:lnTo>
                <a:lnTo>
                  <a:pt x="6696103" y="7673802"/>
                </a:lnTo>
                <a:close/>
                <a:moveTo>
                  <a:pt x="5581980" y="6673365"/>
                </a:moveTo>
                <a:lnTo>
                  <a:pt x="6582417" y="6673365"/>
                </a:lnTo>
                <a:lnTo>
                  <a:pt x="6582417" y="7673802"/>
                </a:lnTo>
                <a:lnTo>
                  <a:pt x="5581980" y="7673802"/>
                </a:lnTo>
                <a:close/>
                <a:moveTo>
                  <a:pt x="4467857" y="6673365"/>
                </a:moveTo>
                <a:lnTo>
                  <a:pt x="5456929" y="6673365"/>
                </a:lnTo>
                <a:lnTo>
                  <a:pt x="5456929" y="7673802"/>
                </a:lnTo>
                <a:lnTo>
                  <a:pt x="4467857" y="7673802"/>
                </a:lnTo>
                <a:close/>
                <a:moveTo>
                  <a:pt x="2228246" y="6673365"/>
                </a:moveTo>
                <a:lnTo>
                  <a:pt x="3228683" y="6673365"/>
                </a:lnTo>
                <a:lnTo>
                  <a:pt x="3228683" y="7673802"/>
                </a:lnTo>
                <a:lnTo>
                  <a:pt x="2228246" y="7673802"/>
                </a:lnTo>
                <a:close/>
                <a:moveTo>
                  <a:pt x="1114123" y="6673365"/>
                </a:moveTo>
                <a:lnTo>
                  <a:pt x="2114560" y="6673365"/>
                </a:lnTo>
                <a:lnTo>
                  <a:pt x="2114560" y="7673802"/>
                </a:lnTo>
                <a:lnTo>
                  <a:pt x="1114123" y="7673802"/>
                </a:lnTo>
                <a:close/>
                <a:moveTo>
                  <a:pt x="6696103" y="5570615"/>
                </a:moveTo>
                <a:lnTo>
                  <a:pt x="7696540" y="5570615"/>
                </a:lnTo>
                <a:lnTo>
                  <a:pt x="7696540" y="6559687"/>
                </a:lnTo>
                <a:lnTo>
                  <a:pt x="6696103" y="6559687"/>
                </a:lnTo>
                <a:close/>
                <a:moveTo>
                  <a:pt x="4467857" y="5570615"/>
                </a:moveTo>
                <a:lnTo>
                  <a:pt x="5456929" y="5570615"/>
                </a:lnTo>
                <a:lnTo>
                  <a:pt x="5456929" y="6559687"/>
                </a:lnTo>
                <a:lnTo>
                  <a:pt x="4467857" y="6559687"/>
                </a:lnTo>
                <a:close/>
                <a:moveTo>
                  <a:pt x="3342369" y="5570615"/>
                </a:moveTo>
                <a:lnTo>
                  <a:pt x="4342806" y="5570615"/>
                </a:lnTo>
                <a:lnTo>
                  <a:pt x="4342806" y="6559687"/>
                </a:lnTo>
                <a:lnTo>
                  <a:pt x="3342369" y="6559687"/>
                </a:lnTo>
                <a:close/>
                <a:moveTo>
                  <a:pt x="2228246" y="5570615"/>
                </a:moveTo>
                <a:lnTo>
                  <a:pt x="3228683" y="5570615"/>
                </a:lnTo>
                <a:lnTo>
                  <a:pt x="3228683" y="6559687"/>
                </a:lnTo>
                <a:lnTo>
                  <a:pt x="2228246" y="6559687"/>
                </a:lnTo>
                <a:close/>
                <a:moveTo>
                  <a:pt x="1114123" y="5570615"/>
                </a:moveTo>
                <a:lnTo>
                  <a:pt x="2114560" y="5570615"/>
                </a:lnTo>
                <a:lnTo>
                  <a:pt x="2114560" y="6559687"/>
                </a:lnTo>
                <a:lnTo>
                  <a:pt x="1114123" y="6559687"/>
                </a:lnTo>
                <a:close/>
                <a:moveTo>
                  <a:pt x="0" y="5570615"/>
                </a:moveTo>
                <a:lnTo>
                  <a:pt x="989072" y="5570615"/>
                </a:lnTo>
                <a:lnTo>
                  <a:pt x="989072" y="6559687"/>
                </a:lnTo>
                <a:lnTo>
                  <a:pt x="0" y="6559687"/>
                </a:lnTo>
                <a:close/>
                <a:moveTo>
                  <a:pt x="6696103" y="4456492"/>
                </a:moveTo>
                <a:lnTo>
                  <a:pt x="7696540" y="4456492"/>
                </a:lnTo>
                <a:lnTo>
                  <a:pt x="7696540" y="5445564"/>
                </a:lnTo>
                <a:lnTo>
                  <a:pt x="6696103" y="5445564"/>
                </a:lnTo>
                <a:close/>
                <a:moveTo>
                  <a:pt x="5581980" y="4456492"/>
                </a:moveTo>
                <a:lnTo>
                  <a:pt x="6582417" y="4456492"/>
                </a:lnTo>
                <a:lnTo>
                  <a:pt x="6582417" y="5445564"/>
                </a:lnTo>
                <a:lnTo>
                  <a:pt x="5581980" y="5445564"/>
                </a:lnTo>
                <a:close/>
                <a:moveTo>
                  <a:pt x="4467857" y="4456492"/>
                </a:moveTo>
                <a:lnTo>
                  <a:pt x="5456929" y="4456492"/>
                </a:lnTo>
                <a:lnTo>
                  <a:pt x="5456929" y="5445564"/>
                </a:lnTo>
                <a:lnTo>
                  <a:pt x="4467857" y="5445564"/>
                </a:lnTo>
                <a:close/>
                <a:moveTo>
                  <a:pt x="3342369" y="4456492"/>
                </a:moveTo>
                <a:lnTo>
                  <a:pt x="4342806" y="4456492"/>
                </a:lnTo>
                <a:lnTo>
                  <a:pt x="4342806" y="5445564"/>
                </a:lnTo>
                <a:lnTo>
                  <a:pt x="3342369" y="5445564"/>
                </a:lnTo>
                <a:close/>
                <a:moveTo>
                  <a:pt x="1114124" y="4456492"/>
                </a:moveTo>
                <a:lnTo>
                  <a:pt x="2114561" y="4456492"/>
                </a:lnTo>
                <a:lnTo>
                  <a:pt x="2114561" y="5445564"/>
                </a:lnTo>
                <a:lnTo>
                  <a:pt x="1114124" y="5445564"/>
                </a:lnTo>
                <a:close/>
                <a:moveTo>
                  <a:pt x="6696103" y="3342369"/>
                </a:moveTo>
                <a:lnTo>
                  <a:pt x="7696540" y="3342369"/>
                </a:lnTo>
                <a:lnTo>
                  <a:pt x="7696540" y="4331441"/>
                </a:lnTo>
                <a:lnTo>
                  <a:pt x="6696103" y="4331441"/>
                </a:lnTo>
                <a:close/>
                <a:moveTo>
                  <a:pt x="5581980" y="3342369"/>
                </a:moveTo>
                <a:lnTo>
                  <a:pt x="6582417" y="3342369"/>
                </a:lnTo>
                <a:lnTo>
                  <a:pt x="6582417" y="4331441"/>
                </a:lnTo>
                <a:lnTo>
                  <a:pt x="5581980" y="4331441"/>
                </a:lnTo>
                <a:close/>
                <a:moveTo>
                  <a:pt x="3342369" y="3342369"/>
                </a:moveTo>
                <a:lnTo>
                  <a:pt x="4342806" y="3342369"/>
                </a:lnTo>
                <a:lnTo>
                  <a:pt x="4342806" y="4331441"/>
                </a:lnTo>
                <a:lnTo>
                  <a:pt x="3342369" y="4331441"/>
                </a:lnTo>
                <a:close/>
                <a:moveTo>
                  <a:pt x="2228246" y="3342369"/>
                </a:moveTo>
                <a:lnTo>
                  <a:pt x="3228683" y="3342369"/>
                </a:lnTo>
                <a:lnTo>
                  <a:pt x="3228683" y="4331441"/>
                </a:lnTo>
                <a:lnTo>
                  <a:pt x="2228246" y="4331441"/>
                </a:lnTo>
                <a:close/>
                <a:moveTo>
                  <a:pt x="1" y="3342369"/>
                </a:moveTo>
                <a:lnTo>
                  <a:pt x="989072" y="3342369"/>
                </a:lnTo>
                <a:lnTo>
                  <a:pt x="989072" y="4331441"/>
                </a:lnTo>
                <a:lnTo>
                  <a:pt x="1" y="4331441"/>
                </a:lnTo>
                <a:close/>
                <a:moveTo>
                  <a:pt x="6696103" y="2228246"/>
                </a:moveTo>
                <a:lnTo>
                  <a:pt x="7696540" y="2228246"/>
                </a:lnTo>
                <a:lnTo>
                  <a:pt x="7696540" y="3217318"/>
                </a:lnTo>
                <a:lnTo>
                  <a:pt x="6696103" y="3217318"/>
                </a:lnTo>
                <a:close/>
                <a:moveTo>
                  <a:pt x="5581980" y="2228246"/>
                </a:moveTo>
                <a:lnTo>
                  <a:pt x="6582417" y="2228246"/>
                </a:lnTo>
                <a:lnTo>
                  <a:pt x="6582417" y="3217318"/>
                </a:lnTo>
                <a:lnTo>
                  <a:pt x="5581980" y="3217318"/>
                </a:lnTo>
                <a:close/>
                <a:moveTo>
                  <a:pt x="4467857" y="2228246"/>
                </a:moveTo>
                <a:lnTo>
                  <a:pt x="5456929" y="2228246"/>
                </a:lnTo>
                <a:lnTo>
                  <a:pt x="5456929" y="3217318"/>
                </a:lnTo>
                <a:lnTo>
                  <a:pt x="4467857" y="3217318"/>
                </a:lnTo>
                <a:close/>
                <a:moveTo>
                  <a:pt x="3342369" y="2228246"/>
                </a:moveTo>
                <a:lnTo>
                  <a:pt x="4342806" y="2228246"/>
                </a:lnTo>
                <a:lnTo>
                  <a:pt x="4342806" y="3217318"/>
                </a:lnTo>
                <a:lnTo>
                  <a:pt x="3342369" y="3217318"/>
                </a:lnTo>
                <a:close/>
                <a:moveTo>
                  <a:pt x="2228249" y="2228246"/>
                </a:moveTo>
                <a:lnTo>
                  <a:pt x="3228683" y="2228246"/>
                </a:lnTo>
                <a:lnTo>
                  <a:pt x="3228683" y="3217318"/>
                </a:lnTo>
                <a:lnTo>
                  <a:pt x="2228249" y="3217318"/>
                </a:lnTo>
                <a:close/>
                <a:moveTo>
                  <a:pt x="1114124" y="2228246"/>
                </a:moveTo>
                <a:lnTo>
                  <a:pt x="2114561" y="2228246"/>
                </a:lnTo>
                <a:lnTo>
                  <a:pt x="2114561" y="3217318"/>
                </a:lnTo>
                <a:lnTo>
                  <a:pt x="1114124" y="3217318"/>
                </a:lnTo>
                <a:close/>
                <a:moveTo>
                  <a:pt x="2" y="2228246"/>
                </a:moveTo>
                <a:lnTo>
                  <a:pt x="989074" y="2228246"/>
                </a:lnTo>
                <a:lnTo>
                  <a:pt x="989074" y="3217318"/>
                </a:lnTo>
                <a:lnTo>
                  <a:pt x="2" y="3217318"/>
                </a:lnTo>
                <a:close/>
                <a:moveTo>
                  <a:pt x="6696103" y="1114124"/>
                </a:moveTo>
                <a:lnTo>
                  <a:pt x="7696540" y="1114124"/>
                </a:lnTo>
                <a:lnTo>
                  <a:pt x="7696540" y="2103196"/>
                </a:lnTo>
                <a:lnTo>
                  <a:pt x="6696103" y="2103196"/>
                </a:lnTo>
                <a:close/>
                <a:moveTo>
                  <a:pt x="5581980" y="1114124"/>
                </a:moveTo>
                <a:lnTo>
                  <a:pt x="6582417" y="1114124"/>
                </a:lnTo>
                <a:lnTo>
                  <a:pt x="6582417" y="2103196"/>
                </a:lnTo>
                <a:lnTo>
                  <a:pt x="5581980" y="2103196"/>
                </a:lnTo>
                <a:close/>
                <a:moveTo>
                  <a:pt x="3342369" y="1114124"/>
                </a:moveTo>
                <a:lnTo>
                  <a:pt x="4342806" y="1114124"/>
                </a:lnTo>
                <a:lnTo>
                  <a:pt x="4342806" y="2103196"/>
                </a:lnTo>
                <a:lnTo>
                  <a:pt x="3342369" y="2103196"/>
                </a:lnTo>
                <a:close/>
                <a:moveTo>
                  <a:pt x="1114125" y="1114124"/>
                </a:moveTo>
                <a:lnTo>
                  <a:pt x="2114562" y="1114124"/>
                </a:lnTo>
                <a:lnTo>
                  <a:pt x="2114562" y="2103196"/>
                </a:lnTo>
                <a:lnTo>
                  <a:pt x="1114125" y="2103196"/>
                </a:lnTo>
                <a:close/>
                <a:moveTo>
                  <a:pt x="2228246" y="1114123"/>
                </a:moveTo>
                <a:lnTo>
                  <a:pt x="3228683" y="1114123"/>
                </a:lnTo>
                <a:lnTo>
                  <a:pt x="3228683" y="2103196"/>
                </a:lnTo>
                <a:lnTo>
                  <a:pt x="2228246" y="2103196"/>
                </a:lnTo>
                <a:close/>
                <a:moveTo>
                  <a:pt x="5581980" y="1"/>
                </a:moveTo>
                <a:lnTo>
                  <a:pt x="6582417" y="1"/>
                </a:lnTo>
                <a:lnTo>
                  <a:pt x="6582417" y="989073"/>
                </a:lnTo>
                <a:lnTo>
                  <a:pt x="5581980" y="989073"/>
                </a:lnTo>
                <a:close/>
                <a:moveTo>
                  <a:pt x="4467857" y="1"/>
                </a:moveTo>
                <a:lnTo>
                  <a:pt x="5456929" y="1"/>
                </a:lnTo>
                <a:lnTo>
                  <a:pt x="5456929" y="989073"/>
                </a:lnTo>
                <a:lnTo>
                  <a:pt x="4467857" y="989073"/>
                </a:lnTo>
                <a:close/>
                <a:moveTo>
                  <a:pt x="3342369" y="1"/>
                </a:moveTo>
                <a:lnTo>
                  <a:pt x="4342806" y="1"/>
                </a:lnTo>
                <a:lnTo>
                  <a:pt x="4342806" y="989073"/>
                </a:lnTo>
                <a:lnTo>
                  <a:pt x="3342369" y="989073"/>
                </a:lnTo>
                <a:close/>
                <a:moveTo>
                  <a:pt x="2228246" y="0"/>
                </a:moveTo>
                <a:lnTo>
                  <a:pt x="3228683" y="0"/>
                </a:lnTo>
                <a:lnTo>
                  <a:pt x="3228683" y="989072"/>
                </a:lnTo>
                <a:lnTo>
                  <a:pt x="2228246" y="98907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8" name="Picture 7" descr="A picture containing drawing&#10;&#10;Description automatically generated">
            <a:extLst>
              <a:ext uri="{FF2B5EF4-FFF2-40B4-BE49-F238E27FC236}">
                <a16:creationId xmlns:a16="http://schemas.microsoft.com/office/drawing/2014/main" id="{F09CDF7D-8997-3D45-8131-7DCA49177B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76861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4D579AA2-A847-8B43-8967-13D0226F14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3968771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
    <p:spTree>
      <p:nvGrpSpPr>
        <p:cNvPr id="1" name=""/>
        <p:cNvGrpSpPr/>
        <p:nvPr/>
      </p:nvGrpSpPr>
      <p:grpSpPr>
        <a:xfrm>
          <a:off x="0" y="0"/>
          <a:ext cx="0" cy="0"/>
          <a:chOff x="0" y="0"/>
          <a:chExt cx="0" cy="0"/>
        </a:xfrm>
      </p:grpSpPr>
      <p:sp>
        <p:nvSpPr>
          <p:cNvPr id="3" name="Freeform 7"/>
          <p:cNvSpPr>
            <a:spLocks noGrp="1" noEditPoints="1"/>
          </p:cNvSpPr>
          <p:nvPr>
            <p:ph type="pic" sz="quarter" idx="10"/>
          </p:nvPr>
        </p:nvSpPr>
        <p:spPr bwMode="auto">
          <a:xfrm>
            <a:off x="9401366" y="1401961"/>
            <a:ext cx="7507277" cy="7518587"/>
          </a:xfrm>
          <a:custGeom>
            <a:avLst/>
            <a:gdLst>
              <a:gd name="T0" fmla="*/ 0 w 3317"/>
              <a:gd name="T1" fmla="*/ 0 h 3329"/>
              <a:gd name="T2" fmla="*/ 3257 w 3317"/>
              <a:gd name="T3" fmla="*/ 0 h 3329"/>
              <a:gd name="T4" fmla="*/ 2050 w 3317"/>
              <a:gd name="T5" fmla="*/ 1211 h 3329"/>
              <a:gd name="T6" fmla="*/ 1207 w 3317"/>
              <a:gd name="T7" fmla="*/ 1211 h 3329"/>
              <a:gd name="T8" fmla="*/ 1207 w 3317"/>
              <a:gd name="T9" fmla="*/ 2057 h 3329"/>
              <a:gd name="T10" fmla="*/ 0 w 3317"/>
              <a:gd name="T11" fmla="*/ 3269 h 3329"/>
              <a:gd name="T12" fmla="*/ 0 w 3317"/>
              <a:gd name="T13" fmla="*/ 0 h 3329"/>
              <a:gd name="T14" fmla="*/ 3317 w 3317"/>
              <a:gd name="T15" fmla="*/ 62 h 3329"/>
              <a:gd name="T16" fmla="*/ 3317 w 3317"/>
              <a:gd name="T17" fmla="*/ 3329 h 3329"/>
              <a:gd name="T18" fmla="*/ 62 w 3317"/>
              <a:gd name="T19" fmla="*/ 3329 h 3329"/>
              <a:gd name="T20" fmla="*/ 1268 w 3317"/>
              <a:gd name="T21" fmla="*/ 2119 h 3329"/>
              <a:gd name="T22" fmla="*/ 2112 w 3317"/>
              <a:gd name="T23" fmla="*/ 2119 h 3329"/>
              <a:gd name="T24" fmla="*/ 2112 w 3317"/>
              <a:gd name="T25" fmla="*/ 1272 h 3329"/>
              <a:gd name="T26" fmla="*/ 3317 w 3317"/>
              <a:gd name="T27" fmla="*/ 62 h 3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17" h="3329">
                <a:moveTo>
                  <a:pt x="0" y="0"/>
                </a:moveTo>
                <a:lnTo>
                  <a:pt x="3257" y="0"/>
                </a:lnTo>
                <a:lnTo>
                  <a:pt x="2050" y="1211"/>
                </a:lnTo>
                <a:lnTo>
                  <a:pt x="1207" y="1211"/>
                </a:lnTo>
                <a:lnTo>
                  <a:pt x="1207" y="2057"/>
                </a:lnTo>
                <a:lnTo>
                  <a:pt x="0" y="3269"/>
                </a:lnTo>
                <a:lnTo>
                  <a:pt x="0" y="0"/>
                </a:lnTo>
                <a:close/>
                <a:moveTo>
                  <a:pt x="3317" y="62"/>
                </a:moveTo>
                <a:lnTo>
                  <a:pt x="3317" y="3329"/>
                </a:lnTo>
                <a:lnTo>
                  <a:pt x="62" y="3329"/>
                </a:lnTo>
                <a:lnTo>
                  <a:pt x="1268" y="2119"/>
                </a:lnTo>
                <a:lnTo>
                  <a:pt x="2112" y="2119"/>
                </a:lnTo>
                <a:lnTo>
                  <a:pt x="2112" y="1272"/>
                </a:lnTo>
                <a:lnTo>
                  <a:pt x="3317" y="62"/>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6" name="Picture 5" descr="A picture containing drawing&#10;&#10;Description automatically generated">
            <a:extLst>
              <a:ext uri="{FF2B5EF4-FFF2-40B4-BE49-F238E27FC236}">
                <a16:creationId xmlns:a16="http://schemas.microsoft.com/office/drawing/2014/main" id="{095CB13D-643E-A941-A991-313318088C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9980"/>
            <a:ext cx="3847684" cy="1736484"/>
          </a:xfrm>
          <a:prstGeom prst="rect">
            <a:avLst/>
          </a:prstGeom>
        </p:spPr>
      </p:pic>
    </p:spTree>
    <p:extLst>
      <p:ext uri="{BB962C8B-B14F-4D97-AF65-F5344CB8AC3E}">
        <p14:creationId xmlns:p14="http://schemas.microsoft.com/office/powerpoint/2010/main" val="2600745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7">
    <p:spTree>
      <p:nvGrpSpPr>
        <p:cNvPr id="1" name=""/>
        <p:cNvGrpSpPr/>
        <p:nvPr/>
      </p:nvGrpSpPr>
      <p:grpSpPr>
        <a:xfrm>
          <a:off x="0" y="0"/>
          <a:ext cx="0" cy="0"/>
          <a:chOff x="0" y="0"/>
          <a:chExt cx="0" cy="0"/>
        </a:xfrm>
      </p:grpSpPr>
      <p:sp>
        <p:nvSpPr>
          <p:cNvPr id="3" name="Freeform 8"/>
          <p:cNvSpPr>
            <a:spLocks noGrp="1" noEditPoints="1"/>
          </p:cNvSpPr>
          <p:nvPr>
            <p:ph type="pic" sz="quarter" idx="10"/>
          </p:nvPr>
        </p:nvSpPr>
        <p:spPr bwMode="auto">
          <a:xfrm>
            <a:off x="9311054" y="1311513"/>
            <a:ext cx="7687902" cy="7699484"/>
          </a:xfrm>
          <a:custGeom>
            <a:avLst/>
            <a:gdLst>
              <a:gd name="T0" fmla="*/ 1908 w 3398"/>
              <a:gd name="T1" fmla="*/ 12 h 3410"/>
              <a:gd name="T2" fmla="*/ 2148 w 3398"/>
              <a:gd name="T3" fmla="*/ 61 h 3410"/>
              <a:gd name="T4" fmla="*/ 2375 w 3398"/>
              <a:gd name="T5" fmla="*/ 142 h 3410"/>
              <a:gd name="T6" fmla="*/ 2586 w 3398"/>
              <a:gd name="T7" fmla="*/ 253 h 3410"/>
              <a:gd name="T8" fmla="*/ 2779 w 3398"/>
              <a:gd name="T9" fmla="*/ 391 h 3410"/>
              <a:gd name="T10" fmla="*/ 1962 w 3398"/>
              <a:gd name="T11" fmla="*/ 1323 h 3410"/>
              <a:gd name="T12" fmla="*/ 1858 w 3398"/>
              <a:gd name="T13" fmla="*/ 1269 h 3410"/>
              <a:gd name="T14" fmla="*/ 1740 w 3398"/>
              <a:gd name="T15" fmla="*/ 1242 h 3410"/>
              <a:gd name="T16" fmla="*/ 1606 w 3398"/>
              <a:gd name="T17" fmla="*/ 1249 h 3410"/>
              <a:gd name="T18" fmla="*/ 1479 w 3398"/>
              <a:gd name="T19" fmla="*/ 1297 h 3410"/>
              <a:gd name="T20" fmla="*/ 1372 w 3398"/>
              <a:gd name="T21" fmla="*/ 1377 h 3410"/>
              <a:gd name="T22" fmla="*/ 1292 w 3398"/>
              <a:gd name="T23" fmla="*/ 1484 h 3410"/>
              <a:gd name="T24" fmla="*/ 1245 w 3398"/>
              <a:gd name="T25" fmla="*/ 1612 h 3410"/>
              <a:gd name="T26" fmla="*/ 1238 w 3398"/>
              <a:gd name="T27" fmla="*/ 1747 h 3410"/>
              <a:gd name="T28" fmla="*/ 1264 w 3398"/>
              <a:gd name="T29" fmla="*/ 1865 h 3410"/>
              <a:gd name="T30" fmla="*/ 1319 w 3398"/>
              <a:gd name="T31" fmla="*/ 1970 h 3410"/>
              <a:gd name="T32" fmla="*/ 390 w 3398"/>
              <a:gd name="T33" fmla="*/ 2788 h 3410"/>
              <a:gd name="T34" fmla="*/ 251 w 3398"/>
              <a:gd name="T35" fmla="*/ 2595 h 3410"/>
              <a:gd name="T36" fmla="*/ 141 w 3398"/>
              <a:gd name="T37" fmla="*/ 2383 h 3410"/>
              <a:gd name="T38" fmla="*/ 61 w 3398"/>
              <a:gd name="T39" fmla="*/ 2156 h 3410"/>
              <a:gd name="T40" fmla="*/ 13 w 3398"/>
              <a:gd name="T41" fmla="*/ 1914 h 3410"/>
              <a:gd name="T42" fmla="*/ 3 w 3398"/>
              <a:gd name="T43" fmla="*/ 1617 h 3410"/>
              <a:gd name="T44" fmla="*/ 104 w 3398"/>
              <a:gd name="T45" fmla="*/ 1121 h 3410"/>
              <a:gd name="T46" fmla="*/ 339 w 3398"/>
              <a:gd name="T47" fmla="*/ 687 h 3410"/>
              <a:gd name="T48" fmla="*/ 684 w 3398"/>
              <a:gd name="T49" fmla="*/ 340 h 3410"/>
              <a:gd name="T50" fmla="*/ 1116 w 3398"/>
              <a:gd name="T51" fmla="*/ 104 h 3410"/>
              <a:gd name="T52" fmla="*/ 1612 w 3398"/>
              <a:gd name="T53" fmla="*/ 2 h 3410"/>
              <a:gd name="T54" fmla="*/ 3033 w 3398"/>
              <a:gd name="T55" fmla="*/ 652 h 3410"/>
              <a:gd name="T56" fmla="*/ 3167 w 3398"/>
              <a:gd name="T57" fmla="*/ 849 h 3410"/>
              <a:gd name="T58" fmla="*/ 3272 w 3398"/>
              <a:gd name="T59" fmla="*/ 1064 h 3410"/>
              <a:gd name="T60" fmla="*/ 3348 w 3398"/>
              <a:gd name="T61" fmla="*/ 1294 h 3410"/>
              <a:gd name="T62" fmla="*/ 3390 w 3398"/>
              <a:gd name="T63" fmla="*/ 1537 h 3410"/>
              <a:gd name="T64" fmla="*/ 3389 w 3398"/>
              <a:gd name="T65" fmla="*/ 1878 h 3410"/>
              <a:gd name="T66" fmla="*/ 3264 w 3398"/>
              <a:gd name="T67" fmla="*/ 2367 h 3410"/>
              <a:gd name="T68" fmla="*/ 3009 w 3398"/>
              <a:gd name="T69" fmla="*/ 2788 h 3410"/>
              <a:gd name="T70" fmla="*/ 2647 w 3398"/>
              <a:gd name="T71" fmla="*/ 3118 h 3410"/>
              <a:gd name="T72" fmla="*/ 2203 w 3398"/>
              <a:gd name="T73" fmla="*/ 3333 h 3410"/>
              <a:gd name="T74" fmla="*/ 1699 w 3398"/>
              <a:gd name="T75" fmla="*/ 3410 h 3410"/>
              <a:gd name="T76" fmla="*/ 1450 w 3398"/>
              <a:gd name="T77" fmla="*/ 3392 h 3410"/>
              <a:gd name="T78" fmla="*/ 1211 w 3398"/>
              <a:gd name="T79" fmla="*/ 3338 h 3410"/>
              <a:gd name="T80" fmla="*/ 987 w 3398"/>
              <a:gd name="T81" fmla="*/ 3252 h 3410"/>
              <a:gd name="T82" fmla="*/ 778 w 3398"/>
              <a:gd name="T83" fmla="*/ 3136 h 3410"/>
              <a:gd name="T84" fmla="*/ 590 w 3398"/>
              <a:gd name="T85" fmla="*/ 2993 h 3410"/>
              <a:gd name="T86" fmla="*/ 1452 w 3398"/>
              <a:gd name="T87" fmla="*/ 2097 h 3410"/>
              <a:gd name="T88" fmla="*/ 1559 w 3398"/>
              <a:gd name="T89" fmla="*/ 2148 h 3410"/>
              <a:gd name="T90" fmla="*/ 1678 w 3398"/>
              <a:gd name="T91" fmla="*/ 2169 h 3410"/>
              <a:gd name="T92" fmla="*/ 1815 w 3398"/>
              <a:gd name="T93" fmla="*/ 2155 h 3410"/>
              <a:gd name="T94" fmla="*/ 1939 w 3398"/>
              <a:gd name="T95" fmla="*/ 2103 h 3410"/>
              <a:gd name="T96" fmla="*/ 2041 w 3398"/>
              <a:gd name="T97" fmla="*/ 2017 h 3410"/>
              <a:gd name="T98" fmla="*/ 2117 w 3398"/>
              <a:gd name="T99" fmla="*/ 1906 h 3410"/>
              <a:gd name="T100" fmla="*/ 2157 w 3398"/>
              <a:gd name="T101" fmla="*/ 1776 h 3410"/>
              <a:gd name="T102" fmla="*/ 2158 w 3398"/>
              <a:gd name="T103" fmla="*/ 1643 h 3410"/>
              <a:gd name="T104" fmla="*/ 2127 w 3398"/>
              <a:gd name="T105" fmla="*/ 1527 h 3410"/>
              <a:gd name="T106" fmla="*/ 2068 w 3398"/>
              <a:gd name="T107" fmla="*/ 1425 h 3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98" h="3410">
                <a:moveTo>
                  <a:pt x="1699" y="0"/>
                </a:moveTo>
                <a:lnTo>
                  <a:pt x="1741" y="0"/>
                </a:lnTo>
                <a:lnTo>
                  <a:pt x="1783" y="2"/>
                </a:lnTo>
                <a:lnTo>
                  <a:pt x="1825" y="4"/>
                </a:lnTo>
                <a:lnTo>
                  <a:pt x="1866" y="8"/>
                </a:lnTo>
                <a:lnTo>
                  <a:pt x="1908" y="12"/>
                </a:lnTo>
                <a:lnTo>
                  <a:pt x="1948" y="18"/>
                </a:lnTo>
                <a:lnTo>
                  <a:pt x="1989" y="25"/>
                </a:lnTo>
                <a:lnTo>
                  <a:pt x="2029" y="33"/>
                </a:lnTo>
                <a:lnTo>
                  <a:pt x="2069" y="41"/>
                </a:lnTo>
                <a:lnTo>
                  <a:pt x="2109" y="50"/>
                </a:lnTo>
                <a:lnTo>
                  <a:pt x="2148" y="61"/>
                </a:lnTo>
                <a:lnTo>
                  <a:pt x="2187" y="72"/>
                </a:lnTo>
                <a:lnTo>
                  <a:pt x="2225" y="84"/>
                </a:lnTo>
                <a:lnTo>
                  <a:pt x="2263" y="98"/>
                </a:lnTo>
                <a:lnTo>
                  <a:pt x="2301" y="111"/>
                </a:lnTo>
                <a:lnTo>
                  <a:pt x="2338" y="125"/>
                </a:lnTo>
                <a:lnTo>
                  <a:pt x="2375" y="142"/>
                </a:lnTo>
                <a:lnTo>
                  <a:pt x="2411" y="158"/>
                </a:lnTo>
                <a:lnTo>
                  <a:pt x="2447" y="176"/>
                </a:lnTo>
                <a:lnTo>
                  <a:pt x="2483" y="193"/>
                </a:lnTo>
                <a:lnTo>
                  <a:pt x="2517" y="213"/>
                </a:lnTo>
                <a:lnTo>
                  <a:pt x="2552" y="232"/>
                </a:lnTo>
                <a:lnTo>
                  <a:pt x="2586" y="253"/>
                </a:lnTo>
                <a:lnTo>
                  <a:pt x="2620" y="273"/>
                </a:lnTo>
                <a:lnTo>
                  <a:pt x="2653" y="296"/>
                </a:lnTo>
                <a:lnTo>
                  <a:pt x="2684" y="319"/>
                </a:lnTo>
                <a:lnTo>
                  <a:pt x="2717" y="342"/>
                </a:lnTo>
                <a:lnTo>
                  <a:pt x="2748" y="366"/>
                </a:lnTo>
                <a:lnTo>
                  <a:pt x="2779" y="391"/>
                </a:lnTo>
                <a:lnTo>
                  <a:pt x="2809" y="416"/>
                </a:lnTo>
                <a:lnTo>
                  <a:pt x="2838" y="443"/>
                </a:lnTo>
                <a:lnTo>
                  <a:pt x="2868" y="470"/>
                </a:lnTo>
                <a:lnTo>
                  <a:pt x="1994" y="1347"/>
                </a:lnTo>
                <a:lnTo>
                  <a:pt x="1979" y="1335"/>
                </a:lnTo>
                <a:lnTo>
                  <a:pt x="1962" y="1323"/>
                </a:lnTo>
                <a:lnTo>
                  <a:pt x="1946" y="1312"/>
                </a:lnTo>
                <a:lnTo>
                  <a:pt x="1929" y="1302"/>
                </a:lnTo>
                <a:lnTo>
                  <a:pt x="1912" y="1292"/>
                </a:lnTo>
                <a:lnTo>
                  <a:pt x="1895" y="1284"/>
                </a:lnTo>
                <a:lnTo>
                  <a:pt x="1876" y="1276"/>
                </a:lnTo>
                <a:lnTo>
                  <a:pt x="1858" y="1269"/>
                </a:lnTo>
                <a:lnTo>
                  <a:pt x="1839" y="1262"/>
                </a:lnTo>
                <a:lnTo>
                  <a:pt x="1820" y="1256"/>
                </a:lnTo>
                <a:lnTo>
                  <a:pt x="1800" y="1251"/>
                </a:lnTo>
                <a:lnTo>
                  <a:pt x="1781" y="1247"/>
                </a:lnTo>
                <a:lnTo>
                  <a:pt x="1760" y="1244"/>
                </a:lnTo>
                <a:lnTo>
                  <a:pt x="1740" y="1242"/>
                </a:lnTo>
                <a:lnTo>
                  <a:pt x="1719" y="1241"/>
                </a:lnTo>
                <a:lnTo>
                  <a:pt x="1699" y="1240"/>
                </a:lnTo>
                <a:lnTo>
                  <a:pt x="1675" y="1241"/>
                </a:lnTo>
                <a:lnTo>
                  <a:pt x="1652" y="1242"/>
                </a:lnTo>
                <a:lnTo>
                  <a:pt x="1628" y="1245"/>
                </a:lnTo>
                <a:lnTo>
                  <a:pt x="1606" y="1249"/>
                </a:lnTo>
                <a:lnTo>
                  <a:pt x="1583" y="1254"/>
                </a:lnTo>
                <a:lnTo>
                  <a:pt x="1562" y="1262"/>
                </a:lnTo>
                <a:lnTo>
                  <a:pt x="1540" y="1269"/>
                </a:lnTo>
                <a:lnTo>
                  <a:pt x="1519" y="1277"/>
                </a:lnTo>
                <a:lnTo>
                  <a:pt x="1498" y="1286"/>
                </a:lnTo>
                <a:lnTo>
                  <a:pt x="1479" y="1297"/>
                </a:lnTo>
                <a:lnTo>
                  <a:pt x="1459" y="1308"/>
                </a:lnTo>
                <a:lnTo>
                  <a:pt x="1441" y="1320"/>
                </a:lnTo>
                <a:lnTo>
                  <a:pt x="1422" y="1333"/>
                </a:lnTo>
                <a:lnTo>
                  <a:pt x="1405" y="1347"/>
                </a:lnTo>
                <a:lnTo>
                  <a:pt x="1388" y="1361"/>
                </a:lnTo>
                <a:lnTo>
                  <a:pt x="1372" y="1377"/>
                </a:lnTo>
                <a:lnTo>
                  <a:pt x="1357" y="1393"/>
                </a:lnTo>
                <a:lnTo>
                  <a:pt x="1341" y="1410"/>
                </a:lnTo>
                <a:lnTo>
                  <a:pt x="1328" y="1427"/>
                </a:lnTo>
                <a:lnTo>
                  <a:pt x="1315" y="1446"/>
                </a:lnTo>
                <a:lnTo>
                  <a:pt x="1302" y="1464"/>
                </a:lnTo>
                <a:lnTo>
                  <a:pt x="1292" y="1484"/>
                </a:lnTo>
                <a:lnTo>
                  <a:pt x="1282" y="1504"/>
                </a:lnTo>
                <a:lnTo>
                  <a:pt x="1272" y="1525"/>
                </a:lnTo>
                <a:lnTo>
                  <a:pt x="1264" y="1545"/>
                </a:lnTo>
                <a:lnTo>
                  <a:pt x="1256" y="1567"/>
                </a:lnTo>
                <a:lnTo>
                  <a:pt x="1250" y="1590"/>
                </a:lnTo>
                <a:lnTo>
                  <a:pt x="1245" y="1612"/>
                </a:lnTo>
                <a:lnTo>
                  <a:pt x="1241" y="1635"/>
                </a:lnTo>
                <a:lnTo>
                  <a:pt x="1238" y="1657"/>
                </a:lnTo>
                <a:lnTo>
                  <a:pt x="1236" y="1681"/>
                </a:lnTo>
                <a:lnTo>
                  <a:pt x="1236" y="1705"/>
                </a:lnTo>
                <a:lnTo>
                  <a:pt x="1236" y="1726"/>
                </a:lnTo>
                <a:lnTo>
                  <a:pt x="1238" y="1747"/>
                </a:lnTo>
                <a:lnTo>
                  <a:pt x="1240" y="1767"/>
                </a:lnTo>
                <a:lnTo>
                  <a:pt x="1243" y="1787"/>
                </a:lnTo>
                <a:lnTo>
                  <a:pt x="1247" y="1808"/>
                </a:lnTo>
                <a:lnTo>
                  <a:pt x="1252" y="1827"/>
                </a:lnTo>
                <a:lnTo>
                  <a:pt x="1257" y="1846"/>
                </a:lnTo>
                <a:lnTo>
                  <a:pt x="1264" y="1865"/>
                </a:lnTo>
                <a:lnTo>
                  <a:pt x="1271" y="1884"/>
                </a:lnTo>
                <a:lnTo>
                  <a:pt x="1279" y="1901"/>
                </a:lnTo>
                <a:lnTo>
                  <a:pt x="1288" y="1920"/>
                </a:lnTo>
                <a:lnTo>
                  <a:pt x="1297" y="1936"/>
                </a:lnTo>
                <a:lnTo>
                  <a:pt x="1308" y="1954"/>
                </a:lnTo>
                <a:lnTo>
                  <a:pt x="1319" y="1970"/>
                </a:lnTo>
                <a:lnTo>
                  <a:pt x="1330" y="1985"/>
                </a:lnTo>
                <a:lnTo>
                  <a:pt x="1342" y="2001"/>
                </a:lnTo>
                <a:lnTo>
                  <a:pt x="469" y="2878"/>
                </a:lnTo>
                <a:lnTo>
                  <a:pt x="442" y="2849"/>
                </a:lnTo>
                <a:lnTo>
                  <a:pt x="415" y="2819"/>
                </a:lnTo>
                <a:lnTo>
                  <a:pt x="390" y="2788"/>
                </a:lnTo>
                <a:lnTo>
                  <a:pt x="365" y="2758"/>
                </a:lnTo>
                <a:lnTo>
                  <a:pt x="341" y="2727"/>
                </a:lnTo>
                <a:lnTo>
                  <a:pt x="317" y="2695"/>
                </a:lnTo>
                <a:lnTo>
                  <a:pt x="294" y="2662"/>
                </a:lnTo>
                <a:lnTo>
                  <a:pt x="273" y="2629"/>
                </a:lnTo>
                <a:lnTo>
                  <a:pt x="251" y="2595"/>
                </a:lnTo>
                <a:lnTo>
                  <a:pt x="231" y="2561"/>
                </a:lnTo>
                <a:lnTo>
                  <a:pt x="212" y="2527"/>
                </a:lnTo>
                <a:lnTo>
                  <a:pt x="193" y="2491"/>
                </a:lnTo>
                <a:lnTo>
                  <a:pt x="175" y="2456"/>
                </a:lnTo>
                <a:lnTo>
                  <a:pt x="157" y="2420"/>
                </a:lnTo>
                <a:lnTo>
                  <a:pt x="141" y="2383"/>
                </a:lnTo>
                <a:lnTo>
                  <a:pt x="125" y="2346"/>
                </a:lnTo>
                <a:lnTo>
                  <a:pt x="111" y="2309"/>
                </a:lnTo>
                <a:lnTo>
                  <a:pt x="97" y="2271"/>
                </a:lnTo>
                <a:lnTo>
                  <a:pt x="83" y="2233"/>
                </a:lnTo>
                <a:lnTo>
                  <a:pt x="72" y="2194"/>
                </a:lnTo>
                <a:lnTo>
                  <a:pt x="61" y="2156"/>
                </a:lnTo>
                <a:lnTo>
                  <a:pt x="51" y="2116"/>
                </a:lnTo>
                <a:lnTo>
                  <a:pt x="40" y="2077"/>
                </a:lnTo>
                <a:lnTo>
                  <a:pt x="32" y="2037"/>
                </a:lnTo>
                <a:lnTo>
                  <a:pt x="25" y="1996"/>
                </a:lnTo>
                <a:lnTo>
                  <a:pt x="18" y="1956"/>
                </a:lnTo>
                <a:lnTo>
                  <a:pt x="13" y="1914"/>
                </a:lnTo>
                <a:lnTo>
                  <a:pt x="9" y="1873"/>
                </a:lnTo>
                <a:lnTo>
                  <a:pt x="5" y="1831"/>
                </a:lnTo>
                <a:lnTo>
                  <a:pt x="3" y="1790"/>
                </a:lnTo>
                <a:lnTo>
                  <a:pt x="0" y="1748"/>
                </a:lnTo>
                <a:lnTo>
                  <a:pt x="0" y="1705"/>
                </a:lnTo>
                <a:lnTo>
                  <a:pt x="3" y="1617"/>
                </a:lnTo>
                <a:lnTo>
                  <a:pt x="9" y="1531"/>
                </a:lnTo>
                <a:lnTo>
                  <a:pt x="20" y="1447"/>
                </a:lnTo>
                <a:lnTo>
                  <a:pt x="34" y="1362"/>
                </a:lnTo>
                <a:lnTo>
                  <a:pt x="54" y="1280"/>
                </a:lnTo>
                <a:lnTo>
                  <a:pt x="76" y="1200"/>
                </a:lnTo>
                <a:lnTo>
                  <a:pt x="104" y="1121"/>
                </a:lnTo>
                <a:lnTo>
                  <a:pt x="134" y="1043"/>
                </a:lnTo>
                <a:lnTo>
                  <a:pt x="168" y="968"/>
                </a:lnTo>
                <a:lnTo>
                  <a:pt x="205" y="895"/>
                </a:lnTo>
                <a:lnTo>
                  <a:pt x="246" y="823"/>
                </a:lnTo>
                <a:lnTo>
                  <a:pt x="291" y="754"/>
                </a:lnTo>
                <a:lnTo>
                  <a:pt x="339" y="687"/>
                </a:lnTo>
                <a:lnTo>
                  <a:pt x="389" y="622"/>
                </a:lnTo>
                <a:lnTo>
                  <a:pt x="443" y="560"/>
                </a:lnTo>
                <a:lnTo>
                  <a:pt x="499" y="501"/>
                </a:lnTo>
                <a:lnTo>
                  <a:pt x="558" y="444"/>
                </a:lnTo>
                <a:lnTo>
                  <a:pt x="620" y="391"/>
                </a:lnTo>
                <a:lnTo>
                  <a:pt x="684" y="340"/>
                </a:lnTo>
                <a:lnTo>
                  <a:pt x="750" y="292"/>
                </a:lnTo>
                <a:lnTo>
                  <a:pt x="820" y="248"/>
                </a:lnTo>
                <a:lnTo>
                  <a:pt x="891" y="207"/>
                </a:lnTo>
                <a:lnTo>
                  <a:pt x="964" y="169"/>
                </a:lnTo>
                <a:lnTo>
                  <a:pt x="1039" y="135"/>
                </a:lnTo>
                <a:lnTo>
                  <a:pt x="1116" y="104"/>
                </a:lnTo>
                <a:lnTo>
                  <a:pt x="1195" y="77"/>
                </a:lnTo>
                <a:lnTo>
                  <a:pt x="1276" y="53"/>
                </a:lnTo>
                <a:lnTo>
                  <a:pt x="1358" y="35"/>
                </a:lnTo>
                <a:lnTo>
                  <a:pt x="1441" y="20"/>
                </a:lnTo>
                <a:lnTo>
                  <a:pt x="1526" y="9"/>
                </a:lnTo>
                <a:lnTo>
                  <a:pt x="1612" y="2"/>
                </a:lnTo>
                <a:lnTo>
                  <a:pt x="1699" y="0"/>
                </a:lnTo>
                <a:close/>
                <a:moveTo>
                  <a:pt x="2929" y="533"/>
                </a:moveTo>
                <a:lnTo>
                  <a:pt x="2957" y="561"/>
                </a:lnTo>
                <a:lnTo>
                  <a:pt x="2982" y="591"/>
                </a:lnTo>
                <a:lnTo>
                  <a:pt x="3008" y="621"/>
                </a:lnTo>
                <a:lnTo>
                  <a:pt x="3033" y="652"/>
                </a:lnTo>
                <a:lnTo>
                  <a:pt x="3057" y="684"/>
                </a:lnTo>
                <a:lnTo>
                  <a:pt x="3081" y="716"/>
                </a:lnTo>
                <a:lnTo>
                  <a:pt x="3103" y="748"/>
                </a:lnTo>
                <a:lnTo>
                  <a:pt x="3125" y="781"/>
                </a:lnTo>
                <a:lnTo>
                  <a:pt x="3146" y="814"/>
                </a:lnTo>
                <a:lnTo>
                  <a:pt x="3167" y="849"/>
                </a:lnTo>
                <a:lnTo>
                  <a:pt x="3186" y="883"/>
                </a:lnTo>
                <a:lnTo>
                  <a:pt x="3205" y="918"/>
                </a:lnTo>
                <a:lnTo>
                  <a:pt x="3223" y="954"/>
                </a:lnTo>
                <a:lnTo>
                  <a:pt x="3241" y="990"/>
                </a:lnTo>
                <a:lnTo>
                  <a:pt x="3257" y="1027"/>
                </a:lnTo>
                <a:lnTo>
                  <a:pt x="3272" y="1064"/>
                </a:lnTo>
                <a:lnTo>
                  <a:pt x="3287" y="1101"/>
                </a:lnTo>
                <a:lnTo>
                  <a:pt x="3301" y="1139"/>
                </a:lnTo>
                <a:lnTo>
                  <a:pt x="3314" y="1177"/>
                </a:lnTo>
                <a:lnTo>
                  <a:pt x="3326" y="1215"/>
                </a:lnTo>
                <a:lnTo>
                  <a:pt x="3337" y="1254"/>
                </a:lnTo>
                <a:lnTo>
                  <a:pt x="3348" y="1294"/>
                </a:lnTo>
                <a:lnTo>
                  <a:pt x="3357" y="1334"/>
                </a:lnTo>
                <a:lnTo>
                  <a:pt x="3366" y="1374"/>
                </a:lnTo>
                <a:lnTo>
                  <a:pt x="3373" y="1414"/>
                </a:lnTo>
                <a:lnTo>
                  <a:pt x="3380" y="1455"/>
                </a:lnTo>
                <a:lnTo>
                  <a:pt x="3385" y="1496"/>
                </a:lnTo>
                <a:lnTo>
                  <a:pt x="3390" y="1537"/>
                </a:lnTo>
                <a:lnTo>
                  <a:pt x="3393" y="1579"/>
                </a:lnTo>
                <a:lnTo>
                  <a:pt x="3396" y="1620"/>
                </a:lnTo>
                <a:lnTo>
                  <a:pt x="3397" y="1663"/>
                </a:lnTo>
                <a:lnTo>
                  <a:pt x="3398" y="1705"/>
                </a:lnTo>
                <a:lnTo>
                  <a:pt x="3395" y="1792"/>
                </a:lnTo>
                <a:lnTo>
                  <a:pt x="3389" y="1878"/>
                </a:lnTo>
                <a:lnTo>
                  <a:pt x="3378" y="1964"/>
                </a:lnTo>
                <a:lnTo>
                  <a:pt x="3364" y="2048"/>
                </a:lnTo>
                <a:lnTo>
                  <a:pt x="3344" y="2130"/>
                </a:lnTo>
                <a:lnTo>
                  <a:pt x="3322" y="2211"/>
                </a:lnTo>
                <a:lnTo>
                  <a:pt x="3294" y="2290"/>
                </a:lnTo>
                <a:lnTo>
                  <a:pt x="3264" y="2367"/>
                </a:lnTo>
                <a:lnTo>
                  <a:pt x="3229" y="2443"/>
                </a:lnTo>
                <a:lnTo>
                  <a:pt x="3192" y="2516"/>
                </a:lnTo>
                <a:lnTo>
                  <a:pt x="3151" y="2588"/>
                </a:lnTo>
                <a:lnTo>
                  <a:pt x="3106" y="2657"/>
                </a:lnTo>
                <a:lnTo>
                  <a:pt x="3059" y="2724"/>
                </a:lnTo>
                <a:lnTo>
                  <a:pt x="3009" y="2788"/>
                </a:lnTo>
                <a:lnTo>
                  <a:pt x="2955" y="2850"/>
                </a:lnTo>
                <a:lnTo>
                  <a:pt x="2898" y="2910"/>
                </a:lnTo>
                <a:lnTo>
                  <a:pt x="2840" y="2966"/>
                </a:lnTo>
                <a:lnTo>
                  <a:pt x="2778" y="3020"/>
                </a:lnTo>
                <a:lnTo>
                  <a:pt x="2714" y="3070"/>
                </a:lnTo>
                <a:lnTo>
                  <a:pt x="2647" y="3118"/>
                </a:lnTo>
                <a:lnTo>
                  <a:pt x="2578" y="3163"/>
                </a:lnTo>
                <a:lnTo>
                  <a:pt x="2507" y="3204"/>
                </a:lnTo>
                <a:lnTo>
                  <a:pt x="2433" y="3242"/>
                </a:lnTo>
                <a:lnTo>
                  <a:pt x="2359" y="3276"/>
                </a:lnTo>
                <a:lnTo>
                  <a:pt x="2282" y="3307"/>
                </a:lnTo>
                <a:lnTo>
                  <a:pt x="2203" y="3333"/>
                </a:lnTo>
                <a:lnTo>
                  <a:pt x="2122" y="3356"/>
                </a:lnTo>
                <a:lnTo>
                  <a:pt x="2040" y="3376"/>
                </a:lnTo>
                <a:lnTo>
                  <a:pt x="1957" y="3391"/>
                </a:lnTo>
                <a:lnTo>
                  <a:pt x="1872" y="3401"/>
                </a:lnTo>
                <a:lnTo>
                  <a:pt x="1786" y="3408"/>
                </a:lnTo>
                <a:lnTo>
                  <a:pt x="1699" y="3410"/>
                </a:lnTo>
                <a:lnTo>
                  <a:pt x="1657" y="3409"/>
                </a:lnTo>
                <a:lnTo>
                  <a:pt x="1615" y="3408"/>
                </a:lnTo>
                <a:lnTo>
                  <a:pt x="1573" y="3405"/>
                </a:lnTo>
                <a:lnTo>
                  <a:pt x="1532" y="3402"/>
                </a:lnTo>
                <a:lnTo>
                  <a:pt x="1491" y="3397"/>
                </a:lnTo>
                <a:lnTo>
                  <a:pt x="1450" y="3392"/>
                </a:lnTo>
                <a:lnTo>
                  <a:pt x="1409" y="3386"/>
                </a:lnTo>
                <a:lnTo>
                  <a:pt x="1369" y="3378"/>
                </a:lnTo>
                <a:lnTo>
                  <a:pt x="1329" y="3369"/>
                </a:lnTo>
                <a:lnTo>
                  <a:pt x="1289" y="3360"/>
                </a:lnTo>
                <a:lnTo>
                  <a:pt x="1250" y="3350"/>
                </a:lnTo>
                <a:lnTo>
                  <a:pt x="1211" y="3338"/>
                </a:lnTo>
                <a:lnTo>
                  <a:pt x="1172" y="3326"/>
                </a:lnTo>
                <a:lnTo>
                  <a:pt x="1134" y="3313"/>
                </a:lnTo>
                <a:lnTo>
                  <a:pt x="1098" y="3299"/>
                </a:lnTo>
                <a:lnTo>
                  <a:pt x="1060" y="3284"/>
                </a:lnTo>
                <a:lnTo>
                  <a:pt x="1023" y="3269"/>
                </a:lnTo>
                <a:lnTo>
                  <a:pt x="987" y="3252"/>
                </a:lnTo>
                <a:lnTo>
                  <a:pt x="951" y="3235"/>
                </a:lnTo>
                <a:lnTo>
                  <a:pt x="915" y="3217"/>
                </a:lnTo>
                <a:lnTo>
                  <a:pt x="880" y="3198"/>
                </a:lnTo>
                <a:lnTo>
                  <a:pt x="846" y="3178"/>
                </a:lnTo>
                <a:lnTo>
                  <a:pt x="812" y="3158"/>
                </a:lnTo>
                <a:lnTo>
                  <a:pt x="778" y="3136"/>
                </a:lnTo>
                <a:lnTo>
                  <a:pt x="745" y="3114"/>
                </a:lnTo>
                <a:lnTo>
                  <a:pt x="713" y="3092"/>
                </a:lnTo>
                <a:lnTo>
                  <a:pt x="682" y="3068"/>
                </a:lnTo>
                <a:lnTo>
                  <a:pt x="650" y="3044"/>
                </a:lnTo>
                <a:lnTo>
                  <a:pt x="619" y="3019"/>
                </a:lnTo>
                <a:lnTo>
                  <a:pt x="590" y="2993"/>
                </a:lnTo>
                <a:lnTo>
                  <a:pt x="560" y="2967"/>
                </a:lnTo>
                <a:lnTo>
                  <a:pt x="531" y="2941"/>
                </a:lnTo>
                <a:lnTo>
                  <a:pt x="1404" y="2064"/>
                </a:lnTo>
                <a:lnTo>
                  <a:pt x="1419" y="2076"/>
                </a:lnTo>
                <a:lnTo>
                  <a:pt x="1436" y="2087"/>
                </a:lnTo>
                <a:lnTo>
                  <a:pt x="1452" y="2097"/>
                </a:lnTo>
                <a:lnTo>
                  <a:pt x="1468" y="2108"/>
                </a:lnTo>
                <a:lnTo>
                  <a:pt x="1486" y="2118"/>
                </a:lnTo>
                <a:lnTo>
                  <a:pt x="1503" y="2126"/>
                </a:lnTo>
                <a:lnTo>
                  <a:pt x="1522" y="2134"/>
                </a:lnTo>
                <a:lnTo>
                  <a:pt x="1540" y="2142"/>
                </a:lnTo>
                <a:lnTo>
                  <a:pt x="1559" y="2148"/>
                </a:lnTo>
                <a:lnTo>
                  <a:pt x="1578" y="2154"/>
                </a:lnTo>
                <a:lnTo>
                  <a:pt x="1597" y="2159"/>
                </a:lnTo>
                <a:lnTo>
                  <a:pt x="1617" y="2163"/>
                </a:lnTo>
                <a:lnTo>
                  <a:pt x="1637" y="2166"/>
                </a:lnTo>
                <a:lnTo>
                  <a:pt x="1658" y="2168"/>
                </a:lnTo>
                <a:lnTo>
                  <a:pt x="1678" y="2169"/>
                </a:lnTo>
                <a:lnTo>
                  <a:pt x="1699" y="2170"/>
                </a:lnTo>
                <a:lnTo>
                  <a:pt x="1722" y="2169"/>
                </a:lnTo>
                <a:lnTo>
                  <a:pt x="1746" y="2167"/>
                </a:lnTo>
                <a:lnTo>
                  <a:pt x="1770" y="2164"/>
                </a:lnTo>
                <a:lnTo>
                  <a:pt x="1792" y="2160"/>
                </a:lnTo>
                <a:lnTo>
                  <a:pt x="1815" y="2155"/>
                </a:lnTo>
                <a:lnTo>
                  <a:pt x="1836" y="2149"/>
                </a:lnTo>
                <a:lnTo>
                  <a:pt x="1858" y="2142"/>
                </a:lnTo>
                <a:lnTo>
                  <a:pt x="1879" y="2133"/>
                </a:lnTo>
                <a:lnTo>
                  <a:pt x="1900" y="2124"/>
                </a:lnTo>
                <a:lnTo>
                  <a:pt x="1919" y="2114"/>
                </a:lnTo>
                <a:lnTo>
                  <a:pt x="1939" y="2103"/>
                </a:lnTo>
                <a:lnTo>
                  <a:pt x="1957" y="2090"/>
                </a:lnTo>
                <a:lnTo>
                  <a:pt x="1975" y="2078"/>
                </a:lnTo>
                <a:lnTo>
                  <a:pt x="1993" y="2064"/>
                </a:lnTo>
                <a:lnTo>
                  <a:pt x="2010" y="2049"/>
                </a:lnTo>
                <a:lnTo>
                  <a:pt x="2026" y="2034"/>
                </a:lnTo>
                <a:lnTo>
                  <a:pt x="2041" y="2017"/>
                </a:lnTo>
                <a:lnTo>
                  <a:pt x="2056" y="2001"/>
                </a:lnTo>
                <a:lnTo>
                  <a:pt x="2070" y="1983"/>
                </a:lnTo>
                <a:lnTo>
                  <a:pt x="2083" y="1965"/>
                </a:lnTo>
                <a:lnTo>
                  <a:pt x="2095" y="1946"/>
                </a:lnTo>
                <a:lnTo>
                  <a:pt x="2107" y="1927"/>
                </a:lnTo>
                <a:lnTo>
                  <a:pt x="2117" y="1906"/>
                </a:lnTo>
                <a:lnTo>
                  <a:pt x="2126" y="1886"/>
                </a:lnTo>
                <a:lnTo>
                  <a:pt x="2134" y="1865"/>
                </a:lnTo>
                <a:lnTo>
                  <a:pt x="2141" y="1844"/>
                </a:lnTo>
                <a:lnTo>
                  <a:pt x="2148" y="1821"/>
                </a:lnTo>
                <a:lnTo>
                  <a:pt x="2153" y="1798"/>
                </a:lnTo>
                <a:lnTo>
                  <a:pt x="2157" y="1776"/>
                </a:lnTo>
                <a:lnTo>
                  <a:pt x="2160" y="1752"/>
                </a:lnTo>
                <a:lnTo>
                  <a:pt x="2162" y="1729"/>
                </a:lnTo>
                <a:lnTo>
                  <a:pt x="2162" y="1705"/>
                </a:lnTo>
                <a:lnTo>
                  <a:pt x="2162" y="1684"/>
                </a:lnTo>
                <a:lnTo>
                  <a:pt x="2161" y="1664"/>
                </a:lnTo>
                <a:lnTo>
                  <a:pt x="2158" y="1643"/>
                </a:lnTo>
                <a:lnTo>
                  <a:pt x="2155" y="1623"/>
                </a:lnTo>
                <a:lnTo>
                  <a:pt x="2151" y="1603"/>
                </a:lnTo>
                <a:lnTo>
                  <a:pt x="2147" y="1583"/>
                </a:lnTo>
                <a:lnTo>
                  <a:pt x="2140" y="1565"/>
                </a:lnTo>
                <a:lnTo>
                  <a:pt x="2134" y="1545"/>
                </a:lnTo>
                <a:lnTo>
                  <a:pt x="2127" y="1527"/>
                </a:lnTo>
                <a:lnTo>
                  <a:pt x="2119" y="1509"/>
                </a:lnTo>
                <a:lnTo>
                  <a:pt x="2110" y="1491"/>
                </a:lnTo>
                <a:lnTo>
                  <a:pt x="2100" y="1473"/>
                </a:lnTo>
                <a:lnTo>
                  <a:pt x="2090" y="1457"/>
                </a:lnTo>
                <a:lnTo>
                  <a:pt x="2080" y="1440"/>
                </a:lnTo>
                <a:lnTo>
                  <a:pt x="2068" y="1425"/>
                </a:lnTo>
                <a:lnTo>
                  <a:pt x="2055" y="1410"/>
                </a:lnTo>
                <a:lnTo>
                  <a:pt x="2929" y="533"/>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81298DC4-F6F5-8D4F-BA72-DC7333A385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1454345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8">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2188966" y="2589863"/>
            <a:ext cx="5107185" cy="5108862"/>
          </a:xfrm>
          <a:custGeom>
            <a:avLst/>
            <a:gdLst>
              <a:gd name="connsiteX0" fmla="*/ 2226853 w 5107185"/>
              <a:gd name="connsiteY0" fmla="*/ 4448679 h 5108860"/>
              <a:gd name="connsiteX1" fmla="*/ 2887034 w 5107185"/>
              <a:gd name="connsiteY1" fmla="*/ 4448679 h 5108860"/>
              <a:gd name="connsiteX2" fmla="*/ 2887034 w 5107185"/>
              <a:gd name="connsiteY2" fmla="*/ 5108860 h 5108860"/>
              <a:gd name="connsiteX3" fmla="*/ 2226853 w 5107185"/>
              <a:gd name="connsiteY3" fmla="*/ 5108860 h 5108860"/>
              <a:gd name="connsiteX4" fmla="*/ 11729 w 5107185"/>
              <a:gd name="connsiteY4" fmla="*/ 4448679 h 5108860"/>
              <a:gd name="connsiteX5" fmla="*/ 671910 w 5107185"/>
              <a:gd name="connsiteY5" fmla="*/ 4448679 h 5108860"/>
              <a:gd name="connsiteX6" fmla="*/ 671910 w 5107185"/>
              <a:gd name="connsiteY6" fmla="*/ 5108860 h 5108860"/>
              <a:gd name="connsiteX7" fmla="*/ 11729 w 5107185"/>
              <a:gd name="connsiteY7" fmla="*/ 5108860 h 5108860"/>
              <a:gd name="connsiteX8" fmla="*/ 4441977 w 5107185"/>
              <a:gd name="connsiteY8" fmla="*/ 4441977 h 5108860"/>
              <a:gd name="connsiteX9" fmla="*/ 5100483 w 5107185"/>
              <a:gd name="connsiteY9" fmla="*/ 4441977 h 5108860"/>
              <a:gd name="connsiteX10" fmla="*/ 5100483 w 5107185"/>
              <a:gd name="connsiteY10" fmla="*/ 5102158 h 5108860"/>
              <a:gd name="connsiteX11" fmla="*/ 4441977 w 5107185"/>
              <a:gd name="connsiteY11" fmla="*/ 5102158 h 5108860"/>
              <a:gd name="connsiteX12" fmla="*/ 3703043 w 5107185"/>
              <a:gd name="connsiteY12" fmla="*/ 4441977 h 5108860"/>
              <a:gd name="connsiteX13" fmla="*/ 4363224 w 5107185"/>
              <a:gd name="connsiteY13" fmla="*/ 4441977 h 5108860"/>
              <a:gd name="connsiteX14" fmla="*/ 4363224 w 5107185"/>
              <a:gd name="connsiteY14" fmla="*/ 5102158 h 5108860"/>
              <a:gd name="connsiteX15" fmla="*/ 3703043 w 5107185"/>
              <a:gd name="connsiteY15" fmla="*/ 5102158 h 5108860"/>
              <a:gd name="connsiteX16" fmla="*/ 2965786 w 5107185"/>
              <a:gd name="connsiteY16" fmla="*/ 4441977 h 5108860"/>
              <a:gd name="connsiteX17" fmla="*/ 3624292 w 5107185"/>
              <a:gd name="connsiteY17" fmla="*/ 4441977 h 5108860"/>
              <a:gd name="connsiteX18" fmla="*/ 3624292 w 5107185"/>
              <a:gd name="connsiteY18" fmla="*/ 5102158 h 5108860"/>
              <a:gd name="connsiteX19" fmla="*/ 2965786 w 5107185"/>
              <a:gd name="connsiteY19" fmla="*/ 5102158 h 5108860"/>
              <a:gd name="connsiteX20" fmla="*/ 1489595 w 5107185"/>
              <a:gd name="connsiteY20" fmla="*/ 4441977 h 5108860"/>
              <a:gd name="connsiteX21" fmla="*/ 2148101 w 5107185"/>
              <a:gd name="connsiteY21" fmla="*/ 4441977 h 5108860"/>
              <a:gd name="connsiteX22" fmla="*/ 2148101 w 5107185"/>
              <a:gd name="connsiteY22" fmla="*/ 5102158 h 5108860"/>
              <a:gd name="connsiteX23" fmla="*/ 1489595 w 5107185"/>
              <a:gd name="connsiteY23" fmla="*/ 5102158 h 5108860"/>
              <a:gd name="connsiteX24" fmla="*/ 750661 w 5107185"/>
              <a:gd name="connsiteY24" fmla="*/ 4441977 h 5108860"/>
              <a:gd name="connsiteX25" fmla="*/ 1409167 w 5107185"/>
              <a:gd name="connsiteY25" fmla="*/ 4441977 h 5108860"/>
              <a:gd name="connsiteX26" fmla="*/ 1409167 w 5107185"/>
              <a:gd name="connsiteY26" fmla="*/ 5102158 h 5108860"/>
              <a:gd name="connsiteX27" fmla="*/ 750661 w 5107185"/>
              <a:gd name="connsiteY27" fmla="*/ 5102158 h 5108860"/>
              <a:gd name="connsiteX28" fmla="*/ 3703043 w 5107185"/>
              <a:gd name="connsiteY28" fmla="*/ 3708071 h 5108860"/>
              <a:gd name="connsiteX29" fmla="*/ 4363224 w 5107185"/>
              <a:gd name="connsiteY29" fmla="*/ 3708071 h 5108860"/>
              <a:gd name="connsiteX30" fmla="*/ 4363224 w 5107185"/>
              <a:gd name="connsiteY30" fmla="*/ 4368252 h 5108860"/>
              <a:gd name="connsiteX31" fmla="*/ 3703043 w 5107185"/>
              <a:gd name="connsiteY31" fmla="*/ 4368252 h 5108860"/>
              <a:gd name="connsiteX32" fmla="*/ 4441977 w 5107185"/>
              <a:gd name="connsiteY32" fmla="*/ 3701368 h 5108860"/>
              <a:gd name="connsiteX33" fmla="*/ 5100483 w 5107185"/>
              <a:gd name="connsiteY33" fmla="*/ 3701368 h 5108860"/>
              <a:gd name="connsiteX34" fmla="*/ 5100483 w 5107185"/>
              <a:gd name="connsiteY34" fmla="*/ 4363225 h 5108860"/>
              <a:gd name="connsiteX35" fmla="*/ 4441977 w 5107185"/>
              <a:gd name="connsiteY35" fmla="*/ 4363225 h 5108860"/>
              <a:gd name="connsiteX36" fmla="*/ 2965786 w 5107185"/>
              <a:gd name="connsiteY36" fmla="*/ 3701368 h 5108860"/>
              <a:gd name="connsiteX37" fmla="*/ 3624292 w 5107185"/>
              <a:gd name="connsiteY37" fmla="*/ 3701368 h 5108860"/>
              <a:gd name="connsiteX38" fmla="*/ 3624292 w 5107185"/>
              <a:gd name="connsiteY38" fmla="*/ 4363225 h 5108860"/>
              <a:gd name="connsiteX39" fmla="*/ 2965786 w 5107185"/>
              <a:gd name="connsiteY39" fmla="*/ 4363225 h 5108860"/>
              <a:gd name="connsiteX40" fmla="*/ 2226853 w 5107185"/>
              <a:gd name="connsiteY40" fmla="*/ 3701368 h 5108860"/>
              <a:gd name="connsiteX41" fmla="*/ 2887034 w 5107185"/>
              <a:gd name="connsiteY41" fmla="*/ 3701368 h 5108860"/>
              <a:gd name="connsiteX42" fmla="*/ 2887034 w 5107185"/>
              <a:gd name="connsiteY42" fmla="*/ 4363225 h 5108860"/>
              <a:gd name="connsiteX43" fmla="*/ 2226853 w 5107185"/>
              <a:gd name="connsiteY43" fmla="*/ 4363225 h 5108860"/>
              <a:gd name="connsiteX44" fmla="*/ 1489595 w 5107185"/>
              <a:gd name="connsiteY44" fmla="*/ 3701368 h 5108860"/>
              <a:gd name="connsiteX45" fmla="*/ 2148101 w 5107185"/>
              <a:gd name="connsiteY45" fmla="*/ 3701368 h 5108860"/>
              <a:gd name="connsiteX46" fmla="*/ 2148101 w 5107185"/>
              <a:gd name="connsiteY46" fmla="*/ 4363225 h 5108860"/>
              <a:gd name="connsiteX47" fmla="*/ 1489595 w 5107185"/>
              <a:gd name="connsiteY47" fmla="*/ 4363225 h 5108860"/>
              <a:gd name="connsiteX48" fmla="*/ 750661 w 5107185"/>
              <a:gd name="connsiteY48" fmla="*/ 3701368 h 5108860"/>
              <a:gd name="connsiteX49" fmla="*/ 1409167 w 5107185"/>
              <a:gd name="connsiteY49" fmla="*/ 3701368 h 5108860"/>
              <a:gd name="connsiteX50" fmla="*/ 1409167 w 5107185"/>
              <a:gd name="connsiteY50" fmla="*/ 4363225 h 5108860"/>
              <a:gd name="connsiteX51" fmla="*/ 750661 w 5107185"/>
              <a:gd name="connsiteY51" fmla="*/ 4363225 h 5108860"/>
              <a:gd name="connsiteX52" fmla="*/ 11729 w 5107185"/>
              <a:gd name="connsiteY52" fmla="*/ 3701368 h 5108860"/>
              <a:gd name="connsiteX53" fmla="*/ 671910 w 5107185"/>
              <a:gd name="connsiteY53" fmla="*/ 3701368 h 5108860"/>
              <a:gd name="connsiteX54" fmla="*/ 671910 w 5107185"/>
              <a:gd name="connsiteY54" fmla="*/ 4363225 h 5108860"/>
              <a:gd name="connsiteX55" fmla="*/ 11729 w 5107185"/>
              <a:gd name="connsiteY55" fmla="*/ 4363225 h 5108860"/>
              <a:gd name="connsiteX56" fmla="*/ 1489595 w 5107185"/>
              <a:gd name="connsiteY56" fmla="*/ 2967462 h 5108860"/>
              <a:gd name="connsiteX57" fmla="*/ 2148101 w 5107185"/>
              <a:gd name="connsiteY57" fmla="*/ 2967462 h 5108860"/>
              <a:gd name="connsiteX58" fmla="*/ 2148101 w 5107185"/>
              <a:gd name="connsiteY58" fmla="*/ 3627643 h 5108860"/>
              <a:gd name="connsiteX59" fmla="*/ 1489595 w 5107185"/>
              <a:gd name="connsiteY59" fmla="*/ 3627643 h 5108860"/>
              <a:gd name="connsiteX60" fmla="*/ 11730 w 5107185"/>
              <a:gd name="connsiteY60" fmla="*/ 2967462 h 5108860"/>
              <a:gd name="connsiteX61" fmla="*/ 671910 w 5107185"/>
              <a:gd name="connsiteY61" fmla="*/ 2967462 h 5108860"/>
              <a:gd name="connsiteX62" fmla="*/ 671910 w 5107185"/>
              <a:gd name="connsiteY62" fmla="*/ 3627643 h 5108860"/>
              <a:gd name="connsiteX63" fmla="*/ 11730 w 5107185"/>
              <a:gd name="connsiteY63" fmla="*/ 3627643 h 5108860"/>
              <a:gd name="connsiteX64" fmla="*/ 4441977 w 5107185"/>
              <a:gd name="connsiteY64" fmla="*/ 2960760 h 5108860"/>
              <a:gd name="connsiteX65" fmla="*/ 5100483 w 5107185"/>
              <a:gd name="connsiteY65" fmla="*/ 2960760 h 5108860"/>
              <a:gd name="connsiteX66" fmla="*/ 5100483 w 5107185"/>
              <a:gd name="connsiteY66" fmla="*/ 3622617 h 5108860"/>
              <a:gd name="connsiteX67" fmla="*/ 4441977 w 5107185"/>
              <a:gd name="connsiteY67" fmla="*/ 3622617 h 5108860"/>
              <a:gd name="connsiteX68" fmla="*/ 3703043 w 5107185"/>
              <a:gd name="connsiteY68" fmla="*/ 2960760 h 5108860"/>
              <a:gd name="connsiteX69" fmla="*/ 4363224 w 5107185"/>
              <a:gd name="connsiteY69" fmla="*/ 2960760 h 5108860"/>
              <a:gd name="connsiteX70" fmla="*/ 4363224 w 5107185"/>
              <a:gd name="connsiteY70" fmla="*/ 3622617 h 5108860"/>
              <a:gd name="connsiteX71" fmla="*/ 3703043 w 5107185"/>
              <a:gd name="connsiteY71" fmla="*/ 3622617 h 5108860"/>
              <a:gd name="connsiteX72" fmla="*/ 2965786 w 5107185"/>
              <a:gd name="connsiteY72" fmla="*/ 2960760 h 5108860"/>
              <a:gd name="connsiteX73" fmla="*/ 3624292 w 5107185"/>
              <a:gd name="connsiteY73" fmla="*/ 2960760 h 5108860"/>
              <a:gd name="connsiteX74" fmla="*/ 3624292 w 5107185"/>
              <a:gd name="connsiteY74" fmla="*/ 3622617 h 5108860"/>
              <a:gd name="connsiteX75" fmla="*/ 2965786 w 5107185"/>
              <a:gd name="connsiteY75" fmla="*/ 3622617 h 5108860"/>
              <a:gd name="connsiteX76" fmla="*/ 2226853 w 5107185"/>
              <a:gd name="connsiteY76" fmla="*/ 2960760 h 5108860"/>
              <a:gd name="connsiteX77" fmla="*/ 2887034 w 5107185"/>
              <a:gd name="connsiteY77" fmla="*/ 2960760 h 5108860"/>
              <a:gd name="connsiteX78" fmla="*/ 2887034 w 5107185"/>
              <a:gd name="connsiteY78" fmla="*/ 3622617 h 5108860"/>
              <a:gd name="connsiteX79" fmla="*/ 2226853 w 5107185"/>
              <a:gd name="connsiteY79" fmla="*/ 3622617 h 5108860"/>
              <a:gd name="connsiteX80" fmla="*/ 750661 w 5107185"/>
              <a:gd name="connsiteY80" fmla="*/ 2960760 h 5108860"/>
              <a:gd name="connsiteX81" fmla="*/ 1409167 w 5107185"/>
              <a:gd name="connsiteY81" fmla="*/ 2960760 h 5108860"/>
              <a:gd name="connsiteX82" fmla="*/ 1409167 w 5107185"/>
              <a:gd name="connsiteY82" fmla="*/ 3622617 h 5108860"/>
              <a:gd name="connsiteX83" fmla="*/ 750661 w 5107185"/>
              <a:gd name="connsiteY83" fmla="*/ 3622617 h 5108860"/>
              <a:gd name="connsiteX84" fmla="*/ 2965786 w 5107185"/>
              <a:gd name="connsiteY84" fmla="*/ 2226853 h 5108860"/>
              <a:gd name="connsiteX85" fmla="*/ 3624292 w 5107185"/>
              <a:gd name="connsiteY85" fmla="*/ 2226853 h 5108860"/>
              <a:gd name="connsiteX86" fmla="*/ 3624292 w 5107185"/>
              <a:gd name="connsiteY86" fmla="*/ 2888710 h 5108860"/>
              <a:gd name="connsiteX87" fmla="*/ 2965786 w 5107185"/>
              <a:gd name="connsiteY87" fmla="*/ 2888710 h 5108860"/>
              <a:gd name="connsiteX88" fmla="*/ 750661 w 5107185"/>
              <a:gd name="connsiteY88" fmla="*/ 2226853 h 5108860"/>
              <a:gd name="connsiteX89" fmla="*/ 1409167 w 5107185"/>
              <a:gd name="connsiteY89" fmla="*/ 2226853 h 5108860"/>
              <a:gd name="connsiteX90" fmla="*/ 1409167 w 5107185"/>
              <a:gd name="connsiteY90" fmla="*/ 2888710 h 5108860"/>
              <a:gd name="connsiteX91" fmla="*/ 750661 w 5107185"/>
              <a:gd name="connsiteY91" fmla="*/ 2888710 h 5108860"/>
              <a:gd name="connsiteX92" fmla="*/ 4441977 w 5107185"/>
              <a:gd name="connsiteY92" fmla="*/ 2220151 h 5108860"/>
              <a:gd name="connsiteX93" fmla="*/ 5100483 w 5107185"/>
              <a:gd name="connsiteY93" fmla="*/ 2220151 h 5108860"/>
              <a:gd name="connsiteX94" fmla="*/ 5100483 w 5107185"/>
              <a:gd name="connsiteY94" fmla="*/ 2882008 h 5108860"/>
              <a:gd name="connsiteX95" fmla="*/ 4441977 w 5107185"/>
              <a:gd name="connsiteY95" fmla="*/ 2882008 h 5108860"/>
              <a:gd name="connsiteX96" fmla="*/ 3703043 w 5107185"/>
              <a:gd name="connsiteY96" fmla="*/ 2220151 h 5108860"/>
              <a:gd name="connsiteX97" fmla="*/ 4363224 w 5107185"/>
              <a:gd name="connsiteY97" fmla="*/ 2220151 h 5108860"/>
              <a:gd name="connsiteX98" fmla="*/ 4363224 w 5107185"/>
              <a:gd name="connsiteY98" fmla="*/ 2882008 h 5108860"/>
              <a:gd name="connsiteX99" fmla="*/ 3703043 w 5107185"/>
              <a:gd name="connsiteY99" fmla="*/ 2882008 h 5108860"/>
              <a:gd name="connsiteX100" fmla="*/ 2226853 w 5107185"/>
              <a:gd name="connsiteY100" fmla="*/ 2220151 h 5108860"/>
              <a:gd name="connsiteX101" fmla="*/ 2887034 w 5107185"/>
              <a:gd name="connsiteY101" fmla="*/ 2220151 h 5108860"/>
              <a:gd name="connsiteX102" fmla="*/ 2887034 w 5107185"/>
              <a:gd name="connsiteY102" fmla="*/ 2882008 h 5108860"/>
              <a:gd name="connsiteX103" fmla="*/ 2226853 w 5107185"/>
              <a:gd name="connsiteY103" fmla="*/ 2882008 h 5108860"/>
              <a:gd name="connsiteX104" fmla="*/ 1489595 w 5107185"/>
              <a:gd name="connsiteY104" fmla="*/ 2220151 h 5108860"/>
              <a:gd name="connsiteX105" fmla="*/ 2148101 w 5107185"/>
              <a:gd name="connsiteY105" fmla="*/ 2220151 h 5108860"/>
              <a:gd name="connsiteX106" fmla="*/ 2148101 w 5107185"/>
              <a:gd name="connsiteY106" fmla="*/ 2882008 h 5108860"/>
              <a:gd name="connsiteX107" fmla="*/ 1489595 w 5107185"/>
              <a:gd name="connsiteY107" fmla="*/ 2882008 h 5108860"/>
              <a:gd name="connsiteX108" fmla="*/ 11730 w 5107185"/>
              <a:gd name="connsiteY108" fmla="*/ 2220151 h 5108860"/>
              <a:gd name="connsiteX109" fmla="*/ 671910 w 5107185"/>
              <a:gd name="connsiteY109" fmla="*/ 2220151 h 5108860"/>
              <a:gd name="connsiteX110" fmla="*/ 671910 w 5107185"/>
              <a:gd name="connsiteY110" fmla="*/ 2882008 h 5108860"/>
              <a:gd name="connsiteX111" fmla="*/ 11730 w 5107185"/>
              <a:gd name="connsiteY111" fmla="*/ 2882008 h 5108860"/>
              <a:gd name="connsiteX112" fmla="*/ 4441977 w 5107185"/>
              <a:gd name="connsiteY112" fmla="*/ 1481217 h 5108860"/>
              <a:gd name="connsiteX113" fmla="*/ 5100483 w 5107185"/>
              <a:gd name="connsiteY113" fmla="*/ 1481217 h 5108860"/>
              <a:gd name="connsiteX114" fmla="*/ 5100483 w 5107185"/>
              <a:gd name="connsiteY114" fmla="*/ 2141398 h 5108860"/>
              <a:gd name="connsiteX115" fmla="*/ 4441977 w 5107185"/>
              <a:gd name="connsiteY115" fmla="*/ 2141398 h 5108860"/>
              <a:gd name="connsiteX116" fmla="*/ 3703043 w 5107185"/>
              <a:gd name="connsiteY116" fmla="*/ 1481217 h 5108860"/>
              <a:gd name="connsiteX117" fmla="*/ 4363224 w 5107185"/>
              <a:gd name="connsiteY117" fmla="*/ 1481217 h 5108860"/>
              <a:gd name="connsiteX118" fmla="*/ 4363224 w 5107185"/>
              <a:gd name="connsiteY118" fmla="*/ 2141398 h 5108860"/>
              <a:gd name="connsiteX119" fmla="*/ 3703043 w 5107185"/>
              <a:gd name="connsiteY119" fmla="*/ 2141398 h 5108860"/>
              <a:gd name="connsiteX120" fmla="*/ 2965786 w 5107185"/>
              <a:gd name="connsiteY120" fmla="*/ 1481217 h 5108860"/>
              <a:gd name="connsiteX121" fmla="*/ 3624292 w 5107185"/>
              <a:gd name="connsiteY121" fmla="*/ 1481217 h 5108860"/>
              <a:gd name="connsiteX122" fmla="*/ 3624292 w 5107185"/>
              <a:gd name="connsiteY122" fmla="*/ 2141398 h 5108860"/>
              <a:gd name="connsiteX123" fmla="*/ 2965786 w 5107185"/>
              <a:gd name="connsiteY123" fmla="*/ 2141398 h 5108860"/>
              <a:gd name="connsiteX124" fmla="*/ 2226853 w 5107185"/>
              <a:gd name="connsiteY124" fmla="*/ 1481217 h 5108860"/>
              <a:gd name="connsiteX125" fmla="*/ 2887034 w 5107185"/>
              <a:gd name="connsiteY125" fmla="*/ 1481217 h 5108860"/>
              <a:gd name="connsiteX126" fmla="*/ 2887034 w 5107185"/>
              <a:gd name="connsiteY126" fmla="*/ 2141398 h 5108860"/>
              <a:gd name="connsiteX127" fmla="*/ 2226853 w 5107185"/>
              <a:gd name="connsiteY127" fmla="*/ 2141398 h 5108860"/>
              <a:gd name="connsiteX128" fmla="*/ 1489595 w 5107185"/>
              <a:gd name="connsiteY128" fmla="*/ 1481217 h 5108860"/>
              <a:gd name="connsiteX129" fmla="*/ 2148101 w 5107185"/>
              <a:gd name="connsiteY129" fmla="*/ 1481217 h 5108860"/>
              <a:gd name="connsiteX130" fmla="*/ 2148101 w 5107185"/>
              <a:gd name="connsiteY130" fmla="*/ 2141398 h 5108860"/>
              <a:gd name="connsiteX131" fmla="*/ 1489595 w 5107185"/>
              <a:gd name="connsiteY131" fmla="*/ 2141398 h 5108860"/>
              <a:gd name="connsiteX132" fmla="*/ 750661 w 5107185"/>
              <a:gd name="connsiteY132" fmla="*/ 1481217 h 5108860"/>
              <a:gd name="connsiteX133" fmla="*/ 1409167 w 5107185"/>
              <a:gd name="connsiteY133" fmla="*/ 1481217 h 5108860"/>
              <a:gd name="connsiteX134" fmla="*/ 1409167 w 5107185"/>
              <a:gd name="connsiteY134" fmla="*/ 2141398 h 5108860"/>
              <a:gd name="connsiteX135" fmla="*/ 750661 w 5107185"/>
              <a:gd name="connsiteY135" fmla="*/ 2141398 h 5108860"/>
              <a:gd name="connsiteX136" fmla="*/ 11730 w 5107185"/>
              <a:gd name="connsiteY136" fmla="*/ 1481217 h 5108860"/>
              <a:gd name="connsiteX137" fmla="*/ 671910 w 5107185"/>
              <a:gd name="connsiteY137" fmla="*/ 1481217 h 5108860"/>
              <a:gd name="connsiteX138" fmla="*/ 671910 w 5107185"/>
              <a:gd name="connsiteY138" fmla="*/ 2141398 h 5108860"/>
              <a:gd name="connsiteX139" fmla="*/ 11730 w 5107185"/>
              <a:gd name="connsiteY139" fmla="*/ 2141398 h 5108860"/>
              <a:gd name="connsiteX140" fmla="*/ 4441977 w 5107185"/>
              <a:gd name="connsiteY140" fmla="*/ 740609 h 5108860"/>
              <a:gd name="connsiteX141" fmla="*/ 5100483 w 5107185"/>
              <a:gd name="connsiteY141" fmla="*/ 740609 h 5108860"/>
              <a:gd name="connsiteX142" fmla="*/ 5100483 w 5107185"/>
              <a:gd name="connsiteY142" fmla="*/ 1400790 h 5108860"/>
              <a:gd name="connsiteX143" fmla="*/ 4441977 w 5107185"/>
              <a:gd name="connsiteY143" fmla="*/ 1400790 h 5108860"/>
              <a:gd name="connsiteX144" fmla="*/ 3703043 w 5107185"/>
              <a:gd name="connsiteY144" fmla="*/ 740609 h 5108860"/>
              <a:gd name="connsiteX145" fmla="*/ 4363224 w 5107185"/>
              <a:gd name="connsiteY145" fmla="*/ 740609 h 5108860"/>
              <a:gd name="connsiteX146" fmla="*/ 4363224 w 5107185"/>
              <a:gd name="connsiteY146" fmla="*/ 1400790 h 5108860"/>
              <a:gd name="connsiteX147" fmla="*/ 3703043 w 5107185"/>
              <a:gd name="connsiteY147" fmla="*/ 1400790 h 5108860"/>
              <a:gd name="connsiteX148" fmla="*/ 2972488 w 5107185"/>
              <a:gd name="connsiteY148" fmla="*/ 740609 h 5108860"/>
              <a:gd name="connsiteX149" fmla="*/ 3630994 w 5107185"/>
              <a:gd name="connsiteY149" fmla="*/ 740609 h 5108860"/>
              <a:gd name="connsiteX150" fmla="*/ 3630994 w 5107185"/>
              <a:gd name="connsiteY150" fmla="*/ 1400790 h 5108860"/>
              <a:gd name="connsiteX151" fmla="*/ 2972488 w 5107185"/>
              <a:gd name="connsiteY151" fmla="*/ 1400790 h 5108860"/>
              <a:gd name="connsiteX152" fmla="*/ 2226853 w 5107185"/>
              <a:gd name="connsiteY152" fmla="*/ 740609 h 5108860"/>
              <a:gd name="connsiteX153" fmla="*/ 2887034 w 5107185"/>
              <a:gd name="connsiteY153" fmla="*/ 740609 h 5108860"/>
              <a:gd name="connsiteX154" fmla="*/ 2887034 w 5107185"/>
              <a:gd name="connsiteY154" fmla="*/ 1400790 h 5108860"/>
              <a:gd name="connsiteX155" fmla="*/ 2226853 w 5107185"/>
              <a:gd name="connsiteY155" fmla="*/ 1400790 h 5108860"/>
              <a:gd name="connsiteX156" fmla="*/ 1489595 w 5107185"/>
              <a:gd name="connsiteY156" fmla="*/ 740609 h 5108860"/>
              <a:gd name="connsiteX157" fmla="*/ 2148101 w 5107185"/>
              <a:gd name="connsiteY157" fmla="*/ 740609 h 5108860"/>
              <a:gd name="connsiteX158" fmla="*/ 2148101 w 5107185"/>
              <a:gd name="connsiteY158" fmla="*/ 1400790 h 5108860"/>
              <a:gd name="connsiteX159" fmla="*/ 1489595 w 5107185"/>
              <a:gd name="connsiteY159" fmla="*/ 1400790 h 5108860"/>
              <a:gd name="connsiteX160" fmla="*/ 750661 w 5107185"/>
              <a:gd name="connsiteY160" fmla="*/ 740609 h 5108860"/>
              <a:gd name="connsiteX161" fmla="*/ 1409167 w 5107185"/>
              <a:gd name="connsiteY161" fmla="*/ 740609 h 5108860"/>
              <a:gd name="connsiteX162" fmla="*/ 1409167 w 5107185"/>
              <a:gd name="connsiteY162" fmla="*/ 1400790 h 5108860"/>
              <a:gd name="connsiteX163" fmla="*/ 750661 w 5107185"/>
              <a:gd name="connsiteY163" fmla="*/ 1400790 h 5108860"/>
              <a:gd name="connsiteX164" fmla="*/ 11730 w 5107185"/>
              <a:gd name="connsiteY164" fmla="*/ 733906 h 5108860"/>
              <a:gd name="connsiteX165" fmla="*/ 671910 w 5107185"/>
              <a:gd name="connsiteY165" fmla="*/ 733906 h 5108860"/>
              <a:gd name="connsiteX166" fmla="*/ 671910 w 5107185"/>
              <a:gd name="connsiteY166" fmla="*/ 1395763 h 5108860"/>
              <a:gd name="connsiteX167" fmla="*/ 11730 w 5107185"/>
              <a:gd name="connsiteY167" fmla="*/ 1395763 h 5108860"/>
              <a:gd name="connsiteX168" fmla="*/ 4448679 w 5107185"/>
              <a:gd name="connsiteY168" fmla="*/ 0 h 5108860"/>
              <a:gd name="connsiteX169" fmla="*/ 5107185 w 5107185"/>
              <a:gd name="connsiteY169" fmla="*/ 0 h 5108860"/>
              <a:gd name="connsiteX170" fmla="*/ 5107185 w 5107185"/>
              <a:gd name="connsiteY170" fmla="*/ 660181 h 5108860"/>
              <a:gd name="connsiteX171" fmla="*/ 4448679 w 5107185"/>
              <a:gd name="connsiteY171" fmla="*/ 660181 h 5108860"/>
              <a:gd name="connsiteX172" fmla="*/ 3703043 w 5107185"/>
              <a:gd name="connsiteY172" fmla="*/ 0 h 5108860"/>
              <a:gd name="connsiteX173" fmla="*/ 4363224 w 5107185"/>
              <a:gd name="connsiteY173" fmla="*/ 0 h 5108860"/>
              <a:gd name="connsiteX174" fmla="*/ 4363224 w 5107185"/>
              <a:gd name="connsiteY174" fmla="*/ 660181 h 5108860"/>
              <a:gd name="connsiteX175" fmla="*/ 3703043 w 5107185"/>
              <a:gd name="connsiteY175" fmla="*/ 660181 h 5108860"/>
              <a:gd name="connsiteX176" fmla="*/ 2965786 w 5107185"/>
              <a:gd name="connsiteY176" fmla="*/ 0 h 5108860"/>
              <a:gd name="connsiteX177" fmla="*/ 3624292 w 5107185"/>
              <a:gd name="connsiteY177" fmla="*/ 0 h 5108860"/>
              <a:gd name="connsiteX178" fmla="*/ 3624292 w 5107185"/>
              <a:gd name="connsiteY178" fmla="*/ 660181 h 5108860"/>
              <a:gd name="connsiteX179" fmla="*/ 2965786 w 5107185"/>
              <a:gd name="connsiteY179" fmla="*/ 660181 h 5108860"/>
              <a:gd name="connsiteX180" fmla="*/ 2226853 w 5107185"/>
              <a:gd name="connsiteY180" fmla="*/ 0 h 5108860"/>
              <a:gd name="connsiteX181" fmla="*/ 2887034 w 5107185"/>
              <a:gd name="connsiteY181" fmla="*/ 0 h 5108860"/>
              <a:gd name="connsiteX182" fmla="*/ 2887034 w 5107185"/>
              <a:gd name="connsiteY182" fmla="*/ 660181 h 5108860"/>
              <a:gd name="connsiteX183" fmla="*/ 2226853 w 5107185"/>
              <a:gd name="connsiteY183" fmla="*/ 660181 h 5108860"/>
              <a:gd name="connsiteX184" fmla="*/ 1489595 w 5107185"/>
              <a:gd name="connsiteY184" fmla="*/ 0 h 5108860"/>
              <a:gd name="connsiteX185" fmla="*/ 2148101 w 5107185"/>
              <a:gd name="connsiteY185" fmla="*/ 0 h 5108860"/>
              <a:gd name="connsiteX186" fmla="*/ 2148101 w 5107185"/>
              <a:gd name="connsiteY186" fmla="*/ 660181 h 5108860"/>
              <a:gd name="connsiteX187" fmla="*/ 1489595 w 5107185"/>
              <a:gd name="connsiteY187" fmla="*/ 660181 h 5108860"/>
              <a:gd name="connsiteX188" fmla="*/ 743959 w 5107185"/>
              <a:gd name="connsiteY188" fmla="*/ 0 h 5108860"/>
              <a:gd name="connsiteX189" fmla="*/ 1404140 w 5107185"/>
              <a:gd name="connsiteY189" fmla="*/ 0 h 5108860"/>
              <a:gd name="connsiteX190" fmla="*/ 1404140 w 5107185"/>
              <a:gd name="connsiteY190" fmla="*/ 660181 h 5108860"/>
              <a:gd name="connsiteX191" fmla="*/ 743959 w 5107185"/>
              <a:gd name="connsiteY191" fmla="*/ 660181 h 5108860"/>
              <a:gd name="connsiteX192" fmla="*/ 0 w 5107185"/>
              <a:gd name="connsiteY192" fmla="*/ 0 h 5108860"/>
              <a:gd name="connsiteX193" fmla="*/ 658505 w 5107185"/>
              <a:gd name="connsiteY193" fmla="*/ 0 h 5108860"/>
              <a:gd name="connsiteX194" fmla="*/ 658505 w 5107185"/>
              <a:gd name="connsiteY194" fmla="*/ 660181 h 5108860"/>
              <a:gd name="connsiteX195" fmla="*/ 0 w 5107185"/>
              <a:gd name="connsiteY195" fmla="*/ 660181 h 5108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5107185" h="5108860">
                <a:moveTo>
                  <a:pt x="2226853" y="4448679"/>
                </a:moveTo>
                <a:lnTo>
                  <a:pt x="2887034" y="4448679"/>
                </a:lnTo>
                <a:lnTo>
                  <a:pt x="2887034" y="5108860"/>
                </a:lnTo>
                <a:lnTo>
                  <a:pt x="2226853" y="5108860"/>
                </a:lnTo>
                <a:close/>
                <a:moveTo>
                  <a:pt x="11729" y="4448679"/>
                </a:moveTo>
                <a:lnTo>
                  <a:pt x="671910" y="4448679"/>
                </a:lnTo>
                <a:lnTo>
                  <a:pt x="671910" y="5108860"/>
                </a:lnTo>
                <a:lnTo>
                  <a:pt x="11729" y="5108860"/>
                </a:lnTo>
                <a:close/>
                <a:moveTo>
                  <a:pt x="4441977" y="4441977"/>
                </a:moveTo>
                <a:lnTo>
                  <a:pt x="5100483" y="4441977"/>
                </a:lnTo>
                <a:lnTo>
                  <a:pt x="5100483" y="5102158"/>
                </a:lnTo>
                <a:lnTo>
                  <a:pt x="4441977" y="5102158"/>
                </a:lnTo>
                <a:close/>
                <a:moveTo>
                  <a:pt x="3703043" y="4441977"/>
                </a:moveTo>
                <a:lnTo>
                  <a:pt x="4363224" y="4441977"/>
                </a:lnTo>
                <a:lnTo>
                  <a:pt x="4363224" y="5102158"/>
                </a:lnTo>
                <a:lnTo>
                  <a:pt x="3703043" y="5102158"/>
                </a:lnTo>
                <a:close/>
                <a:moveTo>
                  <a:pt x="2965786" y="4441977"/>
                </a:moveTo>
                <a:lnTo>
                  <a:pt x="3624292" y="4441977"/>
                </a:lnTo>
                <a:lnTo>
                  <a:pt x="3624292" y="5102158"/>
                </a:lnTo>
                <a:lnTo>
                  <a:pt x="2965786" y="5102158"/>
                </a:lnTo>
                <a:close/>
                <a:moveTo>
                  <a:pt x="1489595" y="4441977"/>
                </a:moveTo>
                <a:lnTo>
                  <a:pt x="2148101" y="4441977"/>
                </a:lnTo>
                <a:lnTo>
                  <a:pt x="2148101" y="5102158"/>
                </a:lnTo>
                <a:lnTo>
                  <a:pt x="1489595" y="5102158"/>
                </a:lnTo>
                <a:close/>
                <a:moveTo>
                  <a:pt x="750661" y="4441977"/>
                </a:moveTo>
                <a:lnTo>
                  <a:pt x="1409167" y="4441977"/>
                </a:lnTo>
                <a:lnTo>
                  <a:pt x="1409167" y="5102158"/>
                </a:lnTo>
                <a:lnTo>
                  <a:pt x="750661" y="5102158"/>
                </a:lnTo>
                <a:close/>
                <a:moveTo>
                  <a:pt x="3703043" y="3708071"/>
                </a:moveTo>
                <a:lnTo>
                  <a:pt x="4363224" y="3708071"/>
                </a:lnTo>
                <a:lnTo>
                  <a:pt x="4363224" y="4368252"/>
                </a:lnTo>
                <a:lnTo>
                  <a:pt x="3703043" y="4368252"/>
                </a:lnTo>
                <a:close/>
                <a:moveTo>
                  <a:pt x="4441977" y="3701368"/>
                </a:moveTo>
                <a:lnTo>
                  <a:pt x="5100483" y="3701368"/>
                </a:lnTo>
                <a:lnTo>
                  <a:pt x="5100483" y="4363225"/>
                </a:lnTo>
                <a:lnTo>
                  <a:pt x="4441977" y="4363225"/>
                </a:lnTo>
                <a:close/>
                <a:moveTo>
                  <a:pt x="2965786" y="3701368"/>
                </a:moveTo>
                <a:lnTo>
                  <a:pt x="3624292" y="3701368"/>
                </a:lnTo>
                <a:lnTo>
                  <a:pt x="3624292" y="4363225"/>
                </a:lnTo>
                <a:lnTo>
                  <a:pt x="2965786" y="4363225"/>
                </a:lnTo>
                <a:close/>
                <a:moveTo>
                  <a:pt x="2226853" y="3701368"/>
                </a:moveTo>
                <a:lnTo>
                  <a:pt x="2887034" y="3701368"/>
                </a:lnTo>
                <a:lnTo>
                  <a:pt x="2887034" y="4363225"/>
                </a:lnTo>
                <a:lnTo>
                  <a:pt x="2226853" y="4363225"/>
                </a:lnTo>
                <a:close/>
                <a:moveTo>
                  <a:pt x="1489595" y="3701368"/>
                </a:moveTo>
                <a:lnTo>
                  <a:pt x="2148101" y="3701368"/>
                </a:lnTo>
                <a:lnTo>
                  <a:pt x="2148101" y="4363225"/>
                </a:lnTo>
                <a:lnTo>
                  <a:pt x="1489595" y="4363225"/>
                </a:lnTo>
                <a:close/>
                <a:moveTo>
                  <a:pt x="750661" y="3701368"/>
                </a:moveTo>
                <a:lnTo>
                  <a:pt x="1409167" y="3701368"/>
                </a:lnTo>
                <a:lnTo>
                  <a:pt x="1409167" y="4363225"/>
                </a:lnTo>
                <a:lnTo>
                  <a:pt x="750661" y="4363225"/>
                </a:lnTo>
                <a:close/>
                <a:moveTo>
                  <a:pt x="11729" y="3701368"/>
                </a:moveTo>
                <a:lnTo>
                  <a:pt x="671910" y="3701368"/>
                </a:lnTo>
                <a:lnTo>
                  <a:pt x="671910" y="4363225"/>
                </a:lnTo>
                <a:lnTo>
                  <a:pt x="11729" y="4363225"/>
                </a:lnTo>
                <a:close/>
                <a:moveTo>
                  <a:pt x="1489595" y="2967462"/>
                </a:moveTo>
                <a:lnTo>
                  <a:pt x="2148101" y="2967462"/>
                </a:lnTo>
                <a:lnTo>
                  <a:pt x="2148101" y="3627643"/>
                </a:lnTo>
                <a:lnTo>
                  <a:pt x="1489595" y="3627643"/>
                </a:lnTo>
                <a:close/>
                <a:moveTo>
                  <a:pt x="11730" y="2967462"/>
                </a:moveTo>
                <a:lnTo>
                  <a:pt x="671910" y="2967462"/>
                </a:lnTo>
                <a:lnTo>
                  <a:pt x="671910" y="3627643"/>
                </a:lnTo>
                <a:lnTo>
                  <a:pt x="11730" y="3627643"/>
                </a:lnTo>
                <a:close/>
                <a:moveTo>
                  <a:pt x="4441977" y="2960760"/>
                </a:moveTo>
                <a:lnTo>
                  <a:pt x="5100483" y="2960760"/>
                </a:lnTo>
                <a:lnTo>
                  <a:pt x="5100483" y="3622617"/>
                </a:lnTo>
                <a:lnTo>
                  <a:pt x="4441977" y="3622617"/>
                </a:lnTo>
                <a:close/>
                <a:moveTo>
                  <a:pt x="3703043" y="2960760"/>
                </a:moveTo>
                <a:lnTo>
                  <a:pt x="4363224" y="2960760"/>
                </a:lnTo>
                <a:lnTo>
                  <a:pt x="4363224" y="3622617"/>
                </a:lnTo>
                <a:lnTo>
                  <a:pt x="3703043" y="3622617"/>
                </a:lnTo>
                <a:close/>
                <a:moveTo>
                  <a:pt x="2965786" y="2960760"/>
                </a:moveTo>
                <a:lnTo>
                  <a:pt x="3624292" y="2960760"/>
                </a:lnTo>
                <a:lnTo>
                  <a:pt x="3624292" y="3622617"/>
                </a:lnTo>
                <a:lnTo>
                  <a:pt x="2965786" y="3622617"/>
                </a:lnTo>
                <a:close/>
                <a:moveTo>
                  <a:pt x="2226853" y="2960760"/>
                </a:moveTo>
                <a:lnTo>
                  <a:pt x="2887034" y="2960760"/>
                </a:lnTo>
                <a:lnTo>
                  <a:pt x="2887034" y="3622617"/>
                </a:lnTo>
                <a:lnTo>
                  <a:pt x="2226853" y="3622617"/>
                </a:lnTo>
                <a:close/>
                <a:moveTo>
                  <a:pt x="750661" y="2960760"/>
                </a:moveTo>
                <a:lnTo>
                  <a:pt x="1409167" y="2960760"/>
                </a:lnTo>
                <a:lnTo>
                  <a:pt x="1409167" y="3622617"/>
                </a:lnTo>
                <a:lnTo>
                  <a:pt x="750661" y="3622617"/>
                </a:lnTo>
                <a:close/>
                <a:moveTo>
                  <a:pt x="2965786" y="2226853"/>
                </a:moveTo>
                <a:lnTo>
                  <a:pt x="3624292" y="2226853"/>
                </a:lnTo>
                <a:lnTo>
                  <a:pt x="3624292" y="2888710"/>
                </a:lnTo>
                <a:lnTo>
                  <a:pt x="2965786" y="2888710"/>
                </a:lnTo>
                <a:close/>
                <a:moveTo>
                  <a:pt x="750661" y="2226853"/>
                </a:moveTo>
                <a:lnTo>
                  <a:pt x="1409167" y="2226853"/>
                </a:lnTo>
                <a:lnTo>
                  <a:pt x="1409167" y="2888710"/>
                </a:lnTo>
                <a:lnTo>
                  <a:pt x="750661" y="2888710"/>
                </a:lnTo>
                <a:close/>
                <a:moveTo>
                  <a:pt x="4441977" y="2220151"/>
                </a:moveTo>
                <a:lnTo>
                  <a:pt x="5100483" y="2220151"/>
                </a:lnTo>
                <a:lnTo>
                  <a:pt x="5100483" y="2882008"/>
                </a:lnTo>
                <a:lnTo>
                  <a:pt x="4441977" y="2882008"/>
                </a:lnTo>
                <a:close/>
                <a:moveTo>
                  <a:pt x="3703043" y="2220151"/>
                </a:moveTo>
                <a:lnTo>
                  <a:pt x="4363224" y="2220151"/>
                </a:lnTo>
                <a:lnTo>
                  <a:pt x="4363224" y="2882008"/>
                </a:lnTo>
                <a:lnTo>
                  <a:pt x="3703043" y="2882008"/>
                </a:lnTo>
                <a:close/>
                <a:moveTo>
                  <a:pt x="2226853" y="2220151"/>
                </a:moveTo>
                <a:lnTo>
                  <a:pt x="2887034" y="2220151"/>
                </a:lnTo>
                <a:lnTo>
                  <a:pt x="2887034" y="2882008"/>
                </a:lnTo>
                <a:lnTo>
                  <a:pt x="2226853" y="2882008"/>
                </a:lnTo>
                <a:close/>
                <a:moveTo>
                  <a:pt x="1489595" y="2220151"/>
                </a:moveTo>
                <a:lnTo>
                  <a:pt x="2148101" y="2220151"/>
                </a:lnTo>
                <a:lnTo>
                  <a:pt x="2148101" y="2882008"/>
                </a:lnTo>
                <a:lnTo>
                  <a:pt x="1489595" y="2882008"/>
                </a:lnTo>
                <a:close/>
                <a:moveTo>
                  <a:pt x="11730" y="2220151"/>
                </a:moveTo>
                <a:lnTo>
                  <a:pt x="671910" y="2220151"/>
                </a:lnTo>
                <a:lnTo>
                  <a:pt x="671910" y="2882008"/>
                </a:lnTo>
                <a:lnTo>
                  <a:pt x="11730" y="2882008"/>
                </a:lnTo>
                <a:close/>
                <a:moveTo>
                  <a:pt x="4441977" y="1481217"/>
                </a:moveTo>
                <a:lnTo>
                  <a:pt x="5100483" y="1481217"/>
                </a:lnTo>
                <a:lnTo>
                  <a:pt x="5100483" y="2141398"/>
                </a:lnTo>
                <a:lnTo>
                  <a:pt x="4441977" y="2141398"/>
                </a:lnTo>
                <a:close/>
                <a:moveTo>
                  <a:pt x="3703043" y="1481217"/>
                </a:moveTo>
                <a:lnTo>
                  <a:pt x="4363224" y="1481217"/>
                </a:lnTo>
                <a:lnTo>
                  <a:pt x="4363224" y="2141398"/>
                </a:lnTo>
                <a:lnTo>
                  <a:pt x="3703043" y="2141398"/>
                </a:lnTo>
                <a:close/>
                <a:moveTo>
                  <a:pt x="2965786" y="1481217"/>
                </a:moveTo>
                <a:lnTo>
                  <a:pt x="3624292" y="1481217"/>
                </a:lnTo>
                <a:lnTo>
                  <a:pt x="3624292" y="2141398"/>
                </a:lnTo>
                <a:lnTo>
                  <a:pt x="2965786" y="2141398"/>
                </a:lnTo>
                <a:close/>
                <a:moveTo>
                  <a:pt x="2226853" y="1481217"/>
                </a:moveTo>
                <a:lnTo>
                  <a:pt x="2887034" y="1481217"/>
                </a:lnTo>
                <a:lnTo>
                  <a:pt x="2887034" y="2141398"/>
                </a:lnTo>
                <a:lnTo>
                  <a:pt x="2226853" y="2141398"/>
                </a:lnTo>
                <a:close/>
                <a:moveTo>
                  <a:pt x="1489595" y="1481217"/>
                </a:moveTo>
                <a:lnTo>
                  <a:pt x="2148101" y="1481217"/>
                </a:lnTo>
                <a:lnTo>
                  <a:pt x="2148101" y="2141398"/>
                </a:lnTo>
                <a:lnTo>
                  <a:pt x="1489595" y="2141398"/>
                </a:lnTo>
                <a:close/>
                <a:moveTo>
                  <a:pt x="750661" y="1481217"/>
                </a:moveTo>
                <a:lnTo>
                  <a:pt x="1409167" y="1481217"/>
                </a:lnTo>
                <a:lnTo>
                  <a:pt x="1409167" y="2141398"/>
                </a:lnTo>
                <a:lnTo>
                  <a:pt x="750661" y="2141398"/>
                </a:lnTo>
                <a:close/>
                <a:moveTo>
                  <a:pt x="11730" y="1481217"/>
                </a:moveTo>
                <a:lnTo>
                  <a:pt x="671910" y="1481217"/>
                </a:lnTo>
                <a:lnTo>
                  <a:pt x="671910" y="2141398"/>
                </a:lnTo>
                <a:lnTo>
                  <a:pt x="11730" y="2141398"/>
                </a:lnTo>
                <a:close/>
                <a:moveTo>
                  <a:pt x="4441977" y="740609"/>
                </a:moveTo>
                <a:lnTo>
                  <a:pt x="5100483" y="740609"/>
                </a:lnTo>
                <a:lnTo>
                  <a:pt x="5100483" y="1400790"/>
                </a:lnTo>
                <a:lnTo>
                  <a:pt x="4441977" y="1400790"/>
                </a:lnTo>
                <a:close/>
                <a:moveTo>
                  <a:pt x="3703043" y="740609"/>
                </a:moveTo>
                <a:lnTo>
                  <a:pt x="4363224" y="740609"/>
                </a:lnTo>
                <a:lnTo>
                  <a:pt x="4363224" y="1400790"/>
                </a:lnTo>
                <a:lnTo>
                  <a:pt x="3703043" y="1400790"/>
                </a:lnTo>
                <a:close/>
                <a:moveTo>
                  <a:pt x="2972488" y="740609"/>
                </a:moveTo>
                <a:lnTo>
                  <a:pt x="3630994" y="740609"/>
                </a:lnTo>
                <a:lnTo>
                  <a:pt x="3630994" y="1400790"/>
                </a:lnTo>
                <a:lnTo>
                  <a:pt x="2972488" y="1400790"/>
                </a:lnTo>
                <a:close/>
                <a:moveTo>
                  <a:pt x="2226853" y="740609"/>
                </a:moveTo>
                <a:lnTo>
                  <a:pt x="2887034" y="740609"/>
                </a:lnTo>
                <a:lnTo>
                  <a:pt x="2887034" y="1400790"/>
                </a:lnTo>
                <a:lnTo>
                  <a:pt x="2226853" y="1400790"/>
                </a:lnTo>
                <a:close/>
                <a:moveTo>
                  <a:pt x="1489595" y="740609"/>
                </a:moveTo>
                <a:lnTo>
                  <a:pt x="2148101" y="740609"/>
                </a:lnTo>
                <a:lnTo>
                  <a:pt x="2148101" y="1400790"/>
                </a:lnTo>
                <a:lnTo>
                  <a:pt x="1489595" y="1400790"/>
                </a:lnTo>
                <a:close/>
                <a:moveTo>
                  <a:pt x="750661" y="740609"/>
                </a:moveTo>
                <a:lnTo>
                  <a:pt x="1409167" y="740609"/>
                </a:lnTo>
                <a:lnTo>
                  <a:pt x="1409167" y="1400790"/>
                </a:lnTo>
                <a:lnTo>
                  <a:pt x="750661" y="1400790"/>
                </a:lnTo>
                <a:close/>
                <a:moveTo>
                  <a:pt x="11730" y="733906"/>
                </a:moveTo>
                <a:lnTo>
                  <a:pt x="671910" y="733906"/>
                </a:lnTo>
                <a:lnTo>
                  <a:pt x="671910" y="1395763"/>
                </a:lnTo>
                <a:lnTo>
                  <a:pt x="11730" y="1395763"/>
                </a:lnTo>
                <a:close/>
                <a:moveTo>
                  <a:pt x="4448679" y="0"/>
                </a:moveTo>
                <a:lnTo>
                  <a:pt x="5107185" y="0"/>
                </a:lnTo>
                <a:lnTo>
                  <a:pt x="5107185" y="660181"/>
                </a:lnTo>
                <a:lnTo>
                  <a:pt x="4448679" y="660181"/>
                </a:lnTo>
                <a:close/>
                <a:moveTo>
                  <a:pt x="3703043" y="0"/>
                </a:moveTo>
                <a:lnTo>
                  <a:pt x="4363224" y="0"/>
                </a:lnTo>
                <a:lnTo>
                  <a:pt x="4363224" y="660181"/>
                </a:lnTo>
                <a:lnTo>
                  <a:pt x="3703043" y="660181"/>
                </a:lnTo>
                <a:close/>
                <a:moveTo>
                  <a:pt x="2965786" y="0"/>
                </a:moveTo>
                <a:lnTo>
                  <a:pt x="3624292" y="0"/>
                </a:lnTo>
                <a:lnTo>
                  <a:pt x="3624292" y="660181"/>
                </a:lnTo>
                <a:lnTo>
                  <a:pt x="2965786" y="660181"/>
                </a:lnTo>
                <a:close/>
                <a:moveTo>
                  <a:pt x="2226853" y="0"/>
                </a:moveTo>
                <a:lnTo>
                  <a:pt x="2887034" y="0"/>
                </a:lnTo>
                <a:lnTo>
                  <a:pt x="2887034" y="660181"/>
                </a:lnTo>
                <a:lnTo>
                  <a:pt x="2226853" y="660181"/>
                </a:lnTo>
                <a:close/>
                <a:moveTo>
                  <a:pt x="1489595" y="0"/>
                </a:moveTo>
                <a:lnTo>
                  <a:pt x="2148101" y="0"/>
                </a:lnTo>
                <a:lnTo>
                  <a:pt x="2148101" y="660181"/>
                </a:lnTo>
                <a:lnTo>
                  <a:pt x="1489595" y="660181"/>
                </a:lnTo>
                <a:close/>
                <a:moveTo>
                  <a:pt x="743959" y="0"/>
                </a:moveTo>
                <a:lnTo>
                  <a:pt x="1404140" y="0"/>
                </a:lnTo>
                <a:lnTo>
                  <a:pt x="1404140" y="660181"/>
                </a:lnTo>
                <a:lnTo>
                  <a:pt x="743959" y="660181"/>
                </a:lnTo>
                <a:close/>
                <a:moveTo>
                  <a:pt x="0" y="0"/>
                </a:moveTo>
                <a:lnTo>
                  <a:pt x="658505" y="0"/>
                </a:lnTo>
                <a:lnTo>
                  <a:pt x="658505" y="660181"/>
                </a:lnTo>
                <a:lnTo>
                  <a:pt x="0" y="660181"/>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904C5B87-7E35-F54F-8980-F56247E889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4100236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0">
    <p:spTree>
      <p:nvGrpSpPr>
        <p:cNvPr id="1" name=""/>
        <p:cNvGrpSpPr/>
        <p:nvPr/>
      </p:nvGrpSpPr>
      <p:grpSpPr>
        <a:xfrm>
          <a:off x="0" y="0"/>
          <a:ext cx="0" cy="0"/>
          <a:chOff x="0" y="0"/>
          <a:chExt cx="0" cy="0"/>
        </a:xfrm>
      </p:grpSpPr>
      <p:sp>
        <p:nvSpPr>
          <p:cNvPr id="5" name="Picture Placeholder 2"/>
          <p:cNvSpPr>
            <a:spLocks noGrp="1"/>
          </p:cNvSpPr>
          <p:nvPr>
            <p:ph type="pic" sz="quarter" idx="12"/>
          </p:nvPr>
        </p:nvSpPr>
        <p:spPr>
          <a:xfrm>
            <a:off x="702734"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a:extLst>
              <a:ext uri="{FF2B5EF4-FFF2-40B4-BE49-F238E27FC236}">
                <a16:creationId xmlns:a16="http://schemas.microsoft.com/office/drawing/2014/main" id="{541D08C9-F904-A340-8390-216BCDF0CFE1}"/>
              </a:ext>
            </a:extLst>
          </p:cNvPr>
          <p:cNvSpPr>
            <a:spLocks noGrp="1"/>
          </p:cNvSpPr>
          <p:nvPr>
            <p:ph type="pic" sz="quarter" idx="13"/>
          </p:nvPr>
        </p:nvSpPr>
        <p:spPr>
          <a:xfrm>
            <a:off x="9411837" y="2263699"/>
            <a:ext cx="8156496" cy="556186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9" name="Picture 8" descr="A picture containing drawing&#10;&#10;Description automatically generated">
            <a:extLst>
              <a:ext uri="{FF2B5EF4-FFF2-40B4-BE49-F238E27FC236}">
                <a16:creationId xmlns:a16="http://schemas.microsoft.com/office/drawing/2014/main" id="{62335CAB-516C-4742-A7E7-80AFC36A455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2426398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5">
    <p:spTree>
      <p:nvGrpSpPr>
        <p:cNvPr id="1" name=""/>
        <p:cNvGrpSpPr/>
        <p:nvPr/>
      </p:nvGrpSpPr>
      <p:grpSpPr>
        <a:xfrm>
          <a:off x="0" y="0"/>
          <a:ext cx="0" cy="0"/>
          <a:chOff x="0" y="0"/>
          <a:chExt cx="0" cy="0"/>
        </a:xfrm>
      </p:grpSpPr>
      <p:sp>
        <p:nvSpPr>
          <p:cNvPr id="6" name="Рисунок 4"/>
          <p:cNvSpPr>
            <a:spLocks noGrp="1"/>
          </p:cNvSpPr>
          <p:nvPr>
            <p:ph type="pic" sz="quarter" idx="11"/>
          </p:nvPr>
        </p:nvSpPr>
        <p:spPr>
          <a:xfrm>
            <a:off x="9523978" y="3282109"/>
            <a:ext cx="3449405" cy="3449403"/>
          </a:xfrm>
          <a:custGeom>
            <a:avLst/>
            <a:gdLst>
              <a:gd name="connsiteX0" fmla="*/ 1724705 w 3449405"/>
              <a:gd name="connsiteY0" fmla="*/ 934788 h 3449403"/>
              <a:gd name="connsiteX1" fmla="*/ 1605245 w 3449405"/>
              <a:gd name="connsiteY1" fmla="*/ 984069 h 3449403"/>
              <a:gd name="connsiteX2" fmla="*/ 984064 w 3449405"/>
              <a:gd name="connsiteY2" fmla="*/ 1605250 h 3449403"/>
              <a:gd name="connsiteX3" fmla="*/ 934790 w 3449405"/>
              <a:gd name="connsiteY3" fmla="*/ 1724703 h 3449403"/>
              <a:gd name="connsiteX4" fmla="*/ 984064 w 3449405"/>
              <a:gd name="connsiteY4" fmla="*/ 1844166 h 3449403"/>
              <a:gd name="connsiteX5" fmla="*/ 1605244 w 3449405"/>
              <a:gd name="connsiteY5" fmla="*/ 2465346 h 3449403"/>
              <a:gd name="connsiteX6" fmla="*/ 1724705 w 3449405"/>
              <a:gd name="connsiteY6" fmla="*/ 2514617 h 3449403"/>
              <a:gd name="connsiteX7" fmla="*/ 1844162 w 3449405"/>
              <a:gd name="connsiteY7" fmla="*/ 2465347 h 3449403"/>
              <a:gd name="connsiteX8" fmla="*/ 2465343 w 3449405"/>
              <a:gd name="connsiteY8" fmla="*/ 1844166 h 3449403"/>
              <a:gd name="connsiteX9" fmla="*/ 2514616 w 3449405"/>
              <a:gd name="connsiteY9" fmla="*/ 1724703 h 3449403"/>
              <a:gd name="connsiteX10" fmla="*/ 2465348 w 3449405"/>
              <a:gd name="connsiteY10" fmla="*/ 1605244 h 3449403"/>
              <a:gd name="connsiteX11" fmla="*/ 1844168 w 3449405"/>
              <a:gd name="connsiteY11" fmla="*/ 984063 h 3449403"/>
              <a:gd name="connsiteX12" fmla="*/ 1724705 w 3449405"/>
              <a:gd name="connsiteY12" fmla="*/ 934788 h 3449403"/>
              <a:gd name="connsiteX13" fmla="*/ 1724705 w 3449405"/>
              <a:gd name="connsiteY13" fmla="*/ 0 h 3449403"/>
              <a:gd name="connsiteX14" fmla="*/ 1868439 w 3449405"/>
              <a:gd name="connsiteY14" fmla="*/ 18432 h 3449403"/>
              <a:gd name="connsiteX15" fmla="*/ 2125378 w 3449405"/>
              <a:gd name="connsiteY15" fmla="*/ 165989 h 3449403"/>
              <a:gd name="connsiteX16" fmla="*/ 3283426 w 3449405"/>
              <a:gd name="connsiteY16" fmla="*/ 1324037 h 3449403"/>
              <a:gd name="connsiteX17" fmla="*/ 3430970 w 3449405"/>
              <a:gd name="connsiteY17" fmla="*/ 1580964 h 3449403"/>
              <a:gd name="connsiteX18" fmla="*/ 3430970 w 3449405"/>
              <a:gd name="connsiteY18" fmla="*/ 1868437 h 3449403"/>
              <a:gd name="connsiteX19" fmla="*/ 3283416 w 3449405"/>
              <a:gd name="connsiteY19" fmla="*/ 2125376 h 3449403"/>
              <a:gd name="connsiteX20" fmla="*/ 2125368 w 3449405"/>
              <a:gd name="connsiteY20" fmla="*/ 3283425 h 3449403"/>
              <a:gd name="connsiteX21" fmla="*/ 1868439 w 3449405"/>
              <a:gd name="connsiteY21" fmla="*/ 3430969 h 3449403"/>
              <a:gd name="connsiteX22" fmla="*/ 1580965 w 3449405"/>
              <a:gd name="connsiteY22" fmla="*/ 3430969 h 3449403"/>
              <a:gd name="connsiteX23" fmla="*/ 1324038 w 3449405"/>
              <a:gd name="connsiteY23" fmla="*/ 3283424 h 3449403"/>
              <a:gd name="connsiteX24" fmla="*/ 165990 w 3449405"/>
              <a:gd name="connsiteY24" fmla="*/ 2125376 h 3449403"/>
              <a:gd name="connsiteX25" fmla="*/ 18434 w 3449405"/>
              <a:gd name="connsiteY25" fmla="*/ 1868438 h 3449403"/>
              <a:gd name="connsiteX26" fmla="*/ 18445 w 3449405"/>
              <a:gd name="connsiteY26" fmla="*/ 1580974 h 3449403"/>
              <a:gd name="connsiteX27" fmla="*/ 165979 w 3449405"/>
              <a:gd name="connsiteY27" fmla="*/ 1324037 h 3449403"/>
              <a:gd name="connsiteX28" fmla="*/ 1324027 w 3449405"/>
              <a:gd name="connsiteY28" fmla="*/ 165987 h 3449403"/>
              <a:gd name="connsiteX29" fmla="*/ 1580975 w 3449405"/>
              <a:gd name="connsiteY29" fmla="*/ 18442 h 3449403"/>
              <a:gd name="connsiteX30" fmla="*/ 1724705 w 3449405"/>
              <a:gd name="connsiteY30" fmla="*/ 0 h 34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5" h="3449403">
                <a:moveTo>
                  <a:pt x="1724705" y="934788"/>
                </a:moveTo>
                <a:cubicBezTo>
                  <a:pt x="1679655" y="934788"/>
                  <a:pt x="1639835" y="951209"/>
                  <a:pt x="1605245" y="984069"/>
                </a:cubicBezTo>
                <a:lnTo>
                  <a:pt x="984064" y="1605250"/>
                </a:lnTo>
                <a:cubicBezTo>
                  <a:pt x="951211" y="1639836"/>
                  <a:pt x="934785" y="1679659"/>
                  <a:pt x="934790" y="1724703"/>
                </a:cubicBezTo>
                <a:cubicBezTo>
                  <a:pt x="934790" y="1769752"/>
                  <a:pt x="951210" y="1809570"/>
                  <a:pt x="984064" y="1844166"/>
                </a:cubicBezTo>
                <a:lnTo>
                  <a:pt x="1605244" y="2465346"/>
                </a:lnTo>
                <a:cubicBezTo>
                  <a:pt x="1639836" y="2498195"/>
                  <a:pt x="1679661" y="2514621"/>
                  <a:pt x="1724705" y="2514617"/>
                </a:cubicBezTo>
                <a:cubicBezTo>
                  <a:pt x="1769748" y="2514620"/>
                  <a:pt x="1809572" y="2498195"/>
                  <a:pt x="1844162" y="2465347"/>
                </a:cubicBezTo>
                <a:lnTo>
                  <a:pt x="2465343" y="1844166"/>
                </a:lnTo>
                <a:cubicBezTo>
                  <a:pt x="2498195" y="1809569"/>
                  <a:pt x="2514617" y="1769751"/>
                  <a:pt x="2514616" y="1724703"/>
                </a:cubicBezTo>
                <a:cubicBezTo>
                  <a:pt x="2514623" y="1679659"/>
                  <a:pt x="2498198" y="1639835"/>
                  <a:pt x="2465348" y="1605244"/>
                </a:cubicBezTo>
                <a:lnTo>
                  <a:pt x="1844168" y="984063"/>
                </a:lnTo>
                <a:cubicBezTo>
                  <a:pt x="1809571" y="951209"/>
                  <a:pt x="1769753" y="934788"/>
                  <a:pt x="1724705" y="934788"/>
                </a:cubicBezTo>
                <a:close/>
                <a:moveTo>
                  <a:pt x="1724705" y="0"/>
                </a:moveTo>
                <a:cubicBezTo>
                  <a:pt x="1772615" y="-3"/>
                  <a:pt x="1820530" y="6142"/>
                  <a:pt x="1868439" y="18432"/>
                </a:cubicBezTo>
                <a:cubicBezTo>
                  <a:pt x="1964261" y="43034"/>
                  <a:pt x="2049903" y="92215"/>
                  <a:pt x="2125378" y="165989"/>
                </a:cubicBezTo>
                <a:lnTo>
                  <a:pt x="3283426" y="1324037"/>
                </a:lnTo>
                <a:cubicBezTo>
                  <a:pt x="3357187" y="1399500"/>
                  <a:pt x="3406369" y="1485143"/>
                  <a:pt x="3430970" y="1580964"/>
                </a:cubicBezTo>
                <a:cubicBezTo>
                  <a:pt x="3455552" y="1676785"/>
                  <a:pt x="3455550" y="1772617"/>
                  <a:pt x="3430970" y="1868437"/>
                </a:cubicBezTo>
                <a:cubicBezTo>
                  <a:pt x="3406369" y="1964259"/>
                  <a:pt x="3357197" y="2049913"/>
                  <a:pt x="3283416" y="2125376"/>
                </a:cubicBezTo>
                <a:lnTo>
                  <a:pt x="2125368" y="3283425"/>
                </a:lnTo>
                <a:cubicBezTo>
                  <a:pt x="2049915" y="3357197"/>
                  <a:pt x="1964261" y="3406367"/>
                  <a:pt x="1868439" y="3430969"/>
                </a:cubicBezTo>
                <a:cubicBezTo>
                  <a:pt x="1772618" y="3455548"/>
                  <a:pt x="1676786" y="3455549"/>
                  <a:pt x="1580965" y="3430969"/>
                </a:cubicBezTo>
                <a:cubicBezTo>
                  <a:pt x="1485143" y="3406367"/>
                  <a:pt x="1399501" y="3357186"/>
                  <a:pt x="1324038" y="3283424"/>
                </a:cubicBezTo>
                <a:lnTo>
                  <a:pt x="165990" y="2125376"/>
                </a:lnTo>
                <a:cubicBezTo>
                  <a:pt x="92217" y="2049902"/>
                  <a:pt x="43035" y="1964259"/>
                  <a:pt x="18434" y="1868438"/>
                </a:cubicBezTo>
                <a:cubicBezTo>
                  <a:pt x="-6148" y="1772618"/>
                  <a:pt x="-6145" y="1676786"/>
                  <a:pt x="18445" y="1580974"/>
                </a:cubicBezTo>
                <a:cubicBezTo>
                  <a:pt x="43035" y="1485142"/>
                  <a:pt x="92217" y="1399500"/>
                  <a:pt x="165979" y="1324037"/>
                </a:cubicBezTo>
                <a:lnTo>
                  <a:pt x="1324027" y="165987"/>
                </a:lnTo>
                <a:cubicBezTo>
                  <a:pt x="1399501" y="92215"/>
                  <a:pt x="1485143" y="43033"/>
                  <a:pt x="1580975" y="18442"/>
                </a:cubicBezTo>
                <a:cubicBezTo>
                  <a:pt x="1628881" y="6148"/>
                  <a:pt x="1676793" y="-1"/>
                  <a:pt x="1724705"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
        <p:nvSpPr>
          <p:cNvPr id="3" name="Рисунок 4"/>
          <p:cNvSpPr>
            <a:spLocks noGrp="1"/>
          </p:cNvSpPr>
          <p:nvPr>
            <p:ph type="pic" sz="quarter" idx="10"/>
          </p:nvPr>
        </p:nvSpPr>
        <p:spPr>
          <a:xfrm>
            <a:off x="5314618" y="3282109"/>
            <a:ext cx="3449405" cy="3449403"/>
          </a:xfrm>
          <a:custGeom>
            <a:avLst/>
            <a:gdLst>
              <a:gd name="connsiteX0" fmla="*/ 1724705 w 3449405"/>
              <a:gd name="connsiteY0" fmla="*/ 934788 h 3449403"/>
              <a:gd name="connsiteX1" fmla="*/ 1605245 w 3449405"/>
              <a:gd name="connsiteY1" fmla="*/ 984069 h 3449403"/>
              <a:gd name="connsiteX2" fmla="*/ 984064 w 3449405"/>
              <a:gd name="connsiteY2" fmla="*/ 1605250 h 3449403"/>
              <a:gd name="connsiteX3" fmla="*/ 934790 w 3449405"/>
              <a:gd name="connsiteY3" fmla="*/ 1724703 h 3449403"/>
              <a:gd name="connsiteX4" fmla="*/ 984064 w 3449405"/>
              <a:gd name="connsiteY4" fmla="*/ 1844166 h 3449403"/>
              <a:gd name="connsiteX5" fmla="*/ 1605244 w 3449405"/>
              <a:gd name="connsiteY5" fmla="*/ 2465346 h 3449403"/>
              <a:gd name="connsiteX6" fmla="*/ 1724705 w 3449405"/>
              <a:gd name="connsiteY6" fmla="*/ 2514617 h 3449403"/>
              <a:gd name="connsiteX7" fmla="*/ 1844162 w 3449405"/>
              <a:gd name="connsiteY7" fmla="*/ 2465347 h 3449403"/>
              <a:gd name="connsiteX8" fmla="*/ 2465343 w 3449405"/>
              <a:gd name="connsiteY8" fmla="*/ 1844166 h 3449403"/>
              <a:gd name="connsiteX9" fmla="*/ 2514616 w 3449405"/>
              <a:gd name="connsiteY9" fmla="*/ 1724703 h 3449403"/>
              <a:gd name="connsiteX10" fmla="*/ 2465348 w 3449405"/>
              <a:gd name="connsiteY10" fmla="*/ 1605244 h 3449403"/>
              <a:gd name="connsiteX11" fmla="*/ 1844168 w 3449405"/>
              <a:gd name="connsiteY11" fmla="*/ 984063 h 3449403"/>
              <a:gd name="connsiteX12" fmla="*/ 1724705 w 3449405"/>
              <a:gd name="connsiteY12" fmla="*/ 934788 h 3449403"/>
              <a:gd name="connsiteX13" fmla="*/ 1724705 w 3449405"/>
              <a:gd name="connsiteY13" fmla="*/ 0 h 3449403"/>
              <a:gd name="connsiteX14" fmla="*/ 1868439 w 3449405"/>
              <a:gd name="connsiteY14" fmla="*/ 18432 h 3449403"/>
              <a:gd name="connsiteX15" fmla="*/ 2125378 w 3449405"/>
              <a:gd name="connsiteY15" fmla="*/ 165989 h 3449403"/>
              <a:gd name="connsiteX16" fmla="*/ 3283426 w 3449405"/>
              <a:gd name="connsiteY16" fmla="*/ 1324037 h 3449403"/>
              <a:gd name="connsiteX17" fmla="*/ 3430970 w 3449405"/>
              <a:gd name="connsiteY17" fmla="*/ 1580964 h 3449403"/>
              <a:gd name="connsiteX18" fmla="*/ 3430970 w 3449405"/>
              <a:gd name="connsiteY18" fmla="*/ 1868437 h 3449403"/>
              <a:gd name="connsiteX19" fmla="*/ 3283416 w 3449405"/>
              <a:gd name="connsiteY19" fmla="*/ 2125376 h 3449403"/>
              <a:gd name="connsiteX20" fmla="*/ 2125368 w 3449405"/>
              <a:gd name="connsiteY20" fmla="*/ 3283425 h 3449403"/>
              <a:gd name="connsiteX21" fmla="*/ 1868439 w 3449405"/>
              <a:gd name="connsiteY21" fmla="*/ 3430969 h 3449403"/>
              <a:gd name="connsiteX22" fmla="*/ 1580965 w 3449405"/>
              <a:gd name="connsiteY22" fmla="*/ 3430969 h 3449403"/>
              <a:gd name="connsiteX23" fmla="*/ 1324038 w 3449405"/>
              <a:gd name="connsiteY23" fmla="*/ 3283424 h 3449403"/>
              <a:gd name="connsiteX24" fmla="*/ 165990 w 3449405"/>
              <a:gd name="connsiteY24" fmla="*/ 2125376 h 3449403"/>
              <a:gd name="connsiteX25" fmla="*/ 18434 w 3449405"/>
              <a:gd name="connsiteY25" fmla="*/ 1868438 h 3449403"/>
              <a:gd name="connsiteX26" fmla="*/ 18445 w 3449405"/>
              <a:gd name="connsiteY26" fmla="*/ 1580974 h 3449403"/>
              <a:gd name="connsiteX27" fmla="*/ 165979 w 3449405"/>
              <a:gd name="connsiteY27" fmla="*/ 1324037 h 3449403"/>
              <a:gd name="connsiteX28" fmla="*/ 1324027 w 3449405"/>
              <a:gd name="connsiteY28" fmla="*/ 165987 h 3449403"/>
              <a:gd name="connsiteX29" fmla="*/ 1580975 w 3449405"/>
              <a:gd name="connsiteY29" fmla="*/ 18442 h 3449403"/>
              <a:gd name="connsiteX30" fmla="*/ 1724705 w 3449405"/>
              <a:gd name="connsiteY30" fmla="*/ 0 h 3449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49405" h="3449403">
                <a:moveTo>
                  <a:pt x="1724705" y="934788"/>
                </a:moveTo>
                <a:cubicBezTo>
                  <a:pt x="1679655" y="934788"/>
                  <a:pt x="1639835" y="951209"/>
                  <a:pt x="1605245" y="984069"/>
                </a:cubicBezTo>
                <a:lnTo>
                  <a:pt x="984064" y="1605250"/>
                </a:lnTo>
                <a:cubicBezTo>
                  <a:pt x="951211" y="1639836"/>
                  <a:pt x="934785" y="1679659"/>
                  <a:pt x="934790" y="1724703"/>
                </a:cubicBezTo>
                <a:cubicBezTo>
                  <a:pt x="934790" y="1769752"/>
                  <a:pt x="951210" y="1809570"/>
                  <a:pt x="984064" y="1844166"/>
                </a:cubicBezTo>
                <a:lnTo>
                  <a:pt x="1605244" y="2465346"/>
                </a:lnTo>
                <a:cubicBezTo>
                  <a:pt x="1639836" y="2498195"/>
                  <a:pt x="1679661" y="2514621"/>
                  <a:pt x="1724705" y="2514617"/>
                </a:cubicBezTo>
                <a:cubicBezTo>
                  <a:pt x="1769748" y="2514620"/>
                  <a:pt x="1809572" y="2498195"/>
                  <a:pt x="1844162" y="2465347"/>
                </a:cubicBezTo>
                <a:lnTo>
                  <a:pt x="2465343" y="1844166"/>
                </a:lnTo>
                <a:cubicBezTo>
                  <a:pt x="2498195" y="1809569"/>
                  <a:pt x="2514617" y="1769751"/>
                  <a:pt x="2514616" y="1724703"/>
                </a:cubicBezTo>
                <a:cubicBezTo>
                  <a:pt x="2514623" y="1679659"/>
                  <a:pt x="2498198" y="1639835"/>
                  <a:pt x="2465348" y="1605244"/>
                </a:cubicBezTo>
                <a:lnTo>
                  <a:pt x="1844168" y="984063"/>
                </a:lnTo>
                <a:cubicBezTo>
                  <a:pt x="1809571" y="951209"/>
                  <a:pt x="1769753" y="934788"/>
                  <a:pt x="1724705" y="934788"/>
                </a:cubicBezTo>
                <a:close/>
                <a:moveTo>
                  <a:pt x="1724705" y="0"/>
                </a:moveTo>
                <a:cubicBezTo>
                  <a:pt x="1772615" y="-3"/>
                  <a:pt x="1820530" y="6142"/>
                  <a:pt x="1868439" y="18432"/>
                </a:cubicBezTo>
                <a:cubicBezTo>
                  <a:pt x="1964261" y="43034"/>
                  <a:pt x="2049903" y="92215"/>
                  <a:pt x="2125378" y="165989"/>
                </a:cubicBezTo>
                <a:lnTo>
                  <a:pt x="3283426" y="1324037"/>
                </a:lnTo>
                <a:cubicBezTo>
                  <a:pt x="3357187" y="1399500"/>
                  <a:pt x="3406369" y="1485143"/>
                  <a:pt x="3430970" y="1580964"/>
                </a:cubicBezTo>
                <a:cubicBezTo>
                  <a:pt x="3455552" y="1676785"/>
                  <a:pt x="3455550" y="1772617"/>
                  <a:pt x="3430970" y="1868437"/>
                </a:cubicBezTo>
                <a:cubicBezTo>
                  <a:pt x="3406369" y="1964259"/>
                  <a:pt x="3357197" y="2049913"/>
                  <a:pt x="3283416" y="2125376"/>
                </a:cubicBezTo>
                <a:lnTo>
                  <a:pt x="2125368" y="3283425"/>
                </a:lnTo>
                <a:cubicBezTo>
                  <a:pt x="2049915" y="3357197"/>
                  <a:pt x="1964261" y="3406367"/>
                  <a:pt x="1868439" y="3430969"/>
                </a:cubicBezTo>
                <a:cubicBezTo>
                  <a:pt x="1772618" y="3455548"/>
                  <a:pt x="1676786" y="3455549"/>
                  <a:pt x="1580965" y="3430969"/>
                </a:cubicBezTo>
                <a:cubicBezTo>
                  <a:pt x="1485143" y="3406367"/>
                  <a:pt x="1399501" y="3357186"/>
                  <a:pt x="1324038" y="3283424"/>
                </a:cubicBezTo>
                <a:lnTo>
                  <a:pt x="165990" y="2125376"/>
                </a:lnTo>
                <a:cubicBezTo>
                  <a:pt x="92217" y="2049902"/>
                  <a:pt x="43035" y="1964259"/>
                  <a:pt x="18434" y="1868438"/>
                </a:cubicBezTo>
                <a:cubicBezTo>
                  <a:pt x="-6148" y="1772618"/>
                  <a:pt x="-6145" y="1676786"/>
                  <a:pt x="18445" y="1580974"/>
                </a:cubicBezTo>
                <a:cubicBezTo>
                  <a:pt x="43035" y="1485142"/>
                  <a:pt x="92217" y="1399500"/>
                  <a:pt x="165979" y="1324037"/>
                </a:cubicBezTo>
                <a:lnTo>
                  <a:pt x="1324027" y="165987"/>
                </a:lnTo>
                <a:cubicBezTo>
                  <a:pt x="1399501" y="92215"/>
                  <a:pt x="1485143" y="43033"/>
                  <a:pt x="1580975" y="18442"/>
                </a:cubicBezTo>
                <a:cubicBezTo>
                  <a:pt x="1628881" y="6148"/>
                  <a:pt x="1676793" y="-1"/>
                  <a:pt x="1724705" y="0"/>
                </a:cubicBez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solidFill>
                  <a:schemeClr val="tx1"/>
                </a:solidFill>
              </a:defRPr>
            </a:lvl1pPr>
          </a:lstStyle>
          <a:p>
            <a:pPr lvl="0"/>
            <a:endParaRPr lang="en-US"/>
          </a:p>
        </p:txBody>
      </p:sp>
    </p:spTree>
    <p:extLst>
      <p:ext uri="{BB962C8B-B14F-4D97-AF65-F5344CB8AC3E}">
        <p14:creationId xmlns:p14="http://schemas.microsoft.com/office/powerpoint/2010/main" val="9068855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01">
    <p:spTree>
      <p:nvGrpSpPr>
        <p:cNvPr id="1" name=""/>
        <p:cNvGrpSpPr/>
        <p:nvPr/>
      </p:nvGrpSpPr>
      <p:grpSpPr>
        <a:xfrm>
          <a:off x="0" y="0"/>
          <a:ext cx="0" cy="0"/>
          <a:chOff x="0" y="0"/>
          <a:chExt cx="0" cy="0"/>
        </a:xfrm>
      </p:grpSpPr>
      <p:sp>
        <p:nvSpPr>
          <p:cNvPr id="9" name="Picture Placeholder 2"/>
          <p:cNvSpPr>
            <a:spLocks noGrp="1"/>
          </p:cNvSpPr>
          <p:nvPr>
            <p:ph type="pic" sz="quarter" idx="14"/>
          </p:nvPr>
        </p:nvSpPr>
        <p:spPr>
          <a:xfrm>
            <a:off x="0"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0" name="Picture Placeholder 2"/>
          <p:cNvSpPr>
            <a:spLocks noGrp="1"/>
          </p:cNvSpPr>
          <p:nvPr>
            <p:ph type="pic" sz="quarter" idx="15"/>
          </p:nvPr>
        </p:nvSpPr>
        <p:spPr>
          <a:xfrm>
            <a:off x="0"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1" name="Picture Placeholder 2"/>
          <p:cNvSpPr>
            <a:spLocks noGrp="1"/>
          </p:cNvSpPr>
          <p:nvPr>
            <p:ph type="pic" sz="quarter" idx="16"/>
          </p:nvPr>
        </p:nvSpPr>
        <p:spPr>
          <a:xfrm>
            <a:off x="5144294" y="0"/>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2" name="Picture Placeholder 2"/>
          <p:cNvSpPr>
            <a:spLocks noGrp="1"/>
          </p:cNvSpPr>
          <p:nvPr>
            <p:ph type="pic" sz="quarter" idx="17"/>
          </p:nvPr>
        </p:nvSpPr>
        <p:spPr>
          <a:xfrm>
            <a:off x="5144294" y="5144294"/>
            <a:ext cx="5144294"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
        <p:nvSpPr>
          <p:cNvPr id="13" name="Picture Placeholder 2"/>
          <p:cNvSpPr>
            <a:spLocks noGrp="1"/>
          </p:cNvSpPr>
          <p:nvPr>
            <p:ph type="pic" sz="quarter" idx="18"/>
          </p:nvPr>
        </p:nvSpPr>
        <p:spPr>
          <a:xfrm>
            <a:off x="10288588" y="0"/>
            <a:ext cx="7999412" cy="5144294"/>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232195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9">
  <p:cSld name="49">
    <p:spTree>
      <p:nvGrpSpPr>
        <p:cNvPr id="1" name="Shape 38"/>
        <p:cNvGrpSpPr/>
        <p:nvPr/>
      </p:nvGrpSpPr>
      <p:grpSpPr>
        <a:xfrm>
          <a:off x="0" y="0"/>
          <a:ext cx="0" cy="0"/>
          <a:chOff x="0" y="0"/>
          <a:chExt cx="0" cy="0"/>
        </a:xfrm>
      </p:grpSpPr>
      <p:sp>
        <p:nvSpPr>
          <p:cNvPr id="39" name="Google Shape;39;p31"/>
          <p:cNvSpPr>
            <a:spLocks noGrp="1"/>
          </p:cNvSpPr>
          <p:nvPr>
            <p:ph type="pic" idx="2"/>
          </p:nvPr>
        </p:nvSpPr>
        <p:spPr>
          <a:xfrm>
            <a:off x="1751932" y="3612397"/>
            <a:ext cx="1971656" cy="1973190"/>
          </a:xfrm>
          <a:prstGeom prst="rect">
            <a:avLst/>
          </a:prstGeom>
          <a:solidFill>
            <a:schemeClr val="dk1">
              <a:alpha val="11372"/>
            </a:schemeClr>
          </a:solidFill>
          <a:ln>
            <a:noFill/>
          </a:ln>
        </p:spPr>
      </p:sp>
      <p:sp>
        <p:nvSpPr>
          <p:cNvPr id="40" name="Google Shape;40;p31"/>
          <p:cNvSpPr>
            <a:spLocks noGrp="1"/>
          </p:cNvSpPr>
          <p:nvPr>
            <p:ph type="pic" idx="3"/>
          </p:nvPr>
        </p:nvSpPr>
        <p:spPr>
          <a:xfrm>
            <a:off x="6041343" y="3612397"/>
            <a:ext cx="1971656" cy="1973190"/>
          </a:xfrm>
          <a:prstGeom prst="rect">
            <a:avLst/>
          </a:prstGeom>
          <a:solidFill>
            <a:schemeClr val="dk1">
              <a:alpha val="11372"/>
            </a:schemeClr>
          </a:solidFill>
          <a:ln>
            <a:noFill/>
          </a:ln>
        </p:spPr>
      </p:sp>
      <p:sp>
        <p:nvSpPr>
          <p:cNvPr id="41" name="Google Shape;41;p31"/>
          <p:cNvSpPr>
            <a:spLocks noGrp="1"/>
          </p:cNvSpPr>
          <p:nvPr>
            <p:ph type="pic" idx="4"/>
          </p:nvPr>
        </p:nvSpPr>
        <p:spPr>
          <a:xfrm>
            <a:off x="10336545" y="3612397"/>
            <a:ext cx="1971656" cy="1973190"/>
          </a:xfrm>
          <a:prstGeom prst="rect">
            <a:avLst/>
          </a:prstGeom>
          <a:solidFill>
            <a:schemeClr val="dk1">
              <a:alpha val="11372"/>
            </a:schemeClr>
          </a:solidFill>
          <a:ln>
            <a:noFill/>
          </a:ln>
        </p:spPr>
      </p:sp>
      <p:sp>
        <p:nvSpPr>
          <p:cNvPr id="42" name="Google Shape;42;p31"/>
          <p:cNvSpPr>
            <a:spLocks noGrp="1"/>
          </p:cNvSpPr>
          <p:nvPr>
            <p:ph type="pic" idx="5"/>
          </p:nvPr>
        </p:nvSpPr>
        <p:spPr>
          <a:xfrm>
            <a:off x="14634815" y="3612397"/>
            <a:ext cx="1971656" cy="1973190"/>
          </a:xfrm>
          <a:prstGeom prst="rect">
            <a:avLst/>
          </a:prstGeom>
          <a:solidFill>
            <a:schemeClr val="dk1">
              <a:alpha val="11372"/>
            </a:schemeClr>
          </a:solidFill>
          <a:ln>
            <a:noFill/>
          </a:ln>
        </p:spPr>
      </p:sp>
      <p:pic>
        <p:nvPicPr>
          <p:cNvPr id="8" name="Picture 7">
            <a:extLst>
              <a:ext uri="{FF2B5EF4-FFF2-40B4-BE49-F238E27FC236}">
                <a16:creationId xmlns:a16="http://schemas.microsoft.com/office/drawing/2014/main" id="{FF40CC8D-4E69-1041-B24D-F6C8D3B88A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11556726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5">
  <p:cSld name="2_15">
    <p:spTree>
      <p:nvGrpSpPr>
        <p:cNvPr id="1" name="Shape 48"/>
        <p:cNvGrpSpPr/>
        <p:nvPr/>
      </p:nvGrpSpPr>
      <p:grpSpPr>
        <a:xfrm>
          <a:off x="0" y="0"/>
          <a:ext cx="0" cy="0"/>
          <a:chOff x="0" y="0"/>
          <a:chExt cx="0" cy="0"/>
        </a:xfrm>
      </p:grpSpPr>
      <p:sp>
        <p:nvSpPr>
          <p:cNvPr id="49" name="Google Shape;49;p33"/>
          <p:cNvSpPr>
            <a:spLocks noGrp="1"/>
          </p:cNvSpPr>
          <p:nvPr>
            <p:ph type="pic" idx="2"/>
          </p:nvPr>
        </p:nvSpPr>
        <p:spPr>
          <a:xfrm>
            <a:off x="0" y="0"/>
            <a:ext cx="9601200" cy="10288588"/>
          </a:xfrm>
          <a:prstGeom prst="rect">
            <a:avLst/>
          </a:prstGeom>
          <a:solidFill>
            <a:srgbClr val="353535">
              <a:alpha val="11372"/>
            </a:srgbClr>
          </a:solidFill>
          <a:ln>
            <a:noFill/>
          </a:ln>
        </p:spPr>
      </p:sp>
      <p:sp>
        <p:nvSpPr>
          <p:cNvPr id="50" name="Google Shape;50;p33"/>
          <p:cNvSpPr txBox="1"/>
          <p:nvPr/>
        </p:nvSpPr>
        <p:spPr>
          <a:xfrm>
            <a:off x="16859165" y="9198397"/>
            <a:ext cx="660401" cy="338628"/>
          </a:xfrm>
          <a:prstGeom prst="rect">
            <a:avLst/>
          </a:prstGeom>
          <a:noFill/>
          <a:ln>
            <a:noFill/>
          </a:ln>
        </p:spPr>
        <p:txBody>
          <a:bodyPr spcFirstLastPara="1" wrap="square" lIns="91412" tIns="45693" rIns="91412" bIns="45693" anchor="t" anchorCtr="0">
            <a:spAutoFit/>
          </a:bodyPr>
          <a:lstStyle/>
          <a:p>
            <a:pPr marL="0" marR="0" lvl="0" indent="0" algn="r" rtl="0">
              <a:lnSpc>
                <a:spcPct val="100000"/>
              </a:lnSpc>
              <a:spcBef>
                <a:spcPts val="0"/>
              </a:spcBef>
              <a:spcAft>
                <a:spcPts val="0"/>
              </a:spcAft>
              <a:buClr>
                <a:srgbClr val="000000"/>
              </a:buClr>
              <a:buSzPts val="1600"/>
              <a:buFont typeface="Arial"/>
              <a:buNone/>
            </a:pPr>
            <a:fld id="{00000000-1234-1234-1234-123412341234}" type="slidenum">
              <a:rPr lang="en-GB" sz="1601" b="0" i="0" u="none" strike="noStrike" cap="none">
                <a:solidFill>
                  <a:schemeClr val="dk1"/>
                </a:solidFill>
                <a:latin typeface="Open Sans"/>
                <a:ea typeface="Open Sans"/>
                <a:cs typeface="Open Sans"/>
                <a:sym typeface="Open Sans"/>
              </a:rPr>
              <a:pPr marL="0" marR="0" lvl="0" indent="0" algn="r" rtl="0">
                <a:lnSpc>
                  <a:spcPct val="100000"/>
                </a:lnSpc>
                <a:spcBef>
                  <a:spcPts val="0"/>
                </a:spcBef>
                <a:spcAft>
                  <a:spcPts val="0"/>
                </a:spcAft>
                <a:buClr>
                  <a:srgbClr val="000000"/>
                </a:buClr>
                <a:buSzPts val="1600"/>
                <a:buFont typeface="Arial"/>
                <a:buNone/>
              </a:pPr>
              <a:t>‹#›</a:t>
            </a:fld>
            <a:endParaRPr sz="1601" b="0" i="0" u="none" strike="noStrike" cap="none">
              <a:solidFill>
                <a:schemeClr val="dk1"/>
              </a:solidFill>
              <a:latin typeface="Open Sans"/>
              <a:ea typeface="Open Sans"/>
              <a:cs typeface="Open Sans"/>
              <a:sym typeface="Open Sans"/>
            </a:endParaRPr>
          </a:p>
        </p:txBody>
      </p:sp>
      <p:cxnSp>
        <p:nvCxnSpPr>
          <p:cNvPr id="51" name="Google Shape;51;p33"/>
          <p:cNvCxnSpPr/>
          <p:nvPr/>
        </p:nvCxnSpPr>
        <p:spPr>
          <a:xfrm rot="10800000" flipH="1">
            <a:off x="17568333" y="9352285"/>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 name="Google Shape;61;p37" descr="A picture containing drawing&#10;&#10;Description automatically generated">
            <a:extLst>
              <a:ext uri="{FF2B5EF4-FFF2-40B4-BE49-F238E27FC236}">
                <a16:creationId xmlns:a16="http://schemas.microsoft.com/office/drawing/2014/main" id="{EDD83C85-71D4-E380-109B-51231FD58EB8}"/>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3036502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4">
  <p:cSld name="04">
    <p:spTree>
      <p:nvGrpSpPr>
        <p:cNvPr id="1" name="Shape 11"/>
        <p:cNvGrpSpPr/>
        <p:nvPr/>
      </p:nvGrpSpPr>
      <p:grpSpPr>
        <a:xfrm>
          <a:off x="0" y="0"/>
          <a:ext cx="0" cy="0"/>
          <a:chOff x="0" y="0"/>
          <a:chExt cx="0" cy="0"/>
        </a:xfrm>
      </p:grpSpPr>
      <p:sp>
        <p:nvSpPr>
          <p:cNvPr id="12" name="Google Shape;12;p2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u="none" strike="noStrike" cap="none">
                <a:solidFill>
                  <a:schemeClr val="dk1"/>
                </a:solidFill>
                <a:latin typeface="Open Sans"/>
                <a:ea typeface="Open Sans"/>
                <a:cs typeface="Open Sans"/>
                <a:sym typeface="Open Sans"/>
              </a:rPr>
              <a:t>‹#›</a:t>
            </a:fld>
            <a:endParaRPr sz="1600" b="0" i="0" u="none" strike="noStrike" cap="none">
              <a:solidFill>
                <a:schemeClr val="dk1"/>
              </a:solidFill>
              <a:latin typeface="Open Sans"/>
              <a:ea typeface="Open Sans"/>
              <a:cs typeface="Open Sans"/>
              <a:sym typeface="Open Sans"/>
            </a:endParaRPr>
          </a:p>
        </p:txBody>
      </p:sp>
      <p:cxnSp>
        <p:nvCxnSpPr>
          <p:cNvPr id="13" name="Google Shape;13;p2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 name="Picture 4">
            <a:extLst>
              <a:ext uri="{FF2B5EF4-FFF2-40B4-BE49-F238E27FC236}">
                <a16:creationId xmlns:a16="http://schemas.microsoft.com/office/drawing/2014/main" id="{8B4EAE2D-E0E3-E24C-86D7-A5FB1351F3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2785648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4">
  <p:cSld name="34">
    <p:spTree>
      <p:nvGrpSpPr>
        <p:cNvPr id="1" name="Shape 15"/>
        <p:cNvGrpSpPr/>
        <p:nvPr/>
      </p:nvGrpSpPr>
      <p:grpSpPr>
        <a:xfrm>
          <a:off x="0" y="0"/>
          <a:ext cx="0" cy="0"/>
          <a:chOff x="0" y="0"/>
          <a:chExt cx="0" cy="0"/>
        </a:xfrm>
      </p:grpSpPr>
      <p:sp>
        <p:nvSpPr>
          <p:cNvPr id="16" name="Google Shape;16;p27"/>
          <p:cNvSpPr>
            <a:spLocks noGrp="1"/>
          </p:cNvSpPr>
          <p:nvPr>
            <p:ph type="pic" idx="2"/>
          </p:nvPr>
        </p:nvSpPr>
        <p:spPr>
          <a:xfrm>
            <a:off x="1818975" y="0"/>
            <a:ext cx="6662002" cy="10288588"/>
          </a:xfrm>
          <a:prstGeom prst="rect">
            <a:avLst/>
          </a:prstGeom>
          <a:solidFill>
            <a:srgbClr val="353535">
              <a:alpha val="11764"/>
            </a:srgbClr>
          </a:solidFill>
          <a:ln>
            <a:noFill/>
          </a:ln>
        </p:spPr>
      </p:sp>
      <p:sp>
        <p:nvSpPr>
          <p:cNvPr id="17" name="Google Shape;17;p2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 name="Google Shape;18;p2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505E602B-9D74-1444-ACDA-135FA822BA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3093885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4AA52947-1528-E249-9B49-65432684D9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1241021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3">
  <p:cSld name="03">
    <p:bg>
      <p:bgPr>
        <a:solidFill>
          <a:srgbClr val="011E41"/>
        </a:solidFill>
        <a:effectLst/>
      </p:bgPr>
    </p:bg>
    <p:spTree>
      <p:nvGrpSpPr>
        <p:cNvPr id="1" name="Shape 20"/>
        <p:cNvGrpSpPr/>
        <p:nvPr/>
      </p:nvGrpSpPr>
      <p:grpSpPr>
        <a:xfrm>
          <a:off x="0" y="0"/>
          <a:ext cx="0" cy="0"/>
          <a:chOff x="0" y="0"/>
          <a:chExt cx="0" cy="0"/>
        </a:xfrm>
      </p:grpSpPr>
      <p:sp>
        <p:nvSpPr>
          <p:cNvPr id="21" name="Google Shape;21;p2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lt2"/>
                </a:solidFill>
                <a:latin typeface="Open Sans"/>
                <a:ea typeface="Open Sans"/>
                <a:cs typeface="Open Sans"/>
                <a:sym typeface="Open Sans"/>
              </a:rPr>
              <a:t>‹#›</a:t>
            </a:fld>
            <a:endParaRPr sz="1600" b="0" i="0">
              <a:solidFill>
                <a:schemeClr val="lt2"/>
              </a:solidFill>
              <a:latin typeface="Open Sans"/>
              <a:ea typeface="Open Sans"/>
              <a:cs typeface="Open Sans"/>
              <a:sym typeface="Open Sans"/>
            </a:endParaRPr>
          </a:p>
        </p:txBody>
      </p:sp>
      <p:cxnSp>
        <p:nvCxnSpPr>
          <p:cNvPr id="22" name="Google Shape;22;p28"/>
          <p:cNvCxnSpPr/>
          <p:nvPr/>
        </p:nvCxnSpPr>
        <p:spPr>
          <a:xfrm rot="10800000" flipH="1">
            <a:off x="17568333" y="9352284"/>
            <a:ext cx="719667" cy="15389"/>
          </a:xfrm>
          <a:prstGeom prst="straightConnector1">
            <a:avLst/>
          </a:prstGeom>
          <a:noFill/>
          <a:ln w="15875" cap="flat" cmpd="sng">
            <a:solidFill>
              <a:schemeClr val="lt2"/>
            </a:solidFill>
            <a:prstDash val="solid"/>
            <a:miter lim="800000"/>
            <a:headEnd type="none" w="sm" len="sm"/>
            <a:tailEnd type="none" w="sm" len="sm"/>
          </a:ln>
        </p:spPr>
      </p:cxnSp>
    </p:spTree>
    <p:extLst>
      <p:ext uri="{BB962C8B-B14F-4D97-AF65-F5344CB8AC3E}">
        <p14:creationId xmlns:p14="http://schemas.microsoft.com/office/powerpoint/2010/main" val="3505370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1">
  <p:cSld name="21">
    <p:spTree>
      <p:nvGrpSpPr>
        <p:cNvPr id="1" name="Shape 29"/>
        <p:cNvGrpSpPr/>
        <p:nvPr/>
      </p:nvGrpSpPr>
      <p:grpSpPr>
        <a:xfrm>
          <a:off x="0" y="0"/>
          <a:ext cx="0" cy="0"/>
          <a:chOff x="0" y="0"/>
          <a:chExt cx="0" cy="0"/>
        </a:xfrm>
      </p:grpSpPr>
      <p:sp>
        <p:nvSpPr>
          <p:cNvPr id="30" name="Google Shape;30;p30"/>
          <p:cNvSpPr>
            <a:spLocks noGrp="1"/>
          </p:cNvSpPr>
          <p:nvPr>
            <p:ph type="pic" idx="2"/>
          </p:nvPr>
        </p:nvSpPr>
        <p:spPr>
          <a:xfrm>
            <a:off x="0" y="0"/>
            <a:ext cx="7942823" cy="10288588"/>
          </a:xfrm>
          <a:prstGeom prst="rect">
            <a:avLst/>
          </a:prstGeom>
          <a:solidFill>
            <a:srgbClr val="353535">
              <a:alpha val="11764"/>
            </a:srgbClr>
          </a:solidFill>
          <a:ln>
            <a:noFill/>
          </a:ln>
        </p:spPr>
      </p:sp>
      <p:sp>
        <p:nvSpPr>
          <p:cNvPr id="31" name="Google Shape;31;p3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2" name="Google Shape;32;p3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22D14D31-7436-7942-909E-1C6077CA001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4321580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2253781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7">
  <p:cSld name="27">
    <p:spTree>
      <p:nvGrpSpPr>
        <p:cNvPr id="1" name="Shape 35"/>
        <p:cNvGrpSpPr/>
        <p:nvPr/>
      </p:nvGrpSpPr>
      <p:grpSpPr>
        <a:xfrm>
          <a:off x="0" y="0"/>
          <a:ext cx="0" cy="0"/>
          <a:chOff x="0" y="0"/>
          <a:chExt cx="0" cy="0"/>
        </a:xfrm>
      </p:grpSpPr>
      <p:sp>
        <p:nvSpPr>
          <p:cNvPr id="36" name="Google Shape;36;p32"/>
          <p:cNvSpPr>
            <a:spLocks noGrp="1"/>
          </p:cNvSpPr>
          <p:nvPr>
            <p:ph type="pic" idx="2"/>
          </p:nvPr>
        </p:nvSpPr>
        <p:spPr>
          <a:xfrm>
            <a:off x="9570720" y="1700378"/>
            <a:ext cx="8717279" cy="8588210"/>
          </a:xfrm>
          <a:prstGeom prst="rect">
            <a:avLst/>
          </a:prstGeom>
          <a:solidFill>
            <a:srgbClr val="353535">
              <a:alpha val="11764"/>
            </a:srgbClr>
          </a:solidFill>
          <a:ln>
            <a:noFill/>
          </a:ln>
        </p:spPr>
      </p:sp>
      <p:sp>
        <p:nvSpPr>
          <p:cNvPr id="37" name="Google Shape;37;p3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38" name="Google Shape;38;p3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890646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22">
  <p:cSld name="22">
    <p:spTree>
      <p:nvGrpSpPr>
        <p:cNvPr id="1" name="Shape 39"/>
        <p:cNvGrpSpPr/>
        <p:nvPr/>
      </p:nvGrpSpPr>
      <p:grpSpPr>
        <a:xfrm>
          <a:off x="0" y="0"/>
          <a:ext cx="0" cy="0"/>
          <a:chOff x="0" y="0"/>
          <a:chExt cx="0" cy="0"/>
        </a:xfrm>
      </p:grpSpPr>
      <p:sp>
        <p:nvSpPr>
          <p:cNvPr id="40" name="Google Shape;40;p33"/>
          <p:cNvSpPr>
            <a:spLocks noGrp="1"/>
          </p:cNvSpPr>
          <p:nvPr>
            <p:ph type="pic" idx="2"/>
          </p:nvPr>
        </p:nvSpPr>
        <p:spPr>
          <a:xfrm>
            <a:off x="8180310" y="0"/>
            <a:ext cx="10107690" cy="10288588"/>
          </a:xfrm>
          <a:prstGeom prst="rect">
            <a:avLst/>
          </a:prstGeom>
          <a:solidFill>
            <a:srgbClr val="353535">
              <a:alpha val="11764"/>
            </a:srgbClr>
          </a:solidFill>
          <a:ln>
            <a:noFill/>
          </a:ln>
        </p:spPr>
      </p:sp>
    </p:spTree>
    <p:extLst>
      <p:ext uri="{BB962C8B-B14F-4D97-AF65-F5344CB8AC3E}">
        <p14:creationId xmlns:p14="http://schemas.microsoft.com/office/powerpoint/2010/main" val="949393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3">
  <p:cSld name="23">
    <p:spTree>
      <p:nvGrpSpPr>
        <p:cNvPr id="1" name="Shape 46"/>
        <p:cNvGrpSpPr/>
        <p:nvPr/>
      </p:nvGrpSpPr>
      <p:grpSpPr>
        <a:xfrm>
          <a:off x="0" y="0"/>
          <a:ext cx="0" cy="0"/>
          <a:chOff x="0" y="0"/>
          <a:chExt cx="0" cy="0"/>
        </a:xfrm>
      </p:grpSpPr>
      <p:sp>
        <p:nvSpPr>
          <p:cNvPr id="47" name="Google Shape;47;p35"/>
          <p:cNvSpPr>
            <a:spLocks noGrp="1"/>
          </p:cNvSpPr>
          <p:nvPr>
            <p:ph type="pic" idx="2"/>
          </p:nvPr>
        </p:nvSpPr>
        <p:spPr>
          <a:xfrm>
            <a:off x="7841126" y="0"/>
            <a:ext cx="10446874" cy="10288588"/>
          </a:xfrm>
          <a:prstGeom prst="rect">
            <a:avLst/>
          </a:prstGeom>
          <a:solidFill>
            <a:srgbClr val="353535">
              <a:alpha val="11764"/>
            </a:srgbClr>
          </a:solidFill>
          <a:ln>
            <a:noFill/>
          </a:ln>
        </p:spPr>
      </p:sp>
      <p:pic>
        <p:nvPicPr>
          <p:cNvPr id="4" name="Picture 3">
            <a:extLst>
              <a:ext uri="{FF2B5EF4-FFF2-40B4-BE49-F238E27FC236}">
                <a16:creationId xmlns:a16="http://schemas.microsoft.com/office/drawing/2014/main" id="{7885CB16-D422-BC4B-B14B-0EE24911C5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843130" cy="1881626"/>
          </a:xfrm>
          <a:prstGeom prst="rect">
            <a:avLst/>
          </a:prstGeom>
        </p:spPr>
      </p:pic>
    </p:spTree>
    <p:extLst>
      <p:ext uri="{BB962C8B-B14F-4D97-AF65-F5344CB8AC3E}">
        <p14:creationId xmlns:p14="http://schemas.microsoft.com/office/powerpoint/2010/main" val="26837231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6">
  <p:cSld name="36">
    <p:spTree>
      <p:nvGrpSpPr>
        <p:cNvPr id="1" name="Shape 49"/>
        <p:cNvGrpSpPr/>
        <p:nvPr/>
      </p:nvGrpSpPr>
      <p:grpSpPr>
        <a:xfrm>
          <a:off x="0" y="0"/>
          <a:ext cx="0" cy="0"/>
          <a:chOff x="0" y="0"/>
          <a:chExt cx="0" cy="0"/>
        </a:xfrm>
      </p:grpSpPr>
      <p:sp>
        <p:nvSpPr>
          <p:cNvPr id="50" name="Google Shape;50;p36"/>
          <p:cNvSpPr>
            <a:spLocks noGrp="1"/>
          </p:cNvSpPr>
          <p:nvPr>
            <p:ph type="pic" idx="2"/>
          </p:nvPr>
        </p:nvSpPr>
        <p:spPr>
          <a:xfrm>
            <a:off x="9401366" y="1401961"/>
            <a:ext cx="7507277" cy="7518587"/>
          </a:xfrm>
          <a:prstGeom prst="rect">
            <a:avLst/>
          </a:prstGeom>
          <a:solidFill>
            <a:srgbClr val="353535">
              <a:alpha val="11764"/>
            </a:srgbClr>
          </a:solidFill>
          <a:ln>
            <a:noFill/>
          </a:ln>
        </p:spPr>
      </p:sp>
      <p:sp>
        <p:nvSpPr>
          <p:cNvPr id="51" name="Google Shape;51;p3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2" name="Google Shape;52;p3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53" name="Google Shape;53;p3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26288495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6">
  <p:cSld name="26">
    <p:spTree>
      <p:nvGrpSpPr>
        <p:cNvPr id="1" name="Shape 54"/>
        <p:cNvGrpSpPr/>
        <p:nvPr/>
      </p:nvGrpSpPr>
      <p:grpSpPr>
        <a:xfrm>
          <a:off x="0" y="0"/>
          <a:ext cx="0" cy="0"/>
          <a:chOff x="0" y="0"/>
          <a:chExt cx="0" cy="0"/>
        </a:xfrm>
      </p:grpSpPr>
      <p:sp>
        <p:nvSpPr>
          <p:cNvPr id="55" name="Google Shape;55;p37"/>
          <p:cNvSpPr>
            <a:spLocks noGrp="1"/>
          </p:cNvSpPr>
          <p:nvPr>
            <p:ph type="pic" idx="2"/>
          </p:nvPr>
        </p:nvSpPr>
        <p:spPr>
          <a:xfrm>
            <a:off x="10460736" y="2301970"/>
            <a:ext cx="7827263" cy="7986618"/>
          </a:xfrm>
          <a:prstGeom prst="rect">
            <a:avLst/>
          </a:prstGeom>
          <a:solidFill>
            <a:srgbClr val="353535">
              <a:alpha val="11764"/>
            </a:srgbClr>
          </a:solidFill>
          <a:ln>
            <a:noFill/>
          </a:ln>
        </p:spPr>
      </p:sp>
      <p:sp>
        <p:nvSpPr>
          <p:cNvPr id="56" name="Google Shape;56;p3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57" name="Google Shape;57;p3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40584362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011E41"/>
        </a:solidFill>
        <a:effectLst/>
      </p:bgPr>
    </p:bg>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7974777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05">
  <p:cSld name="05">
    <p:spTree>
      <p:nvGrpSpPr>
        <p:cNvPr id="1" name="Shape 60"/>
        <p:cNvGrpSpPr/>
        <p:nvPr/>
      </p:nvGrpSpPr>
      <p:grpSpPr>
        <a:xfrm>
          <a:off x="0" y="0"/>
          <a:ext cx="0" cy="0"/>
          <a:chOff x="0" y="0"/>
          <a:chExt cx="0" cy="0"/>
        </a:xfrm>
      </p:grpSpPr>
      <p:sp>
        <p:nvSpPr>
          <p:cNvPr id="61" name="Google Shape;61;p39"/>
          <p:cNvSpPr>
            <a:spLocks noGrp="1"/>
          </p:cNvSpPr>
          <p:nvPr>
            <p:ph type="pic" idx="2"/>
          </p:nvPr>
        </p:nvSpPr>
        <p:spPr>
          <a:xfrm>
            <a:off x="0" y="0"/>
            <a:ext cx="18288000" cy="10288588"/>
          </a:xfrm>
          <a:prstGeom prst="rect">
            <a:avLst/>
          </a:prstGeom>
          <a:solidFill>
            <a:srgbClr val="353535">
              <a:alpha val="11764"/>
            </a:srgbClr>
          </a:solidFill>
          <a:ln>
            <a:noFill/>
          </a:ln>
        </p:spPr>
      </p:sp>
    </p:spTree>
    <p:extLst>
      <p:ext uri="{BB962C8B-B14F-4D97-AF65-F5344CB8AC3E}">
        <p14:creationId xmlns:p14="http://schemas.microsoft.com/office/powerpoint/2010/main" val="3403060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207753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06">
  <p:cSld name="06">
    <p:spTree>
      <p:nvGrpSpPr>
        <p:cNvPr id="1" name="Shape 62"/>
        <p:cNvGrpSpPr/>
        <p:nvPr/>
      </p:nvGrpSpPr>
      <p:grpSpPr>
        <a:xfrm>
          <a:off x="0" y="0"/>
          <a:ext cx="0" cy="0"/>
          <a:chOff x="0" y="0"/>
          <a:chExt cx="0" cy="0"/>
        </a:xfrm>
      </p:grpSpPr>
      <p:sp>
        <p:nvSpPr>
          <p:cNvPr id="63" name="Google Shape;63;p40"/>
          <p:cNvSpPr>
            <a:spLocks noGrp="1"/>
          </p:cNvSpPr>
          <p:nvPr>
            <p:ph type="pic" idx="2"/>
          </p:nvPr>
        </p:nvSpPr>
        <p:spPr>
          <a:xfrm>
            <a:off x="0" y="0"/>
            <a:ext cx="18288000" cy="10288588"/>
          </a:xfrm>
          <a:prstGeom prst="rect">
            <a:avLst/>
          </a:prstGeom>
          <a:solidFill>
            <a:srgbClr val="353535">
              <a:alpha val="11764"/>
            </a:srgbClr>
          </a:solidFill>
          <a:ln>
            <a:noFill/>
          </a:ln>
        </p:spPr>
      </p:sp>
      <p:sp>
        <p:nvSpPr>
          <p:cNvPr id="64" name="Google Shape;64;p4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65" name="Google Shape;65;p4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6" name="Google Shape;66;p4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3728323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08">
  <p:cSld name="08">
    <p:spTree>
      <p:nvGrpSpPr>
        <p:cNvPr id="1" name="Shape 67"/>
        <p:cNvGrpSpPr/>
        <p:nvPr/>
      </p:nvGrpSpPr>
      <p:grpSpPr>
        <a:xfrm>
          <a:off x="0" y="0"/>
          <a:ext cx="0" cy="0"/>
          <a:chOff x="0" y="0"/>
          <a:chExt cx="0" cy="0"/>
        </a:xfrm>
      </p:grpSpPr>
      <p:sp>
        <p:nvSpPr>
          <p:cNvPr id="68" name="Google Shape;68;p41"/>
          <p:cNvSpPr>
            <a:spLocks noGrp="1"/>
          </p:cNvSpPr>
          <p:nvPr>
            <p:ph type="pic" idx="2"/>
          </p:nvPr>
        </p:nvSpPr>
        <p:spPr>
          <a:xfrm>
            <a:off x="0" y="0"/>
            <a:ext cx="18288000" cy="10288588"/>
          </a:xfrm>
          <a:prstGeom prst="rect">
            <a:avLst/>
          </a:prstGeom>
          <a:solidFill>
            <a:srgbClr val="353535">
              <a:alpha val="11764"/>
            </a:srgbClr>
          </a:solidFill>
          <a:ln>
            <a:noFill/>
          </a:ln>
        </p:spPr>
      </p:sp>
      <p:sp>
        <p:nvSpPr>
          <p:cNvPr id="69" name="Google Shape;69;p41"/>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41"/>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1" name="Google Shape;71;p4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2" name="Google Shape;72;p41"/>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41"/>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13411469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09">
  <p:cSld name="09">
    <p:bg>
      <p:bgPr>
        <a:solidFill>
          <a:srgbClr val="011E41"/>
        </a:solidFill>
        <a:effectLst/>
      </p:bgPr>
    </p:bg>
    <p:spTree>
      <p:nvGrpSpPr>
        <p:cNvPr id="1" name="Shape 74"/>
        <p:cNvGrpSpPr/>
        <p:nvPr/>
      </p:nvGrpSpPr>
      <p:grpSpPr>
        <a:xfrm>
          <a:off x="0" y="0"/>
          <a:ext cx="0" cy="0"/>
          <a:chOff x="0" y="0"/>
          <a:chExt cx="0" cy="0"/>
        </a:xfrm>
      </p:grpSpPr>
      <p:pic>
        <p:nvPicPr>
          <p:cNvPr id="75" name="Google Shape;75;p4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76" name="Google Shape;76;p42"/>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42"/>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chemeClr val="lt2"/>
                </a:solidFill>
                <a:latin typeface="Montserrat SemiBold"/>
                <a:ea typeface="Montserrat SemiBold"/>
                <a:cs typeface="Montserrat SemiBold"/>
                <a:sym typeface="Montserrat SemiBold"/>
              </a:rPr>
              <a:t>31 January 2022</a:t>
            </a:r>
            <a:endParaRPr sz="2400" b="1" i="0">
              <a:solidFill>
                <a:schemeClr val="lt2"/>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1004315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07">
  <p:cSld name="07">
    <p:spTree>
      <p:nvGrpSpPr>
        <p:cNvPr id="1" name="Shape 78"/>
        <p:cNvGrpSpPr/>
        <p:nvPr/>
      </p:nvGrpSpPr>
      <p:grpSpPr>
        <a:xfrm>
          <a:off x="0" y="0"/>
          <a:ext cx="0" cy="0"/>
          <a:chOff x="0" y="0"/>
          <a:chExt cx="0" cy="0"/>
        </a:xfrm>
      </p:grpSpPr>
      <p:sp>
        <p:nvSpPr>
          <p:cNvPr id="79" name="Google Shape;79;p43"/>
          <p:cNvSpPr>
            <a:spLocks noGrp="1"/>
          </p:cNvSpPr>
          <p:nvPr>
            <p:ph type="pic" idx="2"/>
          </p:nvPr>
        </p:nvSpPr>
        <p:spPr>
          <a:xfrm>
            <a:off x="0" y="0"/>
            <a:ext cx="18288000" cy="10288588"/>
          </a:xfrm>
          <a:prstGeom prst="rect">
            <a:avLst/>
          </a:prstGeom>
          <a:solidFill>
            <a:srgbClr val="353535">
              <a:alpha val="11764"/>
            </a:srgbClr>
          </a:solidFill>
          <a:ln>
            <a:noFill/>
          </a:ln>
        </p:spPr>
      </p:sp>
      <p:sp>
        <p:nvSpPr>
          <p:cNvPr id="80" name="Google Shape;80;p43"/>
          <p:cNvSpPr/>
          <p:nvPr/>
        </p:nvSpPr>
        <p:spPr>
          <a:xfrm rot="-2700000">
            <a:off x="-4975069" y="2029188"/>
            <a:ext cx="17752544" cy="377895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3"/>
          <p:cNvSpPr/>
          <p:nvPr/>
        </p:nvSpPr>
        <p:spPr>
          <a:xfrm rot="-2700000">
            <a:off x="12735456" y="7087331"/>
            <a:ext cx="8322977" cy="4113339"/>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2" name="Google Shape;82;p43" descr="A sign in the dark&#10;&#10;Description automatically generated"/>
          <p:cNvPicPr preferRelativeResize="0"/>
          <p:nvPr/>
        </p:nvPicPr>
        <p:blipFill rotWithShape="1">
          <a:blip r:embed="rId2">
            <a:alphaModFix/>
          </a:blip>
          <a:srcRect/>
          <a:stretch/>
        </p:blipFill>
        <p:spPr>
          <a:xfrm>
            <a:off x="-2665378" y="-7435166"/>
            <a:ext cx="20236810" cy="20236810"/>
          </a:xfrm>
          <a:prstGeom prst="rect">
            <a:avLst/>
          </a:prstGeom>
          <a:noFill/>
          <a:ln>
            <a:noFill/>
          </a:ln>
        </p:spPr>
      </p:pic>
      <p:sp>
        <p:nvSpPr>
          <p:cNvPr id="83" name="Google Shape;83;p43"/>
          <p:cNvSpPr/>
          <p:nvPr/>
        </p:nvSpPr>
        <p:spPr>
          <a:xfrm rot="-2700000">
            <a:off x="-2493619" y="-545547"/>
            <a:ext cx="7580100" cy="3625588"/>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4" name="Google Shape;84;p43" descr="A picture containing drawing&#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
        <p:nvSpPr>
          <p:cNvPr id="85" name="Google Shape;85;p43"/>
          <p:cNvSpPr txBox="1">
            <a:spLocks noGrp="1"/>
          </p:cNvSpPr>
          <p:nvPr>
            <p:ph type="title"/>
          </p:nvPr>
        </p:nvSpPr>
        <p:spPr>
          <a:xfrm>
            <a:off x="6974958" y="5805497"/>
            <a:ext cx="10167255" cy="2490076"/>
          </a:xfrm>
          <a:prstGeom prst="rect">
            <a:avLst/>
          </a:prstGeom>
          <a:noFill/>
          <a:ln>
            <a:noFill/>
          </a:ln>
        </p:spPr>
        <p:txBody>
          <a:bodyPr spcFirstLastPara="1" wrap="square" lIns="91425" tIns="45700" rIns="91425" bIns="45700" anchor="t" anchorCtr="0">
            <a:noAutofit/>
          </a:bodyPr>
          <a:lstStyle>
            <a:lvl1pPr marR="0" lvl="0" algn="r" rtl="0">
              <a:lnSpc>
                <a:spcPct val="80000"/>
              </a:lnSpc>
              <a:spcBef>
                <a:spcPts val="0"/>
              </a:spcBef>
              <a:spcAft>
                <a:spcPts val="0"/>
              </a:spcAft>
              <a:buClr>
                <a:srgbClr val="F5333F"/>
              </a:buClr>
              <a:buSzPts val="6600"/>
              <a:buFont typeface="Montserrat"/>
              <a:buNone/>
              <a:defRPr sz="6600" b="1" i="0" u="none" strike="noStrike" cap="none">
                <a:solidFill>
                  <a:srgbClr val="F5333F"/>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43"/>
          <p:cNvSpPr txBox="1"/>
          <p:nvPr/>
        </p:nvSpPr>
        <p:spPr>
          <a:xfrm>
            <a:off x="11942955" y="9036862"/>
            <a:ext cx="5199258"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1" i="0">
                <a:solidFill>
                  <a:srgbClr val="011E41"/>
                </a:solidFill>
                <a:latin typeface="Montserrat SemiBold"/>
                <a:ea typeface="Montserrat SemiBold"/>
                <a:cs typeface="Montserrat SemiBold"/>
                <a:sym typeface="Montserrat SemiBold"/>
              </a:rPr>
              <a:t>31 January 2022</a:t>
            </a:r>
            <a:endParaRPr sz="2400" b="1" i="0">
              <a:solidFill>
                <a:srgbClr val="011E41"/>
              </a:solidFill>
              <a:latin typeface="Montserrat SemiBold"/>
              <a:ea typeface="Montserrat SemiBold"/>
              <a:cs typeface="Montserrat SemiBold"/>
              <a:sym typeface="Montserrat SemiBold"/>
            </a:endParaRPr>
          </a:p>
        </p:txBody>
      </p:sp>
    </p:spTree>
    <p:extLst>
      <p:ext uri="{BB962C8B-B14F-4D97-AF65-F5344CB8AC3E}">
        <p14:creationId xmlns:p14="http://schemas.microsoft.com/office/powerpoint/2010/main" val="19304069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0">
  <p:cSld name="10">
    <p:spTree>
      <p:nvGrpSpPr>
        <p:cNvPr id="1" name="Shape 87"/>
        <p:cNvGrpSpPr/>
        <p:nvPr/>
      </p:nvGrpSpPr>
      <p:grpSpPr>
        <a:xfrm>
          <a:off x="0" y="0"/>
          <a:ext cx="0" cy="0"/>
          <a:chOff x="0" y="0"/>
          <a:chExt cx="0" cy="0"/>
        </a:xfrm>
      </p:grpSpPr>
      <p:sp>
        <p:nvSpPr>
          <p:cNvPr id="88" name="Google Shape;88;p44"/>
          <p:cNvSpPr>
            <a:spLocks noGrp="1"/>
          </p:cNvSpPr>
          <p:nvPr>
            <p:ph type="pic" idx="2"/>
          </p:nvPr>
        </p:nvSpPr>
        <p:spPr>
          <a:xfrm>
            <a:off x="383056" y="338143"/>
            <a:ext cx="17521895" cy="9625008"/>
          </a:xfrm>
          <a:prstGeom prst="rect">
            <a:avLst/>
          </a:prstGeom>
          <a:solidFill>
            <a:srgbClr val="353535">
              <a:alpha val="11764"/>
            </a:srgbClr>
          </a:solidFill>
          <a:ln>
            <a:noFill/>
          </a:ln>
        </p:spPr>
      </p:sp>
    </p:spTree>
    <p:extLst>
      <p:ext uri="{BB962C8B-B14F-4D97-AF65-F5344CB8AC3E}">
        <p14:creationId xmlns:p14="http://schemas.microsoft.com/office/powerpoint/2010/main" val="39738712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3">
  <p:cSld name="13">
    <p:spTree>
      <p:nvGrpSpPr>
        <p:cNvPr id="1" name="Shape 89"/>
        <p:cNvGrpSpPr/>
        <p:nvPr/>
      </p:nvGrpSpPr>
      <p:grpSpPr>
        <a:xfrm>
          <a:off x="0" y="0"/>
          <a:ext cx="0" cy="0"/>
          <a:chOff x="0" y="0"/>
          <a:chExt cx="0" cy="0"/>
        </a:xfrm>
      </p:grpSpPr>
      <p:sp>
        <p:nvSpPr>
          <p:cNvPr id="90" name="Google Shape;90;p45"/>
          <p:cNvSpPr>
            <a:spLocks noGrp="1"/>
          </p:cNvSpPr>
          <p:nvPr>
            <p:ph type="pic" idx="2"/>
          </p:nvPr>
        </p:nvSpPr>
        <p:spPr>
          <a:xfrm flipH="1">
            <a:off x="-1" y="0"/>
            <a:ext cx="14712019" cy="4511040"/>
          </a:xfrm>
          <a:prstGeom prst="rect">
            <a:avLst/>
          </a:prstGeom>
          <a:solidFill>
            <a:srgbClr val="353535">
              <a:alpha val="11764"/>
            </a:srgbClr>
          </a:solidFill>
          <a:ln>
            <a:noFill/>
          </a:ln>
        </p:spPr>
      </p:sp>
      <p:sp>
        <p:nvSpPr>
          <p:cNvPr id="91" name="Google Shape;91;p4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2" name="Google Shape;92;p4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3" name="Google Shape;93;p4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2292115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4">
  <p:cSld name="14">
    <p:spTree>
      <p:nvGrpSpPr>
        <p:cNvPr id="1" name="Shape 94"/>
        <p:cNvGrpSpPr/>
        <p:nvPr/>
      </p:nvGrpSpPr>
      <p:grpSpPr>
        <a:xfrm>
          <a:off x="0" y="0"/>
          <a:ext cx="0" cy="0"/>
          <a:chOff x="0" y="0"/>
          <a:chExt cx="0" cy="0"/>
        </a:xfrm>
      </p:grpSpPr>
      <p:sp>
        <p:nvSpPr>
          <p:cNvPr id="95" name="Google Shape;95;p46"/>
          <p:cNvSpPr>
            <a:spLocks noGrp="1"/>
          </p:cNvSpPr>
          <p:nvPr>
            <p:ph type="pic" idx="2"/>
          </p:nvPr>
        </p:nvSpPr>
        <p:spPr>
          <a:xfrm>
            <a:off x="1553028" y="0"/>
            <a:ext cx="16734972" cy="5379495"/>
          </a:xfrm>
          <a:prstGeom prst="rect">
            <a:avLst/>
          </a:prstGeom>
          <a:solidFill>
            <a:srgbClr val="353535">
              <a:alpha val="11764"/>
            </a:srgbClr>
          </a:solidFill>
          <a:ln>
            <a:noFill/>
          </a:ln>
        </p:spPr>
      </p:sp>
      <p:sp>
        <p:nvSpPr>
          <p:cNvPr id="96" name="Google Shape;96;p4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97" name="Google Shape;97;p4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98" name="Google Shape;98;p4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20110309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5">
  <p:cSld name="15">
    <p:spTree>
      <p:nvGrpSpPr>
        <p:cNvPr id="1" name="Shape 99"/>
        <p:cNvGrpSpPr/>
        <p:nvPr/>
      </p:nvGrpSpPr>
      <p:grpSpPr>
        <a:xfrm>
          <a:off x="0" y="0"/>
          <a:ext cx="0" cy="0"/>
          <a:chOff x="0" y="0"/>
          <a:chExt cx="0" cy="0"/>
        </a:xfrm>
      </p:grpSpPr>
      <p:sp>
        <p:nvSpPr>
          <p:cNvPr id="100" name="Google Shape;100;p47"/>
          <p:cNvSpPr>
            <a:spLocks noGrp="1"/>
          </p:cNvSpPr>
          <p:nvPr>
            <p:ph type="pic" idx="2"/>
          </p:nvPr>
        </p:nvSpPr>
        <p:spPr>
          <a:xfrm>
            <a:off x="0" y="0"/>
            <a:ext cx="9601200" cy="10288588"/>
          </a:xfrm>
          <a:prstGeom prst="rect">
            <a:avLst/>
          </a:prstGeom>
          <a:solidFill>
            <a:srgbClr val="353535">
              <a:alpha val="11764"/>
            </a:srgbClr>
          </a:solidFill>
          <a:ln>
            <a:noFill/>
          </a:ln>
        </p:spPr>
      </p:sp>
      <p:sp>
        <p:nvSpPr>
          <p:cNvPr id="101" name="Google Shape;101;p4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2" name="Google Shape;102;p4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6" name="Picture 5">
            <a:extLst>
              <a:ext uri="{FF2B5EF4-FFF2-40B4-BE49-F238E27FC236}">
                <a16:creationId xmlns:a16="http://schemas.microsoft.com/office/drawing/2014/main" id="{119AAFB1-DD1E-6642-8871-41EAA434B4F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444870" y="1"/>
            <a:ext cx="3843130" cy="1881626"/>
          </a:xfrm>
          <a:prstGeom prst="rect">
            <a:avLst/>
          </a:prstGeom>
        </p:spPr>
      </p:pic>
    </p:spTree>
    <p:extLst>
      <p:ext uri="{BB962C8B-B14F-4D97-AF65-F5344CB8AC3E}">
        <p14:creationId xmlns:p14="http://schemas.microsoft.com/office/powerpoint/2010/main" val="4534575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6">
  <p:cSld name="16">
    <p:spTree>
      <p:nvGrpSpPr>
        <p:cNvPr id="1" name="Shape 104"/>
        <p:cNvGrpSpPr/>
        <p:nvPr/>
      </p:nvGrpSpPr>
      <p:grpSpPr>
        <a:xfrm>
          <a:off x="0" y="0"/>
          <a:ext cx="0" cy="0"/>
          <a:chOff x="0" y="0"/>
          <a:chExt cx="0" cy="0"/>
        </a:xfrm>
      </p:grpSpPr>
      <p:sp>
        <p:nvSpPr>
          <p:cNvPr id="105" name="Google Shape;105;p48"/>
          <p:cNvSpPr>
            <a:spLocks noGrp="1"/>
          </p:cNvSpPr>
          <p:nvPr>
            <p:ph type="pic" idx="2"/>
          </p:nvPr>
        </p:nvSpPr>
        <p:spPr>
          <a:xfrm>
            <a:off x="0" y="0"/>
            <a:ext cx="6698918" cy="6698919"/>
          </a:xfrm>
          <a:prstGeom prst="rect">
            <a:avLst/>
          </a:prstGeom>
          <a:solidFill>
            <a:srgbClr val="353535">
              <a:alpha val="11764"/>
            </a:srgbClr>
          </a:solidFill>
          <a:ln>
            <a:noFill/>
          </a:ln>
        </p:spPr>
      </p:sp>
      <p:sp>
        <p:nvSpPr>
          <p:cNvPr id="106" name="Google Shape;106;p48"/>
          <p:cNvSpPr>
            <a:spLocks noGrp="1"/>
          </p:cNvSpPr>
          <p:nvPr>
            <p:ph type="pic" idx="3"/>
          </p:nvPr>
        </p:nvSpPr>
        <p:spPr>
          <a:xfrm>
            <a:off x="4279192" y="4287009"/>
            <a:ext cx="4798110" cy="4798111"/>
          </a:xfrm>
          <a:prstGeom prst="rect">
            <a:avLst/>
          </a:prstGeom>
          <a:solidFill>
            <a:srgbClr val="353535">
              <a:alpha val="11764"/>
            </a:srgbClr>
          </a:solidFill>
          <a:ln>
            <a:noFill/>
          </a:ln>
        </p:spPr>
      </p:sp>
      <p:sp>
        <p:nvSpPr>
          <p:cNvPr id="107" name="Google Shape;107;p4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08" name="Google Shape;108;p4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09" name="Google Shape;109;p4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4809221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7">
  <p:cSld name="17">
    <p:spTree>
      <p:nvGrpSpPr>
        <p:cNvPr id="1" name="Shape 110"/>
        <p:cNvGrpSpPr/>
        <p:nvPr/>
      </p:nvGrpSpPr>
      <p:grpSpPr>
        <a:xfrm>
          <a:off x="0" y="0"/>
          <a:ext cx="0" cy="0"/>
          <a:chOff x="0" y="0"/>
          <a:chExt cx="0" cy="0"/>
        </a:xfrm>
      </p:grpSpPr>
      <p:sp>
        <p:nvSpPr>
          <p:cNvPr id="111" name="Google Shape;111;p49"/>
          <p:cNvSpPr>
            <a:spLocks noGrp="1"/>
          </p:cNvSpPr>
          <p:nvPr>
            <p:ph type="pic" idx="2"/>
          </p:nvPr>
        </p:nvSpPr>
        <p:spPr>
          <a:xfrm>
            <a:off x="6907700" y="3429529"/>
            <a:ext cx="3466042" cy="3429529"/>
          </a:xfrm>
          <a:prstGeom prst="rect">
            <a:avLst/>
          </a:prstGeom>
          <a:solidFill>
            <a:srgbClr val="353535">
              <a:alpha val="11764"/>
            </a:srgbClr>
          </a:solidFill>
          <a:ln>
            <a:noFill/>
          </a:ln>
        </p:spPr>
      </p:sp>
      <p:sp>
        <p:nvSpPr>
          <p:cNvPr id="112" name="Google Shape;112;p49"/>
          <p:cNvSpPr>
            <a:spLocks noGrp="1"/>
          </p:cNvSpPr>
          <p:nvPr>
            <p:ph type="pic" idx="3"/>
          </p:nvPr>
        </p:nvSpPr>
        <p:spPr>
          <a:xfrm>
            <a:off x="-24384" y="0"/>
            <a:ext cx="3466042" cy="3429529"/>
          </a:xfrm>
          <a:prstGeom prst="rect">
            <a:avLst/>
          </a:prstGeom>
          <a:solidFill>
            <a:srgbClr val="353535">
              <a:alpha val="11764"/>
            </a:srgbClr>
          </a:solidFill>
          <a:ln>
            <a:noFill/>
          </a:ln>
        </p:spPr>
      </p:sp>
      <p:sp>
        <p:nvSpPr>
          <p:cNvPr id="113" name="Google Shape;113;p49"/>
          <p:cNvSpPr>
            <a:spLocks noGrp="1"/>
          </p:cNvSpPr>
          <p:nvPr>
            <p:ph type="pic" idx="4"/>
          </p:nvPr>
        </p:nvSpPr>
        <p:spPr>
          <a:xfrm>
            <a:off x="3441658" y="3429529"/>
            <a:ext cx="3466042" cy="3429529"/>
          </a:xfrm>
          <a:prstGeom prst="rect">
            <a:avLst/>
          </a:prstGeom>
          <a:solidFill>
            <a:srgbClr val="353535">
              <a:alpha val="11764"/>
            </a:srgbClr>
          </a:solidFill>
          <a:ln>
            <a:noFill/>
          </a:ln>
        </p:spPr>
      </p:sp>
      <p:sp>
        <p:nvSpPr>
          <p:cNvPr id="114" name="Google Shape;114;p49"/>
          <p:cNvSpPr>
            <a:spLocks noGrp="1"/>
          </p:cNvSpPr>
          <p:nvPr>
            <p:ph type="pic" idx="5"/>
          </p:nvPr>
        </p:nvSpPr>
        <p:spPr>
          <a:xfrm>
            <a:off x="-24384" y="3429529"/>
            <a:ext cx="3466042" cy="3429529"/>
          </a:xfrm>
          <a:prstGeom prst="rect">
            <a:avLst/>
          </a:prstGeom>
          <a:solidFill>
            <a:srgbClr val="353535">
              <a:alpha val="11764"/>
            </a:srgbClr>
          </a:solidFill>
          <a:ln>
            <a:noFill/>
          </a:ln>
        </p:spPr>
      </p:sp>
      <p:sp>
        <p:nvSpPr>
          <p:cNvPr id="115" name="Google Shape;115;p49"/>
          <p:cNvSpPr>
            <a:spLocks noGrp="1"/>
          </p:cNvSpPr>
          <p:nvPr>
            <p:ph type="pic" idx="6"/>
          </p:nvPr>
        </p:nvSpPr>
        <p:spPr>
          <a:xfrm>
            <a:off x="3441658" y="6859059"/>
            <a:ext cx="3466042" cy="3429529"/>
          </a:xfrm>
          <a:prstGeom prst="rect">
            <a:avLst/>
          </a:prstGeom>
          <a:solidFill>
            <a:srgbClr val="353535">
              <a:alpha val="11764"/>
            </a:srgbClr>
          </a:solidFill>
          <a:ln>
            <a:noFill/>
          </a:ln>
        </p:spPr>
      </p:sp>
      <p:sp>
        <p:nvSpPr>
          <p:cNvPr id="116" name="Google Shape;116;p49"/>
          <p:cNvSpPr>
            <a:spLocks noGrp="1"/>
          </p:cNvSpPr>
          <p:nvPr>
            <p:ph type="pic" idx="7"/>
          </p:nvPr>
        </p:nvSpPr>
        <p:spPr>
          <a:xfrm>
            <a:off x="-24384" y="6859059"/>
            <a:ext cx="3466042" cy="3429529"/>
          </a:xfrm>
          <a:prstGeom prst="rect">
            <a:avLst/>
          </a:prstGeom>
          <a:solidFill>
            <a:srgbClr val="353535">
              <a:alpha val="11764"/>
            </a:srgbClr>
          </a:solidFill>
          <a:ln>
            <a:noFill/>
          </a:ln>
        </p:spPr>
      </p:sp>
      <p:sp>
        <p:nvSpPr>
          <p:cNvPr id="117" name="Google Shape;117;p4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18" name="Google Shape;118;p4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19" name="Google Shape;119;p4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404885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9" name="Picture Placeholder 2"/>
          <p:cNvSpPr>
            <a:spLocks noGrp="1"/>
          </p:cNvSpPr>
          <p:nvPr>
            <p:ph type="pic" sz="quarter" idx="10"/>
          </p:nvPr>
        </p:nvSpPr>
        <p:spPr>
          <a:xfrm>
            <a:off x="0" y="0"/>
            <a:ext cx="18288000" cy="10288588"/>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3" name="Picture 2" descr="A picture containing drawing&#10;&#10;Description automatically generated">
            <a:extLst>
              <a:ext uri="{FF2B5EF4-FFF2-40B4-BE49-F238E27FC236}">
                <a16:creationId xmlns:a16="http://schemas.microsoft.com/office/drawing/2014/main" id="{F5DB4604-7DA3-F742-9E0A-E8C5683AF9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813942" cy="1769190"/>
          </a:xfrm>
          <a:prstGeom prst="rect">
            <a:avLst/>
          </a:prstGeom>
        </p:spPr>
      </p:pic>
    </p:spTree>
    <p:extLst>
      <p:ext uri="{BB962C8B-B14F-4D97-AF65-F5344CB8AC3E}">
        <p14:creationId xmlns:p14="http://schemas.microsoft.com/office/powerpoint/2010/main" val="1485689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8">
  <p:cSld name="18">
    <p:spTree>
      <p:nvGrpSpPr>
        <p:cNvPr id="1" name="Shape 120"/>
        <p:cNvGrpSpPr/>
        <p:nvPr/>
      </p:nvGrpSpPr>
      <p:grpSpPr>
        <a:xfrm>
          <a:off x="0" y="0"/>
          <a:ext cx="0" cy="0"/>
          <a:chOff x="0" y="0"/>
          <a:chExt cx="0" cy="0"/>
        </a:xfrm>
      </p:grpSpPr>
      <p:sp>
        <p:nvSpPr>
          <p:cNvPr id="121" name="Google Shape;121;p50"/>
          <p:cNvSpPr>
            <a:spLocks noGrp="1"/>
          </p:cNvSpPr>
          <p:nvPr>
            <p:ph type="pic" idx="2"/>
          </p:nvPr>
        </p:nvSpPr>
        <p:spPr>
          <a:xfrm>
            <a:off x="11359170" y="0"/>
            <a:ext cx="2271834" cy="2247901"/>
          </a:xfrm>
          <a:prstGeom prst="rect">
            <a:avLst/>
          </a:prstGeom>
          <a:solidFill>
            <a:srgbClr val="353535">
              <a:alpha val="11764"/>
            </a:srgbClr>
          </a:solidFill>
          <a:ln>
            <a:noFill/>
          </a:ln>
        </p:spPr>
      </p:sp>
      <p:sp>
        <p:nvSpPr>
          <p:cNvPr id="122" name="Google Shape;122;p50"/>
          <p:cNvSpPr>
            <a:spLocks noGrp="1"/>
          </p:cNvSpPr>
          <p:nvPr>
            <p:ph type="pic" idx="3"/>
          </p:nvPr>
        </p:nvSpPr>
        <p:spPr>
          <a:xfrm>
            <a:off x="9087336" y="0"/>
            <a:ext cx="2271834" cy="2247901"/>
          </a:xfrm>
          <a:prstGeom prst="rect">
            <a:avLst/>
          </a:prstGeom>
          <a:solidFill>
            <a:srgbClr val="353535">
              <a:alpha val="11764"/>
            </a:srgbClr>
          </a:solidFill>
          <a:ln>
            <a:noFill/>
          </a:ln>
        </p:spPr>
      </p:sp>
      <p:sp>
        <p:nvSpPr>
          <p:cNvPr id="123" name="Google Shape;123;p50"/>
          <p:cNvSpPr>
            <a:spLocks noGrp="1"/>
          </p:cNvSpPr>
          <p:nvPr>
            <p:ph type="pic" idx="4"/>
          </p:nvPr>
        </p:nvSpPr>
        <p:spPr>
          <a:xfrm>
            <a:off x="6815502" y="0"/>
            <a:ext cx="2271834" cy="2247901"/>
          </a:xfrm>
          <a:prstGeom prst="rect">
            <a:avLst/>
          </a:prstGeom>
          <a:solidFill>
            <a:srgbClr val="353535">
              <a:alpha val="11764"/>
            </a:srgbClr>
          </a:solidFill>
          <a:ln>
            <a:noFill/>
          </a:ln>
        </p:spPr>
      </p:sp>
      <p:sp>
        <p:nvSpPr>
          <p:cNvPr id="124" name="Google Shape;124;p50"/>
          <p:cNvSpPr>
            <a:spLocks noGrp="1"/>
          </p:cNvSpPr>
          <p:nvPr>
            <p:ph type="pic" idx="5"/>
          </p:nvPr>
        </p:nvSpPr>
        <p:spPr>
          <a:xfrm>
            <a:off x="4543668" y="0"/>
            <a:ext cx="2271834" cy="2247901"/>
          </a:xfrm>
          <a:prstGeom prst="rect">
            <a:avLst/>
          </a:prstGeom>
          <a:solidFill>
            <a:srgbClr val="353535">
              <a:alpha val="11764"/>
            </a:srgbClr>
          </a:solidFill>
          <a:ln>
            <a:noFill/>
          </a:ln>
        </p:spPr>
      </p:sp>
      <p:sp>
        <p:nvSpPr>
          <p:cNvPr id="125" name="Google Shape;125;p50"/>
          <p:cNvSpPr>
            <a:spLocks noGrp="1"/>
          </p:cNvSpPr>
          <p:nvPr>
            <p:ph type="pic" idx="6"/>
          </p:nvPr>
        </p:nvSpPr>
        <p:spPr>
          <a:xfrm>
            <a:off x="2271834" y="0"/>
            <a:ext cx="2271834" cy="2247901"/>
          </a:xfrm>
          <a:prstGeom prst="rect">
            <a:avLst/>
          </a:prstGeom>
          <a:solidFill>
            <a:srgbClr val="353535">
              <a:alpha val="11764"/>
            </a:srgbClr>
          </a:solidFill>
          <a:ln>
            <a:noFill/>
          </a:ln>
        </p:spPr>
      </p:sp>
      <p:sp>
        <p:nvSpPr>
          <p:cNvPr id="126" name="Google Shape;126;p50"/>
          <p:cNvSpPr>
            <a:spLocks noGrp="1"/>
          </p:cNvSpPr>
          <p:nvPr>
            <p:ph type="pic" idx="7"/>
          </p:nvPr>
        </p:nvSpPr>
        <p:spPr>
          <a:xfrm>
            <a:off x="0" y="0"/>
            <a:ext cx="2271834" cy="2247901"/>
          </a:xfrm>
          <a:prstGeom prst="rect">
            <a:avLst/>
          </a:prstGeom>
          <a:solidFill>
            <a:srgbClr val="353535">
              <a:alpha val="11764"/>
            </a:srgbClr>
          </a:solidFill>
          <a:ln>
            <a:noFill/>
          </a:ln>
        </p:spPr>
      </p:sp>
      <p:sp>
        <p:nvSpPr>
          <p:cNvPr id="127" name="Google Shape;127;p50"/>
          <p:cNvSpPr>
            <a:spLocks noGrp="1"/>
          </p:cNvSpPr>
          <p:nvPr>
            <p:ph type="pic" idx="8"/>
          </p:nvPr>
        </p:nvSpPr>
        <p:spPr>
          <a:xfrm>
            <a:off x="9087336" y="2247901"/>
            <a:ext cx="2271834" cy="2247901"/>
          </a:xfrm>
          <a:prstGeom prst="rect">
            <a:avLst/>
          </a:prstGeom>
          <a:solidFill>
            <a:srgbClr val="353535">
              <a:alpha val="11764"/>
            </a:srgbClr>
          </a:solidFill>
          <a:ln>
            <a:noFill/>
          </a:ln>
        </p:spPr>
      </p:sp>
      <p:sp>
        <p:nvSpPr>
          <p:cNvPr id="128" name="Google Shape;128;p50"/>
          <p:cNvSpPr>
            <a:spLocks noGrp="1"/>
          </p:cNvSpPr>
          <p:nvPr>
            <p:ph type="pic" idx="9"/>
          </p:nvPr>
        </p:nvSpPr>
        <p:spPr>
          <a:xfrm>
            <a:off x="6815502" y="2247901"/>
            <a:ext cx="2271834" cy="2247901"/>
          </a:xfrm>
          <a:prstGeom prst="rect">
            <a:avLst/>
          </a:prstGeom>
          <a:solidFill>
            <a:srgbClr val="353535">
              <a:alpha val="11764"/>
            </a:srgbClr>
          </a:solidFill>
          <a:ln>
            <a:noFill/>
          </a:ln>
        </p:spPr>
      </p:sp>
      <p:sp>
        <p:nvSpPr>
          <p:cNvPr id="129" name="Google Shape;129;p50"/>
          <p:cNvSpPr>
            <a:spLocks noGrp="1"/>
          </p:cNvSpPr>
          <p:nvPr>
            <p:ph type="pic" idx="13"/>
          </p:nvPr>
        </p:nvSpPr>
        <p:spPr>
          <a:xfrm>
            <a:off x="4543668" y="2247901"/>
            <a:ext cx="2271834" cy="2247901"/>
          </a:xfrm>
          <a:prstGeom prst="rect">
            <a:avLst/>
          </a:prstGeom>
          <a:solidFill>
            <a:srgbClr val="353535">
              <a:alpha val="11764"/>
            </a:srgbClr>
          </a:solidFill>
          <a:ln>
            <a:noFill/>
          </a:ln>
        </p:spPr>
      </p:sp>
      <p:sp>
        <p:nvSpPr>
          <p:cNvPr id="130" name="Google Shape;130;p50"/>
          <p:cNvSpPr>
            <a:spLocks noGrp="1"/>
          </p:cNvSpPr>
          <p:nvPr>
            <p:ph type="pic" idx="14"/>
          </p:nvPr>
        </p:nvSpPr>
        <p:spPr>
          <a:xfrm>
            <a:off x="2271834" y="2247901"/>
            <a:ext cx="2271834" cy="2247901"/>
          </a:xfrm>
          <a:prstGeom prst="rect">
            <a:avLst/>
          </a:prstGeom>
          <a:solidFill>
            <a:srgbClr val="353535">
              <a:alpha val="11764"/>
            </a:srgbClr>
          </a:solidFill>
          <a:ln>
            <a:noFill/>
          </a:ln>
        </p:spPr>
      </p:sp>
      <p:sp>
        <p:nvSpPr>
          <p:cNvPr id="131" name="Google Shape;131;p50"/>
          <p:cNvSpPr>
            <a:spLocks noGrp="1"/>
          </p:cNvSpPr>
          <p:nvPr>
            <p:ph type="pic" idx="15"/>
          </p:nvPr>
        </p:nvSpPr>
        <p:spPr>
          <a:xfrm>
            <a:off x="0" y="2247901"/>
            <a:ext cx="2271834" cy="2247901"/>
          </a:xfrm>
          <a:prstGeom prst="rect">
            <a:avLst/>
          </a:prstGeom>
          <a:solidFill>
            <a:srgbClr val="353535">
              <a:alpha val="11764"/>
            </a:srgbClr>
          </a:solidFill>
          <a:ln>
            <a:noFill/>
          </a:ln>
        </p:spPr>
      </p:sp>
      <p:sp>
        <p:nvSpPr>
          <p:cNvPr id="132" name="Google Shape;132;p50"/>
          <p:cNvSpPr>
            <a:spLocks noGrp="1"/>
          </p:cNvSpPr>
          <p:nvPr>
            <p:ph type="pic" idx="16"/>
          </p:nvPr>
        </p:nvSpPr>
        <p:spPr>
          <a:xfrm>
            <a:off x="4543668" y="4495802"/>
            <a:ext cx="2271834" cy="2247901"/>
          </a:xfrm>
          <a:prstGeom prst="rect">
            <a:avLst/>
          </a:prstGeom>
          <a:solidFill>
            <a:srgbClr val="353535">
              <a:alpha val="11764"/>
            </a:srgbClr>
          </a:solidFill>
          <a:ln>
            <a:noFill/>
          </a:ln>
        </p:spPr>
      </p:sp>
      <p:sp>
        <p:nvSpPr>
          <p:cNvPr id="133" name="Google Shape;133;p50"/>
          <p:cNvSpPr>
            <a:spLocks noGrp="1"/>
          </p:cNvSpPr>
          <p:nvPr>
            <p:ph type="pic" idx="17"/>
          </p:nvPr>
        </p:nvSpPr>
        <p:spPr>
          <a:xfrm>
            <a:off x="2271834" y="4495802"/>
            <a:ext cx="2271834" cy="2247901"/>
          </a:xfrm>
          <a:prstGeom prst="rect">
            <a:avLst/>
          </a:prstGeom>
          <a:solidFill>
            <a:srgbClr val="353535">
              <a:alpha val="11764"/>
            </a:srgbClr>
          </a:solidFill>
          <a:ln>
            <a:noFill/>
          </a:ln>
        </p:spPr>
      </p:sp>
      <p:sp>
        <p:nvSpPr>
          <p:cNvPr id="134" name="Google Shape;134;p50"/>
          <p:cNvSpPr>
            <a:spLocks noGrp="1"/>
          </p:cNvSpPr>
          <p:nvPr>
            <p:ph type="pic" idx="18"/>
          </p:nvPr>
        </p:nvSpPr>
        <p:spPr>
          <a:xfrm>
            <a:off x="0" y="4495802"/>
            <a:ext cx="2271834" cy="2247901"/>
          </a:xfrm>
          <a:prstGeom prst="rect">
            <a:avLst/>
          </a:prstGeom>
          <a:solidFill>
            <a:srgbClr val="353535">
              <a:alpha val="11764"/>
            </a:srgbClr>
          </a:solidFill>
          <a:ln>
            <a:noFill/>
          </a:ln>
        </p:spPr>
      </p:sp>
      <p:sp>
        <p:nvSpPr>
          <p:cNvPr id="135" name="Google Shape;135;p50"/>
          <p:cNvSpPr>
            <a:spLocks noGrp="1"/>
          </p:cNvSpPr>
          <p:nvPr>
            <p:ph type="pic" idx="19"/>
          </p:nvPr>
        </p:nvSpPr>
        <p:spPr>
          <a:xfrm>
            <a:off x="0" y="6743703"/>
            <a:ext cx="2271834" cy="2247901"/>
          </a:xfrm>
          <a:prstGeom prst="rect">
            <a:avLst/>
          </a:prstGeom>
          <a:solidFill>
            <a:srgbClr val="353535">
              <a:alpha val="11764"/>
            </a:srgbClr>
          </a:solidFill>
          <a:ln>
            <a:noFill/>
          </a:ln>
        </p:spPr>
      </p:sp>
      <p:sp>
        <p:nvSpPr>
          <p:cNvPr id="136" name="Google Shape;136;p5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37" name="Google Shape;137;p5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38" name="Google Shape;138;p5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4125471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9">
  <p:cSld name="19">
    <p:spTree>
      <p:nvGrpSpPr>
        <p:cNvPr id="1" name="Shape 139"/>
        <p:cNvGrpSpPr/>
        <p:nvPr/>
      </p:nvGrpSpPr>
      <p:grpSpPr>
        <a:xfrm>
          <a:off x="0" y="0"/>
          <a:ext cx="0" cy="0"/>
          <a:chOff x="0" y="0"/>
          <a:chExt cx="0" cy="0"/>
        </a:xfrm>
      </p:grpSpPr>
      <p:sp>
        <p:nvSpPr>
          <p:cNvPr id="140" name="Google Shape;140;p51"/>
          <p:cNvSpPr>
            <a:spLocks noGrp="1"/>
          </p:cNvSpPr>
          <p:nvPr>
            <p:ph type="pic" idx="2"/>
          </p:nvPr>
        </p:nvSpPr>
        <p:spPr>
          <a:xfrm>
            <a:off x="2076448" y="0"/>
            <a:ext cx="3975907" cy="10288588"/>
          </a:xfrm>
          <a:prstGeom prst="rect">
            <a:avLst/>
          </a:prstGeom>
          <a:solidFill>
            <a:srgbClr val="353535">
              <a:alpha val="11764"/>
            </a:srgbClr>
          </a:solidFill>
          <a:ln>
            <a:noFill/>
          </a:ln>
        </p:spPr>
      </p:sp>
      <p:sp>
        <p:nvSpPr>
          <p:cNvPr id="141" name="Google Shape;141;p51"/>
          <p:cNvSpPr>
            <a:spLocks noGrp="1"/>
          </p:cNvSpPr>
          <p:nvPr>
            <p:ph type="pic" idx="3"/>
          </p:nvPr>
        </p:nvSpPr>
        <p:spPr>
          <a:xfrm>
            <a:off x="6052354" y="0"/>
            <a:ext cx="3975907" cy="10288588"/>
          </a:xfrm>
          <a:prstGeom prst="rect">
            <a:avLst/>
          </a:prstGeom>
          <a:solidFill>
            <a:srgbClr val="353535">
              <a:alpha val="11764"/>
            </a:srgbClr>
          </a:solidFill>
          <a:ln>
            <a:noFill/>
          </a:ln>
        </p:spPr>
      </p:sp>
      <p:sp>
        <p:nvSpPr>
          <p:cNvPr id="142" name="Google Shape;142;p5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3" name="Google Shape;143;p5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44" name="Google Shape;144;p5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38142689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0">
  <p:cSld name="20">
    <p:spTree>
      <p:nvGrpSpPr>
        <p:cNvPr id="1" name="Shape 145"/>
        <p:cNvGrpSpPr/>
        <p:nvPr/>
      </p:nvGrpSpPr>
      <p:grpSpPr>
        <a:xfrm>
          <a:off x="0" y="0"/>
          <a:ext cx="0" cy="0"/>
          <a:chOff x="0" y="0"/>
          <a:chExt cx="0" cy="0"/>
        </a:xfrm>
      </p:grpSpPr>
      <p:sp>
        <p:nvSpPr>
          <p:cNvPr id="146" name="Google Shape;146;p52"/>
          <p:cNvSpPr>
            <a:spLocks noGrp="1"/>
          </p:cNvSpPr>
          <p:nvPr>
            <p:ph type="pic" idx="2"/>
          </p:nvPr>
        </p:nvSpPr>
        <p:spPr>
          <a:xfrm>
            <a:off x="2457449" y="0"/>
            <a:ext cx="5485374" cy="10288588"/>
          </a:xfrm>
          <a:prstGeom prst="rect">
            <a:avLst/>
          </a:prstGeom>
          <a:solidFill>
            <a:srgbClr val="353535">
              <a:alpha val="11764"/>
            </a:srgbClr>
          </a:solidFill>
          <a:ln>
            <a:noFill/>
          </a:ln>
        </p:spPr>
      </p:sp>
      <p:sp>
        <p:nvSpPr>
          <p:cNvPr id="147" name="Google Shape;147;p52"/>
          <p:cNvSpPr>
            <a:spLocks noGrp="1"/>
          </p:cNvSpPr>
          <p:nvPr>
            <p:ph type="pic" idx="3"/>
          </p:nvPr>
        </p:nvSpPr>
        <p:spPr>
          <a:xfrm>
            <a:off x="0" y="0"/>
            <a:ext cx="2457448" cy="10288588"/>
          </a:xfrm>
          <a:prstGeom prst="rect">
            <a:avLst/>
          </a:prstGeom>
          <a:solidFill>
            <a:srgbClr val="353535">
              <a:alpha val="11764"/>
            </a:srgbClr>
          </a:solidFill>
          <a:ln>
            <a:noFill/>
          </a:ln>
        </p:spPr>
      </p:sp>
      <p:sp>
        <p:nvSpPr>
          <p:cNvPr id="148" name="Google Shape;148;p5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49" name="Google Shape;149;p5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0" name="Google Shape;150;p52"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553914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4">
  <p:cSld name="24">
    <p:spTree>
      <p:nvGrpSpPr>
        <p:cNvPr id="1" name="Shape 151"/>
        <p:cNvGrpSpPr/>
        <p:nvPr/>
      </p:nvGrpSpPr>
      <p:grpSpPr>
        <a:xfrm>
          <a:off x="0" y="0"/>
          <a:ext cx="0" cy="0"/>
          <a:chOff x="0" y="0"/>
          <a:chExt cx="0" cy="0"/>
        </a:xfrm>
      </p:grpSpPr>
      <p:sp>
        <p:nvSpPr>
          <p:cNvPr id="152" name="Google Shape;152;p53"/>
          <p:cNvSpPr>
            <a:spLocks noGrp="1"/>
          </p:cNvSpPr>
          <p:nvPr>
            <p:ph type="pic" idx="2"/>
          </p:nvPr>
        </p:nvSpPr>
        <p:spPr>
          <a:xfrm>
            <a:off x="0" y="0"/>
            <a:ext cx="14831526" cy="10288588"/>
          </a:xfrm>
          <a:prstGeom prst="rect">
            <a:avLst/>
          </a:prstGeom>
          <a:solidFill>
            <a:srgbClr val="353535">
              <a:alpha val="11764"/>
            </a:srgbClr>
          </a:solidFill>
          <a:ln>
            <a:noFill/>
          </a:ln>
        </p:spPr>
      </p:sp>
      <p:sp>
        <p:nvSpPr>
          <p:cNvPr id="153" name="Google Shape;153;p5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4" name="Google Shape;154;p5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55" name="Google Shape;155;p5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23564529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156"/>
        <p:cNvGrpSpPr/>
        <p:nvPr/>
      </p:nvGrpSpPr>
      <p:grpSpPr>
        <a:xfrm>
          <a:off x="0" y="0"/>
          <a:ext cx="0" cy="0"/>
          <a:chOff x="0" y="0"/>
          <a:chExt cx="0" cy="0"/>
        </a:xfrm>
      </p:grpSpPr>
      <p:sp>
        <p:nvSpPr>
          <p:cNvPr id="157" name="Google Shape;157;p54"/>
          <p:cNvSpPr>
            <a:spLocks noGrp="1"/>
          </p:cNvSpPr>
          <p:nvPr>
            <p:ph type="pic" idx="2"/>
          </p:nvPr>
        </p:nvSpPr>
        <p:spPr>
          <a:xfrm>
            <a:off x="-1" y="0"/>
            <a:ext cx="11799269" cy="10288588"/>
          </a:xfrm>
          <a:prstGeom prst="rect">
            <a:avLst/>
          </a:prstGeom>
          <a:solidFill>
            <a:srgbClr val="353535">
              <a:alpha val="11764"/>
            </a:srgbClr>
          </a:solidFill>
          <a:ln>
            <a:noFill/>
          </a:ln>
        </p:spPr>
      </p:sp>
      <p:sp>
        <p:nvSpPr>
          <p:cNvPr id="158" name="Google Shape;158;p5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59" name="Google Shape;159;p5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0" name="Google Shape;160;p5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32279598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8">
  <p:cSld name="28">
    <p:spTree>
      <p:nvGrpSpPr>
        <p:cNvPr id="1" name="Shape 161"/>
        <p:cNvGrpSpPr/>
        <p:nvPr/>
      </p:nvGrpSpPr>
      <p:grpSpPr>
        <a:xfrm>
          <a:off x="0" y="0"/>
          <a:ext cx="0" cy="0"/>
          <a:chOff x="0" y="0"/>
          <a:chExt cx="0" cy="0"/>
        </a:xfrm>
      </p:grpSpPr>
      <p:sp>
        <p:nvSpPr>
          <p:cNvPr id="162" name="Google Shape;162;p55"/>
          <p:cNvSpPr>
            <a:spLocks noGrp="1"/>
          </p:cNvSpPr>
          <p:nvPr>
            <p:ph type="pic" idx="2"/>
          </p:nvPr>
        </p:nvSpPr>
        <p:spPr>
          <a:xfrm>
            <a:off x="8655168" y="3482292"/>
            <a:ext cx="5777441" cy="5788744"/>
          </a:xfrm>
          <a:prstGeom prst="rect">
            <a:avLst/>
          </a:prstGeom>
          <a:solidFill>
            <a:srgbClr val="353535">
              <a:alpha val="11764"/>
            </a:srgbClr>
          </a:solidFill>
          <a:ln>
            <a:noFill/>
          </a:ln>
        </p:spPr>
      </p:sp>
      <p:sp>
        <p:nvSpPr>
          <p:cNvPr id="163" name="Google Shape;163;p55"/>
          <p:cNvSpPr>
            <a:spLocks noGrp="1"/>
          </p:cNvSpPr>
          <p:nvPr>
            <p:ph type="pic" idx="3"/>
          </p:nvPr>
        </p:nvSpPr>
        <p:spPr>
          <a:xfrm>
            <a:off x="11334720" y="0"/>
            <a:ext cx="6953280" cy="10288588"/>
          </a:xfrm>
          <a:prstGeom prst="rect">
            <a:avLst/>
          </a:prstGeom>
          <a:solidFill>
            <a:srgbClr val="353535">
              <a:alpha val="11764"/>
            </a:srgbClr>
          </a:solidFill>
          <a:ln>
            <a:noFill/>
          </a:ln>
        </p:spPr>
      </p:sp>
      <p:sp>
        <p:nvSpPr>
          <p:cNvPr id="164" name="Google Shape;164;p5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65" name="Google Shape;165;p5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66" name="Google Shape;166;p55"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13937763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9">
  <p:cSld name="29">
    <p:spTree>
      <p:nvGrpSpPr>
        <p:cNvPr id="1" name="Shape 167"/>
        <p:cNvGrpSpPr/>
        <p:nvPr/>
      </p:nvGrpSpPr>
      <p:grpSpPr>
        <a:xfrm>
          <a:off x="0" y="0"/>
          <a:ext cx="0" cy="0"/>
          <a:chOff x="0" y="0"/>
          <a:chExt cx="0" cy="0"/>
        </a:xfrm>
      </p:grpSpPr>
      <p:sp>
        <p:nvSpPr>
          <p:cNvPr id="168" name="Google Shape;168;p56"/>
          <p:cNvSpPr>
            <a:spLocks noGrp="1"/>
          </p:cNvSpPr>
          <p:nvPr>
            <p:ph type="pic" idx="2"/>
          </p:nvPr>
        </p:nvSpPr>
        <p:spPr>
          <a:xfrm>
            <a:off x="11334720" y="0"/>
            <a:ext cx="6953280" cy="10288588"/>
          </a:xfrm>
          <a:prstGeom prst="rect">
            <a:avLst/>
          </a:prstGeom>
          <a:solidFill>
            <a:srgbClr val="353535">
              <a:alpha val="11764"/>
            </a:srgbClr>
          </a:solidFill>
          <a:ln>
            <a:noFill/>
          </a:ln>
        </p:spPr>
      </p:sp>
      <p:sp>
        <p:nvSpPr>
          <p:cNvPr id="169" name="Google Shape;169;p56"/>
          <p:cNvSpPr>
            <a:spLocks noGrp="1"/>
          </p:cNvSpPr>
          <p:nvPr>
            <p:ph type="pic" idx="3"/>
          </p:nvPr>
        </p:nvSpPr>
        <p:spPr>
          <a:xfrm>
            <a:off x="8937817" y="3459679"/>
            <a:ext cx="5212135" cy="5845278"/>
          </a:xfrm>
          <a:prstGeom prst="rect">
            <a:avLst/>
          </a:prstGeom>
          <a:solidFill>
            <a:srgbClr val="353535">
              <a:alpha val="11764"/>
            </a:srgbClr>
          </a:solidFill>
          <a:ln>
            <a:noFill/>
          </a:ln>
        </p:spPr>
      </p:sp>
      <p:sp>
        <p:nvSpPr>
          <p:cNvPr id="170" name="Google Shape;170;p56"/>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1" name="Google Shape;171;p56"/>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2" name="Google Shape;172;p56"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17176520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30">
  <p:cSld name="30">
    <p:spTree>
      <p:nvGrpSpPr>
        <p:cNvPr id="1" name="Shape 173"/>
        <p:cNvGrpSpPr/>
        <p:nvPr/>
      </p:nvGrpSpPr>
      <p:grpSpPr>
        <a:xfrm>
          <a:off x="0" y="0"/>
          <a:ext cx="0" cy="0"/>
          <a:chOff x="0" y="0"/>
          <a:chExt cx="0" cy="0"/>
        </a:xfrm>
      </p:grpSpPr>
      <p:sp>
        <p:nvSpPr>
          <p:cNvPr id="174" name="Google Shape;174;p57"/>
          <p:cNvSpPr>
            <a:spLocks noGrp="1"/>
          </p:cNvSpPr>
          <p:nvPr>
            <p:ph type="pic" idx="2"/>
          </p:nvPr>
        </p:nvSpPr>
        <p:spPr>
          <a:xfrm>
            <a:off x="0" y="0"/>
            <a:ext cx="13279983" cy="10288588"/>
          </a:xfrm>
          <a:prstGeom prst="rect">
            <a:avLst/>
          </a:prstGeom>
          <a:solidFill>
            <a:srgbClr val="353535">
              <a:alpha val="11764"/>
            </a:srgbClr>
          </a:solidFill>
          <a:ln>
            <a:noFill/>
          </a:ln>
        </p:spPr>
      </p:sp>
      <p:sp>
        <p:nvSpPr>
          <p:cNvPr id="175" name="Google Shape;175;p57"/>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76" name="Google Shape;176;p57"/>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77" name="Google Shape;177;p57"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4339880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1">
  <p:cSld name="31">
    <p:spTree>
      <p:nvGrpSpPr>
        <p:cNvPr id="1" name="Shape 178"/>
        <p:cNvGrpSpPr/>
        <p:nvPr/>
      </p:nvGrpSpPr>
      <p:grpSpPr>
        <a:xfrm>
          <a:off x="0" y="0"/>
          <a:ext cx="0" cy="0"/>
          <a:chOff x="0" y="0"/>
          <a:chExt cx="0" cy="0"/>
        </a:xfrm>
      </p:grpSpPr>
      <p:sp>
        <p:nvSpPr>
          <p:cNvPr id="179" name="Google Shape;179;p58"/>
          <p:cNvSpPr>
            <a:spLocks noGrp="1"/>
          </p:cNvSpPr>
          <p:nvPr>
            <p:ph type="pic" idx="2"/>
          </p:nvPr>
        </p:nvSpPr>
        <p:spPr>
          <a:xfrm>
            <a:off x="5008008" y="0"/>
            <a:ext cx="13279991" cy="10288588"/>
          </a:xfrm>
          <a:prstGeom prst="rect">
            <a:avLst/>
          </a:prstGeom>
          <a:solidFill>
            <a:srgbClr val="353535">
              <a:alpha val="11764"/>
            </a:srgbClr>
          </a:solidFill>
          <a:ln>
            <a:noFill/>
          </a:ln>
        </p:spPr>
      </p:sp>
      <p:sp>
        <p:nvSpPr>
          <p:cNvPr id="180" name="Google Shape;180;p58"/>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1" name="Google Shape;181;p58"/>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2" name="Google Shape;182;p58"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13149606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2">
  <p:cSld name="32">
    <p:spTree>
      <p:nvGrpSpPr>
        <p:cNvPr id="1" name="Shape 183"/>
        <p:cNvGrpSpPr/>
        <p:nvPr/>
      </p:nvGrpSpPr>
      <p:grpSpPr>
        <a:xfrm>
          <a:off x="0" y="0"/>
          <a:ext cx="0" cy="0"/>
          <a:chOff x="0" y="0"/>
          <a:chExt cx="0" cy="0"/>
        </a:xfrm>
      </p:grpSpPr>
      <p:sp>
        <p:nvSpPr>
          <p:cNvPr id="184" name="Google Shape;184;p59"/>
          <p:cNvSpPr>
            <a:spLocks noGrp="1"/>
          </p:cNvSpPr>
          <p:nvPr>
            <p:ph type="pic" idx="2"/>
          </p:nvPr>
        </p:nvSpPr>
        <p:spPr>
          <a:xfrm>
            <a:off x="-17244" y="0"/>
            <a:ext cx="16075035" cy="10288588"/>
          </a:xfrm>
          <a:prstGeom prst="rect">
            <a:avLst/>
          </a:prstGeom>
          <a:solidFill>
            <a:srgbClr val="353535">
              <a:alpha val="11764"/>
            </a:srgbClr>
          </a:solidFill>
          <a:ln>
            <a:noFill/>
          </a:ln>
        </p:spPr>
      </p:sp>
      <p:sp>
        <p:nvSpPr>
          <p:cNvPr id="185" name="Google Shape;185;p59"/>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86" name="Google Shape;186;p59"/>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87" name="Google Shape;187;p59"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350242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3" name="Рисунок 2"/>
          <p:cNvSpPr>
            <a:spLocks noGrp="1" noChangeArrowheads="1"/>
          </p:cNvSpPr>
          <p:nvPr>
            <p:ph type="pic" sz="quarter" idx="10"/>
          </p:nvPr>
        </p:nvSpPr>
        <p:spPr bwMode="auto">
          <a:xfrm>
            <a:off x="383056" y="338143"/>
            <a:ext cx="17521895" cy="9625008"/>
          </a:xfrm>
          <a:custGeom>
            <a:avLst/>
            <a:gdLst>
              <a:gd name="connsiteX0" fmla="*/ 11029406 w 17521894"/>
              <a:gd name="connsiteY0" fmla="*/ 8664710 h 9625007"/>
              <a:gd name="connsiteX1" fmla="*/ 12012778 w 17521894"/>
              <a:gd name="connsiteY1" fmla="*/ 8664710 h 9625007"/>
              <a:gd name="connsiteX2" fmla="*/ 12012778 w 17521894"/>
              <a:gd name="connsiteY2" fmla="*/ 9625007 h 9625007"/>
              <a:gd name="connsiteX3" fmla="*/ 11029406 w 17521894"/>
              <a:gd name="connsiteY3" fmla="*/ 9625007 h 9625007"/>
              <a:gd name="connsiteX4" fmla="*/ 7732871 w 17521894"/>
              <a:gd name="connsiteY4" fmla="*/ 8664710 h 9625007"/>
              <a:gd name="connsiteX5" fmla="*/ 8716243 w 17521894"/>
              <a:gd name="connsiteY5" fmla="*/ 8664710 h 9625007"/>
              <a:gd name="connsiteX6" fmla="*/ 8716243 w 17521894"/>
              <a:gd name="connsiteY6" fmla="*/ 9625007 h 9625007"/>
              <a:gd name="connsiteX7" fmla="*/ 7732871 w 17521894"/>
              <a:gd name="connsiteY7" fmla="*/ 9625007 h 9625007"/>
              <a:gd name="connsiteX8" fmla="*/ 3307702 w 17521894"/>
              <a:gd name="connsiteY8" fmla="*/ 8664710 h 9625007"/>
              <a:gd name="connsiteX9" fmla="*/ 4291075 w 17521894"/>
              <a:gd name="connsiteY9" fmla="*/ 8664710 h 9625007"/>
              <a:gd name="connsiteX10" fmla="*/ 4291075 w 17521894"/>
              <a:gd name="connsiteY10" fmla="*/ 9625007 h 9625007"/>
              <a:gd name="connsiteX11" fmla="*/ 3307702 w 17521894"/>
              <a:gd name="connsiteY11" fmla="*/ 9625007 h 9625007"/>
              <a:gd name="connsiteX12" fmla="*/ 22341 w 17521894"/>
              <a:gd name="connsiteY12" fmla="*/ 8664710 h 9625007"/>
              <a:gd name="connsiteX13" fmla="*/ 994541 w 17521894"/>
              <a:gd name="connsiteY13" fmla="*/ 8664710 h 9625007"/>
              <a:gd name="connsiteX14" fmla="*/ 994541 w 17521894"/>
              <a:gd name="connsiteY14" fmla="*/ 9625007 h 9625007"/>
              <a:gd name="connsiteX15" fmla="*/ 22341 w 17521894"/>
              <a:gd name="connsiteY15" fmla="*/ 9625007 h 9625007"/>
              <a:gd name="connsiteX16" fmla="*/ 16538522 w 17521894"/>
              <a:gd name="connsiteY16" fmla="*/ 8653670 h 9625007"/>
              <a:gd name="connsiteX17" fmla="*/ 17510722 w 17521894"/>
              <a:gd name="connsiteY17" fmla="*/ 8653670 h 9625007"/>
              <a:gd name="connsiteX18" fmla="*/ 17510722 w 17521894"/>
              <a:gd name="connsiteY18" fmla="*/ 9613967 h 9625007"/>
              <a:gd name="connsiteX19" fmla="*/ 16538522 w 17521894"/>
              <a:gd name="connsiteY19" fmla="*/ 9613967 h 9625007"/>
              <a:gd name="connsiteX20" fmla="*/ 15432232 w 17521894"/>
              <a:gd name="connsiteY20" fmla="*/ 8653670 h 9625007"/>
              <a:gd name="connsiteX21" fmla="*/ 16415604 w 17521894"/>
              <a:gd name="connsiteY21" fmla="*/ 8653670 h 9625007"/>
              <a:gd name="connsiteX22" fmla="*/ 16415604 w 17521894"/>
              <a:gd name="connsiteY22" fmla="*/ 9613967 h 9625007"/>
              <a:gd name="connsiteX23" fmla="*/ 15432232 w 17521894"/>
              <a:gd name="connsiteY23" fmla="*/ 9613967 h 9625007"/>
              <a:gd name="connsiteX24" fmla="*/ 14314763 w 17521894"/>
              <a:gd name="connsiteY24" fmla="*/ 8653670 h 9625007"/>
              <a:gd name="connsiteX25" fmla="*/ 15298135 w 17521894"/>
              <a:gd name="connsiteY25" fmla="*/ 8653670 h 9625007"/>
              <a:gd name="connsiteX26" fmla="*/ 15298135 w 17521894"/>
              <a:gd name="connsiteY26" fmla="*/ 9613967 h 9625007"/>
              <a:gd name="connsiteX27" fmla="*/ 14314763 w 17521894"/>
              <a:gd name="connsiteY27" fmla="*/ 9613967 h 9625007"/>
              <a:gd name="connsiteX28" fmla="*/ 13219644 w 17521894"/>
              <a:gd name="connsiteY28" fmla="*/ 8653670 h 9625007"/>
              <a:gd name="connsiteX29" fmla="*/ 14203016 w 17521894"/>
              <a:gd name="connsiteY29" fmla="*/ 8653670 h 9625007"/>
              <a:gd name="connsiteX30" fmla="*/ 14203016 w 17521894"/>
              <a:gd name="connsiteY30" fmla="*/ 9613967 h 9625007"/>
              <a:gd name="connsiteX31" fmla="*/ 13219644 w 17521894"/>
              <a:gd name="connsiteY31" fmla="*/ 9613967 h 9625007"/>
              <a:gd name="connsiteX32" fmla="*/ 12124526 w 17521894"/>
              <a:gd name="connsiteY32" fmla="*/ 8653670 h 9625007"/>
              <a:gd name="connsiteX33" fmla="*/ 13107898 w 17521894"/>
              <a:gd name="connsiteY33" fmla="*/ 8653670 h 9625007"/>
              <a:gd name="connsiteX34" fmla="*/ 13107898 w 17521894"/>
              <a:gd name="connsiteY34" fmla="*/ 9613967 h 9625007"/>
              <a:gd name="connsiteX35" fmla="*/ 12124526 w 17521894"/>
              <a:gd name="connsiteY35" fmla="*/ 9613967 h 9625007"/>
              <a:gd name="connsiteX36" fmla="*/ 9934287 w 17521894"/>
              <a:gd name="connsiteY36" fmla="*/ 8653670 h 9625007"/>
              <a:gd name="connsiteX37" fmla="*/ 10906488 w 17521894"/>
              <a:gd name="connsiteY37" fmla="*/ 8653670 h 9625007"/>
              <a:gd name="connsiteX38" fmla="*/ 10906488 w 17521894"/>
              <a:gd name="connsiteY38" fmla="*/ 9613967 h 9625007"/>
              <a:gd name="connsiteX39" fmla="*/ 9934287 w 17521894"/>
              <a:gd name="connsiteY39" fmla="*/ 9613967 h 9625007"/>
              <a:gd name="connsiteX40" fmla="*/ 8827991 w 17521894"/>
              <a:gd name="connsiteY40" fmla="*/ 8653670 h 9625007"/>
              <a:gd name="connsiteX41" fmla="*/ 9811363 w 17521894"/>
              <a:gd name="connsiteY41" fmla="*/ 8653670 h 9625007"/>
              <a:gd name="connsiteX42" fmla="*/ 9811363 w 17521894"/>
              <a:gd name="connsiteY42" fmla="*/ 9613967 h 9625007"/>
              <a:gd name="connsiteX43" fmla="*/ 8827991 w 17521894"/>
              <a:gd name="connsiteY43" fmla="*/ 9613967 h 9625007"/>
              <a:gd name="connsiteX44" fmla="*/ 6604234 w 17521894"/>
              <a:gd name="connsiteY44" fmla="*/ 8653670 h 9625007"/>
              <a:gd name="connsiteX45" fmla="*/ 7576436 w 17521894"/>
              <a:gd name="connsiteY45" fmla="*/ 8653670 h 9625007"/>
              <a:gd name="connsiteX46" fmla="*/ 7576436 w 17521894"/>
              <a:gd name="connsiteY46" fmla="*/ 9613967 h 9625007"/>
              <a:gd name="connsiteX47" fmla="*/ 6604234 w 17521894"/>
              <a:gd name="connsiteY47" fmla="*/ 9613967 h 9625007"/>
              <a:gd name="connsiteX48" fmla="*/ 5509117 w 17521894"/>
              <a:gd name="connsiteY48" fmla="*/ 8653670 h 9625007"/>
              <a:gd name="connsiteX49" fmla="*/ 6481318 w 17521894"/>
              <a:gd name="connsiteY49" fmla="*/ 8653670 h 9625007"/>
              <a:gd name="connsiteX50" fmla="*/ 6481318 w 17521894"/>
              <a:gd name="connsiteY50" fmla="*/ 9613967 h 9625007"/>
              <a:gd name="connsiteX51" fmla="*/ 5509117 w 17521894"/>
              <a:gd name="connsiteY51" fmla="*/ 9613967 h 9625007"/>
              <a:gd name="connsiteX52" fmla="*/ 4402819 w 17521894"/>
              <a:gd name="connsiteY52" fmla="*/ 8653670 h 9625007"/>
              <a:gd name="connsiteX53" fmla="*/ 5386192 w 17521894"/>
              <a:gd name="connsiteY53" fmla="*/ 8653670 h 9625007"/>
              <a:gd name="connsiteX54" fmla="*/ 5386192 w 17521894"/>
              <a:gd name="connsiteY54" fmla="*/ 9613967 h 9625007"/>
              <a:gd name="connsiteX55" fmla="*/ 4402819 w 17521894"/>
              <a:gd name="connsiteY55" fmla="*/ 9613967 h 9625007"/>
              <a:gd name="connsiteX56" fmla="*/ 2212579 w 17521894"/>
              <a:gd name="connsiteY56" fmla="*/ 8653670 h 9625007"/>
              <a:gd name="connsiteX57" fmla="*/ 3195951 w 17521894"/>
              <a:gd name="connsiteY57" fmla="*/ 8653670 h 9625007"/>
              <a:gd name="connsiteX58" fmla="*/ 3195951 w 17521894"/>
              <a:gd name="connsiteY58" fmla="*/ 9613967 h 9625007"/>
              <a:gd name="connsiteX59" fmla="*/ 2212579 w 17521894"/>
              <a:gd name="connsiteY59" fmla="*/ 9613967 h 9625007"/>
              <a:gd name="connsiteX60" fmla="*/ 1117460 w 17521894"/>
              <a:gd name="connsiteY60" fmla="*/ 8653670 h 9625007"/>
              <a:gd name="connsiteX61" fmla="*/ 2100832 w 17521894"/>
              <a:gd name="connsiteY61" fmla="*/ 8653670 h 9625007"/>
              <a:gd name="connsiteX62" fmla="*/ 2100832 w 17521894"/>
              <a:gd name="connsiteY62" fmla="*/ 9613967 h 9625007"/>
              <a:gd name="connsiteX63" fmla="*/ 1117460 w 17521894"/>
              <a:gd name="connsiteY63" fmla="*/ 9613967 h 9625007"/>
              <a:gd name="connsiteX64" fmla="*/ 15432232 w 17521894"/>
              <a:gd name="connsiteY64" fmla="*/ 7583002 h 9625007"/>
              <a:gd name="connsiteX65" fmla="*/ 16415604 w 17521894"/>
              <a:gd name="connsiteY65" fmla="*/ 7583002 h 9625007"/>
              <a:gd name="connsiteX66" fmla="*/ 16415604 w 17521894"/>
              <a:gd name="connsiteY66" fmla="*/ 8543299 h 9625007"/>
              <a:gd name="connsiteX67" fmla="*/ 15432232 w 17521894"/>
              <a:gd name="connsiteY67" fmla="*/ 8543299 h 9625007"/>
              <a:gd name="connsiteX68" fmla="*/ 13219644 w 17521894"/>
              <a:gd name="connsiteY68" fmla="*/ 7583002 h 9625007"/>
              <a:gd name="connsiteX69" fmla="*/ 14203016 w 17521894"/>
              <a:gd name="connsiteY69" fmla="*/ 7583002 h 9625007"/>
              <a:gd name="connsiteX70" fmla="*/ 14203016 w 17521894"/>
              <a:gd name="connsiteY70" fmla="*/ 8543299 h 9625007"/>
              <a:gd name="connsiteX71" fmla="*/ 13219644 w 17521894"/>
              <a:gd name="connsiteY71" fmla="*/ 8543299 h 9625007"/>
              <a:gd name="connsiteX72" fmla="*/ 5509118 w 17521894"/>
              <a:gd name="connsiteY72" fmla="*/ 7583002 h 9625007"/>
              <a:gd name="connsiteX73" fmla="*/ 6481320 w 17521894"/>
              <a:gd name="connsiteY73" fmla="*/ 7583002 h 9625007"/>
              <a:gd name="connsiteX74" fmla="*/ 6481320 w 17521894"/>
              <a:gd name="connsiteY74" fmla="*/ 8543299 h 9625007"/>
              <a:gd name="connsiteX75" fmla="*/ 5509118 w 17521894"/>
              <a:gd name="connsiteY75" fmla="*/ 8543299 h 9625007"/>
              <a:gd name="connsiteX76" fmla="*/ 16538522 w 17521894"/>
              <a:gd name="connsiteY76" fmla="*/ 7571960 h 9625007"/>
              <a:gd name="connsiteX77" fmla="*/ 17510722 w 17521894"/>
              <a:gd name="connsiteY77" fmla="*/ 7571960 h 9625007"/>
              <a:gd name="connsiteX78" fmla="*/ 17510722 w 17521894"/>
              <a:gd name="connsiteY78" fmla="*/ 8532257 h 9625007"/>
              <a:gd name="connsiteX79" fmla="*/ 16538522 w 17521894"/>
              <a:gd name="connsiteY79" fmla="*/ 8532257 h 9625007"/>
              <a:gd name="connsiteX80" fmla="*/ 14314763 w 17521894"/>
              <a:gd name="connsiteY80" fmla="*/ 7571960 h 9625007"/>
              <a:gd name="connsiteX81" fmla="*/ 15298135 w 17521894"/>
              <a:gd name="connsiteY81" fmla="*/ 7571960 h 9625007"/>
              <a:gd name="connsiteX82" fmla="*/ 15298135 w 17521894"/>
              <a:gd name="connsiteY82" fmla="*/ 8532257 h 9625007"/>
              <a:gd name="connsiteX83" fmla="*/ 14314763 w 17521894"/>
              <a:gd name="connsiteY83" fmla="*/ 8532257 h 9625007"/>
              <a:gd name="connsiteX84" fmla="*/ 12124526 w 17521894"/>
              <a:gd name="connsiteY84" fmla="*/ 7571960 h 9625007"/>
              <a:gd name="connsiteX85" fmla="*/ 13107898 w 17521894"/>
              <a:gd name="connsiteY85" fmla="*/ 7571960 h 9625007"/>
              <a:gd name="connsiteX86" fmla="*/ 13107898 w 17521894"/>
              <a:gd name="connsiteY86" fmla="*/ 8532257 h 9625007"/>
              <a:gd name="connsiteX87" fmla="*/ 12124526 w 17521894"/>
              <a:gd name="connsiteY87" fmla="*/ 8532257 h 9625007"/>
              <a:gd name="connsiteX88" fmla="*/ 11029406 w 17521894"/>
              <a:gd name="connsiteY88" fmla="*/ 7571960 h 9625007"/>
              <a:gd name="connsiteX89" fmla="*/ 12012778 w 17521894"/>
              <a:gd name="connsiteY89" fmla="*/ 7571960 h 9625007"/>
              <a:gd name="connsiteX90" fmla="*/ 12012778 w 17521894"/>
              <a:gd name="connsiteY90" fmla="*/ 8532257 h 9625007"/>
              <a:gd name="connsiteX91" fmla="*/ 11029406 w 17521894"/>
              <a:gd name="connsiteY91" fmla="*/ 8532257 h 9625007"/>
              <a:gd name="connsiteX92" fmla="*/ 9934287 w 17521894"/>
              <a:gd name="connsiteY92" fmla="*/ 7571960 h 9625007"/>
              <a:gd name="connsiteX93" fmla="*/ 10906488 w 17521894"/>
              <a:gd name="connsiteY93" fmla="*/ 7571960 h 9625007"/>
              <a:gd name="connsiteX94" fmla="*/ 10906488 w 17521894"/>
              <a:gd name="connsiteY94" fmla="*/ 8532257 h 9625007"/>
              <a:gd name="connsiteX95" fmla="*/ 9934287 w 17521894"/>
              <a:gd name="connsiteY95" fmla="*/ 8532257 h 9625007"/>
              <a:gd name="connsiteX96" fmla="*/ 8827991 w 17521894"/>
              <a:gd name="connsiteY96" fmla="*/ 7571960 h 9625007"/>
              <a:gd name="connsiteX97" fmla="*/ 9811363 w 17521894"/>
              <a:gd name="connsiteY97" fmla="*/ 7571960 h 9625007"/>
              <a:gd name="connsiteX98" fmla="*/ 9811363 w 17521894"/>
              <a:gd name="connsiteY98" fmla="*/ 8532257 h 9625007"/>
              <a:gd name="connsiteX99" fmla="*/ 8827991 w 17521894"/>
              <a:gd name="connsiteY99" fmla="*/ 8532257 h 9625007"/>
              <a:gd name="connsiteX100" fmla="*/ 7732872 w 17521894"/>
              <a:gd name="connsiteY100" fmla="*/ 7571960 h 9625007"/>
              <a:gd name="connsiteX101" fmla="*/ 8716243 w 17521894"/>
              <a:gd name="connsiteY101" fmla="*/ 7571960 h 9625007"/>
              <a:gd name="connsiteX102" fmla="*/ 8716243 w 17521894"/>
              <a:gd name="connsiteY102" fmla="*/ 8532257 h 9625007"/>
              <a:gd name="connsiteX103" fmla="*/ 7732872 w 17521894"/>
              <a:gd name="connsiteY103" fmla="*/ 8532257 h 9625007"/>
              <a:gd name="connsiteX104" fmla="*/ 6604242 w 17521894"/>
              <a:gd name="connsiteY104" fmla="*/ 7571960 h 9625007"/>
              <a:gd name="connsiteX105" fmla="*/ 7576440 w 17521894"/>
              <a:gd name="connsiteY105" fmla="*/ 7571960 h 9625007"/>
              <a:gd name="connsiteX106" fmla="*/ 7576440 w 17521894"/>
              <a:gd name="connsiteY106" fmla="*/ 8532257 h 9625007"/>
              <a:gd name="connsiteX107" fmla="*/ 6604242 w 17521894"/>
              <a:gd name="connsiteY107" fmla="*/ 8532257 h 9625007"/>
              <a:gd name="connsiteX108" fmla="*/ 4402819 w 17521894"/>
              <a:gd name="connsiteY108" fmla="*/ 7571960 h 9625007"/>
              <a:gd name="connsiteX109" fmla="*/ 5386192 w 17521894"/>
              <a:gd name="connsiteY109" fmla="*/ 7571960 h 9625007"/>
              <a:gd name="connsiteX110" fmla="*/ 5386192 w 17521894"/>
              <a:gd name="connsiteY110" fmla="*/ 8532257 h 9625007"/>
              <a:gd name="connsiteX111" fmla="*/ 4402819 w 17521894"/>
              <a:gd name="connsiteY111" fmla="*/ 8532257 h 9625007"/>
              <a:gd name="connsiteX112" fmla="*/ 3307702 w 17521894"/>
              <a:gd name="connsiteY112" fmla="*/ 7571960 h 9625007"/>
              <a:gd name="connsiteX113" fmla="*/ 4291075 w 17521894"/>
              <a:gd name="connsiteY113" fmla="*/ 7571960 h 9625007"/>
              <a:gd name="connsiteX114" fmla="*/ 4291075 w 17521894"/>
              <a:gd name="connsiteY114" fmla="*/ 8532257 h 9625007"/>
              <a:gd name="connsiteX115" fmla="*/ 3307702 w 17521894"/>
              <a:gd name="connsiteY115" fmla="*/ 8532257 h 9625007"/>
              <a:gd name="connsiteX116" fmla="*/ 2212585 w 17521894"/>
              <a:gd name="connsiteY116" fmla="*/ 7571960 h 9625007"/>
              <a:gd name="connsiteX117" fmla="*/ 3195957 w 17521894"/>
              <a:gd name="connsiteY117" fmla="*/ 7571960 h 9625007"/>
              <a:gd name="connsiteX118" fmla="*/ 3195957 w 17521894"/>
              <a:gd name="connsiteY118" fmla="*/ 8532257 h 9625007"/>
              <a:gd name="connsiteX119" fmla="*/ 2212585 w 17521894"/>
              <a:gd name="connsiteY119" fmla="*/ 8532257 h 9625007"/>
              <a:gd name="connsiteX120" fmla="*/ 1117465 w 17521894"/>
              <a:gd name="connsiteY120" fmla="*/ 7571960 h 9625007"/>
              <a:gd name="connsiteX121" fmla="*/ 2100838 w 17521894"/>
              <a:gd name="connsiteY121" fmla="*/ 7571960 h 9625007"/>
              <a:gd name="connsiteX122" fmla="*/ 2100838 w 17521894"/>
              <a:gd name="connsiteY122" fmla="*/ 8532257 h 9625007"/>
              <a:gd name="connsiteX123" fmla="*/ 1117465 w 17521894"/>
              <a:gd name="connsiteY123" fmla="*/ 8532257 h 9625007"/>
              <a:gd name="connsiteX124" fmla="*/ 22341 w 17521894"/>
              <a:gd name="connsiteY124" fmla="*/ 7571960 h 9625007"/>
              <a:gd name="connsiteX125" fmla="*/ 994542 w 17521894"/>
              <a:gd name="connsiteY125" fmla="*/ 7571960 h 9625007"/>
              <a:gd name="connsiteX126" fmla="*/ 994542 w 17521894"/>
              <a:gd name="connsiteY126" fmla="*/ 8532257 h 9625007"/>
              <a:gd name="connsiteX127" fmla="*/ 22341 w 17521894"/>
              <a:gd name="connsiteY127" fmla="*/ 8532257 h 9625007"/>
              <a:gd name="connsiteX128" fmla="*/ 12124526 w 17521894"/>
              <a:gd name="connsiteY128" fmla="*/ 3245137 h 9625007"/>
              <a:gd name="connsiteX129" fmla="*/ 13107898 w 17521894"/>
              <a:gd name="connsiteY129" fmla="*/ 3245137 h 9625007"/>
              <a:gd name="connsiteX130" fmla="*/ 13107898 w 17521894"/>
              <a:gd name="connsiteY130" fmla="*/ 4205420 h 9625007"/>
              <a:gd name="connsiteX131" fmla="*/ 12124526 w 17521894"/>
              <a:gd name="connsiteY131" fmla="*/ 4205420 h 9625007"/>
              <a:gd name="connsiteX132" fmla="*/ 4402839 w 17521894"/>
              <a:gd name="connsiteY132" fmla="*/ 3245137 h 9625007"/>
              <a:gd name="connsiteX133" fmla="*/ 5386215 w 17521894"/>
              <a:gd name="connsiteY133" fmla="*/ 3245137 h 9625007"/>
              <a:gd name="connsiteX134" fmla="*/ 5386215 w 17521894"/>
              <a:gd name="connsiteY134" fmla="*/ 4205420 h 9625007"/>
              <a:gd name="connsiteX135" fmla="*/ 4402839 w 17521894"/>
              <a:gd name="connsiteY135" fmla="*/ 4205420 h 9625007"/>
              <a:gd name="connsiteX136" fmla="*/ 8827991 w 17521894"/>
              <a:gd name="connsiteY136" fmla="*/ 3245132 h 9625007"/>
              <a:gd name="connsiteX137" fmla="*/ 9811363 w 17521894"/>
              <a:gd name="connsiteY137" fmla="*/ 3245132 h 9625007"/>
              <a:gd name="connsiteX138" fmla="*/ 9811363 w 17521894"/>
              <a:gd name="connsiteY138" fmla="*/ 4205420 h 9625007"/>
              <a:gd name="connsiteX139" fmla="*/ 8827991 w 17521894"/>
              <a:gd name="connsiteY139" fmla="*/ 4205420 h 9625007"/>
              <a:gd name="connsiteX140" fmla="*/ 1117470 w 17521894"/>
              <a:gd name="connsiteY140" fmla="*/ 3245132 h 9625007"/>
              <a:gd name="connsiteX141" fmla="*/ 2100843 w 17521894"/>
              <a:gd name="connsiteY141" fmla="*/ 3245132 h 9625007"/>
              <a:gd name="connsiteX142" fmla="*/ 2100843 w 17521894"/>
              <a:gd name="connsiteY142" fmla="*/ 4205420 h 9625007"/>
              <a:gd name="connsiteX143" fmla="*/ 1117470 w 17521894"/>
              <a:gd name="connsiteY143" fmla="*/ 4205420 h 9625007"/>
              <a:gd name="connsiteX144" fmla="*/ 2212592 w 17521894"/>
              <a:gd name="connsiteY144" fmla="*/ 3234100 h 9625007"/>
              <a:gd name="connsiteX145" fmla="*/ 3195965 w 17521894"/>
              <a:gd name="connsiteY145" fmla="*/ 3234100 h 9625007"/>
              <a:gd name="connsiteX146" fmla="*/ 3195965 w 17521894"/>
              <a:gd name="connsiteY146" fmla="*/ 4205420 h 9625007"/>
              <a:gd name="connsiteX147" fmla="*/ 2212592 w 17521894"/>
              <a:gd name="connsiteY147" fmla="*/ 4205420 h 9625007"/>
              <a:gd name="connsiteX148" fmla="*/ 13219644 w 17521894"/>
              <a:gd name="connsiteY148" fmla="*/ 3234099 h 9625007"/>
              <a:gd name="connsiteX149" fmla="*/ 14203016 w 17521894"/>
              <a:gd name="connsiteY149" fmla="*/ 3234099 h 9625007"/>
              <a:gd name="connsiteX150" fmla="*/ 14203016 w 17521894"/>
              <a:gd name="connsiteY150" fmla="*/ 4205420 h 9625007"/>
              <a:gd name="connsiteX151" fmla="*/ 13219644 w 17521894"/>
              <a:gd name="connsiteY151" fmla="*/ 4205420 h 9625007"/>
              <a:gd name="connsiteX152" fmla="*/ 9934287 w 17521894"/>
              <a:gd name="connsiteY152" fmla="*/ 3234099 h 9625007"/>
              <a:gd name="connsiteX153" fmla="*/ 10906488 w 17521894"/>
              <a:gd name="connsiteY153" fmla="*/ 3234099 h 9625007"/>
              <a:gd name="connsiteX154" fmla="*/ 10906488 w 17521894"/>
              <a:gd name="connsiteY154" fmla="*/ 4205420 h 9625007"/>
              <a:gd name="connsiteX155" fmla="*/ 9934287 w 17521894"/>
              <a:gd name="connsiteY155" fmla="*/ 4205420 h 9625007"/>
              <a:gd name="connsiteX156" fmla="*/ 5509130 w 17521894"/>
              <a:gd name="connsiteY156" fmla="*/ 3234099 h 9625007"/>
              <a:gd name="connsiteX157" fmla="*/ 6481328 w 17521894"/>
              <a:gd name="connsiteY157" fmla="*/ 3234099 h 9625007"/>
              <a:gd name="connsiteX158" fmla="*/ 6481328 w 17521894"/>
              <a:gd name="connsiteY158" fmla="*/ 4205420 h 9625007"/>
              <a:gd name="connsiteX159" fmla="*/ 5509130 w 17521894"/>
              <a:gd name="connsiteY159" fmla="*/ 4205420 h 9625007"/>
              <a:gd name="connsiteX160" fmla="*/ 15432232 w 17521894"/>
              <a:gd name="connsiteY160" fmla="*/ 3234098 h 9625007"/>
              <a:gd name="connsiteX161" fmla="*/ 16415604 w 17521894"/>
              <a:gd name="connsiteY161" fmla="*/ 3234098 h 9625007"/>
              <a:gd name="connsiteX162" fmla="*/ 16415604 w 17521894"/>
              <a:gd name="connsiteY162" fmla="*/ 4205420 h 9625007"/>
              <a:gd name="connsiteX163" fmla="*/ 15432232 w 17521894"/>
              <a:gd name="connsiteY163" fmla="*/ 4205420 h 9625007"/>
              <a:gd name="connsiteX164" fmla="*/ 22350 w 17521894"/>
              <a:gd name="connsiteY164" fmla="*/ 3234097 h 9625007"/>
              <a:gd name="connsiteX165" fmla="*/ 994550 w 17521894"/>
              <a:gd name="connsiteY165" fmla="*/ 3234097 h 9625007"/>
              <a:gd name="connsiteX166" fmla="*/ 994550 w 17521894"/>
              <a:gd name="connsiteY166" fmla="*/ 4205420 h 9625007"/>
              <a:gd name="connsiteX167" fmla="*/ 22350 w 17521894"/>
              <a:gd name="connsiteY167" fmla="*/ 4205420 h 9625007"/>
              <a:gd name="connsiteX168" fmla="*/ 11029406 w 17521894"/>
              <a:gd name="connsiteY168" fmla="*/ 3234096 h 9625007"/>
              <a:gd name="connsiteX169" fmla="*/ 12012778 w 17521894"/>
              <a:gd name="connsiteY169" fmla="*/ 3234096 h 9625007"/>
              <a:gd name="connsiteX170" fmla="*/ 12012778 w 17521894"/>
              <a:gd name="connsiteY170" fmla="*/ 4205420 h 9625007"/>
              <a:gd name="connsiteX171" fmla="*/ 11029406 w 17521894"/>
              <a:gd name="connsiteY171" fmla="*/ 4205420 h 9625007"/>
              <a:gd name="connsiteX172" fmla="*/ 7732881 w 17521894"/>
              <a:gd name="connsiteY172" fmla="*/ 3234096 h 9625007"/>
              <a:gd name="connsiteX173" fmla="*/ 8716243 w 17521894"/>
              <a:gd name="connsiteY173" fmla="*/ 3234096 h 9625007"/>
              <a:gd name="connsiteX174" fmla="*/ 8716243 w 17521894"/>
              <a:gd name="connsiteY174" fmla="*/ 4205420 h 9625007"/>
              <a:gd name="connsiteX175" fmla="*/ 7732881 w 17521894"/>
              <a:gd name="connsiteY175" fmla="*/ 4205420 h 9625007"/>
              <a:gd name="connsiteX176" fmla="*/ 3307705 w 17521894"/>
              <a:gd name="connsiteY176" fmla="*/ 3234096 h 9625007"/>
              <a:gd name="connsiteX177" fmla="*/ 4291078 w 17521894"/>
              <a:gd name="connsiteY177" fmla="*/ 3234096 h 9625007"/>
              <a:gd name="connsiteX178" fmla="*/ 4291078 w 17521894"/>
              <a:gd name="connsiteY178" fmla="*/ 4205420 h 9625007"/>
              <a:gd name="connsiteX179" fmla="*/ 3307705 w 17521894"/>
              <a:gd name="connsiteY179" fmla="*/ 4205420 h 9625007"/>
              <a:gd name="connsiteX180" fmla="*/ 16538522 w 17521894"/>
              <a:gd name="connsiteY180" fmla="*/ 3234095 h 9625007"/>
              <a:gd name="connsiteX181" fmla="*/ 17510722 w 17521894"/>
              <a:gd name="connsiteY181" fmla="*/ 3234095 h 9625007"/>
              <a:gd name="connsiteX182" fmla="*/ 17510722 w 17521894"/>
              <a:gd name="connsiteY182" fmla="*/ 4205420 h 9625007"/>
              <a:gd name="connsiteX183" fmla="*/ 16538522 w 17521894"/>
              <a:gd name="connsiteY183" fmla="*/ 4205420 h 9625007"/>
              <a:gd name="connsiteX184" fmla="*/ 14314763 w 17521894"/>
              <a:gd name="connsiteY184" fmla="*/ 3234095 h 9625007"/>
              <a:gd name="connsiteX185" fmla="*/ 15298135 w 17521894"/>
              <a:gd name="connsiteY185" fmla="*/ 3234095 h 9625007"/>
              <a:gd name="connsiteX186" fmla="*/ 15298135 w 17521894"/>
              <a:gd name="connsiteY186" fmla="*/ 4205420 h 9625007"/>
              <a:gd name="connsiteX187" fmla="*/ 14314763 w 17521894"/>
              <a:gd name="connsiteY187" fmla="*/ 4205420 h 9625007"/>
              <a:gd name="connsiteX188" fmla="*/ 6604243 w 17521894"/>
              <a:gd name="connsiteY188" fmla="*/ 3234095 h 9625007"/>
              <a:gd name="connsiteX189" fmla="*/ 7576442 w 17521894"/>
              <a:gd name="connsiteY189" fmla="*/ 3234095 h 9625007"/>
              <a:gd name="connsiteX190" fmla="*/ 7576442 w 17521894"/>
              <a:gd name="connsiteY190" fmla="*/ 4205420 h 9625007"/>
              <a:gd name="connsiteX191" fmla="*/ 6604243 w 17521894"/>
              <a:gd name="connsiteY191" fmla="*/ 4205420 h 9625007"/>
              <a:gd name="connsiteX192" fmla="*/ 7732898 w 17521894"/>
              <a:gd name="connsiteY192" fmla="*/ 2163430 h 9625007"/>
              <a:gd name="connsiteX193" fmla="*/ 8716243 w 17521894"/>
              <a:gd name="connsiteY193" fmla="*/ 2163430 h 9625007"/>
              <a:gd name="connsiteX194" fmla="*/ 8716243 w 17521894"/>
              <a:gd name="connsiteY194" fmla="*/ 3123724 h 9625007"/>
              <a:gd name="connsiteX195" fmla="*/ 7732898 w 17521894"/>
              <a:gd name="connsiteY195" fmla="*/ 3123724 h 9625007"/>
              <a:gd name="connsiteX196" fmla="*/ 22364 w 17521894"/>
              <a:gd name="connsiteY196" fmla="*/ 2163430 h 9625007"/>
              <a:gd name="connsiteX197" fmla="*/ 994564 w 17521894"/>
              <a:gd name="connsiteY197" fmla="*/ 2163430 h 9625007"/>
              <a:gd name="connsiteX198" fmla="*/ 994564 w 17521894"/>
              <a:gd name="connsiteY198" fmla="*/ 3123724 h 9625007"/>
              <a:gd name="connsiteX199" fmla="*/ 22364 w 17521894"/>
              <a:gd name="connsiteY199" fmla="*/ 3123724 h 9625007"/>
              <a:gd name="connsiteX200" fmla="*/ 12124526 w 17521894"/>
              <a:gd name="connsiteY200" fmla="*/ 2163429 h 9625007"/>
              <a:gd name="connsiteX201" fmla="*/ 13107898 w 17521894"/>
              <a:gd name="connsiteY201" fmla="*/ 2163429 h 9625007"/>
              <a:gd name="connsiteX202" fmla="*/ 13107898 w 17521894"/>
              <a:gd name="connsiteY202" fmla="*/ 3123723 h 9625007"/>
              <a:gd name="connsiteX203" fmla="*/ 12124526 w 17521894"/>
              <a:gd name="connsiteY203" fmla="*/ 3123723 h 9625007"/>
              <a:gd name="connsiteX204" fmla="*/ 9934287 w 17521894"/>
              <a:gd name="connsiteY204" fmla="*/ 2163429 h 9625007"/>
              <a:gd name="connsiteX205" fmla="*/ 10906488 w 17521894"/>
              <a:gd name="connsiteY205" fmla="*/ 2163429 h 9625007"/>
              <a:gd name="connsiteX206" fmla="*/ 10906488 w 17521894"/>
              <a:gd name="connsiteY206" fmla="*/ 3123724 h 9625007"/>
              <a:gd name="connsiteX207" fmla="*/ 9934287 w 17521894"/>
              <a:gd name="connsiteY207" fmla="*/ 3123724 h 9625007"/>
              <a:gd name="connsiteX208" fmla="*/ 4402840 w 17521894"/>
              <a:gd name="connsiteY208" fmla="*/ 2163429 h 9625007"/>
              <a:gd name="connsiteX209" fmla="*/ 5386215 w 17521894"/>
              <a:gd name="connsiteY209" fmla="*/ 2163429 h 9625007"/>
              <a:gd name="connsiteX210" fmla="*/ 5386215 w 17521894"/>
              <a:gd name="connsiteY210" fmla="*/ 3123723 h 9625007"/>
              <a:gd name="connsiteX211" fmla="*/ 4402840 w 17521894"/>
              <a:gd name="connsiteY211" fmla="*/ 3123723 h 9625007"/>
              <a:gd name="connsiteX212" fmla="*/ 2212602 w 17521894"/>
              <a:gd name="connsiteY212" fmla="*/ 2163429 h 9625007"/>
              <a:gd name="connsiteX213" fmla="*/ 3195974 w 17521894"/>
              <a:gd name="connsiteY213" fmla="*/ 2163429 h 9625007"/>
              <a:gd name="connsiteX214" fmla="*/ 3195974 w 17521894"/>
              <a:gd name="connsiteY214" fmla="*/ 3123724 h 9625007"/>
              <a:gd name="connsiteX215" fmla="*/ 2212602 w 17521894"/>
              <a:gd name="connsiteY215" fmla="*/ 3123724 h 9625007"/>
              <a:gd name="connsiteX216" fmla="*/ 15432232 w 17521894"/>
              <a:gd name="connsiteY216" fmla="*/ 2163428 h 9625007"/>
              <a:gd name="connsiteX217" fmla="*/ 16415604 w 17521894"/>
              <a:gd name="connsiteY217" fmla="*/ 2163428 h 9625007"/>
              <a:gd name="connsiteX218" fmla="*/ 16415604 w 17521894"/>
              <a:gd name="connsiteY218" fmla="*/ 3123722 h 9625007"/>
              <a:gd name="connsiteX219" fmla="*/ 15432232 w 17521894"/>
              <a:gd name="connsiteY219" fmla="*/ 3123722 h 9625007"/>
              <a:gd name="connsiteX220" fmla="*/ 13219644 w 17521894"/>
              <a:gd name="connsiteY220" fmla="*/ 2163428 h 9625007"/>
              <a:gd name="connsiteX221" fmla="*/ 14203016 w 17521894"/>
              <a:gd name="connsiteY221" fmla="*/ 2163428 h 9625007"/>
              <a:gd name="connsiteX222" fmla="*/ 14203016 w 17521894"/>
              <a:gd name="connsiteY222" fmla="*/ 3123722 h 9625007"/>
              <a:gd name="connsiteX223" fmla="*/ 13219644 w 17521894"/>
              <a:gd name="connsiteY223" fmla="*/ 3123722 h 9625007"/>
              <a:gd name="connsiteX224" fmla="*/ 11029406 w 17521894"/>
              <a:gd name="connsiteY224" fmla="*/ 2163428 h 9625007"/>
              <a:gd name="connsiteX225" fmla="*/ 12012778 w 17521894"/>
              <a:gd name="connsiteY225" fmla="*/ 2163428 h 9625007"/>
              <a:gd name="connsiteX226" fmla="*/ 12012778 w 17521894"/>
              <a:gd name="connsiteY226" fmla="*/ 3123722 h 9625007"/>
              <a:gd name="connsiteX227" fmla="*/ 11029406 w 17521894"/>
              <a:gd name="connsiteY227" fmla="*/ 3123722 h 9625007"/>
              <a:gd name="connsiteX228" fmla="*/ 6604257 w 17521894"/>
              <a:gd name="connsiteY228" fmla="*/ 2163428 h 9625007"/>
              <a:gd name="connsiteX229" fmla="*/ 7576456 w 17521894"/>
              <a:gd name="connsiteY229" fmla="*/ 2163428 h 9625007"/>
              <a:gd name="connsiteX230" fmla="*/ 7576456 w 17521894"/>
              <a:gd name="connsiteY230" fmla="*/ 3123722 h 9625007"/>
              <a:gd name="connsiteX231" fmla="*/ 6604257 w 17521894"/>
              <a:gd name="connsiteY231" fmla="*/ 3123722 h 9625007"/>
              <a:gd name="connsiteX232" fmla="*/ 5509136 w 17521894"/>
              <a:gd name="connsiteY232" fmla="*/ 2163428 h 9625007"/>
              <a:gd name="connsiteX233" fmla="*/ 6481338 w 17521894"/>
              <a:gd name="connsiteY233" fmla="*/ 2163428 h 9625007"/>
              <a:gd name="connsiteX234" fmla="*/ 6481338 w 17521894"/>
              <a:gd name="connsiteY234" fmla="*/ 3123722 h 9625007"/>
              <a:gd name="connsiteX235" fmla="*/ 5509136 w 17521894"/>
              <a:gd name="connsiteY235" fmla="*/ 3123722 h 9625007"/>
              <a:gd name="connsiteX236" fmla="*/ 3307717 w 17521894"/>
              <a:gd name="connsiteY236" fmla="*/ 2163428 h 9625007"/>
              <a:gd name="connsiteX237" fmla="*/ 4291092 w 17521894"/>
              <a:gd name="connsiteY237" fmla="*/ 2163428 h 9625007"/>
              <a:gd name="connsiteX238" fmla="*/ 4291092 w 17521894"/>
              <a:gd name="connsiteY238" fmla="*/ 3123722 h 9625007"/>
              <a:gd name="connsiteX239" fmla="*/ 3307717 w 17521894"/>
              <a:gd name="connsiteY239" fmla="*/ 3123722 h 9625007"/>
              <a:gd name="connsiteX240" fmla="*/ 16538522 w 17521894"/>
              <a:gd name="connsiteY240" fmla="*/ 2163427 h 9625007"/>
              <a:gd name="connsiteX241" fmla="*/ 17510722 w 17521894"/>
              <a:gd name="connsiteY241" fmla="*/ 2163427 h 9625007"/>
              <a:gd name="connsiteX242" fmla="*/ 17510722 w 17521894"/>
              <a:gd name="connsiteY242" fmla="*/ 3123722 h 9625007"/>
              <a:gd name="connsiteX243" fmla="*/ 16538522 w 17521894"/>
              <a:gd name="connsiteY243" fmla="*/ 3123722 h 9625007"/>
              <a:gd name="connsiteX244" fmla="*/ 14314763 w 17521894"/>
              <a:gd name="connsiteY244" fmla="*/ 2163427 h 9625007"/>
              <a:gd name="connsiteX245" fmla="*/ 15298135 w 17521894"/>
              <a:gd name="connsiteY245" fmla="*/ 2163427 h 9625007"/>
              <a:gd name="connsiteX246" fmla="*/ 15298135 w 17521894"/>
              <a:gd name="connsiteY246" fmla="*/ 3123722 h 9625007"/>
              <a:gd name="connsiteX247" fmla="*/ 14314763 w 17521894"/>
              <a:gd name="connsiteY247" fmla="*/ 3123722 h 9625007"/>
              <a:gd name="connsiteX248" fmla="*/ 8827991 w 17521894"/>
              <a:gd name="connsiteY248" fmla="*/ 2163424 h 9625007"/>
              <a:gd name="connsiteX249" fmla="*/ 9811363 w 17521894"/>
              <a:gd name="connsiteY249" fmla="*/ 2163424 h 9625007"/>
              <a:gd name="connsiteX250" fmla="*/ 9811363 w 17521894"/>
              <a:gd name="connsiteY250" fmla="*/ 3123719 h 9625007"/>
              <a:gd name="connsiteX251" fmla="*/ 8827991 w 17521894"/>
              <a:gd name="connsiteY251" fmla="*/ 3123719 h 9625007"/>
              <a:gd name="connsiteX252" fmla="*/ 1117470 w 17521894"/>
              <a:gd name="connsiteY252" fmla="*/ 2163424 h 9625007"/>
              <a:gd name="connsiteX253" fmla="*/ 2100843 w 17521894"/>
              <a:gd name="connsiteY253" fmla="*/ 2163424 h 9625007"/>
              <a:gd name="connsiteX254" fmla="*/ 2100843 w 17521894"/>
              <a:gd name="connsiteY254" fmla="*/ 3123720 h 9625007"/>
              <a:gd name="connsiteX255" fmla="*/ 1117470 w 17521894"/>
              <a:gd name="connsiteY255" fmla="*/ 3123720 h 9625007"/>
              <a:gd name="connsiteX256" fmla="*/ 8827991 w 17521894"/>
              <a:gd name="connsiteY256" fmla="*/ 1081717 h 9625007"/>
              <a:gd name="connsiteX257" fmla="*/ 9811363 w 17521894"/>
              <a:gd name="connsiteY257" fmla="*/ 1081717 h 9625007"/>
              <a:gd name="connsiteX258" fmla="*/ 9811363 w 17521894"/>
              <a:gd name="connsiteY258" fmla="*/ 2042017 h 9625007"/>
              <a:gd name="connsiteX259" fmla="*/ 8827991 w 17521894"/>
              <a:gd name="connsiteY259" fmla="*/ 2042017 h 9625007"/>
              <a:gd name="connsiteX260" fmla="*/ 1117480 w 17521894"/>
              <a:gd name="connsiteY260" fmla="*/ 1081717 h 9625007"/>
              <a:gd name="connsiteX261" fmla="*/ 2100854 w 17521894"/>
              <a:gd name="connsiteY261" fmla="*/ 1081717 h 9625007"/>
              <a:gd name="connsiteX262" fmla="*/ 2100854 w 17521894"/>
              <a:gd name="connsiteY262" fmla="*/ 2042017 h 9625007"/>
              <a:gd name="connsiteX263" fmla="*/ 1117480 w 17521894"/>
              <a:gd name="connsiteY263" fmla="*/ 2042017 h 9625007"/>
              <a:gd name="connsiteX264" fmla="*/ 14314763 w 17521894"/>
              <a:gd name="connsiteY264" fmla="*/ 1081715 h 9625007"/>
              <a:gd name="connsiteX265" fmla="*/ 15298135 w 17521894"/>
              <a:gd name="connsiteY265" fmla="*/ 1081715 h 9625007"/>
              <a:gd name="connsiteX266" fmla="*/ 15298135 w 17521894"/>
              <a:gd name="connsiteY266" fmla="*/ 2042015 h 9625007"/>
              <a:gd name="connsiteX267" fmla="*/ 14314763 w 17521894"/>
              <a:gd name="connsiteY267" fmla="*/ 2042015 h 9625007"/>
              <a:gd name="connsiteX268" fmla="*/ 6604256 w 17521894"/>
              <a:gd name="connsiteY268" fmla="*/ 1081715 h 9625007"/>
              <a:gd name="connsiteX269" fmla="*/ 7576454 w 17521894"/>
              <a:gd name="connsiteY269" fmla="*/ 1081715 h 9625007"/>
              <a:gd name="connsiteX270" fmla="*/ 7576454 w 17521894"/>
              <a:gd name="connsiteY270" fmla="*/ 2042015 h 9625007"/>
              <a:gd name="connsiteX271" fmla="*/ 6604256 w 17521894"/>
              <a:gd name="connsiteY271" fmla="*/ 2042015 h 9625007"/>
              <a:gd name="connsiteX272" fmla="*/ 16538522 w 17521894"/>
              <a:gd name="connsiteY272" fmla="*/ 1081714 h 9625007"/>
              <a:gd name="connsiteX273" fmla="*/ 17510722 w 17521894"/>
              <a:gd name="connsiteY273" fmla="*/ 1081714 h 9625007"/>
              <a:gd name="connsiteX274" fmla="*/ 17510722 w 17521894"/>
              <a:gd name="connsiteY274" fmla="*/ 2042015 h 9625007"/>
              <a:gd name="connsiteX275" fmla="*/ 16538522 w 17521894"/>
              <a:gd name="connsiteY275" fmla="*/ 2042015 h 9625007"/>
              <a:gd name="connsiteX276" fmla="*/ 5509135 w 17521894"/>
              <a:gd name="connsiteY276" fmla="*/ 1081714 h 9625007"/>
              <a:gd name="connsiteX277" fmla="*/ 6481334 w 17521894"/>
              <a:gd name="connsiteY277" fmla="*/ 1081714 h 9625007"/>
              <a:gd name="connsiteX278" fmla="*/ 6481334 w 17521894"/>
              <a:gd name="connsiteY278" fmla="*/ 2042015 h 9625007"/>
              <a:gd name="connsiteX279" fmla="*/ 5509135 w 17521894"/>
              <a:gd name="connsiteY279" fmla="*/ 2042015 h 9625007"/>
              <a:gd name="connsiteX280" fmla="*/ 15432232 w 17521894"/>
              <a:gd name="connsiteY280" fmla="*/ 1081714 h 9625007"/>
              <a:gd name="connsiteX281" fmla="*/ 16415604 w 17521894"/>
              <a:gd name="connsiteY281" fmla="*/ 1081714 h 9625007"/>
              <a:gd name="connsiteX282" fmla="*/ 16415604 w 17521894"/>
              <a:gd name="connsiteY282" fmla="*/ 2042015 h 9625007"/>
              <a:gd name="connsiteX283" fmla="*/ 15432232 w 17521894"/>
              <a:gd name="connsiteY283" fmla="*/ 2042015 h 9625007"/>
              <a:gd name="connsiteX284" fmla="*/ 13219644 w 17521894"/>
              <a:gd name="connsiteY284" fmla="*/ 1081714 h 9625007"/>
              <a:gd name="connsiteX285" fmla="*/ 14203016 w 17521894"/>
              <a:gd name="connsiteY285" fmla="*/ 1081714 h 9625007"/>
              <a:gd name="connsiteX286" fmla="*/ 14203016 w 17521894"/>
              <a:gd name="connsiteY286" fmla="*/ 2042015 h 9625007"/>
              <a:gd name="connsiteX287" fmla="*/ 13219644 w 17521894"/>
              <a:gd name="connsiteY287" fmla="*/ 2042015 h 9625007"/>
              <a:gd name="connsiteX288" fmla="*/ 12135697 w 17521894"/>
              <a:gd name="connsiteY288" fmla="*/ 1081714 h 9625007"/>
              <a:gd name="connsiteX289" fmla="*/ 13119069 w 17521894"/>
              <a:gd name="connsiteY289" fmla="*/ 1081714 h 9625007"/>
              <a:gd name="connsiteX290" fmla="*/ 13119069 w 17521894"/>
              <a:gd name="connsiteY290" fmla="*/ 2042014 h 9625007"/>
              <a:gd name="connsiteX291" fmla="*/ 12135697 w 17521894"/>
              <a:gd name="connsiteY291" fmla="*/ 2042014 h 9625007"/>
              <a:gd name="connsiteX292" fmla="*/ 11029406 w 17521894"/>
              <a:gd name="connsiteY292" fmla="*/ 1081714 h 9625007"/>
              <a:gd name="connsiteX293" fmla="*/ 12012778 w 17521894"/>
              <a:gd name="connsiteY293" fmla="*/ 1081714 h 9625007"/>
              <a:gd name="connsiteX294" fmla="*/ 12012778 w 17521894"/>
              <a:gd name="connsiteY294" fmla="*/ 2042014 h 9625007"/>
              <a:gd name="connsiteX295" fmla="*/ 11029406 w 17521894"/>
              <a:gd name="connsiteY295" fmla="*/ 2042014 h 9625007"/>
              <a:gd name="connsiteX296" fmla="*/ 4414012 w 17521894"/>
              <a:gd name="connsiteY296" fmla="*/ 1081714 h 9625007"/>
              <a:gd name="connsiteX297" fmla="*/ 5397385 w 17521894"/>
              <a:gd name="connsiteY297" fmla="*/ 1081714 h 9625007"/>
              <a:gd name="connsiteX298" fmla="*/ 5397385 w 17521894"/>
              <a:gd name="connsiteY298" fmla="*/ 2042014 h 9625007"/>
              <a:gd name="connsiteX299" fmla="*/ 4414012 w 17521894"/>
              <a:gd name="connsiteY299" fmla="*/ 2042014 h 9625007"/>
              <a:gd name="connsiteX300" fmla="*/ 3307713 w 17521894"/>
              <a:gd name="connsiteY300" fmla="*/ 1081714 h 9625007"/>
              <a:gd name="connsiteX301" fmla="*/ 4291088 w 17521894"/>
              <a:gd name="connsiteY301" fmla="*/ 1081714 h 9625007"/>
              <a:gd name="connsiteX302" fmla="*/ 4291088 w 17521894"/>
              <a:gd name="connsiteY302" fmla="*/ 2042014 h 9625007"/>
              <a:gd name="connsiteX303" fmla="*/ 3307713 w 17521894"/>
              <a:gd name="connsiteY303" fmla="*/ 2042014 h 9625007"/>
              <a:gd name="connsiteX304" fmla="*/ 9934287 w 17521894"/>
              <a:gd name="connsiteY304" fmla="*/ 1081711 h 9625007"/>
              <a:gd name="connsiteX305" fmla="*/ 10906488 w 17521894"/>
              <a:gd name="connsiteY305" fmla="*/ 1081711 h 9625007"/>
              <a:gd name="connsiteX306" fmla="*/ 10906488 w 17521894"/>
              <a:gd name="connsiteY306" fmla="*/ 2042012 h 9625007"/>
              <a:gd name="connsiteX307" fmla="*/ 9934287 w 17521894"/>
              <a:gd name="connsiteY307" fmla="*/ 2042012 h 9625007"/>
              <a:gd name="connsiteX308" fmla="*/ 2212590 w 17521894"/>
              <a:gd name="connsiteY308" fmla="*/ 1081711 h 9625007"/>
              <a:gd name="connsiteX309" fmla="*/ 3195962 w 17521894"/>
              <a:gd name="connsiteY309" fmla="*/ 1081711 h 9625007"/>
              <a:gd name="connsiteX310" fmla="*/ 3195962 w 17521894"/>
              <a:gd name="connsiteY310" fmla="*/ 2042012 h 9625007"/>
              <a:gd name="connsiteX311" fmla="*/ 2212590 w 17521894"/>
              <a:gd name="connsiteY311" fmla="*/ 2042012 h 9625007"/>
              <a:gd name="connsiteX312" fmla="*/ 7732898 w 17521894"/>
              <a:gd name="connsiteY312" fmla="*/ 1070681 h 9625007"/>
              <a:gd name="connsiteX313" fmla="*/ 8716243 w 17521894"/>
              <a:gd name="connsiteY313" fmla="*/ 1070681 h 9625007"/>
              <a:gd name="connsiteX314" fmla="*/ 8716243 w 17521894"/>
              <a:gd name="connsiteY314" fmla="*/ 2030981 h 9625007"/>
              <a:gd name="connsiteX315" fmla="*/ 7732898 w 17521894"/>
              <a:gd name="connsiteY315" fmla="*/ 2030981 h 9625007"/>
              <a:gd name="connsiteX316" fmla="*/ 22364 w 17521894"/>
              <a:gd name="connsiteY316" fmla="*/ 1070681 h 9625007"/>
              <a:gd name="connsiteX317" fmla="*/ 994563 w 17521894"/>
              <a:gd name="connsiteY317" fmla="*/ 1070681 h 9625007"/>
              <a:gd name="connsiteX318" fmla="*/ 994563 w 17521894"/>
              <a:gd name="connsiteY318" fmla="*/ 2030981 h 9625007"/>
              <a:gd name="connsiteX319" fmla="*/ 22364 w 17521894"/>
              <a:gd name="connsiteY319" fmla="*/ 2030981 h 9625007"/>
              <a:gd name="connsiteX320" fmla="*/ 3307713 w 17521894"/>
              <a:gd name="connsiteY320" fmla="*/ 4 h 9625007"/>
              <a:gd name="connsiteX321" fmla="*/ 4291086 w 17521894"/>
              <a:gd name="connsiteY321" fmla="*/ 4 h 9625007"/>
              <a:gd name="connsiteX322" fmla="*/ 4291086 w 17521894"/>
              <a:gd name="connsiteY322" fmla="*/ 960300 h 9625007"/>
              <a:gd name="connsiteX323" fmla="*/ 3307713 w 17521894"/>
              <a:gd name="connsiteY323" fmla="*/ 960300 h 9625007"/>
              <a:gd name="connsiteX324" fmla="*/ 11029406 w 17521894"/>
              <a:gd name="connsiteY324" fmla="*/ 4 h 9625007"/>
              <a:gd name="connsiteX325" fmla="*/ 12012778 w 17521894"/>
              <a:gd name="connsiteY325" fmla="*/ 4 h 9625007"/>
              <a:gd name="connsiteX326" fmla="*/ 12012778 w 17521894"/>
              <a:gd name="connsiteY326" fmla="*/ 960300 h 9625007"/>
              <a:gd name="connsiteX327" fmla="*/ 11029406 w 17521894"/>
              <a:gd name="connsiteY327" fmla="*/ 960300 h 9625007"/>
              <a:gd name="connsiteX328" fmla="*/ 4402834 w 17521894"/>
              <a:gd name="connsiteY328" fmla="*/ 4 h 9625007"/>
              <a:gd name="connsiteX329" fmla="*/ 5386206 w 17521894"/>
              <a:gd name="connsiteY329" fmla="*/ 4 h 9625007"/>
              <a:gd name="connsiteX330" fmla="*/ 5386206 w 17521894"/>
              <a:gd name="connsiteY330" fmla="*/ 960300 h 9625007"/>
              <a:gd name="connsiteX331" fmla="*/ 4402834 w 17521894"/>
              <a:gd name="connsiteY331" fmla="*/ 960300 h 9625007"/>
              <a:gd name="connsiteX332" fmla="*/ 12124526 w 17521894"/>
              <a:gd name="connsiteY332" fmla="*/ 4 h 9625007"/>
              <a:gd name="connsiteX333" fmla="*/ 13107898 w 17521894"/>
              <a:gd name="connsiteY333" fmla="*/ 4 h 9625007"/>
              <a:gd name="connsiteX334" fmla="*/ 13107898 w 17521894"/>
              <a:gd name="connsiteY334" fmla="*/ 960300 h 9625007"/>
              <a:gd name="connsiteX335" fmla="*/ 12124526 w 17521894"/>
              <a:gd name="connsiteY335" fmla="*/ 960300 h 9625007"/>
              <a:gd name="connsiteX336" fmla="*/ 5509132 w 17521894"/>
              <a:gd name="connsiteY336" fmla="*/ 4 h 9625007"/>
              <a:gd name="connsiteX337" fmla="*/ 6481332 w 17521894"/>
              <a:gd name="connsiteY337" fmla="*/ 4 h 9625007"/>
              <a:gd name="connsiteX338" fmla="*/ 6481332 w 17521894"/>
              <a:gd name="connsiteY338" fmla="*/ 960300 h 9625007"/>
              <a:gd name="connsiteX339" fmla="*/ 5509132 w 17521894"/>
              <a:gd name="connsiteY339" fmla="*/ 960300 h 9625007"/>
              <a:gd name="connsiteX340" fmla="*/ 13219644 w 17521894"/>
              <a:gd name="connsiteY340" fmla="*/ 3 h 9625007"/>
              <a:gd name="connsiteX341" fmla="*/ 14203016 w 17521894"/>
              <a:gd name="connsiteY341" fmla="*/ 3 h 9625007"/>
              <a:gd name="connsiteX342" fmla="*/ 14203016 w 17521894"/>
              <a:gd name="connsiteY342" fmla="*/ 960300 h 9625007"/>
              <a:gd name="connsiteX343" fmla="*/ 13219644 w 17521894"/>
              <a:gd name="connsiteY343" fmla="*/ 960300 h 9625007"/>
              <a:gd name="connsiteX344" fmla="*/ 15432232 w 17521894"/>
              <a:gd name="connsiteY344" fmla="*/ 3 h 9625007"/>
              <a:gd name="connsiteX345" fmla="*/ 16415604 w 17521894"/>
              <a:gd name="connsiteY345" fmla="*/ 3 h 9625007"/>
              <a:gd name="connsiteX346" fmla="*/ 16415604 w 17521894"/>
              <a:gd name="connsiteY346" fmla="*/ 960299 h 9625007"/>
              <a:gd name="connsiteX347" fmla="*/ 15432232 w 17521894"/>
              <a:gd name="connsiteY347" fmla="*/ 960299 h 9625007"/>
              <a:gd name="connsiteX348" fmla="*/ 6615422 w 17521894"/>
              <a:gd name="connsiteY348" fmla="*/ 3 h 9625007"/>
              <a:gd name="connsiteX349" fmla="*/ 7587621 w 17521894"/>
              <a:gd name="connsiteY349" fmla="*/ 3 h 9625007"/>
              <a:gd name="connsiteX350" fmla="*/ 7587621 w 17521894"/>
              <a:gd name="connsiteY350" fmla="*/ 960299 h 9625007"/>
              <a:gd name="connsiteX351" fmla="*/ 6615422 w 17521894"/>
              <a:gd name="connsiteY351" fmla="*/ 960299 h 9625007"/>
              <a:gd name="connsiteX352" fmla="*/ 14325934 w 17521894"/>
              <a:gd name="connsiteY352" fmla="*/ 3 h 9625007"/>
              <a:gd name="connsiteX353" fmla="*/ 15309306 w 17521894"/>
              <a:gd name="connsiteY353" fmla="*/ 3 h 9625007"/>
              <a:gd name="connsiteX354" fmla="*/ 15309306 w 17521894"/>
              <a:gd name="connsiteY354" fmla="*/ 960299 h 9625007"/>
              <a:gd name="connsiteX355" fmla="*/ 14325934 w 17521894"/>
              <a:gd name="connsiteY355" fmla="*/ 960299 h 9625007"/>
              <a:gd name="connsiteX356" fmla="*/ 16538522 w 17521894"/>
              <a:gd name="connsiteY356" fmla="*/ 3 h 9625007"/>
              <a:gd name="connsiteX357" fmla="*/ 17521894 w 17521894"/>
              <a:gd name="connsiteY357" fmla="*/ 3 h 9625007"/>
              <a:gd name="connsiteX358" fmla="*/ 17521894 w 17521894"/>
              <a:gd name="connsiteY358" fmla="*/ 960299 h 9625007"/>
              <a:gd name="connsiteX359" fmla="*/ 16538522 w 17521894"/>
              <a:gd name="connsiteY359" fmla="*/ 960299 h 9625007"/>
              <a:gd name="connsiteX360" fmla="*/ 2212590 w 17521894"/>
              <a:gd name="connsiteY360" fmla="*/ 1 h 9625007"/>
              <a:gd name="connsiteX361" fmla="*/ 3195962 w 17521894"/>
              <a:gd name="connsiteY361" fmla="*/ 1 h 9625007"/>
              <a:gd name="connsiteX362" fmla="*/ 3195962 w 17521894"/>
              <a:gd name="connsiteY362" fmla="*/ 960298 h 9625007"/>
              <a:gd name="connsiteX363" fmla="*/ 2212590 w 17521894"/>
              <a:gd name="connsiteY363" fmla="*/ 960298 h 9625007"/>
              <a:gd name="connsiteX364" fmla="*/ 9934287 w 17521894"/>
              <a:gd name="connsiteY364" fmla="*/ 1 h 9625007"/>
              <a:gd name="connsiteX365" fmla="*/ 10906488 w 17521894"/>
              <a:gd name="connsiteY365" fmla="*/ 1 h 9625007"/>
              <a:gd name="connsiteX366" fmla="*/ 10906488 w 17521894"/>
              <a:gd name="connsiteY366" fmla="*/ 960297 h 9625007"/>
              <a:gd name="connsiteX367" fmla="*/ 9934287 w 17521894"/>
              <a:gd name="connsiteY367" fmla="*/ 960297 h 9625007"/>
              <a:gd name="connsiteX368" fmla="*/ 1106297 w 17521894"/>
              <a:gd name="connsiteY368" fmla="*/ 1 h 9625007"/>
              <a:gd name="connsiteX369" fmla="*/ 2089670 w 17521894"/>
              <a:gd name="connsiteY369" fmla="*/ 1 h 9625007"/>
              <a:gd name="connsiteX370" fmla="*/ 2089670 w 17521894"/>
              <a:gd name="connsiteY370" fmla="*/ 960297 h 9625007"/>
              <a:gd name="connsiteX371" fmla="*/ 1106297 w 17521894"/>
              <a:gd name="connsiteY371" fmla="*/ 960297 h 9625007"/>
              <a:gd name="connsiteX372" fmla="*/ 8827991 w 17521894"/>
              <a:gd name="connsiteY372" fmla="*/ 1 h 9625007"/>
              <a:gd name="connsiteX373" fmla="*/ 9800192 w 17521894"/>
              <a:gd name="connsiteY373" fmla="*/ 1 h 9625007"/>
              <a:gd name="connsiteX374" fmla="*/ 9800192 w 17521894"/>
              <a:gd name="connsiteY374" fmla="*/ 960297 h 9625007"/>
              <a:gd name="connsiteX375" fmla="*/ 8827991 w 17521894"/>
              <a:gd name="connsiteY375" fmla="*/ 960297 h 9625007"/>
              <a:gd name="connsiteX376" fmla="*/ 0 w 17521894"/>
              <a:gd name="connsiteY376" fmla="*/ 1 h 9625007"/>
              <a:gd name="connsiteX377" fmla="*/ 983372 w 17521894"/>
              <a:gd name="connsiteY377" fmla="*/ 1 h 9625007"/>
              <a:gd name="connsiteX378" fmla="*/ 983372 w 17521894"/>
              <a:gd name="connsiteY378" fmla="*/ 960297 h 9625007"/>
              <a:gd name="connsiteX379" fmla="*/ 0 w 17521894"/>
              <a:gd name="connsiteY379" fmla="*/ 960297 h 9625007"/>
              <a:gd name="connsiteX380" fmla="*/ 7721711 w 17521894"/>
              <a:gd name="connsiteY380" fmla="*/ 0 h 9625007"/>
              <a:gd name="connsiteX381" fmla="*/ 8693901 w 17521894"/>
              <a:gd name="connsiteY381" fmla="*/ 0 h 9625007"/>
              <a:gd name="connsiteX382" fmla="*/ 8693901 w 17521894"/>
              <a:gd name="connsiteY382" fmla="*/ 960297 h 9625007"/>
              <a:gd name="connsiteX383" fmla="*/ 7721711 w 17521894"/>
              <a:gd name="connsiteY383" fmla="*/ 960297 h 9625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Lst>
            <a:rect l="l" t="t" r="r" b="b"/>
            <a:pathLst>
              <a:path w="17521894" h="9625007">
                <a:moveTo>
                  <a:pt x="11029406" y="8664710"/>
                </a:moveTo>
                <a:lnTo>
                  <a:pt x="12012778" y="8664710"/>
                </a:lnTo>
                <a:lnTo>
                  <a:pt x="12012778" y="9625007"/>
                </a:lnTo>
                <a:lnTo>
                  <a:pt x="11029406" y="9625007"/>
                </a:lnTo>
                <a:close/>
                <a:moveTo>
                  <a:pt x="7732871" y="8664710"/>
                </a:moveTo>
                <a:lnTo>
                  <a:pt x="8716243" y="8664710"/>
                </a:lnTo>
                <a:lnTo>
                  <a:pt x="8716243" y="9625007"/>
                </a:lnTo>
                <a:lnTo>
                  <a:pt x="7732871" y="9625007"/>
                </a:lnTo>
                <a:close/>
                <a:moveTo>
                  <a:pt x="3307702" y="8664710"/>
                </a:moveTo>
                <a:lnTo>
                  <a:pt x="4291075" y="8664710"/>
                </a:lnTo>
                <a:lnTo>
                  <a:pt x="4291075" y="9625007"/>
                </a:lnTo>
                <a:lnTo>
                  <a:pt x="3307702" y="9625007"/>
                </a:lnTo>
                <a:close/>
                <a:moveTo>
                  <a:pt x="22341" y="8664710"/>
                </a:moveTo>
                <a:lnTo>
                  <a:pt x="994541" y="8664710"/>
                </a:lnTo>
                <a:lnTo>
                  <a:pt x="994541" y="9625007"/>
                </a:lnTo>
                <a:lnTo>
                  <a:pt x="22341" y="9625007"/>
                </a:lnTo>
                <a:close/>
                <a:moveTo>
                  <a:pt x="16538522" y="8653670"/>
                </a:moveTo>
                <a:lnTo>
                  <a:pt x="17510722" y="8653670"/>
                </a:lnTo>
                <a:lnTo>
                  <a:pt x="17510722" y="9613967"/>
                </a:lnTo>
                <a:lnTo>
                  <a:pt x="16538522" y="9613967"/>
                </a:lnTo>
                <a:close/>
                <a:moveTo>
                  <a:pt x="15432232" y="8653670"/>
                </a:moveTo>
                <a:lnTo>
                  <a:pt x="16415604" y="8653670"/>
                </a:lnTo>
                <a:lnTo>
                  <a:pt x="16415604" y="9613967"/>
                </a:lnTo>
                <a:lnTo>
                  <a:pt x="15432232" y="9613967"/>
                </a:lnTo>
                <a:close/>
                <a:moveTo>
                  <a:pt x="14314763" y="8653670"/>
                </a:moveTo>
                <a:lnTo>
                  <a:pt x="15298135" y="8653670"/>
                </a:lnTo>
                <a:lnTo>
                  <a:pt x="15298135" y="9613967"/>
                </a:lnTo>
                <a:lnTo>
                  <a:pt x="14314763" y="9613967"/>
                </a:lnTo>
                <a:close/>
                <a:moveTo>
                  <a:pt x="13219644" y="8653670"/>
                </a:moveTo>
                <a:lnTo>
                  <a:pt x="14203016" y="8653670"/>
                </a:lnTo>
                <a:lnTo>
                  <a:pt x="14203016" y="9613967"/>
                </a:lnTo>
                <a:lnTo>
                  <a:pt x="13219644" y="9613967"/>
                </a:lnTo>
                <a:close/>
                <a:moveTo>
                  <a:pt x="12124526" y="8653670"/>
                </a:moveTo>
                <a:lnTo>
                  <a:pt x="13107898" y="8653670"/>
                </a:lnTo>
                <a:lnTo>
                  <a:pt x="13107898" y="9613967"/>
                </a:lnTo>
                <a:lnTo>
                  <a:pt x="12124526" y="9613967"/>
                </a:lnTo>
                <a:close/>
                <a:moveTo>
                  <a:pt x="9934287" y="8653670"/>
                </a:moveTo>
                <a:lnTo>
                  <a:pt x="10906488" y="8653670"/>
                </a:lnTo>
                <a:lnTo>
                  <a:pt x="10906488" y="9613967"/>
                </a:lnTo>
                <a:lnTo>
                  <a:pt x="9934287" y="9613967"/>
                </a:lnTo>
                <a:close/>
                <a:moveTo>
                  <a:pt x="8827991" y="8653670"/>
                </a:moveTo>
                <a:lnTo>
                  <a:pt x="9811363" y="8653670"/>
                </a:lnTo>
                <a:lnTo>
                  <a:pt x="9811363" y="9613967"/>
                </a:lnTo>
                <a:lnTo>
                  <a:pt x="8827991" y="9613967"/>
                </a:lnTo>
                <a:close/>
                <a:moveTo>
                  <a:pt x="6604234" y="8653670"/>
                </a:moveTo>
                <a:lnTo>
                  <a:pt x="7576436" y="8653670"/>
                </a:lnTo>
                <a:lnTo>
                  <a:pt x="7576436" y="9613967"/>
                </a:lnTo>
                <a:lnTo>
                  <a:pt x="6604234" y="9613967"/>
                </a:lnTo>
                <a:close/>
                <a:moveTo>
                  <a:pt x="5509117" y="8653670"/>
                </a:moveTo>
                <a:lnTo>
                  <a:pt x="6481318" y="8653670"/>
                </a:lnTo>
                <a:lnTo>
                  <a:pt x="6481318" y="9613967"/>
                </a:lnTo>
                <a:lnTo>
                  <a:pt x="5509117" y="9613967"/>
                </a:lnTo>
                <a:close/>
                <a:moveTo>
                  <a:pt x="4402819" y="8653670"/>
                </a:moveTo>
                <a:lnTo>
                  <a:pt x="5386192" y="8653670"/>
                </a:lnTo>
                <a:lnTo>
                  <a:pt x="5386192" y="9613967"/>
                </a:lnTo>
                <a:lnTo>
                  <a:pt x="4402819" y="9613967"/>
                </a:lnTo>
                <a:close/>
                <a:moveTo>
                  <a:pt x="2212579" y="8653670"/>
                </a:moveTo>
                <a:lnTo>
                  <a:pt x="3195951" y="8653670"/>
                </a:lnTo>
                <a:lnTo>
                  <a:pt x="3195951" y="9613967"/>
                </a:lnTo>
                <a:lnTo>
                  <a:pt x="2212579" y="9613967"/>
                </a:lnTo>
                <a:close/>
                <a:moveTo>
                  <a:pt x="1117460" y="8653670"/>
                </a:moveTo>
                <a:lnTo>
                  <a:pt x="2100832" y="8653670"/>
                </a:lnTo>
                <a:lnTo>
                  <a:pt x="2100832" y="9613967"/>
                </a:lnTo>
                <a:lnTo>
                  <a:pt x="1117460" y="9613967"/>
                </a:lnTo>
                <a:close/>
                <a:moveTo>
                  <a:pt x="15432232" y="7583002"/>
                </a:moveTo>
                <a:lnTo>
                  <a:pt x="16415604" y="7583002"/>
                </a:lnTo>
                <a:lnTo>
                  <a:pt x="16415604" y="8543299"/>
                </a:lnTo>
                <a:lnTo>
                  <a:pt x="15432232" y="8543299"/>
                </a:lnTo>
                <a:close/>
                <a:moveTo>
                  <a:pt x="13219644" y="7583002"/>
                </a:moveTo>
                <a:lnTo>
                  <a:pt x="14203016" y="7583002"/>
                </a:lnTo>
                <a:lnTo>
                  <a:pt x="14203016" y="8543299"/>
                </a:lnTo>
                <a:lnTo>
                  <a:pt x="13219644" y="8543299"/>
                </a:lnTo>
                <a:close/>
                <a:moveTo>
                  <a:pt x="5509118" y="7583002"/>
                </a:moveTo>
                <a:lnTo>
                  <a:pt x="6481320" y="7583002"/>
                </a:lnTo>
                <a:lnTo>
                  <a:pt x="6481320" y="8543299"/>
                </a:lnTo>
                <a:lnTo>
                  <a:pt x="5509118" y="8543299"/>
                </a:lnTo>
                <a:close/>
                <a:moveTo>
                  <a:pt x="16538522" y="7571960"/>
                </a:moveTo>
                <a:lnTo>
                  <a:pt x="17510722" y="7571960"/>
                </a:lnTo>
                <a:lnTo>
                  <a:pt x="17510722" y="8532257"/>
                </a:lnTo>
                <a:lnTo>
                  <a:pt x="16538522" y="8532257"/>
                </a:lnTo>
                <a:close/>
                <a:moveTo>
                  <a:pt x="14314763" y="7571960"/>
                </a:moveTo>
                <a:lnTo>
                  <a:pt x="15298135" y="7571960"/>
                </a:lnTo>
                <a:lnTo>
                  <a:pt x="15298135" y="8532257"/>
                </a:lnTo>
                <a:lnTo>
                  <a:pt x="14314763" y="8532257"/>
                </a:lnTo>
                <a:close/>
                <a:moveTo>
                  <a:pt x="12124526" y="7571960"/>
                </a:moveTo>
                <a:lnTo>
                  <a:pt x="13107898" y="7571960"/>
                </a:lnTo>
                <a:lnTo>
                  <a:pt x="13107898" y="8532257"/>
                </a:lnTo>
                <a:lnTo>
                  <a:pt x="12124526" y="8532257"/>
                </a:lnTo>
                <a:close/>
                <a:moveTo>
                  <a:pt x="11029406" y="7571960"/>
                </a:moveTo>
                <a:lnTo>
                  <a:pt x="12012778" y="7571960"/>
                </a:lnTo>
                <a:lnTo>
                  <a:pt x="12012778" y="8532257"/>
                </a:lnTo>
                <a:lnTo>
                  <a:pt x="11029406" y="8532257"/>
                </a:lnTo>
                <a:close/>
                <a:moveTo>
                  <a:pt x="9934287" y="7571960"/>
                </a:moveTo>
                <a:lnTo>
                  <a:pt x="10906488" y="7571960"/>
                </a:lnTo>
                <a:lnTo>
                  <a:pt x="10906488" y="8532257"/>
                </a:lnTo>
                <a:lnTo>
                  <a:pt x="9934287" y="8532257"/>
                </a:lnTo>
                <a:close/>
                <a:moveTo>
                  <a:pt x="8827991" y="7571960"/>
                </a:moveTo>
                <a:lnTo>
                  <a:pt x="9811363" y="7571960"/>
                </a:lnTo>
                <a:lnTo>
                  <a:pt x="9811363" y="8532257"/>
                </a:lnTo>
                <a:lnTo>
                  <a:pt x="8827991" y="8532257"/>
                </a:lnTo>
                <a:close/>
                <a:moveTo>
                  <a:pt x="7732872" y="7571960"/>
                </a:moveTo>
                <a:lnTo>
                  <a:pt x="8716243" y="7571960"/>
                </a:lnTo>
                <a:lnTo>
                  <a:pt x="8716243" y="8532257"/>
                </a:lnTo>
                <a:lnTo>
                  <a:pt x="7732872" y="8532257"/>
                </a:lnTo>
                <a:close/>
                <a:moveTo>
                  <a:pt x="6604242" y="7571960"/>
                </a:moveTo>
                <a:lnTo>
                  <a:pt x="7576440" y="7571960"/>
                </a:lnTo>
                <a:lnTo>
                  <a:pt x="7576440" y="8532257"/>
                </a:lnTo>
                <a:lnTo>
                  <a:pt x="6604242" y="8532257"/>
                </a:lnTo>
                <a:close/>
                <a:moveTo>
                  <a:pt x="4402819" y="7571960"/>
                </a:moveTo>
                <a:lnTo>
                  <a:pt x="5386192" y="7571960"/>
                </a:lnTo>
                <a:lnTo>
                  <a:pt x="5386192" y="8532257"/>
                </a:lnTo>
                <a:lnTo>
                  <a:pt x="4402819" y="8532257"/>
                </a:lnTo>
                <a:close/>
                <a:moveTo>
                  <a:pt x="3307702" y="7571960"/>
                </a:moveTo>
                <a:lnTo>
                  <a:pt x="4291075" y="7571960"/>
                </a:lnTo>
                <a:lnTo>
                  <a:pt x="4291075" y="8532257"/>
                </a:lnTo>
                <a:lnTo>
                  <a:pt x="3307702" y="8532257"/>
                </a:lnTo>
                <a:close/>
                <a:moveTo>
                  <a:pt x="2212585" y="7571960"/>
                </a:moveTo>
                <a:lnTo>
                  <a:pt x="3195957" y="7571960"/>
                </a:lnTo>
                <a:lnTo>
                  <a:pt x="3195957" y="8532257"/>
                </a:lnTo>
                <a:lnTo>
                  <a:pt x="2212585" y="8532257"/>
                </a:lnTo>
                <a:close/>
                <a:moveTo>
                  <a:pt x="1117465" y="7571960"/>
                </a:moveTo>
                <a:lnTo>
                  <a:pt x="2100838" y="7571960"/>
                </a:lnTo>
                <a:lnTo>
                  <a:pt x="2100838" y="8532257"/>
                </a:lnTo>
                <a:lnTo>
                  <a:pt x="1117465" y="8532257"/>
                </a:lnTo>
                <a:close/>
                <a:moveTo>
                  <a:pt x="22341" y="7571960"/>
                </a:moveTo>
                <a:lnTo>
                  <a:pt x="994542" y="7571960"/>
                </a:lnTo>
                <a:lnTo>
                  <a:pt x="994542" y="8532257"/>
                </a:lnTo>
                <a:lnTo>
                  <a:pt x="22341" y="8532257"/>
                </a:lnTo>
                <a:close/>
                <a:moveTo>
                  <a:pt x="12124526" y="3245137"/>
                </a:moveTo>
                <a:lnTo>
                  <a:pt x="13107898" y="3245137"/>
                </a:lnTo>
                <a:lnTo>
                  <a:pt x="13107898" y="4205420"/>
                </a:lnTo>
                <a:lnTo>
                  <a:pt x="12124526" y="4205420"/>
                </a:lnTo>
                <a:close/>
                <a:moveTo>
                  <a:pt x="4402839" y="3245137"/>
                </a:moveTo>
                <a:lnTo>
                  <a:pt x="5386215" y="3245137"/>
                </a:lnTo>
                <a:lnTo>
                  <a:pt x="5386215" y="4205420"/>
                </a:lnTo>
                <a:lnTo>
                  <a:pt x="4402839" y="4205420"/>
                </a:lnTo>
                <a:close/>
                <a:moveTo>
                  <a:pt x="8827991" y="3245132"/>
                </a:moveTo>
                <a:lnTo>
                  <a:pt x="9811363" y="3245132"/>
                </a:lnTo>
                <a:lnTo>
                  <a:pt x="9811363" y="4205420"/>
                </a:lnTo>
                <a:lnTo>
                  <a:pt x="8827991" y="4205420"/>
                </a:lnTo>
                <a:close/>
                <a:moveTo>
                  <a:pt x="1117470" y="3245132"/>
                </a:moveTo>
                <a:lnTo>
                  <a:pt x="2100843" y="3245132"/>
                </a:lnTo>
                <a:lnTo>
                  <a:pt x="2100843" y="4205420"/>
                </a:lnTo>
                <a:lnTo>
                  <a:pt x="1117470" y="4205420"/>
                </a:lnTo>
                <a:close/>
                <a:moveTo>
                  <a:pt x="2212592" y="3234100"/>
                </a:moveTo>
                <a:lnTo>
                  <a:pt x="3195965" y="3234100"/>
                </a:lnTo>
                <a:lnTo>
                  <a:pt x="3195965" y="4205420"/>
                </a:lnTo>
                <a:lnTo>
                  <a:pt x="2212592" y="4205420"/>
                </a:lnTo>
                <a:close/>
                <a:moveTo>
                  <a:pt x="13219644" y="3234099"/>
                </a:moveTo>
                <a:lnTo>
                  <a:pt x="14203016" y="3234099"/>
                </a:lnTo>
                <a:lnTo>
                  <a:pt x="14203016" y="4205420"/>
                </a:lnTo>
                <a:lnTo>
                  <a:pt x="13219644" y="4205420"/>
                </a:lnTo>
                <a:close/>
                <a:moveTo>
                  <a:pt x="9934287" y="3234099"/>
                </a:moveTo>
                <a:lnTo>
                  <a:pt x="10906488" y="3234099"/>
                </a:lnTo>
                <a:lnTo>
                  <a:pt x="10906488" y="4205420"/>
                </a:lnTo>
                <a:lnTo>
                  <a:pt x="9934287" y="4205420"/>
                </a:lnTo>
                <a:close/>
                <a:moveTo>
                  <a:pt x="5509130" y="3234099"/>
                </a:moveTo>
                <a:lnTo>
                  <a:pt x="6481328" y="3234099"/>
                </a:lnTo>
                <a:lnTo>
                  <a:pt x="6481328" y="4205420"/>
                </a:lnTo>
                <a:lnTo>
                  <a:pt x="5509130" y="4205420"/>
                </a:lnTo>
                <a:close/>
                <a:moveTo>
                  <a:pt x="15432232" y="3234098"/>
                </a:moveTo>
                <a:lnTo>
                  <a:pt x="16415604" y="3234098"/>
                </a:lnTo>
                <a:lnTo>
                  <a:pt x="16415604" y="4205420"/>
                </a:lnTo>
                <a:lnTo>
                  <a:pt x="15432232" y="4205420"/>
                </a:lnTo>
                <a:close/>
                <a:moveTo>
                  <a:pt x="22350" y="3234097"/>
                </a:moveTo>
                <a:lnTo>
                  <a:pt x="994550" y="3234097"/>
                </a:lnTo>
                <a:lnTo>
                  <a:pt x="994550" y="4205420"/>
                </a:lnTo>
                <a:lnTo>
                  <a:pt x="22350" y="4205420"/>
                </a:lnTo>
                <a:close/>
                <a:moveTo>
                  <a:pt x="11029406" y="3234096"/>
                </a:moveTo>
                <a:lnTo>
                  <a:pt x="12012778" y="3234096"/>
                </a:lnTo>
                <a:lnTo>
                  <a:pt x="12012778" y="4205420"/>
                </a:lnTo>
                <a:lnTo>
                  <a:pt x="11029406" y="4205420"/>
                </a:lnTo>
                <a:close/>
                <a:moveTo>
                  <a:pt x="7732881" y="3234096"/>
                </a:moveTo>
                <a:lnTo>
                  <a:pt x="8716243" y="3234096"/>
                </a:lnTo>
                <a:lnTo>
                  <a:pt x="8716243" y="4205420"/>
                </a:lnTo>
                <a:lnTo>
                  <a:pt x="7732881" y="4205420"/>
                </a:lnTo>
                <a:close/>
                <a:moveTo>
                  <a:pt x="3307705" y="3234096"/>
                </a:moveTo>
                <a:lnTo>
                  <a:pt x="4291078" y="3234096"/>
                </a:lnTo>
                <a:lnTo>
                  <a:pt x="4291078" y="4205420"/>
                </a:lnTo>
                <a:lnTo>
                  <a:pt x="3307705" y="4205420"/>
                </a:lnTo>
                <a:close/>
                <a:moveTo>
                  <a:pt x="16538522" y="3234095"/>
                </a:moveTo>
                <a:lnTo>
                  <a:pt x="17510722" y="3234095"/>
                </a:lnTo>
                <a:lnTo>
                  <a:pt x="17510722" y="4205420"/>
                </a:lnTo>
                <a:lnTo>
                  <a:pt x="16538522" y="4205420"/>
                </a:lnTo>
                <a:close/>
                <a:moveTo>
                  <a:pt x="14314763" y="3234095"/>
                </a:moveTo>
                <a:lnTo>
                  <a:pt x="15298135" y="3234095"/>
                </a:lnTo>
                <a:lnTo>
                  <a:pt x="15298135" y="4205420"/>
                </a:lnTo>
                <a:lnTo>
                  <a:pt x="14314763" y="4205420"/>
                </a:lnTo>
                <a:close/>
                <a:moveTo>
                  <a:pt x="6604243" y="3234095"/>
                </a:moveTo>
                <a:lnTo>
                  <a:pt x="7576442" y="3234095"/>
                </a:lnTo>
                <a:lnTo>
                  <a:pt x="7576442" y="4205420"/>
                </a:lnTo>
                <a:lnTo>
                  <a:pt x="6604243" y="4205420"/>
                </a:lnTo>
                <a:close/>
                <a:moveTo>
                  <a:pt x="7732898" y="2163430"/>
                </a:moveTo>
                <a:lnTo>
                  <a:pt x="8716243" y="2163430"/>
                </a:lnTo>
                <a:lnTo>
                  <a:pt x="8716243" y="3123724"/>
                </a:lnTo>
                <a:lnTo>
                  <a:pt x="7732898" y="3123724"/>
                </a:lnTo>
                <a:close/>
                <a:moveTo>
                  <a:pt x="22364" y="2163430"/>
                </a:moveTo>
                <a:lnTo>
                  <a:pt x="994564" y="2163430"/>
                </a:lnTo>
                <a:lnTo>
                  <a:pt x="994564" y="3123724"/>
                </a:lnTo>
                <a:lnTo>
                  <a:pt x="22364" y="3123724"/>
                </a:lnTo>
                <a:close/>
                <a:moveTo>
                  <a:pt x="12124526" y="2163429"/>
                </a:moveTo>
                <a:lnTo>
                  <a:pt x="13107898" y="2163429"/>
                </a:lnTo>
                <a:lnTo>
                  <a:pt x="13107898" y="3123723"/>
                </a:lnTo>
                <a:lnTo>
                  <a:pt x="12124526" y="3123723"/>
                </a:lnTo>
                <a:close/>
                <a:moveTo>
                  <a:pt x="9934287" y="2163429"/>
                </a:moveTo>
                <a:lnTo>
                  <a:pt x="10906488" y="2163429"/>
                </a:lnTo>
                <a:lnTo>
                  <a:pt x="10906488" y="3123724"/>
                </a:lnTo>
                <a:lnTo>
                  <a:pt x="9934287" y="3123724"/>
                </a:lnTo>
                <a:close/>
                <a:moveTo>
                  <a:pt x="4402840" y="2163429"/>
                </a:moveTo>
                <a:lnTo>
                  <a:pt x="5386215" y="2163429"/>
                </a:lnTo>
                <a:lnTo>
                  <a:pt x="5386215" y="3123723"/>
                </a:lnTo>
                <a:lnTo>
                  <a:pt x="4402840" y="3123723"/>
                </a:lnTo>
                <a:close/>
                <a:moveTo>
                  <a:pt x="2212602" y="2163429"/>
                </a:moveTo>
                <a:lnTo>
                  <a:pt x="3195974" y="2163429"/>
                </a:lnTo>
                <a:lnTo>
                  <a:pt x="3195974" y="3123724"/>
                </a:lnTo>
                <a:lnTo>
                  <a:pt x="2212602" y="3123724"/>
                </a:lnTo>
                <a:close/>
                <a:moveTo>
                  <a:pt x="15432232" y="2163428"/>
                </a:moveTo>
                <a:lnTo>
                  <a:pt x="16415604" y="2163428"/>
                </a:lnTo>
                <a:lnTo>
                  <a:pt x="16415604" y="3123722"/>
                </a:lnTo>
                <a:lnTo>
                  <a:pt x="15432232" y="3123722"/>
                </a:lnTo>
                <a:close/>
                <a:moveTo>
                  <a:pt x="13219644" y="2163428"/>
                </a:moveTo>
                <a:lnTo>
                  <a:pt x="14203016" y="2163428"/>
                </a:lnTo>
                <a:lnTo>
                  <a:pt x="14203016" y="3123722"/>
                </a:lnTo>
                <a:lnTo>
                  <a:pt x="13219644" y="3123722"/>
                </a:lnTo>
                <a:close/>
                <a:moveTo>
                  <a:pt x="11029406" y="2163428"/>
                </a:moveTo>
                <a:lnTo>
                  <a:pt x="12012778" y="2163428"/>
                </a:lnTo>
                <a:lnTo>
                  <a:pt x="12012778" y="3123722"/>
                </a:lnTo>
                <a:lnTo>
                  <a:pt x="11029406" y="3123722"/>
                </a:lnTo>
                <a:close/>
                <a:moveTo>
                  <a:pt x="6604257" y="2163428"/>
                </a:moveTo>
                <a:lnTo>
                  <a:pt x="7576456" y="2163428"/>
                </a:lnTo>
                <a:lnTo>
                  <a:pt x="7576456" y="3123722"/>
                </a:lnTo>
                <a:lnTo>
                  <a:pt x="6604257" y="3123722"/>
                </a:lnTo>
                <a:close/>
                <a:moveTo>
                  <a:pt x="5509136" y="2163428"/>
                </a:moveTo>
                <a:lnTo>
                  <a:pt x="6481338" y="2163428"/>
                </a:lnTo>
                <a:lnTo>
                  <a:pt x="6481338" y="3123722"/>
                </a:lnTo>
                <a:lnTo>
                  <a:pt x="5509136" y="3123722"/>
                </a:lnTo>
                <a:close/>
                <a:moveTo>
                  <a:pt x="3307717" y="2163428"/>
                </a:moveTo>
                <a:lnTo>
                  <a:pt x="4291092" y="2163428"/>
                </a:lnTo>
                <a:lnTo>
                  <a:pt x="4291092" y="3123722"/>
                </a:lnTo>
                <a:lnTo>
                  <a:pt x="3307717" y="3123722"/>
                </a:lnTo>
                <a:close/>
                <a:moveTo>
                  <a:pt x="16538522" y="2163427"/>
                </a:moveTo>
                <a:lnTo>
                  <a:pt x="17510722" y="2163427"/>
                </a:lnTo>
                <a:lnTo>
                  <a:pt x="17510722" y="3123722"/>
                </a:lnTo>
                <a:lnTo>
                  <a:pt x="16538522" y="3123722"/>
                </a:lnTo>
                <a:close/>
                <a:moveTo>
                  <a:pt x="14314763" y="2163427"/>
                </a:moveTo>
                <a:lnTo>
                  <a:pt x="15298135" y="2163427"/>
                </a:lnTo>
                <a:lnTo>
                  <a:pt x="15298135" y="3123722"/>
                </a:lnTo>
                <a:lnTo>
                  <a:pt x="14314763" y="3123722"/>
                </a:lnTo>
                <a:close/>
                <a:moveTo>
                  <a:pt x="8827991" y="2163424"/>
                </a:moveTo>
                <a:lnTo>
                  <a:pt x="9811363" y="2163424"/>
                </a:lnTo>
                <a:lnTo>
                  <a:pt x="9811363" y="3123719"/>
                </a:lnTo>
                <a:lnTo>
                  <a:pt x="8827991" y="3123719"/>
                </a:lnTo>
                <a:close/>
                <a:moveTo>
                  <a:pt x="1117470" y="2163424"/>
                </a:moveTo>
                <a:lnTo>
                  <a:pt x="2100843" y="2163424"/>
                </a:lnTo>
                <a:lnTo>
                  <a:pt x="2100843" y="3123720"/>
                </a:lnTo>
                <a:lnTo>
                  <a:pt x="1117470" y="3123720"/>
                </a:lnTo>
                <a:close/>
                <a:moveTo>
                  <a:pt x="8827991" y="1081717"/>
                </a:moveTo>
                <a:lnTo>
                  <a:pt x="9811363" y="1081717"/>
                </a:lnTo>
                <a:lnTo>
                  <a:pt x="9811363" y="2042017"/>
                </a:lnTo>
                <a:lnTo>
                  <a:pt x="8827991" y="2042017"/>
                </a:lnTo>
                <a:close/>
                <a:moveTo>
                  <a:pt x="1117480" y="1081717"/>
                </a:moveTo>
                <a:lnTo>
                  <a:pt x="2100854" y="1081717"/>
                </a:lnTo>
                <a:lnTo>
                  <a:pt x="2100854" y="2042017"/>
                </a:lnTo>
                <a:lnTo>
                  <a:pt x="1117480" y="2042017"/>
                </a:lnTo>
                <a:close/>
                <a:moveTo>
                  <a:pt x="14314763" y="1081715"/>
                </a:moveTo>
                <a:lnTo>
                  <a:pt x="15298135" y="1081715"/>
                </a:lnTo>
                <a:lnTo>
                  <a:pt x="15298135" y="2042015"/>
                </a:lnTo>
                <a:lnTo>
                  <a:pt x="14314763" y="2042015"/>
                </a:lnTo>
                <a:close/>
                <a:moveTo>
                  <a:pt x="6604256" y="1081715"/>
                </a:moveTo>
                <a:lnTo>
                  <a:pt x="7576454" y="1081715"/>
                </a:lnTo>
                <a:lnTo>
                  <a:pt x="7576454" y="2042015"/>
                </a:lnTo>
                <a:lnTo>
                  <a:pt x="6604256" y="2042015"/>
                </a:lnTo>
                <a:close/>
                <a:moveTo>
                  <a:pt x="16538522" y="1081714"/>
                </a:moveTo>
                <a:lnTo>
                  <a:pt x="17510722" y="1081714"/>
                </a:lnTo>
                <a:lnTo>
                  <a:pt x="17510722" y="2042015"/>
                </a:lnTo>
                <a:lnTo>
                  <a:pt x="16538522" y="2042015"/>
                </a:lnTo>
                <a:close/>
                <a:moveTo>
                  <a:pt x="5509135" y="1081714"/>
                </a:moveTo>
                <a:lnTo>
                  <a:pt x="6481334" y="1081714"/>
                </a:lnTo>
                <a:lnTo>
                  <a:pt x="6481334" y="2042015"/>
                </a:lnTo>
                <a:lnTo>
                  <a:pt x="5509135" y="2042015"/>
                </a:lnTo>
                <a:close/>
                <a:moveTo>
                  <a:pt x="15432232" y="1081714"/>
                </a:moveTo>
                <a:lnTo>
                  <a:pt x="16415604" y="1081714"/>
                </a:lnTo>
                <a:lnTo>
                  <a:pt x="16415604" y="2042015"/>
                </a:lnTo>
                <a:lnTo>
                  <a:pt x="15432232" y="2042015"/>
                </a:lnTo>
                <a:close/>
                <a:moveTo>
                  <a:pt x="13219644" y="1081714"/>
                </a:moveTo>
                <a:lnTo>
                  <a:pt x="14203016" y="1081714"/>
                </a:lnTo>
                <a:lnTo>
                  <a:pt x="14203016" y="2042015"/>
                </a:lnTo>
                <a:lnTo>
                  <a:pt x="13219644" y="2042015"/>
                </a:lnTo>
                <a:close/>
                <a:moveTo>
                  <a:pt x="12135697" y="1081714"/>
                </a:moveTo>
                <a:lnTo>
                  <a:pt x="13119069" y="1081714"/>
                </a:lnTo>
                <a:lnTo>
                  <a:pt x="13119069" y="2042014"/>
                </a:lnTo>
                <a:lnTo>
                  <a:pt x="12135697" y="2042014"/>
                </a:lnTo>
                <a:close/>
                <a:moveTo>
                  <a:pt x="11029406" y="1081714"/>
                </a:moveTo>
                <a:lnTo>
                  <a:pt x="12012778" y="1081714"/>
                </a:lnTo>
                <a:lnTo>
                  <a:pt x="12012778" y="2042014"/>
                </a:lnTo>
                <a:lnTo>
                  <a:pt x="11029406" y="2042014"/>
                </a:lnTo>
                <a:close/>
                <a:moveTo>
                  <a:pt x="4414012" y="1081714"/>
                </a:moveTo>
                <a:lnTo>
                  <a:pt x="5397385" y="1081714"/>
                </a:lnTo>
                <a:lnTo>
                  <a:pt x="5397385" y="2042014"/>
                </a:lnTo>
                <a:lnTo>
                  <a:pt x="4414012" y="2042014"/>
                </a:lnTo>
                <a:close/>
                <a:moveTo>
                  <a:pt x="3307713" y="1081714"/>
                </a:moveTo>
                <a:lnTo>
                  <a:pt x="4291088" y="1081714"/>
                </a:lnTo>
                <a:lnTo>
                  <a:pt x="4291088" y="2042014"/>
                </a:lnTo>
                <a:lnTo>
                  <a:pt x="3307713" y="2042014"/>
                </a:lnTo>
                <a:close/>
                <a:moveTo>
                  <a:pt x="9934287" y="1081711"/>
                </a:moveTo>
                <a:lnTo>
                  <a:pt x="10906488" y="1081711"/>
                </a:lnTo>
                <a:lnTo>
                  <a:pt x="10906488" y="2042012"/>
                </a:lnTo>
                <a:lnTo>
                  <a:pt x="9934287" y="2042012"/>
                </a:lnTo>
                <a:close/>
                <a:moveTo>
                  <a:pt x="2212590" y="1081711"/>
                </a:moveTo>
                <a:lnTo>
                  <a:pt x="3195962" y="1081711"/>
                </a:lnTo>
                <a:lnTo>
                  <a:pt x="3195962" y="2042012"/>
                </a:lnTo>
                <a:lnTo>
                  <a:pt x="2212590" y="2042012"/>
                </a:lnTo>
                <a:close/>
                <a:moveTo>
                  <a:pt x="7732898" y="1070681"/>
                </a:moveTo>
                <a:lnTo>
                  <a:pt x="8716243" y="1070681"/>
                </a:lnTo>
                <a:lnTo>
                  <a:pt x="8716243" y="2030981"/>
                </a:lnTo>
                <a:lnTo>
                  <a:pt x="7732898" y="2030981"/>
                </a:lnTo>
                <a:close/>
                <a:moveTo>
                  <a:pt x="22364" y="1070681"/>
                </a:moveTo>
                <a:lnTo>
                  <a:pt x="994563" y="1070681"/>
                </a:lnTo>
                <a:lnTo>
                  <a:pt x="994563" y="2030981"/>
                </a:lnTo>
                <a:lnTo>
                  <a:pt x="22364" y="2030981"/>
                </a:lnTo>
                <a:close/>
                <a:moveTo>
                  <a:pt x="3307713" y="4"/>
                </a:moveTo>
                <a:lnTo>
                  <a:pt x="4291086" y="4"/>
                </a:lnTo>
                <a:lnTo>
                  <a:pt x="4291086" y="960300"/>
                </a:lnTo>
                <a:lnTo>
                  <a:pt x="3307713" y="960300"/>
                </a:lnTo>
                <a:close/>
                <a:moveTo>
                  <a:pt x="11029406" y="4"/>
                </a:moveTo>
                <a:lnTo>
                  <a:pt x="12012778" y="4"/>
                </a:lnTo>
                <a:lnTo>
                  <a:pt x="12012778" y="960300"/>
                </a:lnTo>
                <a:lnTo>
                  <a:pt x="11029406" y="960300"/>
                </a:lnTo>
                <a:close/>
                <a:moveTo>
                  <a:pt x="4402834" y="4"/>
                </a:moveTo>
                <a:lnTo>
                  <a:pt x="5386206" y="4"/>
                </a:lnTo>
                <a:lnTo>
                  <a:pt x="5386206" y="960300"/>
                </a:lnTo>
                <a:lnTo>
                  <a:pt x="4402834" y="960300"/>
                </a:lnTo>
                <a:close/>
                <a:moveTo>
                  <a:pt x="12124526" y="4"/>
                </a:moveTo>
                <a:lnTo>
                  <a:pt x="13107898" y="4"/>
                </a:lnTo>
                <a:lnTo>
                  <a:pt x="13107898" y="960300"/>
                </a:lnTo>
                <a:lnTo>
                  <a:pt x="12124526" y="960300"/>
                </a:lnTo>
                <a:close/>
                <a:moveTo>
                  <a:pt x="5509132" y="4"/>
                </a:moveTo>
                <a:lnTo>
                  <a:pt x="6481332" y="4"/>
                </a:lnTo>
                <a:lnTo>
                  <a:pt x="6481332" y="960300"/>
                </a:lnTo>
                <a:lnTo>
                  <a:pt x="5509132" y="960300"/>
                </a:lnTo>
                <a:close/>
                <a:moveTo>
                  <a:pt x="13219644" y="3"/>
                </a:moveTo>
                <a:lnTo>
                  <a:pt x="14203016" y="3"/>
                </a:lnTo>
                <a:lnTo>
                  <a:pt x="14203016" y="960300"/>
                </a:lnTo>
                <a:lnTo>
                  <a:pt x="13219644" y="960300"/>
                </a:lnTo>
                <a:close/>
                <a:moveTo>
                  <a:pt x="15432232" y="3"/>
                </a:moveTo>
                <a:lnTo>
                  <a:pt x="16415604" y="3"/>
                </a:lnTo>
                <a:lnTo>
                  <a:pt x="16415604" y="960299"/>
                </a:lnTo>
                <a:lnTo>
                  <a:pt x="15432232" y="960299"/>
                </a:lnTo>
                <a:close/>
                <a:moveTo>
                  <a:pt x="6615422" y="3"/>
                </a:moveTo>
                <a:lnTo>
                  <a:pt x="7587621" y="3"/>
                </a:lnTo>
                <a:lnTo>
                  <a:pt x="7587621" y="960299"/>
                </a:lnTo>
                <a:lnTo>
                  <a:pt x="6615422" y="960299"/>
                </a:lnTo>
                <a:close/>
                <a:moveTo>
                  <a:pt x="14325934" y="3"/>
                </a:moveTo>
                <a:lnTo>
                  <a:pt x="15309306" y="3"/>
                </a:lnTo>
                <a:lnTo>
                  <a:pt x="15309306" y="960299"/>
                </a:lnTo>
                <a:lnTo>
                  <a:pt x="14325934" y="960299"/>
                </a:lnTo>
                <a:close/>
                <a:moveTo>
                  <a:pt x="16538522" y="3"/>
                </a:moveTo>
                <a:lnTo>
                  <a:pt x="17521894" y="3"/>
                </a:lnTo>
                <a:lnTo>
                  <a:pt x="17521894" y="960299"/>
                </a:lnTo>
                <a:lnTo>
                  <a:pt x="16538522" y="960299"/>
                </a:lnTo>
                <a:close/>
                <a:moveTo>
                  <a:pt x="2212590" y="1"/>
                </a:moveTo>
                <a:lnTo>
                  <a:pt x="3195962" y="1"/>
                </a:lnTo>
                <a:lnTo>
                  <a:pt x="3195962" y="960298"/>
                </a:lnTo>
                <a:lnTo>
                  <a:pt x="2212590" y="960298"/>
                </a:lnTo>
                <a:close/>
                <a:moveTo>
                  <a:pt x="9934287" y="1"/>
                </a:moveTo>
                <a:lnTo>
                  <a:pt x="10906488" y="1"/>
                </a:lnTo>
                <a:lnTo>
                  <a:pt x="10906488" y="960297"/>
                </a:lnTo>
                <a:lnTo>
                  <a:pt x="9934287" y="960297"/>
                </a:lnTo>
                <a:close/>
                <a:moveTo>
                  <a:pt x="1106297" y="1"/>
                </a:moveTo>
                <a:lnTo>
                  <a:pt x="2089670" y="1"/>
                </a:lnTo>
                <a:lnTo>
                  <a:pt x="2089670" y="960297"/>
                </a:lnTo>
                <a:lnTo>
                  <a:pt x="1106297" y="960297"/>
                </a:lnTo>
                <a:close/>
                <a:moveTo>
                  <a:pt x="8827991" y="1"/>
                </a:moveTo>
                <a:lnTo>
                  <a:pt x="9800192" y="1"/>
                </a:lnTo>
                <a:lnTo>
                  <a:pt x="9800192" y="960297"/>
                </a:lnTo>
                <a:lnTo>
                  <a:pt x="8827991" y="960297"/>
                </a:lnTo>
                <a:close/>
                <a:moveTo>
                  <a:pt x="0" y="1"/>
                </a:moveTo>
                <a:lnTo>
                  <a:pt x="983372" y="1"/>
                </a:lnTo>
                <a:lnTo>
                  <a:pt x="983372" y="960297"/>
                </a:lnTo>
                <a:lnTo>
                  <a:pt x="0" y="960297"/>
                </a:lnTo>
                <a:close/>
                <a:moveTo>
                  <a:pt x="7721711" y="0"/>
                </a:moveTo>
                <a:lnTo>
                  <a:pt x="8693901" y="0"/>
                </a:lnTo>
                <a:lnTo>
                  <a:pt x="8693901" y="960297"/>
                </a:lnTo>
                <a:lnTo>
                  <a:pt x="7721711" y="960297"/>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1035187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3">
  <p:cSld name="33">
    <p:spTree>
      <p:nvGrpSpPr>
        <p:cNvPr id="1" name="Shape 188"/>
        <p:cNvGrpSpPr/>
        <p:nvPr/>
      </p:nvGrpSpPr>
      <p:grpSpPr>
        <a:xfrm>
          <a:off x="0" y="0"/>
          <a:ext cx="0" cy="0"/>
          <a:chOff x="0" y="0"/>
          <a:chExt cx="0" cy="0"/>
        </a:xfrm>
      </p:grpSpPr>
      <p:sp>
        <p:nvSpPr>
          <p:cNvPr id="189" name="Google Shape;189;p60"/>
          <p:cNvSpPr>
            <a:spLocks noGrp="1"/>
          </p:cNvSpPr>
          <p:nvPr>
            <p:ph type="pic" idx="2"/>
          </p:nvPr>
        </p:nvSpPr>
        <p:spPr>
          <a:xfrm>
            <a:off x="4797506" y="0"/>
            <a:ext cx="16075035" cy="10288588"/>
          </a:xfrm>
          <a:prstGeom prst="rect">
            <a:avLst/>
          </a:prstGeom>
          <a:solidFill>
            <a:srgbClr val="353535">
              <a:alpha val="11764"/>
            </a:srgbClr>
          </a:solidFill>
          <a:ln>
            <a:noFill/>
          </a:ln>
        </p:spPr>
      </p:sp>
      <p:sp>
        <p:nvSpPr>
          <p:cNvPr id="190" name="Google Shape;190;p60"/>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1" name="Google Shape;191;p60"/>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2" name="Google Shape;192;p60"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9505102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35">
  <p:cSld name="35">
    <p:spTree>
      <p:nvGrpSpPr>
        <p:cNvPr id="1" name="Shape 193"/>
        <p:cNvGrpSpPr/>
        <p:nvPr/>
      </p:nvGrpSpPr>
      <p:grpSpPr>
        <a:xfrm>
          <a:off x="0" y="0"/>
          <a:ext cx="0" cy="0"/>
          <a:chOff x="0" y="0"/>
          <a:chExt cx="0" cy="0"/>
        </a:xfrm>
      </p:grpSpPr>
      <p:sp>
        <p:nvSpPr>
          <p:cNvPr id="194" name="Google Shape;194;p61"/>
          <p:cNvSpPr>
            <a:spLocks noGrp="1"/>
          </p:cNvSpPr>
          <p:nvPr>
            <p:ph type="pic" idx="2"/>
          </p:nvPr>
        </p:nvSpPr>
        <p:spPr>
          <a:xfrm>
            <a:off x="1237024" y="1307392"/>
            <a:ext cx="7696540" cy="7673803"/>
          </a:xfrm>
          <a:prstGeom prst="rect">
            <a:avLst/>
          </a:prstGeom>
          <a:solidFill>
            <a:srgbClr val="353535">
              <a:alpha val="11764"/>
            </a:srgbClr>
          </a:solidFill>
          <a:ln>
            <a:noFill/>
          </a:ln>
        </p:spPr>
      </p:sp>
      <p:sp>
        <p:nvSpPr>
          <p:cNvPr id="195" name="Google Shape;195;p61"/>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196" name="Google Shape;196;p61"/>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197" name="Google Shape;197;p61"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2746587" cy="2683239"/>
          </a:xfrm>
          <a:prstGeom prst="rect">
            <a:avLst/>
          </a:prstGeom>
          <a:noFill/>
          <a:ln>
            <a:noFill/>
          </a:ln>
        </p:spPr>
      </p:pic>
    </p:spTree>
    <p:extLst>
      <p:ext uri="{BB962C8B-B14F-4D97-AF65-F5344CB8AC3E}">
        <p14:creationId xmlns:p14="http://schemas.microsoft.com/office/powerpoint/2010/main" val="16503575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198"/>
        <p:cNvGrpSpPr/>
        <p:nvPr/>
      </p:nvGrpSpPr>
      <p:grpSpPr>
        <a:xfrm>
          <a:off x="0" y="0"/>
          <a:ext cx="0" cy="0"/>
          <a:chOff x="0" y="0"/>
          <a:chExt cx="0" cy="0"/>
        </a:xfrm>
      </p:grpSpPr>
      <p:sp>
        <p:nvSpPr>
          <p:cNvPr id="199" name="Google Shape;199;p62"/>
          <p:cNvSpPr>
            <a:spLocks noGrp="1"/>
          </p:cNvSpPr>
          <p:nvPr>
            <p:ph type="pic" idx="2"/>
          </p:nvPr>
        </p:nvSpPr>
        <p:spPr>
          <a:xfrm>
            <a:off x="9311054" y="1311513"/>
            <a:ext cx="7687902" cy="7699484"/>
          </a:xfrm>
          <a:prstGeom prst="rect">
            <a:avLst/>
          </a:prstGeom>
          <a:solidFill>
            <a:srgbClr val="353535">
              <a:alpha val="11764"/>
            </a:srgbClr>
          </a:solidFill>
          <a:ln>
            <a:noFill/>
          </a:ln>
        </p:spPr>
      </p:sp>
      <p:sp>
        <p:nvSpPr>
          <p:cNvPr id="200" name="Google Shape;200;p62"/>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1" name="Google Shape;201;p62"/>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2991951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8">
  <p:cSld name="38">
    <p:spTree>
      <p:nvGrpSpPr>
        <p:cNvPr id="1" name="Shape 202"/>
        <p:cNvGrpSpPr/>
        <p:nvPr/>
      </p:nvGrpSpPr>
      <p:grpSpPr>
        <a:xfrm>
          <a:off x="0" y="0"/>
          <a:ext cx="0" cy="0"/>
          <a:chOff x="0" y="0"/>
          <a:chExt cx="0" cy="0"/>
        </a:xfrm>
      </p:grpSpPr>
      <p:sp>
        <p:nvSpPr>
          <p:cNvPr id="203" name="Google Shape;203;p63"/>
          <p:cNvSpPr>
            <a:spLocks noGrp="1"/>
          </p:cNvSpPr>
          <p:nvPr>
            <p:ph type="pic" idx="2"/>
          </p:nvPr>
        </p:nvSpPr>
        <p:spPr>
          <a:xfrm>
            <a:off x="2188966" y="2589863"/>
            <a:ext cx="5107185" cy="5108862"/>
          </a:xfrm>
          <a:prstGeom prst="rect">
            <a:avLst/>
          </a:prstGeom>
          <a:solidFill>
            <a:srgbClr val="353535">
              <a:alpha val="11764"/>
            </a:srgbClr>
          </a:solidFill>
          <a:ln>
            <a:noFill/>
          </a:ln>
        </p:spPr>
      </p:sp>
      <p:sp>
        <p:nvSpPr>
          <p:cNvPr id="204" name="Google Shape;204;p63"/>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05" name="Google Shape;205;p63"/>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pic>
        <p:nvPicPr>
          <p:cNvPr id="206" name="Google Shape;206;p63"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12868818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40">
  <p:cSld name="40">
    <p:spTree>
      <p:nvGrpSpPr>
        <p:cNvPr id="1" name="Shape 207"/>
        <p:cNvGrpSpPr/>
        <p:nvPr/>
      </p:nvGrpSpPr>
      <p:grpSpPr>
        <a:xfrm>
          <a:off x="0" y="0"/>
          <a:ext cx="0" cy="0"/>
          <a:chOff x="0" y="0"/>
          <a:chExt cx="0" cy="0"/>
        </a:xfrm>
      </p:grpSpPr>
      <p:sp>
        <p:nvSpPr>
          <p:cNvPr id="208" name="Google Shape;208;p64"/>
          <p:cNvSpPr>
            <a:spLocks noGrp="1"/>
          </p:cNvSpPr>
          <p:nvPr>
            <p:ph type="pic" idx="2"/>
          </p:nvPr>
        </p:nvSpPr>
        <p:spPr>
          <a:xfrm>
            <a:off x="702734" y="2263699"/>
            <a:ext cx="8156496" cy="5561868"/>
          </a:xfrm>
          <a:prstGeom prst="rect">
            <a:avLst/>
          </a:prstGeom>
          <a:solidFill>
            <a:srgbClr val="353535">
              <a:alpha val="11764"/>
            </a:srgbClr>
          </a:solidFill>
          <a:ln>
            <a:noFill/>
          </a:ln>
        </p:spPr>
      </p:sp>
      <p:sp>
        <p:nvSpPr>
          <p:cNvPr id="209" name="Google Shape;209;p64"/>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10" name="Google Shape;210;p64"/>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
        <p:nvSpPr>
          <p:cNvPr id="211" name="Google Shape;211;p64"/>
          <p:cNvSpPr>
            <a:spLocks noGrp="1"/>
          </p:cNvSpPr>
          <p:nvPr>
            <p:ph type="pic" idx="3"/>
          </p:nvPr>
        </p:nvSpPr>
        <p:spPr>
          <a:xfrm>
            <a:off x="9411837" y="2263699"/>
            <a:ext cx="8156496" cy="5561868"/>
          </a:xfrm>
          <a:prstGeom prst="rect">
            <a:avLst/>
          </a:prstGeom>
          <a:solidFill>
            <a:srgbClr val="353535">
              <a:alpha val="11764"/>
            </a:srgbClr>
          </a:solidFill>
          <a:ln>
            <a:noFill/>
          </a:ln>
        </p:spPr>
      </p:sp>
      <p:pic>
        <p:nvPicPr>
          <p:cNvPr id="212" name="Google Shape;212;p64" descr="A picture containing drawing&#10;&#10;Description automatically generated"/>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5541413" y="0"/>
            <a:ext cx="2746587" cy="2683239"/>
          </a:xfrm>
          <a:prstGeom prst="rect">
            <a:avLst/>
          </a:prstGeom>
          <a:noFill/>
          <a:ln>
            <a:noFill/>
          </a:ln>
        </p:spPr>
      </p:pic>
    </p:spTree>
    <p:extLst>
      <p:ext uri="{BB962C8B-B14F-4D97-AF65-F5344CB8AC3E}">
        <p14:creationId xmlns:p14="http://schemas.microsoft.com/office/powerpoint/2010/main" val="12782458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01">
  <p:cSld name="101">
    <p:spTree>
      <p:nvGrpSpPr>
        <p:cNvPr id="1" name="Shape 213"/>
        <p:cNvGrpSpPr/>
        <p:nvPr/>
      </p:nvGrpSpPr>
      <p:grpSpPr>
        <a:xfrm>
          <a:off x="0" y="0"/>
          <a:ext cx="0" cy="0"/>
          <a:chOff x="0" y="0"/>
          <a:chExt cx="0" cy="0"/>
        </a:xfrm>
      </p:grpSpPr>
      <p:sp>
        <p:nvSpPr>
          <p:cNvPr id="214" name="Google Shape;214;p65"/>
          <p:cNvSpPr>
            <a:spLocks noGrp="1"/>
          </p:cNvSpPr>
          <p:nvPr>
            <p:ph type="pic" idx="2"/>
          </p:nvPr>
        </p:nvSpPr>
        <p:spPr>
          <a:xfrm>
            <a:off x="0" y="0"/>
            <a:ext cx="5144294" cy="5144294"/>
          </a:xfrm>
          <a:prstGeom prst="rect">
            <a:avLst/>
          </a:prstGeom>
          <a:solidFill>
            <a:srgbClr val="353535">
              <a:alpha val="11764"/>
            </a:srgbClr>
          </a:solidFill>
          <a:ln>
            <a:noFill/>
          </a:ln>
        </p:spPr>
      </p:sp>
      <p:sp>
        <p:nvSpPr>
          <p:cNvPr id="215" name="Google Shape;215;p65"/>
          <p:cNvSpPr>
            <a:spLocks noGrp="1"/>
          </p:cNvSpPr>
          <p:nvPr>
            <p:ph type="pic" idx="3"/>
          </p:nvPr>
        </p:nvSpPr>
        <p:spPr>
          <a:xfrm>
            <a:off x="0" y="5144294"/>
            <a:ext cx="5144294" cy="5144294"/>
          </a:xfrm>
          <a:prstGeom prst="rect">
            <a:avLst/>
          </a:prstGeom>
          <a:solidFill>
            <a:srgbClr val="353535">
              <a:alpha val="11764"/>
            </a:srgbClr>
          </a:solidFill>
          <a:ln>
            <a:noFill/>
          </a:ln>
        </p:spPr>
      </p:sp>
      <p:sp>
        <p:nvSpPr>
          <p:cNvPr id="216" name="Google Shape;216;p65"/>
          <p:cNvSpPr>
            <a:spLocks noGrp="1"/>
          </p:cNvSpPr>
          <p:nvPr>
            <p:ph type="pic" idx="4"/>
          </p:nvPr>
        </p:nvSpPr>
        <p:spPr>
          <a:xfrm>
            <a:off x="5144294" y="0"/>
            <a:ext cx="5144294" cy="5144294"/>
          </a:xfrm>
          <a:prstGeom prst="rect">
            <a:avLst/>
          </a:prstGeom>
          <a:solidFill>
            <a:srgbClr val="353535">
              <a:alpha val="11764"/>
            </a:srgbClr>
          </a:solidFill>
          <a:ln>
            <a:noFill/>
          </a:ln>
        </p:spPr>
      </p:sp>
      <p:sp>
        <p:nvSpPr>
          <p:cNvPr id="217" name="Google Shape;217;p65"/>
          <p:cNvSpPr>
            <a:spLocks noGrp="1"/>
          </p:cNvSpPr>
          <p:nvPr>
            <p:ph type="pic" idx="5"/>
          </p:nvPr>
        </p:nvSpPr>
        <p:spPr>
          <a:xfrm>
            <a:off x="5144294" y="5144294"/>
            <a:ext cx="5144294" cy="5144294"/>
          </a:xfrm>
          <a:prstGeom prst="rect">
            <a:avLst/>
          </a:prstGeom>
          <a:solidFill>
            <a:srgbClr val="353535">
              <a:alpha val="11764"/>
            </a:srgbClr>
          </a:solidFill>
          <a:ln>
            <a:noFill/>
          </a:ln>
        </p:spPr>
      </p:sp>
      <p:sp>
        <p:nvSpPr>
          <p:cNvPr id="218" name="Google Shape;218;p65"/>
          <p:cNvSpPr>
            <a:spLocks noGrp="1"/>
          </p:cNvSpPr>
          <p:nvPr>
            <p:ph type="pic" idx="6"/>
          </p:nvPr>
        </p:nvSpPr>
        <p:spPr>
          <a:xfrm>
            <a:off x="10288588" y="0"/>
            <a:ext cx="7999412" cy="5144294"/>
          </a:xfrm>
          <a:prstGeom prst="rect">
            <a:avLst/>
          </a:prstGeom>
          <a:solidFill>
            <a:srgbClr val="353535">
              <a:alpha val="11764"/>
            </a:srgbClr>
          </a:solidFill>
          <a:ln>
            <a:noFill/>
          </a:ln>
        </p:spPr>
      </p:sp>
      <p:sp>
        <p:nvSpPr>
          <p:cNvPr id="219" name="Google Shape;219;p65"/>
          <p:cNvSpPr txBox="1"/>
          <p:nvPr/>
        </p:nvSpPr>
        <p:spPr>
          <a:xfrm>
            <a:off x="16859165" y="9198396"/>
            <a:ext cx="660400" cy="338554"/>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GB" sz="1600" b="0" i="0">
                <a:solidFill>
                  <a:schemeClr val="dk1"/>
                </a:solidFill>
                <a:latin typeface="Open Sans"/>
                <a:ea typeface="Open Sans"/>
                <a:cs typeface="Open Sans"/>
                <a:sym typeface="Open Sans"/>
              </a:rPr>
              <a:t>‹#›</a:t>
            </a:fld>
            <a:endParaRPr sz="1600" b="0" i="0">
              <a:solidFill>
                <a:schemeClr val="dk1"/>
              </a:solidFill>
              <a:latin typeface="Open Sans"/>
              <a:ea typeface="Open Sans"/>
              <a:cs typeface="Open Sans"/>
              <a:sym typeface="Open Sans"/>
            </a:endParaRPr>
          </a:p>
        </p:txBody>
      </p:sp>
      <p:cxnSp>
        <p:nvCxnSpPr>
          <p:cNvPr id="220" name="Google Shape;220;p65"/>
          <p:cNvCxnSpPr/>
          <p:nvPr/>
        </p:nvCxnSpPr>
        <p:spPr>
          <a:xfrm rot="10800000" flipH="1">
            <a:off x="17568333" y="9352284"/>
            <a:ext cx="719667" cy="15389"/>
          </a:xfrm>
          <a:prstGeom prst="straightConnector1">
            <a:avLst/>
          </a:prstGeom>
          <a:noFill/>
          <a:ln w="15875"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9020556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xtslide">
  <p:cSld name="Textslide">
    <p:spTree>
      <p:nvGrpSpPr>
        <p:cNvPr id="1" name="Shape 221"/>
        <p:cNvGrpSpPr/>
        <p:nvPr/>
      </p:nvGrpSpPr>
      <p:grpSpPr>
        <a:xfrm>
          <a:off x="0" y="0"/>
          <a:ext cx="0" cy="0"/>
          <a:chOff x="0" y="0"/>
          <a:chExt cx="0" cy="0"/>
        </a:xfrm>
      </p:grpSpPr>
      <p:sp>
        <p:nvSpPr>
          <p:cNvPr id="222" name="Google Shape;222;p66"/>
          <p:cNvSpPr/>
          <p:nvPr/>
        </p:nvSpPr>
        <p:spPr>
          <a:xfrm>
            <a:off x="360000" y="360056"/>
            <a:ext cx="17568000" cy="8583725"/>
          </a:xfrm>
          <a:prstGeom prst="rect">
            <a:avLst/>
          </a:prstGeom>
          <a:solidFill>
            <a:schemeClr val="lt2">
              <a:alpha val="49411"/>
            </a:schemeClr>
          </a:solidFill>
          <a:ln>
            <a:noFill/>
          </a:ln>
        </p:spPr>
        <p:txBody>
          <a:bodyPr spcFirstLastPara="1" wrap="square" lIns="137125" tIns="68550" rIns="137125" bIns="68550" anchor="ctr" anchorCtr="0">
            <a:noAutofit/>
          </a:bodyPr>
          <a:lstStyle/>
          <a:p>
            <a:pPr marL="0" marR="0" lvl="0" indent="0" algn="ctr" rtl="0">
              <a:spcBef>
                <a:spcPts val="0"/>
              </a:spcBef>
              <a:spcAft>
                <a:spcPts val="0"/>
              </a:spcAft>
              <a:buClr>
                <a:schemeClr val="dk1"/>
              </a:buClr>
              <a:buSzPts val="3600"/>
              <a:buFont typeface="Calibri"/>
              <a:buNone/>
            </a:pPr>
            <a:endParaRPr sz="3600" b="0" i="0" u="none" strike="noStrike" cap="none">
              <a:solidFill>
                <a:schemeClr val="lt1"/>
              </a:solidFill>
              <a:latin typeface="Calibri"/>
              <a:ea typeface="Calibri"/>
              <a:cs typeface="Calibri"/>
              <a:sym typeface="Calibri"/>
            </a:endParaRPr>
          </a:p>
        </p:txBody>
      </p:sp>
      <p:sp>
        <p:nvSpPr>
          <p:cNvPr id="223" name="Google Shape;223;p66"/>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9999"/>
              </a:buClr>
              <a:buSzPts val="48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24" name="Google Shape;224;p66"/>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32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24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2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1800"/>
              <a:buFont typeface="Arial"/>
              <a:buNone/>
              <a:defRPr sz="27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514196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extslide">
  <p:cSld name="1_Textslide">
    <p:spTree>
      <p:nvGrpSpPr>
        <p:cNvPr id="1" name="Shape 225"/>
        <p:cNvGrpSpPr/>
        <p:nvPr/>
      </p:nvGrpSpPr>
      <p:grpSpPr>
        <a:xfrm>
          <a:off x="0" y="0"/>
          <a:ext cx="0" cy="0"/>
          <a:chOff x="0" y="0"/>
          <a:chExt cx="0" cy="0"/>
        </a:xfrm>
      </p:grpSpPr>
      <p:sp>
        <p:nvSpPr>
          <p:cNvPr id="226" name="Google Shape;226;p67"/>
          <p:cNvSpPr/>
          <p:nvPr/>
        </p:nvSpPr>
        <p:spPr>
          <a:xfrm>
            <a:off x="360000" y="360056"/>
            <a:ext cx="17568000" cy="8583725"/>
          </a:xfrm>
          <a:prstGeom prst="rect">
            <a:avLst/>
          </a:prstGeom>
          <a:solidFill>
            <a:schemeClr val="l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Calibri"/>
              <a:ea typeface="Calibri"/>
              <a:cs typeface="Calibri"/>
              <a:sym typeface="Calibri"/>
            </a:endParaRPr>
          </a:p>
        </p:txBody>
      </p:sp>
      <p:sp>
        <p:nvSpPr>
          <p:cNvPr id="227" name="Google Shape;227;p67"/>
          <p:cNvSpPr txBox="1">
            <a:spLocks noGrp="1"/>
          </p:cNvSpPr>
          <p:nvPr>
            <p:ph type="title"/>
          </p:nvPr>
        </p:nvSpPr>
        <p:spPr>
          <a:xfrm>
            <a:off x="914400" y="664781"/>
            <a:ext cx="16459200" cy="171476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7200"/>
              <a:buFont typeface="Roboto"/>
              <a:buNone/>
              <a:defRPr sz="7200" b="1" i="0" u="none" strike="noStrike" cap="none">
                <a:solidFill>
                  <a:schemeClr val="dk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8" name="Google Shape;228;p67"/>
          <p:cNvSpPr txBox="1">
            <a:spLocks noGrp="1"/>
          </p:cNvSpPr>
          <p:nvPr>
            <p:ph type="subTitle" idx="1"/>
          </p:nvPr>
        </p:nvSpPr>
        <p:spPr>
          <a:xfrm>
            <a:off x="935389" y="2512662"/>
            <a:ext cx="16438211" cy="58861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500"/>
              </a:spcBef>
              <a:spcAft>
                <a:spcPts val="0"/>
              </a:spcAft>
              <a:buClr>
                <a:schemeClr val="dk1"/>
              </a:buClr>
              <a:buSzPts val="4800"/>
              <a:buFont typeface="Arial"/>
              <a:buNone/>
              <a:defRPr sz="4800" b="0" i="0" u="none" strike="noStrike" cap="none">
                <a:solidFill>
                  <a:schemeClr val="dk1"/>
                </a:solidFill>
                <a:latin typeface="Roboto"/>
                <a:ea typeface="Roboto"/>
                <a:cs typeface="Roboto"/>
                <a:sym typeface="Roboto"/>
              </a:defRPr>
            </a:lvl1pPr>
            <a:lvl2pPr marR="0" lvl="1" algn="ctr" rtl="0">
              <a:lnSpc>
                <a:spcPct val="90000"/>
              </a:lnSpc>
              <a:spcBef>
                <a:spcPts val="750"/>
              </a:spcBef>
              <a:spcAft>
                <a:spcPts val="0"/>
              </a:spcAft>
              <a:buClr>
                <a:srgbClr val="888888"/>
              </a:buClr>
              <a:buSzPts val="3600"/>
              <a:buFont typeface="Arial"/>
              <a:buNone/>
              <a:defRPr sz="3600" b="0" i="0" u="none" strike="noStrike" cap="none">
                <a:solidFill>
                  <a:srgbClr val="888888"/>
                </a:solidFill>
                <a:latin typeface="Calibri"/>
                <a:ea typeface="Calibri"/>
                <a:cs typeface="Calibri"/>
                <a:sym typeface="Calibri"/>
              </a:defRPr>
            </a:lvl2pPr>
            <a:lvl3pPr marR="0" lvl="2" algn="ctr" rtl="0">
              <a:lnSpc>
                <a:spcPct val="90000"/>
              </a:lnSpc>
              <a:spcBef>
                <a:spcPts val="750"/>
              </a:spcBef>
              <a:spcAft>
                <a:spcPts val="0"/>
              </a:spcAft>
              <a:buClr>
                <a:srgbClr val="888888"/>
              </a:buClr>
              <a:buSzPts val="3000"/>
              <a:buFont typeface="Arial"/>
              <a:buNone/>
              <a:defRPr sz="3000" b="0" i="0" u="none" strike="noStrike" cap="none">
                <a:solidFill>
                  <a:srgbClr val="888888"/>
                </a:solidFill>
                <a:latin typeface="Calibri"/>
                <a:ea typeface="Calibri"/>
                <a:cs typeface="Calibri"/>
                <a:sym typeface="Calibri"/>
              </a:defRPr>
            </a:lvl3pPr>
            <a:lvl4pPr marR="0" lvl="3"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4pPr>
            <a:lvl5pPr marR="0" lvl="4"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5pPr>
            <a:lvl6pPr marR="0" lvl="5"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6pPr>
            <a:lvl7pPr marR="0" lvl="6"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7pPr>
            <a:lvl8pPr marR="0" lvl="7"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8pPr>
            <a:lvl9pPr marR="0" lvl="8" algn="ctr" rtl="0">
              <a:lnSpc>
                <a:spcPct val="90000"/>
              </a:lnSpc>
              <a:spcBef>
                <a:spcPts val="750"/>
              </a:spcBef>
              <a:spcAft>
                <a:spcPts val="0"/>
              </a:spcAft>
              <a:buClr>
                <a:srgbClr val="888888"/>
              </a:buClr>
              <a:buSzPts val="2700"/>
              <a:buFont typeface="Arial"/>
              <a:buNone/>
              <a:defRPr sz="27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15740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3" name="Freeform 10"/>
          <p:cNvSpPr>
            <a:spLocks noGrp="1" noChangeAspect="1" noEditPoints="1"/>
          </p:cNvSpPr>
          <p:nvPr>
            <p:ph type="pic" sz="quarter" idx="10"/>
          </p:nvPr>
        </p:nvSpPr>
        <p:spPr bwMode="auto">
          <a:xfrm flipH="1">
            <a:off x="-1" y="0"/>
            <a:ext cx="14712019" cy="4511040"/>
          </a:xfrm>
          <a:custGeom>
            <a:avLst/>
            <a:gdLst>
              <a:gd name="T0" fmla="*/ 6457 w 7550"/>
              <a:gd name="T1" fmla="*/ 903 h 2315"/>
              <a:gd name="T2" fmla="*/ 6417 w 7550"/>
              <a:gd name="T3" fmla="*/ 1027 h 2315"/>
              <a:gd name="T4" fmla="*/ 6432 w 7550"/>
              <a:gd name="T5" fmla="*/ 1156 h 2315"/>
              <a:gd name="T6" fmla="*/ 6503 w 7550"/>
              <a:gd name="T7" fmla="*/ 1270 h 2315"/>
              <a:gd name="T8" fmla="*/ 6617 w 7550"/>
              <a:gd name="T9" fmla="*/ 1341 h 2315"/>
              <a:gd name="T10" fmla="*/ 6746 w 7550"/>
              <a:gd name="T11" fmla="*/ 1356 h 2315"/>
              <a:gd name="T12" fmla="*/ 6871 w 7550"/>
              <a:gd name="T13" fmla="*/ 1316 h 2315"/>
              <a:gd name="T14" fmla="*/ 4907 w 7550"/>
              <a:gd name="T15" fmla="*/ 1501 h 2315"/>
              <a:gd name="T16" fmla="*/ 4836 w 7550"/>
              <a:gd name="T17" fmla="*/ 1615 h 2315"/>
              <a:gd name="T18" fmla="*/ 4821 w 7550"/>
              <a:gd name="T19" fmla="*/ 1745 h 2315"/>
              <a:gd name="T20" fmla="*/ 4861 w 7550"/>
              <a:gd name="T21" fmla="*/ 1870 h 2315"/>
              <a:gd name="T22" fmla="*/ 4955 w 7550"/>
              <a:gd name="T23" fmla="*/ 1968 h 2315"/>
              <a:gd name="T24" fmla="*/ 5078 w 7550"/>
              <a:gd name="T25" fmla="*/ 2014 h 2315"/>
              <a:gd name="T26" fmla="*/ 5207 w 7550"/>
              <a:gd name="T27" fmla="*/ 2004 h 2315"/>
              <a:gd name="T28" fmla="*/ 5324 w 7550"/>
              <a:gd name="T29" fmla="*/ 1940 h 2315"/>
              <a:gd name="T30" fmla="*/ 3635 w 7550"/>
              <a:gd name="T31" fmla="*/ 1847 h 2315"/>
              <a:gd name="T32" fmla="*/ 3588 w 7550"/>
              <a:gd name="T33" fmla="*/ 1970 h 2315"/>
              <a:gd name="T34" fmla="*/ 3597 w 7550"/>
              <a:gd name="T35" fmla="*/ 2100 h 2315"/>
              <a:gd name="T36" fmla="*/ 3663 w 7550"/>
              <a:gd name="T37" fmla="*/ 2216 h 2315"/>
              <a:gd name="T38" fmla="*/ 3773 w 7550"/>
              <a:gd name="T39" fmla="*/ 2293 h 2315"/>
              <a:gd name="T40" fmla="*/ 3901 w 7550"/>
              <a:gd name="T41" fmla="*/ 2315 h 2315"/>
              <a:gd name="T42" fmla="*/ 4028 w 7550"/>
              <a:gd name="T43" fmla="*/ 2281 h 2315"/>
              <a:gd name="T44" fmla="*/ 4538 w 7550"/>
              <a:gd name="T45" fmla="*/ 0 h 2315"/>
              <a:gd name="T46" fmla="*/ 3395 w 7550"/>
              <a:gd name="T47" fmla="*/ 1176 h 2315"/>
              <a:gd name="T48" fmla="*/ 3373 w 7550"/>
              <a:gd name="T49" fmla="*/ 1305 h 2315"/>
              <a:gd name="T50" fmla="*/ 3407 w 7550"/>
              <a:gd name="T51" fmla="*/ 1431 h 2315"/>
              <a:gd name="T52" fmla="*/ 3496 w 7550"/>
              <a:gd name="T53" fmla="*/ 1535 h 2315"/>
              <a:gd name="T54" fmla="*/ 3616 w 7550"/>
              <a:gd name="T55" fmla="*/ 1587 h 2315"/>
              <a:gd name="T56" fmla="*/ 3747 w 7550"/>
              <a:gd name="T57" fmla="*/ 1584 h 2315"/>
              <a:gd name="T58" fmla="*/ 3866 w 7550"/>
              <a:gd name="T59" fmla="*/ 1525 h 2315"/>
              <a:gd name="T60" fmla="*/ 2175 w 7550"/>
              <a:gd name="T61" fmla="*/ 1432 h 2315"/>
              <a:gd name="T62" fmla="*/ 2122 w 7550"/>
              <a:gd name="T63" fmla="*/ 1553 h 2315"/>
              <a:gd name="T64" fmla="*/ 2125 w 7550"/>
              <a:gd name="T65" fmla="*/ 1682 h 2315"/>
              <a:gd name="T66" fmla="*/ 2184 w 7550"/>
              <a:gd name="T67" fmla="*/ 1801 h 2315"/>
              <a:gd name="T68" fmla="*/ 2291 w 7550"/>
              <a:gd name="T69" fmla="*/ 1885 h 2315"/>
              <a:gd name="T70" fmla="*/ 2418 w 7550"/>
              <a:gd name="T71" fmla="*/ 1913 h 2315"/>
              <a:gd name="T72" fmla="*/ 2546 w 7550"/>
              <a:gd name="T73" fmla="*/ 1885 h 2315"/>
              <a:gd name="T74" fmla="*/ 3522 w 7550"/>
              <a:gd name="T75" fmla="*/ 0 h 2315"/>
              <a:gd name="T76" fmla="*/ 1012 w 7550"/>
              <a:gd name="T77" fmla="*/ 1680 h 2315"/>
              <a:gd name="T78" fmla="*/ 983 w 7550"/>
              <a:gd name="T79" fmla="*/ 1807 h 2315"/>
              <a:gd name="T80" fmla="*/ 1012 w 7550"/>
              <a:gd name="T81" fmla="*/ 1935 h 2315"/>
              <a:gd name="T82" fmla="*/ 1094 w 7550"/>
              <a:gd name="T83" fmla="*/ 2043 h 2315"/>
              <a:gd name="T84" fmla="*/ 1213 w 7550"/>
              <a:gd name="T85" fmla="*/ 2101 h 2315"/>
              <a:gd name="T86" fmla="*/ 1343 w 7550"/>
              <a:gd name="T87" fmla="*/ 2104 h 2315"/>
              <a:gd name="T88" fmla="*/ 1465 w 7550"/>
              <a:gd name="T89" fmla="*/ 2052 h 2315"/>
              <a:gd name="T90" fmla="*/ 67 w 7550"/>
              <a:gd name="T91" fmla="*/ 1664 h 2315"/>
              <a:gd name="T92" fmla="*/ 9 w 7550"/>
              <a:gd name="T93" fmla="*/ 1783 h 2315"/>
              <a:gd name="T94" fmla="*/ 6 w 7550"/>
              <a:gd name="T95" fmla="*/ 1913 h 2315"/>
              <a:gd name="T96" fmla="*/ 58 w 7550"/>
              <a:gd name="T97" fmla="*/ 2034 h 2315"/>
              <a:gd name="T98" fmla="*/ 161 w 7550"/>
              <a:gd name="T99" fmla="*/ 2122 h 2315"/>
              <a:gd name="T100" fmla="*/ 288 w 7550"/>
              <a:gd name="T101" fmla="*/ 2156 h 2315"/>
              <a:gd name="T102" fmla="*/ 417 w 7550"/>
              <a:gd name="T103" fmla="*/ 2135 h 2315"/>
              <a:gd name="T104" fmla="*/ 2585 w 7550"/>
              <a:gd name="T105" fmla="*/ 0 h 2315"/>
              <a:gd name="T106" fmla="*/ 100 w 7550"/>
              <a:gd name="T107" fmla="*/ 712 h 2315"/>
              <a:gd name="T108" fmla="*/ 66 w 7550"/>
              <a:gd name="T109" fmla="*/ 839 h 2315"/>
              <a:gd name="T110" fmla="*/ 88 w 7550"/>
              <a:gd name="T111" fmla="*/ 968 h 2315"/>
              <a:gd name="T112" fmla="*/ 166 w 7550"/>
              <a:gd name="T113" fmla="*/ 1078 h 2315"/>
              <a:gd name="T114" fmla="*/ 282 w 7550"/>
              <a:gd name="T115" fmla="*/ 1143 h 2315"/>
              <a:gd name="T116" fmla="*/ 412 w 7550"/>
              <a:gd name="T117" fmla="*/ 1152 h 2315"/>
              <a:gd name="T118" fmla="*/ 534 w 7550"/>
              <a:gd name="T119" fmla="*/ 1106 h 2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50" h="2315">
                <a:moveTo>
                  <a:pt x="7550" y="651"/>
                </a:moveTo>
                <a:lnTo>
                  <a:pt x="7550" y="0"/>
                </a:lnTo>
                <a:lnTo>
                  <a:pt x="7346" y="0"/>
                </a:lnTo>
                <a:lnTo>
                  <a:pt x="6503" y="842"/>
                </a:lnTo>
                <a:lnTo>
                  <a:pt x="6492" y="853"/>
                </a:lnTo>
                <a:lnTo>
                  <a:pt x="6482" y="865"/>
                </a:lnTo>
                <a:lnTo>
                  <a:pt x="6473" y="877"/>
                </a:lnTo>
                <a:lnTo>
                  <a:pt x="6465" y="890"/>
                </a:lnTo>
                <a:lnTo>
                  <a:pt x="6457" y="903"/>
                </a:lnTo>
                <a:lnTo>
                  <a:pt x="6450" y="916"/>
                </a:lnTo>
                <a:lnTo>
                  <a:pt x="6443" y="929"/>
                </a:lnTo>
                <a:lnTo>
                  <a:pt x="6437" y="942"/>
                </a:lnTo>
                <a:lnTo>
                  <a:pt x="6432" y="956"/>
                </a:lnTo>
                <a:lnTo>
                  <a:pt x="6428" y="970"/>
                </a:lnTo>
                <a:lnTo>
                  <a:pt x="6424" y="984"/>
                </a:lnTo>
                <a:lnTo>
                  <a:pt x="6421" y="998"/>
                </a:lnTo>
                <a:lnTo>
                  <a:pt x="6418" y="1012"/>
                </a:lnTo>
                <a:lnTo>
                  <a:pt x="6417" y="1027"/>
                </a:lnTo>
                <a:lnTo>
                  <a:pt x="6416" y="1042"/>
                </a:lnTo>
                <a:lnTo>
                  <a:pt x="6415" y="1057"/>
                </a:lnTo>
                <a:lnTo>
                  <a:pt x="6416" y="1071"/>
                </a:lnTo>
                <a:lnTo>
                  <a:pt x="6417" y="1085"/>
                </a:lnTo>
                <a:lnTo>
                  <a:pt x="6418" y="1100"/>
                </a:lnTo>
                <a:lnTo>
                  <a:pt x="6421" y="1114"/>
                </a:lnTo>
                <a:lnTo>
                  <a:pt x="6424" y="1128"/>
                </a:lnTo>
                <a:lnTo>
                  <a:pt x="6428" y="1142"/>
                </a:lnTo>
                <a:lnTo>
                  <a:pt x="6432" y="1156"/>
                </a:lnTo>
                <a:lnTo>
                  <a:pt x="6437" y="1170"/>
                </a:lnTo>
                <a:lnTo>
                  <a:pt x="6443" y="1183"/>
                </a:lnTo>
                <a:lnTo>
                  <a:pt x="6450" y="1196"/>
                </a:lnTo>
                <a:lnTo>
                  <a:pt x="6457" y="1210"/>
                </a:lnTo>
                <a:lnTo>
                  <a:pt x="6465" y="1223"/>
                </a:lnTo>
                <a:lnTo>
                  <a:pt x="6473" y="1235"/>
                </a:lnTo>
                <a:lnTo>
                  <a:pt x="6482" y="1247"/>
                </a:lnTo>
                <a:lnTo>
                  <a:pt x="6492" y="1259"/>
                </a:lnTo>
                <a:lnTo>
                  <a:pt x="6503" y="1270"/>
                </a:lnTo>
                <a:lnTo>
                  <a:pt x="6514" y="1281"/>
                </a:lnTo>
                <a:lnTo>
                  <a:pt x="6526" y="1291"/>
                </a:lnTo>
                <a:lnTo>
                  <a:pt x="6538" y="1300"/>
                </a:lnTo>
                <a:lnTo>
                  <a:pt x="6550" y="1308"/>
                </a:lnTo>
                <a:lnTo>
                  <a:pt x="6564" y="1316"/>
                </a:lnTo>
                <a:lnTo>
                  <a:pt x="6577" y="1324"/>
                </a:lnTo>
                <a:lnTo>
                  <a:pt x="6590" y="1330"/>
                </a:lnTo>
                <a:lnTo>
                  <a:pt x="6603" y="1336"/>
                </a:lnTo>
                <a:lnTo>
                  <a:pt x="6617" y="1341"/>
                </a:lnTo>
                <a:lnTo>
                  <a:pt x="6631" y="1345"/>
                </a:lnTo>
                <a:lnTo>
                  <a:pt x="6645" y="1349"/>
                </a:lnTo>
                <a:lnTo>
                  <a:pt x="6659" y="1352"/>
                </a:lnTo>
                <a:lnTo>
                  <a:pt x="6673" y="1355"/>
                </a:lnTo>
                <a:lnTo>
                  <a:pt x="6688" y="1356"/>
                </a:lnTo>
                <a:lnTo>
                  <a:pt x="6702" y="1357"/>
                </a:lnTo>
                <a:lnTo>
                  <a:pt x="6717" y="1358"/>
                </a:lnTo>
                <a:lnTo>
                  <a:pt x="6732" y="1357"/>
                </a:lnTo>
                <a:lnTo>
                  <a:pt x="6746" y="1356"/>
                </a:lnTo>
                <a:lnTo>
                  <a:pt x="6761" y="1355"/>
                </a:lnTo>
                <a:lnTo>
                  <a:pt x="6775" y="1352"/>
                </a:lnTo>
                <a:lnTo>
                  <a:pt x="6789" y="1349"/>
                </a:lnTo>
                <a:lnTo>
                  <a:pt x="6803" y="1345"/>
                </a:lnTo>
                <a:lnTo>
                  <a:pt x="6817" y="1341"/>
                </a:lnTo>
                <a:lnTo>
                  <a:pt x="6831" y="1336"/>
                </a:lnTo>
                <a:lnTo>
                  <a:pt x="6844" y="1330"/>
                </a:lnTo>
                <a:lnTo>
                  <a:pt x="6858" y="1324"/>
                </a:lnTo>
                <a:lnTo>
                  <a:pt x="6871" y="1316"/>
                </a:lnTo>
                <a:lnTo>
                  <a:pt x="6884" y="1308"/>
                </a:lnTo>
                <a:lnTo>
                  <a:pt x="6896" y="1300"/>
                </a:lnTo>
                <a:lnTo>
                  <a:pt x="6908" y="1291"/>
                </a:lnTo>
                <a:lnTo>
                  <a:pt x="6920" y="1281"/>
                </a:lnTo>
                <a:lnTo>
                  <a:pt x="6931" y="1270"/>
                </a:lnTo>
                <a:lnTo>
                  <a:pt x="7550" y="651"/>
                </a:lnTo>
                <a:close/>
                <a:moveTo>
                  <a:pt x="7265" y="0"/>
                </a:moveTo>
                <a:lnTo>
                  <a:pt x="6409" y="0"/>
                </a:lnTo>
                <a:lnTo>
                  <a:pt x="4907" y="1501"/>
                </a:lnTo>
                <a:lnTo>
                  <a:pt x="4897" y="1512"/>
                </a:lnTo>
                <a:lnTo>
                  <a:pt x="4887" y="1524"/>
                </a:lnTo>
                <a:lnTo>
                  <a:pt x="4878" y="1537"/>
                </a:lnTo>
                <a:lnTo>
                  <a:pt x="4869" y="1549"/>
                </a:lnTo>
                <a:lnTo>
                  <a:pt x="4861" y="1562"/>
                </a:lnTo>
                <a:lnTo>
                  <a:pt x="4854" y="1575"/>
                </a:lnTo>
                <a:lnTo>
                  <a:pt x="4847" y="1588"/>
                </a:lnTo>
                <a:lnTo>
                  <a:pt x="4842" y="1601"/>
                </a:lnTo>
                <a:lnTo>
                  <a:pt x="4836" y="1615"/>
                </a:lnTo>
                <a:lnTo>
                  <a:pt x="4832" y="1629"/>
                </a:lnTo>
                <a:lnTo>
                  <a:pt x="4828" y="1643"/>
                </a:lnTo>
                <a:lnTo>
                  <a:pt x="4825" y="1657"/>
                </a:lnTo>
                <a:lnTo>
                  <a:pt x="4823" y="1671"/>
                </a:lnTo>
                <a:lnTo>
                  <a:pt x="4821" y="1686"/>
                </a:lnTo>
                <a:lnTo>
                  <a:pt x="4820" y="1701"/>
                </a:lnTo>
                <a:lnTo>
                  <a:pt x="4820" y="1716"/>
                </a:lnTo>
                <a:lnTo>
                  <a:pt x="4820" y="1730"/>
                </a:lnTo>
                <a:lnTo>
                  <a:pt x="4821" y="1745"/>
                </a:lnTo>
                <a:lnTo>
                  <a:pt x="4823" y="1759"/>
                </a:lnTo>
                <a:lnTo>
                  <a:pt x="4825" y="1773"/>
                </a:lnTo>
                <a:lnTo>
                  <a:pt x="4828" y="1787"/>
                </a:lnTo>
                <a:lnTo>
                  <a:pt x="4832" y="1801"/>
                </a:lnTo>
                <a:lnTo>
                  <a:pt x="4836" y="1815"/>
                </a:lnTo>
                <a:lnTo>
                  <a:pt x="4842" y="1829"/>
                </a:lnTo>
                <a:lnTo>
                  <a:pt x="4847" y="1842"/>
                </a:lnTo>
                <a:lnTo>
                  <a:pt x="4854" y="1857"/>
                </a:lnTo>
                <a:lnTo>
                  <a:pt x="4861" y="1870"/>
                </a:lnTo>
                <a:lnTo>
                  <a:pt x="4869" y="1882"/>
                </a:lnTo>
                <a:lnTo>
                  <a:pt x="4878" y="1894"/>
                </a:lnTo>
                <a:lnTo>
                  <a:pt x="4887" y="1906"/>
                </a:lnTo>
                <a:lnTo>
                  <a:pt x="4897" y="1918"/>
                </a:lnTo>
                <a:lnTo>
                  <a:pt x="4907" y="1929"/>
                </a:lnTo>
                <a:lnTo>
                  <a:pt x="4919" y="1940"/>
                </a:lnTo>
                <a:lnTo>
                  <a:pt x="4930" y="1950"/>
                </a:lnTo>
                <a:lnTo>
                  <a:pt x="4942" y="1959"/>
                </a:lnTo>
                <a:lnTo>
                  <a:pt x="4955" y="1968"/>
                </a:lnTo>
                <a:lnTo>
                  <a:pt x="4968" y="1975"/>
                </a:lnTo>
                <a:lnTo>
                  <a:pt x="4981" y="1983"/>
                </a:lnTo>
                <a:lnTo>
                  <a:pt x="4994" y="1989"/>
                </a:lnTo>
                <a:lnTo>
                  <a:pt x="5008" y="1995"/>
                </a:lnTo>
                <a:lnTo>
                  <a:pt x="5021" y="2000"/>
                </a:lnTo>
                <a:lnTo>
                  <a:pt x="5035" y="2004"/>
                </a:lnTo>
                <a:lnTo>
                  <a:pt x="5049" y="2008"/>
                </a:lnTo>
                <a:lnTo>
                  <a:pt x="5063" y="2011"/>
                </a:lnTo>
                <a:lnTo>
                  <a:pt x="5078" y="2014"/>
                </a:lnTo>
                <a:lnTo>
                  <a:pt x="5092" y="2015"/>
                </a:lnTo>
                <a:lnTo>
                  <a:pt x="5107" y="2016"/>
                </a:lnTo>
                <a:lnTo>
                  <a:pt x="5122" y="2018"/>
                </a:lnTo>
                <a:lnTo>
                  <a:pt x="5136" y="2016"/>
                </a:lnTo>
                <a:lnTo>
                  <a:pt x="5151" y="2015"/>
                </a:lnTo>
                <a:lnTo>
                  <a:pt x="5165" y="2014"/>
                </a:lnTo>
                <a:lnTo>
                  <a:pt x="5179" y="2011"/>
                </a:lnTo>
                <a:lnTo>
                  <a:pt x="5193" y="2008"/>
                </a:lnTo>
                <a:lnTo>
                  <a:pt x="5207" y="2004"/>
                </a:lnTo>
                <a:lnTo>
                  <a:pt x="5221" y="2000"/>
                </a:lnTo>
                <a:lnTo>
                  <a:pt x="5235" y="1995"/>
                </a:lnTo>
                <a:lnTo>
                  <a:pt x="5249" y="1989"/>
                </a:lnTo>
                <a:lnTo>
                  <a:pt x="5263" y="1983"/>
                </a:lnTo>
                <a:lnTo>
                  <a:pt x="5276" y="1975"/>
                </a:lnTo>
                <a:lnTo>
                  <a:pt x="5288" y="1968"/>
                </a:lnTo>
                <a:lnTo>
                  <a:pt x="5301" y="1959"/>
                </a:lnTo>
                <a:lnTo>
                  <a:pt x="5313" y="1950"/>
                </a:lnTo>
                <a:lnTo>
                  <a:pt x="5324" y="1940"/>
                </a:lnTo>
                <a:lnTo>
                  <a:pt x="5335" y="1929"/>
                </a:lnTo>
                <a:lnTo>
                  <a:pt x="7265" y="0"/>
                </a:lnTo>
                <a:close/>
                <a:moveTo>
                  <a:pt x="6330" y="0"/>
                </a:moveTo>
                <a:lnTo>
                  <a:pt x="5474" y="0"/>
                </a:lnTo>
                <a:lnTo>
                  <a:pt x="3673" y="1800"/>
                </a:lnTo>
                <a:lnTo>
                  <a:pt x="3663" y="1811"/>
                </a:lnTo>
                <a:lnTo>
                  <a:pt x="3653" y="1822"/>
                </a:lnTo>
                <a:lnTo>
                  <a:pt x="3644" y="1834"/>
                </a:lnTo>
                <a:lnTo>
                  <a:pt x="3635" y="1847"/>
                </a:lnTo>
                <a:lnTo>
                  <a:pt x="3626" y="1860"/>
                </a:lnTo>
                <a:lnTo>
                  <a:pt x="3619" y="1873"/>
                </a:lnTo>
                <a:lnTo>
                  <a:pt x="3613" y="1886"/>
                </a:lnTo>
                <a:lnTo>
                  <a:pt x="3607" y="1900"/>
                </a:lnTo>
                <a:lnTo>
                  <a:pt x="3602" y="1914"/>
                </a:lnTo>
                <a:lnTo>
                  <a:pt x="3597" y="1927"/>
                </a:lnTo>
                <a:lnTo>
                  <a:pt x="3593" y="1941"/>
                </a:lnTo>
                <a:lnTo>
                  <a:pt x="3590" y="1956"/>
                </a:lnTo>
                <a:lnTo>
                  <a:pt x="3588" y="1970"/>
                </a:lnTo>
                <a:lnTo>
                  <a:pt x="3586" y="1984"/>
                </a:lnTo>
                <a:lnTo>
                  <a:pt x="3585" y="1999"/>
                </a:lnTo>
                <a:lnTo>
                  <a:pt x="3585" y="2013"/>
                </a:lnTo>
                <a:lnTo>
                  <a:pt x="3585" y="2029"/>
                </a:lnTo>
                <a:lnTo>
                  <a:pt x="3586" y="2043"/>
                </a:lnTo>
                <a:lnTo>
                  <a:pt x="3588" y="2057"/>
                </a:lnTo>
                <a:lnTo>
                  <a:pt x="3590" y="2072"/>
                </a:lnTo>
                <a:lnTo>
                  <a:pt x="3593" y="2086"/>
                </a:lnTo>
                <a:lnTo>
                  <a:pt x="3597" y="2100"/>
                </a:lnTo>
                <a:lnTo>
                  <a:pt x="3602" y="2114"/>
                </a:lnTo>
                <a:lnTo>
                  <a:pt x="3607" y="2127"/>
                </a:lnTo>
                <a:lnTo>
                  <a:pt x="3613" y="2141"/>
                </a:lnTo>
                <a:lnTo>
                  <a:pt x="3619" y="2154"/>
                </a:lnTo>
                <a:lnTo>
                  <a:pt x="3626" y="2167"/>
                </a:lnTo>
                <a:lnTo>
                  <a:pt x="3635" y="2181"/>
                </a:lnTo>
                <a:lnTo>
                  <a:pt x="3644" y="2193"/>
                </a:lnTo>
                <a:lnTo>
                  <a:pt x="3653" y="2205"/>
                </a:lnTo>
                <a:lnTo>
                  <a:pt x="3663" y="2216"/>
                </a:lnTo>
                <a:lnTo>
                  <a:pt x="3673" y="2228"/>
                </a:lnTo>
                <a:lnTo>
                  <a:pt x="3685" y="2238"/>
                </a:lnTo>
                <a:lnTo>
                  <a:pt x="3696" y="2248"/>
                </a:lnTo>
                <a:lnTo>
                  <a:pt x="3708" y="2257"/>
                </a:lnTo>
                <a:lnTo>
                  <a:pt x="3720" y="2266"/>
                </a:lnTo>
                <a:lnTo>
                  <a:pt x="3733" y="2274"/>
                </a:lnTo>
                <a:lnTo>
                  <a:pt x="3746" y="2281"/>
                </a:lnTo>
                <a:lnTo>
                  <a:pt x="3759" y="2287"/>
                </a:lnTo>
                <a:lnTo>
                  <a:pt x="3773" y="2293"/>
                </a:lnTo>
                <a:lnTo>
                  <a:pt x="3787" y="2298"/>
                </a:lnTo>
                <a:lnTo>
                  <a:pt x="3801" y="2303"/>
                </a:lnTo>
                <a:lnTo>
                  <a:pt x="3815" y="2307"/>
                </a:lnTo>
                <a:lnTo>
                  <a:pt x="3829" y="2310"/>
                </a:lnTo>
                <a:lnTo>
                  <a:pt x="3844" y="2312"/>
                </a:lnTo>
                <a:lnTo>
                  <a:pt x="3858" y="2314"/>
                </a:lnTo>
                <a:lnTo>
                  <a:pt x="3872" y="2315"/>
                </a:lnTo>
                <a:lnTo>
                  <a:pt x="3887" y="2315"/>
                </a:lnTo>
                <a:lnTo>
                  <a:pt x="3901" y="2315"/>
                </a:lnTo>
                <a:lnTo>
                  <a:pt x="3916" y="2314"/>
                </a:lnTo>
                <a:lnTo>
                  <a:pt x="3931" y="2312"/>
                </a:lnTo>
                <a:lnTo>
                  <a:pt x="3945" y="2310"/>
                </a:lnTo>
                <a:lnTo>
                  <a:pt x="3960" y="2307"/>
                </a:lnTo>
                <a:lnTo>
                  <a:pt x="3974" y="2303"/>
                </a:lnTo>
                <a:lnTo>
                  <a:pt x="3987" y="2298"/>
                </a:lnTo>
                <a:lnTo>
                  <a:pt x="4001" y="2293"/>
                </a:lnTo>
                <a:lnTo>
                  <a:pt x="4015" y="2287"/>
                </a:lnTo>
                <a:lnTo>
                  <a:pt x="4028" y="2281"/>
                </a:lnTo>
                <a:lnTo>
                  <a:pt x="4041" y="2274"/>
                </a:lnTo>
                <a:lnTo>
                  <a:pt x="4053" y="2266"/>
                </a:lnTo>
                <a:lnTo>
                  <a:pt x="4066" y="2257"/>
                </a:lnTo>
                <a:lnTo>
                  <a:pt x="4079" y="2248"/>
                </a:lnTo>
                <a:lnTo>
                  <a:pt x="4090" y="2238"/>
                </a:lnTo>
                <a:lnTo>
                  <a:pt x="4101" y="2228"/>
                </a:lnTo>
                <a:lnTo>
                  <a:pt x="6330" y="0"/>
                </a:lnTo>
                <a:close/>
                <a:moveTo>
                  <a:pt x="5394" y="0"/>
                </a:moveTo>
                <a:lnTo>
                  <a:pt x="4538" y="0"/>
                </a:lnTo>
                <a:lnTo>
                  <a:pt x="3460" y="1077"/>
                </a:lnTo>
                <a:lnTo>
                  <a:pt x="3450" y="1088"/>
                </a:lnTo>
                <a:lnTo>
                  <a:pt x="3440" y="1100"/>
                </a:lnTo>
                <a:lnTo>
                  <a:pt x="3431" y="1112"/>
                </a:lnTo>
                <a:lnTo>
                  <a:pt x="3422" y="1124"/>
                </a:lnTo>
                <a:lnTo>
                  <a:pt x="3414" y="1137"/>
                </a:lnTo>
                <a:lnTo>
                  <a:pt x="3407" y="1150"/>
                </a:lnTo>
                <a:lnTo>
                  <a:pt x="3400" y="1163"/>
                </a:lnTo>
                <a:lnTo>
                  <a:pt x="3395" y="1176"/>
                </a:lnTo>
                <a:lnTo>
                  <a:pt x="3390" y="1190"/>
                </a:lnTo>
                <a:lnTo>
                  <a:pt x="3385" y="1205"/>
                </a:lnTo>
                <a:lnTo>
                  <a:pt x="3381" y="1219"/>
                </a:lnTo>
                <a:lnTo>
                  <a:pt x="3378" y="1233"/>
                </a:lnTo>
                <a:lnTo>
                  <a:pt x="3376" y="1247"/>
                </a:lnTo>
                <a:lnTo>
                  <a:pt x="3374" y="1262"/>
                </a:lnTo>
                <a:lnTo>
                  <a:pt x="3373" y="1276"/>
                </a:lnTo>
                <a:lnTo>
                  <a:pt x="3373" y="1291"/>
                </a:lnTo>
                <a:lnTo>
                  <a:pt x="3373" y="1305"/>
                </a:lnTo>
                <a:lnTo>
                  <a:pt x="3374" y="1319"/>
                </a:lnTo>
                <a:lnTo>
                  <a:pt x="3376" y="1334"/>
                </a:lnTo>
                <a:lnTo>
                  <a:pt x="3378" y="1348"/>
                </a:lnTo>
                <a:lnTo>
                  <a:pt x="3381" y="1362"/>
                </a:lnTo>
                <a:lnTo>
                  <a:pt x="3385" y="1377"/>
                </a:lnTo>
                <a:lnTo>
                  <a:pt x="3390" y="1391"/>
                </a:lnTo>
                <a:lnTo>
                  <a:pt x="3395" y="1405"/>
                </a:lnTo>
                <a:lnTo>
                  <a:pt x="3400" y="1418"/>
                </a:lnTo>
                <a:lnTo>
                  <a:pt x="3407" y="1431"/>
                </a:lnTo>
                <a:lnTo>
                  <a:pt x="3414" y="1444"/>
                </a:lnTo>
                <a:lnTo>
                  <a:pt x="3422" y="1457"/>
                </a:lnTo>
                <a:lnTo>
                  <a:pt x="3431" y="1469"/>
                </a:lnTo>
                <a:lnTo>
                  <a:pt x="3440" y="1481"/>
                </a:lnTo>
                <a:lnTo>
                  <a:pt x="3450" y="1493"/>
                </a:lnTo>
                <a:lnTo>
                  <a:pt x="3460" y="1504"/>
                </a:lnTo>
                <a:lnTo>
                  <a:pt x="3472" y="1515"/>
                </a:lnTo>
                <a:lnTo>
                  <a:pt x="3483" y="1525"/>
                </a:lnTo>
                <a:lnTo>
                  <a:pt x="3496" y="1535"/>
                </a:lnTo>
                <a:lnTo>
                  <a:pt x="3508" y="1543"/>
                </a:lnTo>
                <a:lnTo>
                  <a:pt x="3521" y="1551"/>
                </a:lnTo>
                <a:lnTo>
                  <a:pt x="3534" y="1558"/>
                </a:lnTo>
                <a:lnTo>
                  <a:pt x="3547" y="1565"/>
                </a:lnTo>
                <a:lnTo>
                  <a:pt x="3561" y="1571"/>
                </a:lnTo>
                <a:lnTo>
                  <a:pt x="3574" y="1576"/>
                </a:lnTo>
                <a:lnTo>
                  <a:pt x="3588" y="1580"/>
                </a:lnTo>
                <a:lnTo>
                  <a:pt x="3602" y="1584"/>
                </a:lnTo>
                <a:lnTo>
                  <a:pt x="3616" y="1587"/>
                </a:lnTo>
                <a:lnTo>
                  <a:pt x="3632" y="1590"/>
                </a:lnTo>
                <a:lnTo>
                  <a:pt x="3646" y="1591"/>
                </a:lnTo>
                <a:lnTo>
                  <a:pt x="3660" y="1592"/>
                </a:lnTo>
                <a:lnTo>
                  <a:pt x="3675" y="1593"/>
                </a:lnTo>
                <a:lnTo>
                  <a:pt x="3689" y="1592"/>
                </a:lnTo>
                <a:lnTo>
                  <a:pt x="3704" y="1591"/>
                </a:lnTo>
                <a:lnTo>
                  <a:pt x="3718" y="1590"/>
                </a:lnTo>
                <a:lnTo>
                  <a:pt x="3732" y="1587"/>
                </a:lnTo>
                <a:lnTo>
                  <a:pt x="3747" y="1584"/>
                </a:lnTo>
                <a:lnTo>
                  <a:pt x="3761" y="1580"/>
                </a:lnTo>
                <a:lnTo>
                  <a:pt x="3774" y="1576"/>
                </a:lnTo>
                <a:lnTo>
                  <a:pt x="3789" y="1571"/>
                </a:lnTo>
                <a:lnTo>
                  <a:pt x="3803" y="1565"/>
                </a:lnTo>
                <a:lnTo>
                  <a:pt x="3816" y="1558"/>
                </a:lnTo>
                <a:lnTo>
                  <a:pt x="3829" y="1551"/>
                </a:lnTo>
                <a:lnTo>
                  <a:pt x="3841" y="1543"/>
                </a:lnTo>
                <a:lnTo>
                  <a:pt x="3854" y="1535"/>
                </a:lnTo>
                <a:lnTo>
                  <a:pt x="3866" y="1525"/>
                </a:lnTo>
                <a:lnTo>
                  <a:pt x="3877" y="1515"/>
                </a:lnTo>
                <a:lnTo>
                  <a:pt x="3888" y="1504"/>
                </a:lnTo>
                <a:lnTo>
                  <a:pt x="5394" y="0"/>
                </a:lnTo>
                <a:close/>
                <a:moveTo>
                  <a:pt x="4457" y="0"/>
                </a:moveTo>
                <a:lnTo>
                  <a:pt x="3602" y="0"/>
                </a:lnTo>
                <a:lnTo>
                  <a:pt x="2205" y="1397"/>
                </a:lnTo>
                <a:lnTo>
                  <a:pt x="2194" y="1408"/>
                </a:lnTo>
                <a:lnTo>
                  <a:pt x="2184" y="1420"/>
                </a:lnTo>
                <a:lnTo>
                  <a:pt x="2175" y="1432"/>
                </a:lnTo>
                <a:lnTo>
                  <a:pt x="2165" y="1444"/>
                </a:lnTo>
                <a:lnTo>
                  <a:pt x="2157" y="1457"/>
                </a:lnTo>
                <a:lnTo>
                  <a:pt x="2150" y="1470"/>
                </a:lnTo>
                <a:lnTo>
                  <a:pt x="2144" y="1483"/>
                </a:lnTo>
                <a:lnTo>
                  <a:pt x="2138" y="1497"/>
                </a:lnTo>
                <a:lnTo>
                  <a:pt x="2133" y="1510"/>
                </a:lnTo>
                <a:lnTo>
                  <a:pt x="2128" y="1524"/>
                </a:lnTo>
                <a:lnTo>
                  <a:pt x="2125" y="1539"/>
                </a:lnTo>
                <a:lnTo>
                  <a:pt x="2122" y="1553"/>
                </a:lnTo>
                <a:lnTo>
                  <a:pt x="2119" y="1568"/>
                </a:lnTo>
                <a:lnTo>
                  <a:pt x="2117" y="1582"/>
                </a:lnTo>
                <a:lnTo>
                  <a:pt x="2116" y="1596"/>
                </a:lnTo>
                <a:lnTo>
                  <a:pt x="2116" y="1611"/>
                </a:lnTo>
                <a:lnTo>
                  <a:pt x="2116" y="1625"/>
                </a:lnTo>
                <a:lnTo>
                  <a:pt x="2117" y="1640"/>
                </a:lnTo>
                <a:lnTo>
                  <a:pt x="2119" y="1654"/>
                </a:lnTo>
                <a:lnTo>
                  <a:pt x="2122" y="1668"/>
                </a:lnTo>
                <a:lnTo>
                  <a:pt x="2125" y="1682"/>
                </a:lnTo>
                <a:lnTo>
                  <a:pt x="2128" y="1697"/>
                </a:lnTo>
                <a:lnTo>
                  <a:pt x="2133" y="1711"/>
                </a:lnTo>
                <a:lnTo>
                  <a:pt x="2138" y="1725"/>
                </a:lnTo>
                <a:lnTo>
                  <a:pt x="2144" y="1738"/>
                </a:lnTo>
                <a:lnTo>
                  <a:pt x="2150" y="1752"/>
                </a:lnTo>
                <a:lnTo>
                  <a:pt x="2157" y="1765"/>
                </a:lnTo>
                <a:lnTo>
                  <a:pt x="2165" y="1777"/>
                </a:lnTo>
                <a:lnTo>
                  <a:pt x="2175" y="1789"/>
                </a:lnTo>
                <a:lnTo>
                  <a:pt x="2184" y="1801"/>
                </a:lnTo>
                <a:lnTo>
                  <a:pt x="2194" y="1813"/>
                </a:lnTo>
                <a:lnTo>
                  <a:pt x="2205" y="1824"/>
                </a:lnTo>
                <a:lnTo>
                  <a:pt x="2216" y="1835"/>
                </a:lnTo>
                <a:lnTo>
                  <a:pt x="2227" y="1845"/>
                </a:lnTo>
                <a:lnTo>
                  <a:pt x="2239" y="1855"/>
                </a:lnTo>
                <a:lnTo>
                  <a:pt x="2252" y="1864"/>
                </a:lnTo>
                <a:lnTo>
                  <a:pt x="2264" y="1871"/>
                </a:lnTo>
                <a:lnTo>
                  <a:pt x="2277" y="1879"/>
                </a:lnTo>
                <a:lnTo>
                  <a:pt x="2291" y="1885"/>
                </a:lnTo>
                <a:lnTo>
                  <a:pt x="2304" y="1891"/>
                </a:lnTo>
                <a:lnTo>
                  <a:pt x="2319" y="1896"/>
                </a:lnTo>
                <a:lnTo>
                  <a:pt x="2333" y="1901"/>
                </a:lnTo>
                <a:lnTo>
                  <a:pt x="2347" y="1904"/>
                </a:lnTo>
                <a:lnTo>
                  <a:pt x="2361" y="1907"/>
                </a:lnTo>
                <a:lnTo>
                  <a:pt x="2375" y="1910"/>
                </a:lnTo>
                <a:lnTo>
                  <a:pt x="2389" y="1911"/>
                </a:lnTo>
                <a:lnTo>
                  <a:pt x="2404" y="1913"/>
                </a:lnTo>
                <a:lnTo>
                  <a:pt x="2418" y="1913"/>
                </a:lnTo>
                <a:lnTo>
                  <a:pt x="2433" y="1913"/>
                </a:lnTo>
                <a:lnTo>
                  <a:pt x="2447" y="1911"/>
                </a:lnTo>
                <a:lnTo>
                  <a:pt x="2462" y="1910"/>
                </a:lnTo>
                <a:lnTo>
                  <a:pt x="2477" y="1907"/>
                </a:lnTo>
                <a:lnTo>
                  <a:pt x="2491" y="1904"/>
                </a:lnTo>
                <a:lnTo>
                  <a:pt x="2505" y="1901"/>
                </a:lnTo>
                <a:lnTo>
                  <a:pt x="2519" y="1896"/>
                </a:lnTo>
                <a:lnTo>
                  <a:pt x="2532" y="1891"/>
                </a:lnTo>
                <a:lnTo>
                  <a:pt x="2546" y="1885"/>
                </a:lnTo>
                <a:lnTo>
                  <a:pt x="2559" y="1879"/>
                </a:lnTo>
                <a:lnTo>
                  <a:pt x="2572" y="1871"/>
                </a:lnTo>
                <a:lnTo>
                  <a:pt x="2585" y="1864"/>
                </a:lnTo>
                <a:lnTo>
                  <a:pt x="2597" y="1855"/>
                </a:lnTo>
                <a:lnTo>
                  <a:pt x="2610" y="1845"/>
                </a:lnTo>
                <a:lnTo>
                  <a:pt x="2621" y="1835"/>
                </a:lnTo>
                <a:lnTo>
                  <a:pt x="2633" y="1824"/>
                </a:lnTo>
                <a:lnTo>
                  <a:pt x="4457" y="0"/>
                </a:lnTo>
                <a:close/>
                <a:moveTo>
                  <a:pt x="3522" y="0"/>
                </a:moveTo>
                <a:lnTo>
                  <a:pt x="2666" y="0"/>
                </a:lnTo>
                <a:lnTo>
                  <a:pt x="1071" y="1594"/>
                </a:lnTo>
                <a:lnTo>
                  <a:pt x="1061" y="1605"/>
                </a:lnTo>
                <a:lnTo>
                  <a:pt x="1051" y="1617"/>
                </a:lnTo>
                <a:lnTo>
                  <a:pt x="1042" y="1629"/>
                </a:lnTo>
                <a:lnTo>
                  <a:pt x="1033" y="1641"/>
                </a:lnTo>
                <a:lnTo>
                  <a:pt x="1025" y="1654"/>
                </a:lnTo>
                <a:lnTo>
                  <a:pt x="1018" y="1667"/>
                </a:lnTo>
                <a:lnTo>
                  <a:pt x="1012" y="1680"/>
                </a:lnTo>
                <a:lnTo>
                  <a:pt x="1006" y="1694"/>
                </a:lnTo>
                <a:lnTo>
                  <a:pt x="1001" y="1708"/>
                </a:lnTo>
                <a:lnTo>
                  <a:pt x="996" y="1722"/>
                </a:lnTo>
                <a:lnTo>
                  <a:pt x="991" y="1736"/>
                </a:lnTo>
                <a:lnTo>
                  <a:pt x="988" y="1750"/>
                </a:lnTo>
                <a:lnTo>
                  <a:pt x="986" y="1764"/>
                </a:lnTo>
                <a:lnTo>
                  <a:pt x="984" y="1779"/>
                </a:lnTo>
                <a:lnTo>
                  <a:pt x="983" y="1793"/>
                </a:lnTo>
                <a:lnTo>
                  <a:pt x="983" y="1807"/>
                </a:lnTo>
                <a:lnTo>
                  <a:pt x="983" y="1822"/>
                </a:lnTo>
                <a:lnTo>
                  <a:pt x="984" y="1836"/>
                </a:lnTo>
                <a:lnTo>
                  <a:pt x="986" y="1851"/>
                </a:lnTo>
                <a:lnTo>
                  <a:pt x="988" y="1866"/>
                </a:lnTo>
                <a:lnTo>
                  <a:pt x="991" y="1880"/>
                </a:lnTo>
                <a:lnTo>
                  <a:pt x="996" y="1894"/>
                </a:lnTo>
                <a:lnTo>
                  <a:pt x="1001" y="1908"/>
                </a:lnTo>
                <a:lnTo>
                  <a:pt x="1006" y="1922"/>
                </a:lnTo>
                <a:lnTo>
                  <a:pt x="1012" y="1935"/>
                </a:lnTo>
                <a:lnTo>
                  <a:pt x="1018" y="1948"/>
                </a:lnTo>
                <a:lnTo>
                  <a:pt x="1025" y="1961"/>
                </a:lnTo>
                <a:lnTo>
                  <a:pt x="1033" y="1974"/>
                </a:lnTo>
                <a:lnTo>
                  <a:pt x="1042" y="1986"/>
                </a:lnTo>
                <a:lnTo>
                  <a:pt x="1051" y="1998"/>
                </a:lnTo>
                <a:lnTo>
                  <a:pt x="1061" y="2010"/>
                </a:lnTo>
                <a:lnTo>
                  <a:pt x="1071" y="2022"/>
                </a:lnTo>
                <a:lnTo>
                  <a:pt x="1083" y="2033"/>
                </a:lnTo>
                <a:lnTo>
                  <a:pt x="1094" y="2043"/>
                </a:lnTo>
                <a:lnTo>
                  <a:pt x="1106" y="2052"/>
                </a:lnTo>
                <a:lnTo>
                  <a:pt x="1118" y="2060"/>
                </a:lnTo>
                <a:lnTo>
                  <a:pt x="1131" y="2068"/>
                </a:lnTo>
                <a:lnTo>
                  <a:pt x="1145" y="2075"/>
                </a:lnTo>
                <a:lnTo>
                  <a:pt x="1158" y="2082"/>
                </a:lnTo>
                <a:lnTo>
                  <a:pt x="1172" y="2088"/>
                </a:lnTo>
                <a:lnTo>
                  <a:pt x="1185" y="2093"/>
                </a:lnTo>
                <a:lnTo>
                  <a:pt x="1199" y="2097"/>
                </a:lnTo>
                <a:lnTo>
                  <a:pt x="1213" y="2101"/>
                </a:lnTo>
                <a:lnTo>
                  <a:pt x="1227" y="2104"/>
                </a:lnTo>
                <a:lnTo>
                  <a:pt x="1242" y="2107"/>
                </a:lnTo>
                <a:lnTo>
                  <a:pt x="1256" y="2108"/>
                </a:lnTo>
                <a:lnTo>
                  <a:pt x="1270" y="2109"/>
                </a:lnTo>
                <a:lnTo>
                  <a:pt x="1285" y="2110"/>
                </a:lnTo>
                <a:lnTo>
                  <a:pt x="1300" y="2109"/>
                </a:lnTo>
                <a:lnTo>
                  <a:pt x="1315" y="2108"/>
                </a:lnTo>
                <a:lnTo>
                  <a:pt x="1329" y="2107"/>
                </a:lnTo>
                <a:lnTo>
                  <a:pt x="1343" y="2104"/>
                </a:lnTo>
                <a:lnTo>
                  <a:pt x="1358" y="2101"/>
                </a:lnTo>
                <a:lnTo>
                  <a:pt x="1372" y="2097"/>
                </a:lnTo>
                <a:lnTo>
                  <a:pt x="1385" y="2093"/>
                </a:lnTo>
                <a:lnTo>
                  <a:pt x="1399" y="2088"/>
                </a:lnTo>
                <a:lnTo>
                  <a:pt x="1413" y="2082"/>
                </a:lnTo>
                <a:lnTo>
                  <a:pt x="1426" y="2075"/>
                </a:lnTo>
                <a:lnTo>
                  <a:pt x="1440" y="2068"/>
                </a:lnTo>
                <a:lnTo>
                  <a:pt x="1452" y="2060"/>
                </a:lnTo>
                <a:lnTo>
                  <a:pt x="1465" y="2052"/>
                </a:lnTo>
                <a:lnTo>
                  <a:pt x="1477" y="2043"/>
                </a:lnTo>
                <a:lnTo>
                  <a:pt x="1488" y="2033"/>
                </a:lnTo>
                <a:lnTo>
                  <a:pt x="1499" y="2022"/>
                </a:lnTo>
                <a:lnTo>
                  <a:pt x="3522" y="0"/>
                </a:lnTo>
                <a:close/>
                <a:moveTo>
                  <a:pt x="2585" y="0"/>
                </a:moveTo>
                <a:lnTo>
                  <a:pt x="1731" y="0"/>
                </a:lnTo>
                <a:lnTo>
                  <a:pt x="88" y="1641"/>
                </a:lnTo>
                <a:lnTo>
                  <a:pt x="77" y="1652"/>
                </a:lnTo>
                <a:lnTo>
                  <a:pt x="67" y="1664"/>
                </a:lnTo>
                <a:lnTo>
                  <a:pt x="58" y="1676"/>
                </a:lnTo>
                <a:lnTo>
                  <a:pt x="50" y="1688"/>
                </a:lnTo>
                <a:lnTo>
                  <a:pt x="42" y="1702"/>
                </a:lnTo>
                <a:lnTo>
                  <a:pt x="34" y="1715"/>
                </a:lnTo>
                <a:lnTo>
                  <a:pt x="28" y="1728"/>
                </a:lnTo>
                <a:lnTo>
                  <a:pt x="22" y="1741"/>
                </a:lnTo>
                <a:lnTo>
                  <a:pt x="17" y="1755"/>
                </a:lnTo>
                <a:lnTo>
                  <a:pt x="13" y="1769"/>
                </a:lnTo>
                <a:lnTo>
                  <a:pt x="9" y="1783"/>
                </a:lnTo>
                <a:lnTo>
                  <a:pt x="6" y="1797"/>
                </a:lnTo>
                <a:lnTo>
                  <a:pt x="3" y="1811"/>
                </a:lnTo>
                <a:lnTo>
                  <a:pt x="2" y="1826"/>
                </a:lnTo>
                <a:lnTo>
                  <a:pt x="1" y="1840"/>
                </a:lnTo>
                <a:lnTo>
                  <a:pt x="0" y="1856"/>
                </a:lnTo>
                <a:lnTo>
                  <a:pt x="1" y="1870"/>
                </a:lnTo>
                <a:lnTo>
                  <a:pt x="2" y="1884"/>
                </a:lnTo>
                <a:lnTo>
                  <a:pt x="3" y="1899"/>
                </a:lnTo>
                <a:lnTo>
                  <a:pt x="6" y="1913"/>
                </a:lnTo>
                <a:lnTo>
                  <a:pt x="9" y="1927"/>
                </a:lnTo>
                <a:lnTo>
                  <a:pt x="13" y="1941"/>
                </a:lnTo>
                <a:lnTo>
                  <a:pt x="17" y="1955"/>
                </a:lnTo>
                <a:lnTo>
                  <a:pt x="22" y="1969"/>
                </a:lnTo>
                <a:lnTo>
                  <a:pt x="28" y="1982"/>
                </a:lnTo>
                <a:lnTo>
                  <a:pt x="34" y="1995"/>
                </a:lnTo>
                <a:lnTo>
                  <a:pt x="42" y="2008"/>
                </a:lnTo>
                <a:lnTo>
                  <a:pt x="50" y="2022"/>
                </a:lnTo>
                <a:lnTo>
                  <a:pt x="58" y="2034"/>
                </a:lnTo>
                <a:lnTo>
                  <a:pt x="67" y="2046"/>
                </a:lnTo>
                <a:lnTo>
                  <a:pt x="77" y="2058"/>
                </a:lnTo>
                <a:lnTo>
                  <a:pt x="88" y="2069"/>
                </a:lnTo>
                <a:lnTo>
                  <a:pt x="99" y="2080"/>
                </a:lnTo>
                <a:lnTo>
                  <a:pt x="111" y="2090"/>
                </a:lnTo>
                <a:lnTo>
                  <a:pt x="124" y="2099"/>
                </a:lnTo>
                <a:lnTo>
                  <a:pt x="136" y="2107"/>
                </a:lnTo>
                <a:lnTo>
                  <a:pt x="149" y="2115"/>
                </a:lnTo>
                <a:lnTo>
                  <a:pt x="161" y="2122"/>
                </a:lnTo>
                <a:lnTo>
                  <a:pt x="175" y="2129"/>
                </a:lnTo>
                <a:lnTo>
                  <a:pt x="188" y="2135"/>
                </a:lnTo>
                <a:lnTo>
                  <a:pt x="202" y="2140"/>
                </a:lnTo>
                <a:lnTo>
                  <a:pt x="216" y="2144"/>
                </a:lnTo>
                <a:lnTo>
                  <a:pt x="230" y="2148"/>
                </a:lnTo>
                <a:lnTo>
                  <a:pt x="244" y="2151"/>
                </a:lnTo>
                <a:lnTo>
                  <a:pt x="258" y="2154"/>
                </a:lnTo>
                <a:lnTo>
                  <a:pt x="274" y="2155"/>
                </a:lnTo>
                <a:lnTo>
                  <a:pt x="288" y="2156"/>
                </a:lnTo>
                <a:lnTo>
                  <a:pt x="302" y="2157"/>
                </a:lnTo>
                <a:lnTo>
                  <a:pt x="317" y="2156"/>
                </a:lnTo>
                <a:lnTo>
                  <a:pt x="331" y="2155"/>
                </a:lnTo>
                <a:lnTo>
                  <a:pt x="346" y="2154"/>
                </a:lnTo>
                <a:lnTo>
                  <a:pt x="360" y="2151"/>
                </a:lnTo>
                <a:lnTo>
                  <a:pt x="374" y="2148"/>
                </a:lnTo>
                <a:lnTo>
                  <a:pt x="388" y="2144"/>
                </a:lnTo>
                <a:lnTo>
                  <a:pt x="402" y="2140"/>
                </a:lnTo>
                <a:lnTo>
                  <a:pt x="417" y="2135"/>
                </a:lnTo>
                <a:lnTo>
                  <a:pt x="430" y="2129"/>
                </a:lnTo>
                <a:lnTo>
                  <a:pt x="443" y="2122"/>
                </a:lnTo>
                <a:lnTo>
                  <a:pt x="456" y="2115"/>
                </a:lnTo>
                <a:lnTo>
                  <a:pt x="469" y="2107"/>
                </a:lnTo>
                <a:lnTo>
                  <a:pt x="481" y="2099"/>
                </a:lnTo>
                <a:lnTo>
                  <a:pt x="493" y="2090"/>
                </a:lnTo>
                <a:lnTo>
                  <a:pt x="505" y="2080"/>
                </a:lnTo>
                <a:lnTo>
                  <a:pt x="516" y="2069"/>
                </a:lnTo>
                <a:lnTo>
                  <a:pt x="2585" y="0"/>
                </a:lnTo>
                <a:close/>
                <a:moveTo>
                  <a:pt x="1650" y="0"/>
                </a:moveTo>
                <a:lnTo>
                  <a:pt x="794" y="0"/>
                </a:lnTo>
                <a:lnTo>
                  <a:pt x="154" y="640"/>
                </a:lnTo>
                <a:lnTo>
                  <a:pt x="144" y="651"/>
                </a:lnTo>
                <a:lnTo>
                  <a:pt x="134" y="663"/>
                </a:lnTo>
                <a:lnTo>
                  <a:pt x="125" y="675"/>
                </a:lnTo>
                <a:lnTo>
                  <a:pt x="115" y="687"/>
                </a:lnTo>
                <a:lnTo>
                  <a:pt x="107" y="700"/>
                </a:lnTo>
                <a:lnTo>
                  <a:pt x="100" y="712"/>
                </a:lnTo>
                <a:lnTo>
                  <a:pt x="94" y="727"/>
                </a:lnTo>
                <a:lnTo>
                  <a:pt x="88" y="740"/>
                </a:lnTo>
                <a:lnTo>
                  <a:pt x="83" y="754"/>
                </a:lnTo>
                <a:lnTo>
                  <a:pt x="78" y="768"/>
                </a:lnTo>
                <a:lnTo>
                  <a:pt x="74" y="782"/>
                </a:lnTo>
                <a:lnTo>
                  <a:pt x="71" y="796"/>
                </a:lnTo>
                <a:lnTo>
                  <a:pt x="69" y="810"/>
                </a:lnTo>
                <a:lnTo>
                  <a:pt x="67" y="825"/>
                </a:lnTo>
                <a:lnTo>
                  <a:pt x="66" y="839"/>
                </a:lnTo>
                <a:lnTo>
                  <a:pt x="66" y="853"/>
                </a:lnTo>
                <a:lnTo>
                  <a:pt x="66" y="868"/>
                </a:lnTo>
                <a:lnTo>
                  <a:pt x="67" y="883"/>
                </a:lnTo>
                <a:lnTo>
                  <a:pt x="69" y="898"/>
                </a:lnTo>
                <a:lnTo>
                  <a:pt x="71" y="912"/>
                </a:lnTo>
                <a:lnTo>
                  <a:pt x="74" y="926"/>
                </a:lnTo>
                <a:lnTo>
                  <a:pt x="78" y="940"/>
                </a:lnTo>
                <a:lnTo>
                  <a:pt x="83" y="954"/>
                </a:lnTo>
                <a:lnTo>
                  <a:pt x="88" y="968"/>
                </a:lnTo>
                <a:lnTo>
                  <a:pt x="94" y="981"/>
                </a:lnTo>
                <a:lnTo>
                  <a:pt x="100" y="994"/>
                </a:lnTo>
                <a:lnTo>
                  <a:pt x="107" y="1007"/>
                </a:lnTo>
                <a:lnTo>
                  <a:pt x="115" y="1020"/>
                </a:lnTo>
                <a:lnTo>
                  <a:pt x="125" y="1032"/>
                </a:lnTo>
                <a:lnTo>
                  <a:pt x="134" y="1045"/>
                </a:lnTo>
                <a:lnTo>
                  <a:pt x="144" y="1057"/>
                </a:lnTo>
                <a:lnTo>
                  <a:pt x="154" y="1068"/>
                </a:lnTo>
                <a:lnTo>
                  <a:pt x="166" y="1078"/>
                </a:lnTo>
                <a:lnTo>
                  <a:pt x="177" y="1088"/>
                </a:lnTo>
                <a:lnTo>
                  <a:pt x="189" y="1098"/>
                </a:lnTo>
                <a:lnTo>
                  <a:pt x="202" y="1106"/>
                </a:lnTo>
                <a:lnTo>
                  <a:pt x="214" y="1114"/>
                </a:lnTo>
                <a:lnTo>
                  <a:pt x="227" y="1121"/>
                </a:lnTo>
                <a:lnTo>
                  <a:pt x="240" y="1128"/>
                </a:lnTo>
                <a:lnTo>
                  <a:pt x="254" y="1134"/>
                </a:lnTo>
                <a:lnTo>
                  <a:pt x="268" y="1139"/>
                </a:lnTo>
                <a:lnTo>
                  <a:pt x="282" y="1143"/>
                </a:lnTo>
                <a:lnTo>
                  <a:pt x="296" y="1147"/>
                </a:lnTo>
                <a:lnTo>
                  <a:pt x="310" y="1150"/>
                </a:lnTo>
                <a:lnTo>
                  <a:pt x="325" y="1152"/>
                </a:lnTo>
                <a:lnTo>
                  <a:pt x="339" y="1154"/>
                </a:lnTo>
                <a:lnTo>
                  <a:pt x="354" y="1155"/>
                </a:lnTo>
                <a:lnTo>
                  <a:pt x="368" y="1155"/>
                </a:lnTo>
                <a:lnTo>
                  <a:pt x="382" y="1155"/>
                </a:lnTo>
                <a:lnTo>
                  <a:pt x="397" y="1154"/>
                </a:lnTo>
                <a:lnTo>
                  <a:pt x="412" y="1152"/>
                </a:lnTo>
                <a:lnTo>
                  <a:pt x="426" y="1150"/>
                </a:lnTo>
                <a:lnTo>
                  <a:pt x="441" y="1147"/>
                </a:lnTo>
                <a:lnTo>
                  <a:pt x="455" y="1143"/>
                </a:lnTo>
                <a:lnTo>
                  <a:pt x="468" y="1139"/>
                </a:lnTo>
                <a:lnTo>
                  <a:pt x="482" y="1134"/>
                </a:lnTo>
                <a:lnTo>
                  <a:pt x="496" y="1128"/>
                </a:lnTo>
                <a:lnTo>
                  <a:pt x="509" y="1121"/>
                </a:lnTo>
                <a:lnTo>
                  <a:pt x="522" y="1114"/>
                </a:lnTo>
                <a:lnTo>
                  <a:pt x="534" y="1106"/>
                </a:lnTo>
                <a:lnTo>
                  <a:pt x="547" y="1098"/>
                </a:lnTo>
                <a:lnTo>
                  <a:pt x="560" y="1088"/>
                </a:lnTo>
                <a:lnTo>
                  <a:pt x="571" y="1078"/>
                </a:lnTo>
                <a:lnTo>
                  <a:pt x="582" y="1068"/>
                </a:lnTo>
                <a:lnTo>
                  <a:pt x="1650"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108DD0A9-A56D-1A44-A57D-9BE7CFB435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681372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3" name="Freeform 12"/>
          <p:cNvSpPr>
            <a:spLocks noGrp="1" noEditPoints="1"/>
          </p:cNvSpPr>
          <p:nvPr>
            <p:ph type="pic" sz="quarter" idx="10"/>
          </p:nvPr>
        </p:nvSpPr>
        <p:spPr bwMode="auto">
          <a:xfrm>
            <a:off x="1553028" y="0"/>
            <a:ext cx="16734972" cy="5379495"/>
          </a:xfrm>
          <a:custGeom>
            <a:avLst/>
            <a:gdLst>
              <a:gd name="T0" fmla="*/ 1498 w 7574"/>
              <a:gd name="T1" fmla="*/ 0 h 2433"/>
              <a:gd name="T2" fmla="*/ 2354 w 7574"/>
              <a:gd name="T3" fmla="*/ 0 h 2433"/>
              <a:gd name="T4" fmla="*/ 1520 w 7574"/>
              <a:gd name="T5" fmla="*/ 834 h 2433"/>
              <a:gd name="T6" fmla="*/ 664 w 7574"/>
              <a:gd name="T7" fmla="*/ 834 h 2433"/>
              <a:gd name="T8" fmla="*/ 1498 w 7574"/>
              <a:gd name="T9" fmla="*/ 0 h 2433"/>
              <a:gd name="T10" fmla="*/ 2434 w 7574"/>
              <a:gd name="T11" fmla="*/ 0 h 2433"/>
              <a:gd name="T12" fmla="*/ 3290 w 7574"/>
              <a:gd name="T13" fmla="*/ 0 h 2433"/>
              <a:gd name="T14" fmla="*/ 855 w 7574"/>
              <a:gd name="T15" fmla="*/ 2433 h 2433"/>
              <a:gd name="T16" fmla="*/ 0 w 7574"/>
              <a:gd name="T17" fmla="*/ 2433 h 2433"/>
              <a:gd name="T18" fmla="*/ 2434 w 7574"/>
              <a:gd name="T19" fmla="*/ 0 h 2433"/>
              <a:gd name="T20" fmla="*/ 3370 w 7574"/>
              <a:gd name="T21" fmla="*/ 0 h 2433"/>
              <a:gd name="T22" fmla="*/ 4226 w 7574"/>
              <a:gd name="T23" fmla="*/ 0 h 2433"/>
              <a:gd name="T24" fmla="*/ 2661 w 7574"/>
              <a:gd name="T25" fmla="*/ 1564 h 2433"/>
              <a:gd name="T26" fmla="*/ 1806 w 7574"/>
              <a:gd name="T27" fmla="*/ 1564 h 2433"/>
              <a:gd name="T28" fmla="*/ 3370 w 7574"/>
              <a:gd name="T29" fmla="*/ 0 h 2433"/>
              <a:gd name="T30" fmla="*/ 4306 w 7574"/>
              <a:gd name="T31" fmla="*/ 0 h 2433"/>
              <a:gd name="T32" fmla="*/ 5162 w 7574"/>
              <a:gd name="T33" fmla="*/ 0 h 2433"/>
              <a:gd name="T34" fmla="*/ 3046 w 7574"/>
              <a:gd name="T35" fmla="*/ 2115 h 2433"/>
              <a:gd name="T36" fmla="*/ 2190 w 7574"/>
              <a:gd name="T37" fmla="*/ 2115 h 2433"/>
              <a:gd name="T38" fmla="*/ 4306 w 7574"/>
              <a:gd name="T39" fmla="*/ 0 h 2433"/>
              <a:gd name="T40" fmla="*/ 5242 w 7574"/>
              <a:gd name="T41" fmla="*/ 0 h 2433"/>
              <a:gd name="T42" fmla="*/ 6098 w 7574"/>
              <a:gd name="T43" fmla="*/ 0 h 2433"/>
              <a:gd name="T44" fmla="*/ 4896 w 7574"/>
              <a:gd name="T45" fmla="*/ 1201 h 2433"/>
              <a:gd name="T46" fmla="*/ 4040 w 7574"/>
              <a:gd name="T47" fmla="*/ 1201 h 2433"/>
              <a:gd name="T48" fmla="*/ 5242 w 7574"/>
              <a:gd name="T49" fmla="*/ 0 h 2433"/>
              <a:gd name="T50" fmla="*/ 6177 w 7574"/>
              <a:gd name="T51" fmla="*/ 0 h 2433"/>
              <a:gd name="T52" fmla="*/ 7033 w 7574"/>
              <a:gd name="T53" fmla="*/ 0 h 2433"/>
              <a:gd name="T54" fmla="*/ 5123 w 7574"/>
              <a:gd name="T55" fmla="*/ 1909 h 2433"/>
              <a:gd name="T56" fmla="*/ 4267 w 7574"/>
              <a:gd name="T57" fmla="*/ 1909 h 2433"/>
              <a:gd name="T58" fmla="*/ 6177 w 7574"/>
              <a:gd name="T59" fmla="*/ 0 h 2433"/>
              <a:gd name="T60" fmla="*/ 7114 w 7574"/>
              <a:gd name="T61" fmla="*/ 0 h 2433"/>
              <a:gd name="T62" fmla="*/ 7574 w 7574"/>
              <a:gd name="T63" fmla="*/ 0 h 2433"/>
              <a:gd name="T64" fmla="*/ 7574 w 7574"/>
              <a:gd name="T65" fmla="*/ 395 h 2433"/>
              <a:gd name="T66" fmla="*/ 6453 w 7574"/>
              <a:gd name="T67" fmla="*/ 1515 h 2433"/>
              <a:gd name="T68" fmla="*/ 5597 w 7574"/>
              <a:gd name="T69" fmla="*/ 1515 h 2433"/>
              <a:gd name="T70" fmla="*/ 7114 w 7574"/>
              <a:gd name="T71" fmla="*/ 0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74" h="2433">
                <a:moveTo>
                  <a:pt x="1498" y="0"/>
                </a:moveTo>
                <a:lnTo>
                  <a:pt x="2354" y="0"/>
                </a:lnTo>
                <a:lnTo>
                  <a:pt x="1520" y="834"/>
                </a:lnTo>
                <a:lnTo>
                  <a:pt x="664" y="834"/>
                </a:lnTo>
                <a:lnTo>
                  <a:pt x="1498" y="0"/>
                </a:lnTo>
                <a:close/>
                <a:moveTo>
                  <a:pt x="2434" y="0"/>
                </a:moveTo>
                <a:lnTo>
                  <a:pt x="3290" y="0"/>
                </a:lnTo>
                <a:lnTo>
                  <a:pt x="855" y="2433"/>
                </a:lnTo>
                <a:lnTo>
                  <a:pt x="0" y="2433"/>
                </a:lnTo>
                <a:lnTo>
                  <a:pt x="2434" y="0"/>
                </a:lnTo>
                <a:close/>
                <a:moveTo>
                  <a:pt x="3370" y="0"/>
                </a:moveTo>
                <a:lnTo>
                  <a:pt x="4226" y="0"/>
                </a:lnTo>
                <a:lnTo>
                  <a:pt x="2661" y="1564"/>
                </a:lnTo>
                <a:lnTo>
                  <a:pt x="1806" y="1564"/>
                </a:lnTo>
                <a:lnTo>
                  <a:pt x="3370" y="0"/>
                </a:lnTo>
                <a:close/>
                <a:moveTo>
                  <a:pt x="4306" y="0"/>
                </a:moveTo>
                <a:lnTo>
                  <a:pt x="5162" y="0"/>
                </a:lnTo>
                <a:lnTo>
                  <a:pt x="3046" y="2115"/>
                </a:lnTo>
                <a:lnTo>
                  <a:pt x="2190" y="2115"/>
                </a:lnTo>
                <a:lnTo>
                  <a:pt x="4306" y="0"/>
                </a:lnTo>
                <a:close/>
                <a:moveTo>
                  <a:pt x="5242" y="0"/>
                </a:moveTo>
                <a:lnTo>
                  <a:pt x="6098" y="0"/>
                </a:lnTo>
                <a:lnTo>
                  <a:pt x="4896" y="1201"/>
                </a:lnTo>
                <a:lnTo>
                  <a:pt x="4040" y="1201"/>
                </a:lnTo>
                <a:lnTo>
                  <a:pt x="5242" y="0"/>
                </a:lnTo>
                <a:close/>
                <a:moveTo>
                  <a:pt x="6177" y="0"/>
                </a:moveTo>
                <a:lnTo>
                  <a:pt x="7033" y="0"/>
                </a:lnTo>
                <a:lnTo>
                  <a:pt x="5123" y="1909"/>
                </a:lnTo>
                <a:lnTo>
                  <a:pt x="4267" y="1909"/>
                </a:lnTo>
                <a:lnTo>
                  <a:pt x="6177" y="0"/>
                </a:lnTo>
                <a:close/>
                <a:moveTo>
                  <a:pt x="7114" y="0"/>
                </a:moveTo>
                <a:lnTo>
                  <a:pt x="7574" y="0"/>
                </a:lnTo>
                <a:lnTo>
                  <a:pt x="7574" y="395"/>
                </a:lnTo>
                <a:lnTo>
                  <a:pt x="6453" y="1515"/>
                </a:lnTo>
                <a:lnTo>
                  <a:pt x="5597" y="1515"/>
                </a:lnTo>
                <a:lnTo>
                  <a:pt x="7114"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pic>
        <p:nvPicPr>
          <p:cNvPr id="7" name="Picture 6" descr="A picture containing drawing&#10;&#10;Description automatically generated">
            <a:extLst>
              <a:ext uri="{FF2B5EF4-FFF2-40B4-BE49-F238E27FC236}">
                <a16:creationId xmlns:a16="http://schemas.microsoft.com/office/drawing/2014/main" id="{8DF309D4-DDCA-364F-9A84-A1D0AB802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433607" y="14992"/>
            <a:ext cx="3847684" cy="1736484"/>
          </a:xfrm>
          <a:prstGeom prst="rect">
            <a:avLst/>
          </a:prstGeom>
        </p:spPr>
      </p:pic>
    </p:spTree>
    <p:extLst>
      <p:ext uri="{BB962C8B-B14F-4D97-AF65-F5344CB8AC3E}">
        <p14:creationId xmlns:p14="http://schemas.microsoft.com/office/powerpoint/2010/main" val="307645960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theme" Target="../theme/theme2.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C57343B-ACD9-2743-882F-390F8F4C18B4}"/>
              </a:ext>
            </a:extLst>
          </p:cNvPr>
          <p:cNvCxnSpPr>
            <a:cxnSpLocks/>
          </p:cNvCxnSpPr>
          <p:nvPr userDrawn="1"/>
        </p:nvCxnSpPr>
        <p:spPr>
          <a:xfrm flipV="1">
            <a:off x="17568333" y="9352284"/>
            <a:ext cx="719667" cy="15389"/>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59E7FDC-D3AA-FD40-B61A-FC99FE13EEB5}"/>
              </a:ext>
            </a:extLst>
          </p:cNvPr>
          <p:cNvSpPr txBox="1"/>
          <p:nvPr userDrawn="1"/>
        </p:nvSpPr>
        <p:spPr>
          <a:xfrm>
            <a:off x="16859165" y="9198396"/>
            <a:ext cx="660400" cy="338554"/>
          </a:xfrm>
          <a:prstGeom prst="rect">
            <a:avLst/>
          </a:prstGeom>
          <a:noFill/>
        </p:spPr>
        <p:txBody>
          <a:bodyPr wrap="square" rtlCol="0">
            <a:spAutoFit/>
          </a:bodyPr>
          <a:lstStyle/>
          <a:p>
            <a:pPr algn="r"/>
            <a:fld id="{293ABEDF-2FD4-CE41-BE6E-C03412F0A819}" type="slidenum">
              <a:rPr lang="en-US" sz="1600" b="0" smtClean="0">
                <a:latin typeface="Montserrat" pitchFamily="2" charset="77"/>
                <a:ea typeface="Open Sans" panose="020B0606030504020204" pitchFamily="34" charset="0"/>
                <a:cs typeface="Open Sans" panose="020B0606030504020204" pitchFamily="34" charset="0"/>
              </a:rPr>
              <a:pPr algn="r"/>
              <a:t>‹#›</a:t>
            </a:fld>
            <a:endParaRPr lang="en-US" sz="1600" b="0">
              <a:latin typeface="Montserrat" pitchFamily="2" charset="77"/>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8281FF66-6992-AE7E-1492-217E0F516543}"/>
              </a:ext>
            </a:extLst>
          </p:cNvPr>
          <p:cNvSpPr txBox="1"/>
          <p:nvPr userDrawn="1">
            <p:extLst>
              <p:ext uri="{1162E1C5-73C7-4A58-AE30-91384D911F3F}">
                <p184:classification xmlns:p184="http://schemas.microsoft.com/office/powerpoint/2018/4/main" val="ftr"/>
              </p:ext>
            </p:extLst>
          </p:nvPr>
        </p:nvSpPr>
        <p:spPr>
          <a:xfrm>
            <a:off x="0" y="10136188"/>
            <a:ext cx="4333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412164020"/>
      </p:ext>
    </p:extLst>
  </p:cSld>
  <p:clrMap bg1="lt1" tx1="dk1" bg2="lt2" tx2="dk2" accent1="accent1" accent2="accent2" accent3="accent3" accent4="accent4" accent5="accent5" accent6="accent6" hlink="hlink" folHlink="folHlink"/>
  <p:sldLayoutIdLst>
    <p:sldLayoutId id="2147484465" r:id="rId1"/>
    <p:sldLayoutId id="2147484607" r:id="rId2"/>
    <p:sldLayoutId id="2147484603" r:id="rId3"/>
    <p:sldLayoutId id="2147484599" r:id="rId4"/>
    <p:sldLayoutId id="2147484601" r:id="rId5"/>
    <p:sldLayoutId id="2147484602" r:id="rId6"/>
    <p:sldLayoutId id="2147484496" r:id="rId7"/>
    <p:sldLayoutId id="2147484471" r:id="rId8"/>
    <p:sldLayoutId id="2147484472" r:id="rId9"/>
    <p:sldLayoutId id="2147484473" r:id="rId10"/>
    <p:sldLayoutId id="2147484606" r:id="rId11"/>
    <p:sldLayoutId id="2147484474" r:id="rId12"/>
    <p:sldLayoutId id="2147484475" r:id="rId13"/>
    <p:sldLayoutId id="2147484476" r:id="rId14"/>
    <p:sldLayoutId id="2147484477" r:id="rId15"/>
    <p:sldLayoutId id="2147484478" r:id="rId16"/>
    <p:sldLayoutId id="2147484604" r:id="rId17"/>
    <p:sldLayoutId id="2147484479" r:id="rId18"/>
    <p:sldLayoutId id="2147484481" r:id="rId19"/>
    <p:sldLayoutId id="2147484482" r:id="rId20"/>
    <p:sldLayoutId id="2147484483" r:id="rId21"/>
    <p:sldLayoutId id="2147484484" r:id="rId22"/>
    <p:sldLayoutId id="2147484485" r:id="rId23"/>
    <p:sldLayoutId id="2147484487" r:id="rId24"/>
    <p:sldLayoutId id="2147484488" r:id="rId25"/>
    <p:sldLayoutId id="2147484489" r:id="rId26"/>
    <p:sldLayoutId id="2147484490" r:id="rId27"/>
    <p:sldLayoutId id="2147484491" r:id="rId28"/>
    <p:sldLayoutId id="2147484492" r:id="rId29"/>
    <p:sldLayoutId id="2147484493" r:id="rId30"/>
    <p:sldLayoutId id="2147484494" r:id="rId31"/>
    <p:sldLayoutId id="2147484495" r:id="rId32"/>
    <p:sldLayoutId id="2147484594" r:id="rId33"/>
    <p:sldLayoutId id="2147484521" r:id="rId34"/>
    <p:sldLayoutId id="2147484597" r:id="rId35"/>
    <p:sldLayoutId id="2147484649" r:id="rId36"/>
    <p:sldLayoutId id="2147484650" r:id="rId37"/>
  </p:sldLayoutIdLst>
  <p:hf sldNum="0" hdr="0" ft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5"/>
          <p:cNvSpPr txBox="1"/>
          <p:nvPr/>
        </p:nvSpPr>
        <p:spPr>
          <a:xfrm>
            <a:off x="0" y="10136188"/>
            <a:ext cx="338138" cy="152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1000" b="0" i="0" u="none" strike="noStrike" cap="none">
                <a:solidFill>
                  <a:srgbClr val="000000"/>
                </a:solidFill>
                <a:latin typeface="Calibri"/>
                <a:ea typeface="Calibri"/>
                <a:cs typeface="Calibri"/>
                <a:sym typeface="Calibri"/>
              </a:rPr>
              <a:t>Public</a:t>
            </a:r>
            <a:endParaRPr/>
          </a:p>
        </p:txBody>
      </p:sp>
      <p:sp>
        <p:nvSpPr>
          <p:cNvPr id="2" name="MSIPCMContentMarking" descr="{&quot;HashCode&quot;:-45436510,&quot;Placement&quot;:&quot;Footer&quot;,&quot;Top&quot;:789.467957,&quot;Left&quot;:0.0,&quot;SlideWidth&quot;:1440,&quot;SlideHeight&quot;:810}">
            <a:extLst>
              <a:ext uri="{FF2B5EF4-FFF2-40B4-BE49-F238E27FC236}">
                <a16:creationId xmlns:a16="http://schemas.microsoft.com/office/drawing/2014/main" id="{69774EAD-4358-421C-8205-E7D91C013818}"/>
              </a:ext>
            </a:extLst>
          </p:cNvPr>
          <p:cNvSpPr txBox="1"/>
          <p:nvPr userDrawn="1"/>
        </p:nvSpPr>
        <p:spPr>
          <a:xfrm>
            <a:off x="0" y="10026243"/>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000000"/>
                </a:solidFill>
                <a:latin typeface="Calibri" panose="020F0502020204030204" pitchFamily="34" charset="0"/>
              </a:rPr>
              <a:t>Public</a:t>
            </a:r>
            <a:endParaRPr lang="en-CH" sz="1000">
              <a:solidFill>
                <a:srgbClr val="000000"/>
              </a:solidFill>
              <a:latin typeface="Calibri" panose="020F0502020204030204" pitchFamily="34" charset="0"/>
            </a:endParaRPr>
          </a:p>
        </p:txBody>
      </p:sp>
    </p:spTree>
    <p:extLst>
      <p:ext uri="{BB962C8B-B14F-4D97-AF65-F5344CB8AC3E}">
        <p14:creationId xmlns:p14="http://schemas.microsoft.com/office/powerpoint/2010/main" val="1171764936"/>
      </p:ext>
    </p:extLst>
  </p:cSld>
  <p:clrMap bg1="lt1" tx1="dk1" bg2="dk2" tx2="lt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 id="2147484620" r:id="rId12"/>
    <p:sldLayoutId id="2147484621" r:id="rId13"/>
    <p:sldLayoutId id="2147484622" r:id="rId14"/>
    <p:sldLayoutId id="2147484623" r:id="rId15"/>
    <p:sldLayoutId id="2147484624" r:id="rId16"/>
    <p:sldLayoutId id="2147484625" r:id="rId17"/>
    <p:sldLayoutId id="2147484626" r:id="rId18"/>
    <p:sldLayoutId id="2147484627" r:id="rId19"/>
    <p:sldLayoutId id="2147484628" r:id="rId20"/>
    <p:sldLayoutId id="2147484629" r:id="rId21"/>
    <p:sldLayoutId id="2147484630" r:id="rId22"/>
    <p:sldLayoutId id="2147484631" r:id="rId23"/>
    <p:sldLayoutId id="2147484632" r:id="rId24"/>
    <p:sldLayoutId id="2147484633" r:id="rId25"/>
    <p:sldLayoutId id="2147484634" r:id="rId26"/>
    <p:sldLayoutId id="2147484635" r:id="rId27"/>
    <p:sldLayoutId id="2147484636" r:id="rId28"/>
    <p:sldLayoutId id="2147484637" r:id="rId29"/>
    <p:sldLayoutId id="2147484638" r:id="rId30"/>
    <p:sldLayoutId id="2147484639" r:id="rId31"/>
    <p:sldLayoutId id="2147484640" r:id="rId32"/>
    <p:sldLayoutId id="2147484641" r:id="rId33"/>
    <p:sldLayoutId id="2147484642" r:id="rId34"/>
    <p:sldLayoutId id="2147484643" r:id="rId35"/>
    <p:sldLayoutId id="2147484644" r:id="rId36"/>
    <p:sldLayoutId id="2147484645" r:id="rId37"/>
    <p:sldLayoutId id="2147484646" r:id="rId38"/>
    <p:sldLayoutId id="2147484647" r:id="rId39"/>
    <p:sldLayoutId id="2147484648" r:id="rId4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chart" Target="../charts/chart1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20.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1.xml"/><Relationship Id="rId5" Type="http://schemas.openxmlformats.org/officeDocument/2006/relationships/chart" Target="../charts/chart28.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3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chart" Target="../charts/char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43.xml"/></Relationships>
</file>

<file path=ppt/slides/_rels/slide43.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49.xml"/><Relationship Id="rId4" Type="http://schemas.openxmlformats.org/officeDocument/2006/relationships/chart" Target="../charts/chart48.xml"/></Relationships>
</file>

<file path=ppt/slides/_rels/slide46.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51.xml"/></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chart" Target="../charts/chart5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hart" Target="../charts/chart55.xml"/></Relationships>
</file>

<file path=ppt/slides/_rels/slide5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6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14/relationships/chartEx" Target="../charts/chartEx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F2F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C74BF3D-32A2-E344-8ED5-C3EB5E88A893}"/>
              </a:ext>
            </a:extLst>
          </p:cNvPr>
          <p:cNvSpPr/>
          <p:nvPr/>
        </p:nvSpPr>
        <p:spPr>
          <a:xfrm>
            <a:off x="12464245" y="2725641"/>
            <a:ext cx="4904275" cy="6124754"/>
          </a:xfrm>
          <a:prstGeom prst="rect">
            <a:avLst/>
          </a:prstGeom>
        </p:spPr>
        <p:txBody>
          <a:bodyPr wrap="square">
            <a:spAutoFit/>
          </a:bodyPr>
          <a:lstStyle/>
          <a:p>
            <a:r>
              <a:rPr lang="en-US" sz="4000" b="1">
                <a:solidFill>
                  <a:srgbClr val="F5333F"/>
                </a:solidFill>
                <a:latin typeface="Montserrat" pitchFamily="2" charset="77"/>
              </a:rPr>
              <a:t>SURGE REVIEW:</a:t>
            </a:r>
            <a:br>
              <a:rPr lang="en-US" sz="4000" b="1">
                <a:latin typeface="Montserrat" pitchFamily="2" charset="77"/>
              </a:rPr>
            </a:br>
            <a:r>
              <a:rPr lang="en-US" sz="4000" b="1">
                <a:solidFill>
                  <a:srgbClr val="0F2042"/>
                </a:solidFill>
                <a:latin typeface="Montserrat" pitchFamily="2" charset="77"/>
              </a:rPr>
              <a:t>Community Engagement &amp; Accountability</a:t>
            </a:r>
          </a:p>
          <a:p>
            <a:endParaRPr lang="en-US" sz="4000" b="1">
              <a:solidFill>
                <a:srgbClr val="F5333F"/>
              </a:solidFill>
              <a:latin typeface="Montserrat" pitchFamily="2" charset="77"/>
            </a:endParaRPr>
          </a:p>
          <a:p>
            <a:r>
              <a:rPr lang="en-GB" sz="3200">
                <a:latin typeface="Montserrat" pitchFamily="2" charset="77"/>
              </a:rPr>
              <a:t>Results of the review of CEA surge roster, deployments and trainings</a:t>
            </a:r>
          </a:p>
          <a:p>
            <a:endParaRPr lang="en-GB" sz="3200">
              <a:latin typeface="Montserrat" pitchFamily="2" charset="77"/>
            </a:endParaRPr>
          </a:p>
          <a:p>
            <a:r>
              <a:rPr lang="en-GB" sz="3200" b="1">
                <a:latin typeface="Montserrat" pitchFamily="2" charset="77"/>
              </a:rPr>
              <a:t>2024</a:t>
            </a:r>
          </a:p>
        </p:txBody>
      </p:sp>
      <p:pic>
        <p:nvPicPr>
          <p:cNvPr id="4" name="Picture 3" descr="A few women wearing red shirts&#10;&#10;Description automatically generated">
            <a:extLst>
              <a:ext uri="{FF2B5EF4-FFF2-40B4-BE49-F238E27FC236}">
                <a16:creationId xmlns:a16="http://schemas.microsoft.com/office/drawing/2014/main" id="{48714719-A5DB-620C-6037-C2454D7844A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4425"/>
            <a:ext cx="11387446" cy="10288588"/>
          </a:xfrm>
          <a:prstGeom prst="rect">
            <a:avLst/>
          </a:prstGeom>
        </p:spPr>
      </p:pic>
    </p:spTree>
    <p:extLst>
      <p:ext uri="{BB962C8B-B14F-4D97-AF65-F5344CB8AC3E}">
        <p14:creationId xmlns:p14="http://schemas.microsoft.com/office/powerpoint/2010/main" val="228736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BC00-D933-8755-D9F6-3FAD7C2ED5A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54B43C8-01E8-88A9-2124-09963BE9007F}"/>
              </a:ext>
            </a:extLst>
          </p:cNvPr>
          <p:cNvSpPr txBox="1"/>
          <p:nvPr/>
        </p:nvSpPr>
        <p:spPr>
          <a:xfrm>
            <a:off x="591896" y="695481"/>
            <a:ext cx="10283921"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Capacity</a:t>
            </a:r>
          </a:p>
        </p:txBody>
      </p:sp>
      <p:graphicFrame>
        <p:nvGraphicFramePr>
          <p:cNvPr id="3" name="Chart 2">
            <a:extLst>
              <a:ext uri="{FF2B5EF4-FFF2-40B4-BE49-F238E27FC236}">
                <a16:creationId xmlns:a16="http://schemas.microsoft.com/office/drawing/2014/main" id="{14516DD8-90D5-89BB-FF03-3E5CD8232619}"/>
              </a:ext>
            </a:extLst>
          </p:cNvPr>
          <p:cNvGraphicFramePr>
            <a:graphicFrameLocks/>
          </p:cNvGraphicFramePr>
          <p:nvPr>
            <p:extLst>
              <p:ext uri="{D42A27DB-BD31-4B8C-83A1-F6EECF244321}">
                <p14:modId xmlns:p14="http://schemas.microsoft.com/office/powerpoint/2010/main" val="4160078245"/>
              </p:ext>
            </p:extLst>
          </p:nvPr>
        </p:nvGraphicFramePr>
        <p:xfrm>
          <a:off x="6262033" y="2608106"/>
          <a:ext cx="5763934" cy="47058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6420F63-CC9C-1D7D-5F74-E5D8B76D2273}"/>
              </a:ext>
            </a:extLst>
          </p:cNvPr>
          <p:cNvGraphicFramePr>
            <a:graphicFrameLocks/>
          </p:cNvGraphicFramePr>
          <p:nvPr>
            <p:extLst>
              <p:ext uri="{D42A27DB-BD31-4B8C-83A1-F6EECF244321}">
                <p14:modId xmlns:p14="http://schemas.microsoft.com/office/powerpoint/2010/main" val="901531139"/>
              </p:ext>
            </p:extLst>
          </p:nvPr>
        </p:nvGraphicFramePr>
        <p:xfrm>
          <a:off x="6904527" y="7333210"/>
          <a:ext cx="10905892" cy="26707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DC29E866-F3B5-50AF-7747-1FA680E777AA}"/>
              </a:ext>
            </a:extLst>
          </p:cNvPr>
          <p:cNvGraphicFramePr>
            <a:graphicFrameLocks/>
          </p:cNvGraphicFramePr>
          <p:nvPr>
            <p:extLst>
              <p:ext uri="{D42A27DB-BD31-4B8C-83A1-F6EECF244321}">
                <p14:modId xmlns:p14="http://schemas.microsoft.com/office/powerpoint/2010/main" val="2310473111"/>
              </p:ext>
            </p:extLst>
          </p:nvPr>
        </p:nvGraphicFramePr>
        <p:xfrm>
          <a:off x="12025967" y="2594851"/>
          <a:ext cx="5763934" cy="47058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Table 5">
            <a:extLst>
              <a:ext uri="{FF2B5EF4-FFF2-40B4-BE49-F238E27FC236}">
                <a16:creationId xmlns:a16="http://schemas.microsoft.com/office/drawing/2014/main" id="{FCEF1B86-FD31-0F1F-D8AB-3856E3FF2C88}"/>
              </a:ext>
            </a:extLst>
          </p:cNvPr>
          <p:cNvGraphicFramePr>
            <a:graphicFrameLocks noGrp="1"/>
          </p:cNvGraphicFramePr>
          <p:nvPr>
            <p:extLst>
              <p:ext uri="{D42A27DB-BD31-4B8C-83A1-F6EECF244321}">
                <p14:modId xmlns:p14="http://schemas.microsoft.com/office/powerpoint/2010/main" val="3279793516"/>
              </p:ext>
            </p:extLst>
          </p:nvPr>
        </p:nvGraphicFramePr>
        <p:xfrm>
          <a:off x="591896" y="2608106"/>
          <a:ext cx="5763934" cy="7409076"/>
        </p:xfrm>
        <a:graphic>
          <a:graphicData uri="http://schemas.openxmlformats.org/drawingml/2006/table">
            <a:tbl>
              <a:tblPr bandRow="1">
                <a:tableStyleId>{125E5076-3810-47DD-B79F-674D7AD40C01}</a:tableStyleId>
              </a:tblPr>
              <a:tblGrid>
                <a:gridCol w="4569276">
                  <a:extLst>
                    <a:ext uri="{9D8B030D-6E8A-4147-A177-3AD203B41FA5}">
                      <a16:colId xmlns:a16="http://schemas.microsoft.com/office/drawing/2014/main" val="3989114181"/>
                    </a:ext>
                  </a:extLst>
                </a:gridCol>
                <a:gridCol w="1194658">
                  <a:extLst>
                    <a:ext uri="{9D8B030D-6E8A-4147-A177-3AD203B41FA5}">
                      <a16:colId xmlns:a16="http://schemas.microsoft.com/office/drawing/2014/main" val="667584906"/>
                    </a:ext>
                  </a:extLst>
                </a:gridCol>
              </a:tblGrid>
              <a:tr h="619550">
                <a:tc>
                  <a:txBody>
                    <a:bodyPr/>
                    <a:lstStyle/>
                    <a:p>
                      <a:pPr algn="l" fontAlgn="b">
                        <a:lnSpc>
                          <a:spcPct val="150000"/>
                        </a:lnSpc>
                        <a:spcBef>
                          <a:spcPts val="600"/>
                        </a:spcBef>
                        <a:spcAft>
                          <a:spcPts val="600"/>
                        </a:spcAft>
                      </a:pPr>
                      <a:r>
                        <a:rPr lang="en-GB" sz="2400" b="1" u="none" strike="noStrike">
                          <a:solidFill>
                            <a:schemeClr val="bg2"/>
                          </a:solidFill>
                          <a:effectLst/>
                          <a:latin typeface="Montserrat" pitchFamily="2" charset="77"/>
                        </a:rPr>
                        <a:t>SECTOR</a:t>
                      </a:r>
                      <a:endPar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fontAlgn="b">
                        <a:lnSpc>
                          <a:spcPct val="150000"/>
                        </a:lnSpc>
                        <a:spcBef>
                          <a:spcPts val="600"/>
                        </a:spcBef>
                        <a:spcAft>
                          <a:spcPts val="600"/>
                        </a:spcAft>
                      </a:pPr>
                      <a:r>
                        <a:rPr lang="en-GB" sz="2400" b="1" u="none" strike="noStrike">
                          <a:solidFill>
                            <a:schemeClr val="bg2"/>
                          </a:solidFill>
                          <a:effectLst/>
                          <a:latin typeface="Montserrat" pitchFamily="2" charset="77"/>
                        </a:rPr>
                        <a:t>#</a:t>
                      </a:r>
                      <a:endPar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5705575"/>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CEA</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49</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1101296"/>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Project Coordination</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11</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3205212"/>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Communications</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10</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6294402"/>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Management / leadership</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9</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7521579"/>
                  </a:ext>
                </a:extLst>
              </a:tr>
              <a:tr h="766448">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Disaster preparedness / response</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6</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7329246"/>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PMER</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5</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653284"/>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CEA &amp; PGI joint role</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82483586"/>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WASH</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7385632"/>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Health </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4</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21913174"/>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PMER &amp; CEA joint role</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8237313"/>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Volunteer</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3</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965428"/>
                  </a:ext>
                </a:extLst>
              </a:tr>
              <a:tr h="471371">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IM</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2</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7522032"/>
                  </a:ext>
                </a:extLst>
              </a:tr>
              <a:tr h="837997">
                <a:tc>
                  <a:txBody>
                    <a:bodyPr/>
                    <a:lstStyle/>
                    <a:p>
                      <a:pPr algn="l"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Others – Food security, environment, PGI, CVA, HR</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GB" sz="210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rPr>
                        <a:t>all 1</a:t>
                      </a:r>
                      <a:endParaRPr lang="en-GB" sz="2100" b="0" i="0" u="none" strike="noStrike">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20094185"/>
                  </a:ext>
                </a:extLst>
              </a:tr>
            </a:tbl>
          </a:graphicData>
        </a:graphic>
      </p:graphicFrame>
      <p:sp>
        <p:nvSpPr>
          <p:cNvPr id="7" name="TextBox 6">
            <a:extLst>
              <a:ext uri="{FF2B5EF4-FFF2-40B4-BE49-F238E27FC236}">
                <a16:creationId xmlns:a16="http://schemas.microsoft.com/office/drawing/2014/main" id="{B21D9619-65BE-EAB3-DFA9-FE72D158344C}"/>
              </a:ext>
            </a:extLst>
          </p:cNvPr>
          <p:cNvSpPr txBox="1"/>
          <p:nvPr/>
        </p:nvSpPr>
        <p:spPr>
          <a:xfrm>
            <a:off x="591896" y="1757963"/>
            <a:ext cx="16567752" cy="523220"/>
          </a:xfrm>
          <a:prstGeom prst="rect">
            <a:avLst/>
          </a:prstGeom>
          <a:noFill/>
        </p:spPr>
        <p:txBody>
          <a:bodyPr wrap="square">
            <a:spAutoFit/>
          </a:bodyPr>
          <a:lstStyle/>
          <a:p>
            <a:pPr>
              <a:spcAft>
                <a:spcPts val="1800"/>
              </a:spcAft>
            </a:pPr>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51% come from disciplines other than CEA</a:t>
            </a:r>
          </a:p>
        </p:txBody>
      </p:sp>
      <p:sp>
        <p:nvSpPr>
          <p:cNvPr id="8" name="Oval 7">
            <a:extLst>
              <a:ext uri="{FF2B5EF4-FFF2-40B4-BE49-F238E27FC236}">
                <a16:creationId xmlns:a16="http://schemas.microsoft.com/office/drawing/2014/main" id="{4F468A74-6B5A-8ED9-1111-256C48EE8D0A}"/>
              </a:ext>
            </a:extLst>
          </p:cNvPr>
          <p:cNvSpPr/>
          <p:nvPr/>
        </p:nvSpPr>
        <p:spPr>
          <a:xfrm>
            <a:off x="7285049" y="6498771"/>
            <a:ext cx="1483394" cy="114209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9CF60F6-F737-D2AB-77D8-40DFF2365DB8}"/>
              </a:ext>
            </a:extLst>
          </p:cNvPr>
          <p:cNvSpPr/>
          <p:nvPr/>
        </p:nvSpPr>
        <p:spPr>
          <a:xfrm>
            <a:off x="16417951" y="4376721"/>
            <a:ext cx="1483394" cy="114209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19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4973C-4BA9-E082-6F26-A905AC9E16D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5CBB178-F237-EC3B-6889-0981C56CB2BB}"/>
              </a:ext>
            </a:extLst>
          </p:cNvPr>
          <p:cNvSpPr txBox="1"/>
          <p:nvPr/>
        </p:nvSpPr>
        <p:spPr>
          <a:xfrm>
            <a:off x="591897" y="569488"/>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Availability</a:t>
            </a:r>
          </a:p>
        </p:txBody>
      </p:sp>
      <p:grpSp>
        <p:nvGrpSpPr>
          <p:cNvPr id="3" name="Group 2">
            <a:extLst>
              <a:ext uri="{FF2B5EF4-FFF2-40B4-BE49-F238E27FC236}">
                <a16:creationId xmlns:a16="http://schemas.microsoft.com/office/drawing/2014/main" id="{A724A0AC-E27B-54B6-30B8-280D52C0BAA0}"/>
              </a:ext>
            </a:extLst>
          </p:cNvPr>
          <p:cNvGrpSpPr/>
          <p:nvPr/>
        </p:nvGrpSpPr>
        <p:grpSpPr>
          <a:xfrm>
            <a:off x="524548" y="2163748"/>
            <a:ext cx="17238903" cy="2145324"/>
            <a:chOff x="529552" y="2330653"/>
            <a:chExt cx="16920245" cy="3612609"/>
          </a:xfrm>
        </p:grpSpPr>
        <p:graphicFrame>
          <p:nvGraphicFramePr>
            <p:cNvPr id="7" name="Chart 6">
              <a:extLst>
                <a:ext uri="{FF2B5EF4-FFF2-40B4-BE49-F238E27FC236}">
                  <a16:creationId xmlns:a16="http://schemas.microsoft.com/office/drawing/2014/main" id="{12D80839-1064-BBE7-4702-D2BDC3D6F61B}"/>
                </a:ext>
              </a:extLst>
            </p:cNvPr>
            <p:cNvGraphicFramePr>
              <a:graphicFrameLocks/>
            </p:cNvGraphicFramePr>
            <p:nvPr>
              <p:extLst>
                <p:ext uri="{D42A27DB-BD31-4B8C-83A1-F6EECF244321}">
                  <p14:modId xmlns:p14="http://schemas.microsoft.com/office/powerpoint/2010/main" val="1454988576"/>
                </p:ext>
              </p:extLst>
            </p:nvPr>
          </p:nvGraphicFramePr>
          <p:xfrm>
            <a:off x="529552" y="2330653"/>
            <a:ext cx="16920245" cy="361260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F228415-F3B8-82D7-BB8F-62F01DDE822A}"/>
                </a:ext>
              </a:extLst>
            </p:cNvPr>
            <p:cNvSpPr txBox="1"/>
            <p:nvPr/>
          </p:nvSpPr>
          <p:spPr>
            <a:xfrm>
              <a:off x="6485288" y="3524522"/>
              <a:ext cx="858982" cy="777419"/>
            </a:xfrm>
            <a:prstGeom prst="rect">
              <a:avLst/>
            </a:prstGeom>
            <a:noFill/>
          </p:spPr>
          <p:txBody>
            <a:bodyPr wrap="square" rtlCol="0">
              <a:spAutoFit/>
            </a:bodyPr>
            <a:lstStyle/>
            <a:p>
              <a:r>
                <a:rPr lang="en-GB" sz="2400">
                  <a:solidFill>
                    <a:schemeClr val="bg2"/>
                  </a:solidFill>
                  <a:latin typeface="Open Sans" panose="020B0606030504020204" pitchFamily="34" charset="0"/>
                  <a:ea typeface="Open Sans" panose="020B0606030504020204" pitchFamily="34" charset="0"/>
                  <a:cs typeface="Open Sans" panose="020B0606030504020204" pitchFamily="34" charset="0"/>
                </a:rPr>
                <a:t>(83)</a:t>
              </a:r>
            </a:p>
          </p:txBody>
        </p:sp>
      </p:grpSp>
      <p:graphicFrame>
        <p:nvGraphicFramePr>
          <p:cNvPr id="4" name="Chart 3">
            <a:extLst>
              <a:ext uri="{FF2B5EF4-FFF2-40B4-BE49-F238E27FC236}">
                <a16:creationId xmlns:a16="http://schemas.microsoft.com/office/drawing/2014/main" id="{E7C8631D-EA38-2BD7-874B-9D63641ED00A}"/>
              </a:ext>
            </a:extLst>
          </p:cNvPr>
          <p:cNvGraphicFramePr>
            <a:graphicFrameLocks/>
          </p:cNvGraphicFramePr>
          <p:nvPr>
            <p:extLst>
              <p:ext uri="{D42A27DB-BD31-4B8C-83A1-F6EECF244321}">
                <p14:modId xmlns:p14="http://schemas.microsoft.com/office/powerpoint/2010/main" val="2479315664"/>
              </p:ext>
            </p:extLst>
          </p:nvPr>
        </p:nvGraphicFramePr>
        <p:xfrm>
          <a:off x="591897" y="4778704"/>
          <a:ext cx="7602534" cy="5335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81876DD7-902D-39AA-21B6-8CE4A75E3188}"/>
              </a:ext>
            </a:extLst>
          </p:cNvPr>
          <p:cNvGraphicFramePr>
            <a:graphicFrameLocks/>
          </p:cNvGraphicFramePr>
          <p:nvPr>
            <p:extLst>
              <p:ext uri="{D42A27DB-BD31-4B8C-83A1-F6EECF244321}">
                <p14:modId xmlns:p14="http://schemas.microsoft.com/office/powerpoint/2010/main" val="2220749548"/>
              </p:ext>
            </p:extLst>
          </p:nvPr>
        </p:nvGraphicFramePr>
        <p:xfrm>
          <a:off x="8127082" y="4778704"/>
          <a:ext cx="9636369" cy="5274420"/>
        </p:xfrm>
        <a:graphic>
          <a:graphicData uri="http://schemas.openxmlformats.org/drawingml/2006/chart">
            <c:chart xmlns:c="http://schemas.openxmlformats.org/drawingml/2006/chart" xmlns:r="http://schemas.openxmlformats.org/officeDocument/2006/relationships" r:id="rId5"/>
          </a:graphicData>
        </a:graphic>
      </p:graphicFrame>
      <p:sp>
        <p:nvSpPr>
          <p:cNvPr id="13" name="Oval 12">
            <a:extLst>
              <a:ext uri="{FF2B5EF4-FFF2-40B4-BE49-F238E27FC236}">
                <a16:creationId xmlns:a16="http://schemas.microsoft.com/office/drawing/2014/main" id="{A622E313-24AF-F1BA-5A20-7CD9D11E3914}"/>
              </a:ext>
            </a:extLst>
          </p:cNvPr>
          <p:cNvSpPr/>
          <p:nvPr/>
        </p:nvSpPr>
        <p:spPr>
          <a:xfrm>
            <a:off x="7892830" y="5600700"/>
            <a:ext cx="5706836" cy="1351006"/>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B40C722F-FFB9-7615-7181-C9140A2CC717}"/>
              </a:ext>
            </a:extLst>
          </p:cNvPr>
          <p:cNvSpPr/>
          <p:nvPr/>
        </p:nvSpPr>
        <p:spPr>
          <a:xfrm>
            <a:off x="5078186" y="2726871"/>
            <a:ext cx="3048896" cy="849086"/>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A35A65C0-6448-CE43-78B6-2F9D54E642C9}"/>
              </a:ext>
            </a:extLst>
          </p:cNvPr>
          <p:cNvSpPr/>
          <p:nvPr/>
        </p:nvSpPr>
        <p:spPr>
          <a:xfrm>
            <a:off x="387130" y="5290457"/>
            <a:ext cx="3597041" cy="283438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992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5BE16-0891-8F22-FC04-704181A6D1F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B329D0C-A821-5494-A0CA-802F8D361D5F}"/>
              </a:ext>
            </a:extLst>
          </p:cNvPr>
          <p:cNvSpPr txBox="1"/>
          <p:nvPr/>
        </p:nvSpPr>
        <p:spPr>
          <a:xfrm>
            <a:off x="591897" y="721990"/>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Availability</a:t>
            </a:r>
          </a:p>
        </p:txBody>
      </p:sp>
      <p:sp>
        <p:nvSpPr>
          <p:cNvPr id="8" name="TextBox 7">
            <a:extLst>
              <a:ext uri="{FF2B5EF4-FFF2-40B4-BE49-F238E27FC236}">
                <a16:creationId xmlns:a16="http://schemas.microsoft.com/office/drawing/2014/main" id="{A6230CFF-8F5C-5B46-E634-54BAA219E598}"/>
              </a:ext>
            </a:extLst>
          </p:cNvPr>
          <p:cNvSpPr txBox="1"/>
          <p:nvPr/>
        </p:nvSpPr>
        <p:spPr>
          <a:xfrm>
            <a:off x="4433454" y="3406385"/>
            <a:ext cx="858982" cy="400110"/>
          </a:xfrm>
          <a:prstGeom prst="rect">
            <a:avLst/>
          </a:prstGeom>
          <a:noFill/>
        </p:spPr>
        <p:txBody>
          <a:bodyPr wrap="square" rtlCol="0">
            <a:spAutoFit/>
          </a:bodyPr>
          <a:lstStyle/>
          <a:p>
            <a:r>
              <a:rPr lang="en-GB" sz="2000">
                <a:solidFill>
                  <a:schemeClr val="bg2"/>
                </a:solidFill>
                <a:latin typeface="Open Sans" panose="020B0606030504020204" pitchFamily="34" charset="0"/>
                <a:ea typeface="Open Sans" panose="020B0606030504020204" pitchFamily="34" charset="0"/>
                <a:cs typeface="Open Sans" panose="020B0606030504020204" pitchFamily="34" charset="0"/>
              </a:rPr>
              <a:t>(83)</a:t>
            </a:r>
          </a:p>
        </p:txBody>
      </p:sp>
      <p:graphicFrame>
        <p:nvGraphicFramePr>
          <p:cNvPr id="12" name="Chart 11">
            <a:extLst>
              <a:ext uri="{FF2B5EF4-FFF2-40B4-BE49-F238E27FC236}">
                <a16:creationId xmlns:a16="http://schemas.microsoft.com/office/drawing/2014/main" id="{6D46EE48-A678-4D7C-3336-06C460CDF02F}"/>
              </a:ext>
            </a:extLst>
          </p:cNvPr>
          <p:cNvGraphicFramePr>
            <a:graphicFrameLocks/>
          </p:cNvGraphicFramePr>
          <p:nvPr>
            <p:extLst>
              <p:ext uri="{D42A27DB-BD31-4B8C-83A1-F6EECF244321}">
                <p14:modId xmlns:p14="http://schemas.microsoft.com/office/powerpoint/2010/main" val="2203105888"/>
              </p:ext>
            </p:extLst>
          </p:nvPr>
        </p:nvGraphicFramePr>
        <p:xfrm>
          <a:off x="591897" y="2513200"/>
          <a:ext cx="8635230" cy="68217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185802ED-050F-EF41-9BE5-9E66FF92A784}"/>
              </a:ext>
            </a:extLst>
          </p:cNvPr>
          <p:cNvGraphicFramePr>
            <a:graphicFrameLocks/>
          </p:cNvGraphicFramePr>
          <p:nvPr>
            <p:extLst>
              <p:ext uri="{D42A27DB-BD31-4B8C-83A1-F6EECF244321}">
                <p14:modId xmlns:p14="http://schemas.microsoft.com/office/powerpoint/2010/main" val="3053481281"/>
              </p:ext>
            </p:extLst>
          </p:nvPr>
        </p:nvGraphicFramePr>
        <p:xfrm>
          <a:off x="9536931" y="2513200"/>
          <a:ext cx="8635229" cy="6821764"/>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AC12ED0D-A535-1D9D-1971-AD1771C82CC9}"/>
              </a:ext>
            </a:extLst>
          </p:cNvPr>
          <p:cNvSpPr txBox="1"/>
          <p:nvPr/>
        </p:nvSpPr>
        <p:spPr>
          <a:xfrm>
            <a:off x="13831839" y="6495583"/>
            <a:ext cx="3176539" cy="830997"/>
          </a:xfrm>
          <a:prstGeom prst="rect">
            <a:avLst/>
          </a:prstGeom>
          <a:noFill/>
        </p:spPr>
        <p:txBody>
          <a:bodyPr wrap="square">
            <a:spAutoFit/>
          </a:bodyPr>
          <a:lstStyle/>
          <a:p>
            <a:pPr algn="ctr">
              <a:spcAft>
                <a:spcPts val="1800"/>
              </a:spcAft>
            </a:pPr>
            <a:r>
              <a:rPr lang="en-US" sz="2400" b="1">
                <a:solidFill>
                  <a:srgbClr val="242D38"/>
                </a:solidFill>
                <a:latin typeface="Open Sans" panose="020B0606030504020204" pitchFamily="34" charset="0"/>
                <a:ea typeface="Open Sans" panose="020B0606030504020204" pitchFamily="34" charset="0"/>
                <a:cs typeface="Open Sans" panose="020B0606030504020204" pitchFamily="34" charset="0"/>
              </a:rPr>
              <a:t>39 different languages spoken</a:t>
            </a:r>
            <a:endParaRPr lang="en-US" sz="2400">
              <a:solidFill>
                <a:srgbClr val="2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Oval 3">
            <a:extLst>
              <a:ext uri="{FF2B5EF4-FFF2-40B4-BE49-F238E27FC236}">
                <a16:creationId xmlns:a16="http://schemas.microsoft.com/office/drawing/2014/main" id="{4560A7F0-A389-D4AF-5E12-EEBE73576006}"/>
              </a:ext>
            </a:extLst>
          </p:cNvPr>
          <p:cNvSpPr/>
          <p:nvPr/>
        </p:nvSpPr>
        <p:spPr>
          <a:xfrm>
            <a:off x="800100" y="8229600"/>
            <a:ext cx="2628900" cy="849086"/>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4AA34799-0B42-56BB-47F0-000885A8BD1E}"/>
              </a:ext>
            </a:extLst>
          </p:cNvPr>
          <p:cNvSpPr/>
          <p:nvPr/>
        </p:nvSpPr>
        <p:spPr>
          <a:xfrm>
            <a:off x="9202415" y="5924082"/>
            <a:ext cx="3935186" cy="3154604"/>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87802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B6946-AF1C-366F-7807-60BE0FACB9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12D99DA-DAC5-FD5E-3DF9-B875939914F0}"/>
              </a:ext>
            </a:extLst>
          </p:cNvPr>
          <p:cNvSpPr txBox="1"/>
          <p:nvPr/>
        </p:nvSpPr>
        <p:spPr>
          <a:xfrm>
            <a:off x="591896" y="569590"/>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Preferences</a:t>
            </a:r>
          </a:p>
        </p:txBody>
      </p:sp>
      <p:sp>
        <p:nvSpPr>
          <p:cNvPr id="8" name="TextBox 7">
            <a:extLst>
              <a:ext uri="{FF2B5EF4-FFF2-40B4-BE49-F238E27FC236}">
                <a16:creationId xmlns:a16="http://schemas.microsoft.com/office/drawing/2014/main" id="{51BF777A-C347-CE3F-D0DE-125FD0373FB2}"/>
              </a:ext>
            </a:extLst>
          </p:cNvPr>
          <p:cNvSpPr txBox="1"/>
          <p:nvPr/>
        </p:nvSpPr>
        <p:spPr>
          <a:xfrm>
            <a:off x="4433454" y="3406385"/>
            <a:ext cx="858982" cy="400110"/>
          </a:xfrm>
          <a:prstGeom prst="rect">
            <a:avLst/>
          </a:prstGeom>
          <a:noFill/>
        </p:spPr>
        <p:txBody>
          <a:bodyPr wrap="square" rtlCol="0">
            <a:spAutoFit/>
          </a:bodyPr>
          <a:lstStyle/>
          <a:p>
            <a:r>
              <a:rPr lang="en-GB" sz="2000">
                <a:solidFill>
                  <a:schemeClr val="bg2"/>
                </a:solidFill>
                <a:latin typeface="Open Sans" panose="020B0606030504020204" pitchFamily="34" charset="0"/>
                <a:ea typeface="Open Sans" panose="020B0606030504020204" pitchFamily="34" charset="0"/>
                <a:cs typeface="Open Sans" panose="020B0606030504020204" pitchFamily="34" charset="0"/>
              </a:rPr>
              <a:t>(83)</a:t>
            </a:r>
          </a:p>
        </p:txBody>
      </p:sp>
      <p:graphicFrame>
        <p:nvGraphicFramePr>
          <p:cNvPr id="3" name="Chart 2">
            <a:extLst>
              <a:ext uri="{FF2B5EF4-FFF2-40B4-BE49-F238E27FC236}">
                <a16:creationId xmlns:a16="http://schemas.microsoft.com/office/drawing/2014/main" id="{C6B0BAD0-00BF-1F77-1175-BD6B0E889E43}"/>
              </a:ext>
            </a:extLst>
          </p:cNvPr>
          <p:cNvGraphicFramePr>
            <a:graphicFrameLocks/>
          </p:cNvGraphicFramePr>
          <p:nvPr>
            <p:extLst>
              <p:ext uri="{D42A27DB-BD31-4B8C-83A1-F6EECF244321}">
                <p14:modId xmlns:p14="http://schemas.microsoft.com/office/powerpoint/2010/main" val="71355396"/>
              </p:ext>
            </p:extLst>
          </p:nvPr>
        </p:nvGraphicFramePr>
        <p:xfrm>
          <a:off x="591897" y="1884219"/>
          <a:ext cx="8552103" cy="4406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63A75176-273A-77AA-8E27-E9A5C266218D}"/>
              </a:ext>
            </a:extLst>
          </p:cNvPr>
          <p:cNvGraphicFramePr>
            <a:graphicFrameLocks/>
          </p:cNvGraphicFramePr>
          <p:nvPr>
            <p:extLst>
              <p:ext uri="{D42A27DB-BD31-4B8C-83A1-F6EECF244321}">
                <p14:modId xmlns:p14="http://schemas.microsoft.com/office/powerpoint/2010/main" val="1820465093"/>
              </p:ext>
            </p:extLst>
          </p:nvPr>
        </p:nvGraphicFramePr>
        <p:xfrm>
          <a:off x="591896" y="6460296"/>
          <a:ext cx="8552103" cy="35981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2213C529-705A-1225-1542-9317AF9A4E56}"/>
              </a:ext>
            </a:extLst>
          </p:cNvPr>
          <p:cNvGraphicFramePr>
            <a:graphicFrameLocks noGrp="1"/>
          </p:cNvGraphicFramePr>
          <p:nvPr>
            <p:extLst>
              <p:ext uri="{D42A27DB-BD31-4B8C-83A1-F6EECF244321}">
                <p14:modId xmlns:p14="http://schemas.microsoft.com/office/powerpoint/2010/main" val="581863638"/>
              </p:ext>
            </p:extLst>
          </p:nvPr>
        </p:nvGraphicFramePr>
        <p:xfrm>
          <a:off x="11851331" y="1884219"/>
          <a:ext cx="4710546" cy="7521896"/>
        </p:xfrm>
        <a:graphic>
          <a:graphicData uri="http://schemas.openxmlformats.org/drawingml/2006/table">
            <a:tbl>
              <a:tblPr>
                <a:tableStyleId>{5C22544A-7EE6-4342-B048-85BDC9FD1C3A}</a:tableStyleId>
              </a:tblPr>
              <a:tblGrid>
                <a:gridCol w="3360819">
                  <a:extLst>
                    <a:ext uri="{9D8B030D-6E8A-4147-A177-3AD203B41FA5}">
                      <a16:colId xmlns:a16="http://schemas.microsoft.com/office/drawing/2014/main" val="3786728549"/>
                    </a:ext>
                  </a:extLst>
                </a:gridCol>
                <a:gridCol w="1349727">
                  <a:extLst>
                    <a:ext uri="{9D8B030D-6E8A-4147-A177-3AD203B41FA5}">
                      <a16:colId xmlns:a16="http://schemas.microsoft.com/office/drawing/2014/main" val="1361292393"/>
                    </a:ext>
                  </a:extLst>
                </a:gridCol>
              </a:tblGrid>
              <a:tr h="940237">
                <a:tc>
                  <a:txBody>
                    <a:bodyPr/>
                    <a:lstStyle/>
                    <a:p>
                      <a:pPr algn="l" fontAlgn="b"/>
                      <a:r>
                        <a:rPr lang="en-GB" sz="2400" b="1" u="none" strike="noStrike">
                          <a:solidFill>
                            <a:schemeClr val="bg2"/>
                          </a:solidFill>
                          <a:effectLst/>
                          <a:latin typeface="Montserrat" pitchFamily="2" charset="77"/>
                        </a:rPr>
                        <a:t>Type of emergency</a:t>
                      </a:r>
                      <a:endParaRPr lang="en-GB" sz="2400" b="1" i="0" u="none" strike="noStrike">
                        <a:solidFill>
                          <a:schemeClr val="bg2"/>
                        </a:solidFill>
                        <a:effectLst/>
                        <a:latin typeface="Montserrat" pitchFamily="2" charset="77"/>
                      </a:endParaRPr>
                    </a:p>
                  </a:txBody>
                  <a:tcPr anchor="ctr">
                    <a:lnB w="12700" cap="flat" cmpd="sng" algn="ctr">
                      <a:solidFill>
                        <a:schemeClr val="tx1"/>
                      </a:solidFill>
                      <a:prstDash val="solid"/>
                      <a:round/>
                      <a:headEnd type="none" w="med" len="med"/>
                      <a:tailEnd type="none" w="med" len="med"/>
                    </a:lnB>
                    <a:solidFill>
                      <a:schemeClr val="accent1"/>
                    </a:solidFill>
                  </a:tcPr>
                </a:tc>
                <a:tc>
                  <a:txBody>
                    <a:bodyPr/>
                    <a:lstStyle/>
                    <a:p>
                      <a:pPr algn="ctr" fontAlgn="b"/>
                      <a:r>
                        <a:rPr lang="en-GB" sz="2400" b="1" i="0" u="none" strike="noStrike">
                          <a:solidFill>
                            <a:schemeClr val="bg2"/>
                          </a:solidFill>
                          <a:effectLst/>
                          <a:latin typeface="Montserrat" pitchFamily="2" charset="77"/>
                        </a:rPr>
                        <a:t>#</a:t>
                      </a:r>
                    </a:p>
                  </a:txBody>
                  <a:tcPr anchor="ctr">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703977745"/>
                  </a:ext>
                </a:extLst>
              </a:tr>
              <a:tr h="940237">
                <a:tc>
                  <a:txBody>
                    <a:bodyPr/>
                    <a:lstStyle/>
                    <a:p>
                      <a:pPr algn="l"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Any type of emergency </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 84</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74327617"/>
                  </a:ext>
                </a:extLst>
              </a:tr>
              <a:tr h="940237">
                <a:tc>
                  <a:txBody>
                    <a:bodyPr/>
                    <a:lstStyle/>
                    <a:p>
                      <a:pPr algn="l"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Natural disaster</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30</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353582952"/>
                  </a:ext>
                </a:extLst>
              </a:tr>
              <a:tr h="940237">
                <a:tc>
                  <a:txBody>
                    <a:bodyPr/>
                    <a:lstStyle/>
                    <a:p>
                      <a:pPr algn="l"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Population Movement</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26</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446792432"/>
                  </a:ext>
                </a:extLst>
              </a:tr>
              <a:tr h="940237">
                <a:tc>
                  <a:txBody>
                    <a:bodyPr/>
                    <a:lstStyle/>
                    <a:p>
                      <a:pPr algn="l"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Food insecurity</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16</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71805401"/>
                  </a:ext>
                </a:extLst>
              </a:tr>
              <a:tr h="940237">
                <a:tc>
                  <a:txBody>
                    <a:bodyPr/>
                    <a:lstStyle/>
                    <a:p>
                      <a:pPr algn="l"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Epidemic</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15</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11660866"/>
                  </a:ext>
                </a:extLst>
              </a:tr>
              <a:tr h="940237">
                <a:tc>
                  <a:txBody>
                    <a:bodyPr/>
                    <a:lstStyle/>
                    <a:p>
                      <a:pPr algn="l"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Drought</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15</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65435133"/>
                  </a:ext>
                </a:extLst>
              </a:tr>
              <a:tr h="940237">
                <a:tc>
                  <a:txBody>
                    <a:bodyPr/>
                    <a:lstStyle/>
                    <a:p>
                      <a:pPr algn="l"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Civil unrest / conflict</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2000" u="none" strike="noStrike">
                          <a:effectLst/>
                          <a:latin typeface="Open Sans" panose="020B0606030504020204" pitchFamily="34" charset="0"/>
                          <a:ea typeface="Open Sans" panose="020B0606030504020204" pitchFamily="34" charset="0"/>
                          <a:cs typeface="Open Sans" panose="020B0606030504020204" pitchFamily="34" charset="0"/>
                        </a:rPr>
                        <a:t>2</a:t>
                      </a:r>
                      <a:endParaRPr lang="en-GB" sz="20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331150856"/>
                  </a:ext>
                </a:extLst>
              </a:tr>
            </a:tbl>
          </a:graphicData>
        </a:graphic>
      </p:graphicFrame>
      <p:sp>
        <p:nvSpPr>
          <p:cNvPr id="6" name="Oval 5">
            <a:extLst>
              <a:ext uri="{FF2B5EF4-FFF2-40B4-BE49-F238E27FC236}">
                <a16:creationId xmlns:a16="http://schemas.microsoft.com/office/drawing/2014/main" id="{0516EE59-6CC5-ED5F-6698-15977013640F}"/>
              </a:ext>
            </a:extLst>
          </p:cNvPr>
          <p:cNvSpPr/>
          <p:nvPr/>
        </p:nvSpPr>
        <p:spPr>
          <a:xfrm>
            <a:off x="342900" y="2351314"/>
            <a:ext cx="4669971" cy="1055071"/>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80AE6C8C-93BA-8E0A-61C0-28F60B1FCFF8}"/>
              </a:ext>
            </a:extLst>
          </p:cNvPr>
          <p:cNvSpPr/>
          <p:nvPr/>
        </p:nvSpPr>
        <p:spPr>
          <a:xfrm>
            <a:off x="1216477" y="7033167"/>
            <a:ext cx="2922815" cy="96942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E585CC39-CCC8-2D3D-5FEB-1001375501F0}"/>
              </a:ext>
            </a:extLst>
          </p:cNvPr>
          <p:cNvSpPr/>
          <p:nvPr/>
        </p:nvSpPr>
        <p:spPr>
          <a:xfrm>
            <a:off x="11517086" y="2830286"/>
            <a:ext cx="5812971" cy="1128609"/>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220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5F006-755D-605B-A3B8-5D9FEDE920A0}"/>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864CD36-681B-7F96-3C6D-383DF9978A7D}"/>
              </a:ext>
            </a:extLst>
          </p:cNvPr>
          <p:cNvSpPr txBox="1"/>
          <p:nvPr/>
        </p:nvSpPr>
        <p:spPr>
          <a:xfrm>
            <a:off x="758975" y="1080419"/>
            <a:ext cx="15034571"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Analysis</a:t>
            </a:r>
          </a:p>
        </p:txBody>
      </p:sp>
      <p:sp>
        <p:nvSpPr>
          <p:cNvPr id="2" name="TextBox 1">
            <a:extLst>
              <a:ext uri="{FF2B5EF4-FFF2-40B4-BE49-F238E27FC236}">
                <a16:creationId xmlns:a16="http://schemas.microsoft.com/office/drawing/2014/main" id="{46D51EDA-DF23-4698-EFFA-ADF7879540DB}"/>
              </a:ext>
            </a:extLst>
          </p:cNvPr>
          <p:cNvSpPr txBox="1"/>
          <p:nvPr/>
        </p:nvSpPr>
        <p:spPr>
          <a:xfrm>
            <a:off x="758975" y="2406609"/>
            <a:ext cx="16271725" cy="7325082"/>
          </a:xfrm>
          <a:prstGeom prst="rect">
            <a:avLst/>
          </a:prstGeom>
          <a:noFill/>
        </p:spPr>
        <p:txBody>
          <a:bodyPr wrap="square" rtlCol="0">
            <a:spAutoFit/>
          </a:bodyPr>
          <a:lstStyle/>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Most CEA surge did not report challenges receiving and responding to alerts</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But 13% said they did not get alerts, and many had out of date details in RRMS and did not know how to update these (IFRC’s Rapid Response Management System)</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IFRC staff experience challenges keeping the roster up to date – moving people through the tiers and no routine access to CEA surge appraisals</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Lack of CEA staff capacity in IFRC to maintain the roster and keep people engaged</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There is a good level of CEA surge capacity and availability – yet we still experience low response rates to alerts</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Concerns over how to keep people if they leave the Movement</a:t>
            </a:r>
          </a:p>
        </p:txBody>
      </p:sp>
    </p:spTree>
    <p:extLst>
      <p:ext uri="{BB962C8B-B14F-4D97-AF65-F5344CB8AC3E}">
        <p14:creationId xmlns:p14="http://schemas.microsoft.com/office/powerpoint/2010/main" val="211966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FAAB29-3881-63A1-BA20-3B564353CC17}"/>
              </a:ext>
            </a:extLst>
          </p:cNvPr>
          <p:cNvSpPr txBox="1"/>
          <p:nvPr/>
        </p:nvSpPr>
        <p:spPr>
          <a:xfrm>
            <a:off x="3333069" y="3020635"/>
            <a:ext cx="11621861" cy="4247317"/>
          </a:xfrm>
          <a:prstGeom prst="rect">
            <a:avLst/>
          </a:prstGeom>
          <a:noFill/>
        </p:spPr>
        <p:txBody>
          <a:bodyPr wrap="square">
            <a:spAutoFit/>
          </a:bodyPr>
          <a:lstStyle/>
          <a:p>
            <a:r>
              <a:rPr lang="en-GB" sz="5400" b="1">
                <a:solidFill>
                  <a:schemeClr val="accent3"/>
                </a:solidFill>
                <a:effectLst/>
                <a:latin typeface="Montserrat" pitchFamily="2" charset="77"/>
                <a:ea typeface="Aptos" panose="020B0004020202020204" pitchFamily="34" charset="0"/>
              </a:rPr>
              <a:t>“</a:t>
            </a:r>
            <a:r>
              <a:rPr lang="en-GB" sz="5400" b="1" i="1">
                <a:solidFill>
                  <a:schemeClr val="accent3"/>
                </a:solidFill>
                <a:effectLst/>
                <a:latin typeface="Montserrat" pitchFamily="2" charset="77"/>
                <a:ea typeface="Aptos" panose="020B0004020202020204" pitchFamily="34" charset="0"/>
              </a:rPr>
              <a:t>When people leave the NS what happens with them? How can we keep them in the system? Involved? We can’t afford to lose them always.”</a:t>
            </a:r>
            <a:r>
              <a:rPr lang="en-GB" sz="5400" b="1">
                <a:solidFill>
                  <a:schemeClr val="accent3"/>
                </a:solidFill>
                <a:effectLst/>
                <a:latin typeface="Montserrat" pitchFamily="2" charset="77"/>
              </a:rPr>
              <a:t> </a:t>
            </a:r>
            <a:endParaRPr lang="en-GB" sz="5400" b="1">
              <a:solidFill>
                <a:schemeClr val="accent3"/>
              </a:solidFill>
              <a:latin typeface="Montserrat" pitchFamily="2" charset="77"/>
            </a:endParaRPr>
          </a:p>
        </p:txBody>
      </p:sp>
    </p:spTree>
    <p:extLst>
      <p:ext uri="{BB962C8B-B14F-4D97-AF65-F5344CB8AC3E}">
        <p14:creationId xmlns:p14="http://schemas.microsoft.com/office/powerpoint/2010/main" val="231003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6A920-FA40-E1F8-67CA-7399D3CBA9B5}"/>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0CE95E2F-7A85-4D4E-34DE-943EFBC64C0E}"/>
              </a:ext>
            </a:extLst>
          </p:cNvPr>
          <p:cNvSpPr txBox="1"/>
          <p:nvPr/>
        </p:nvSpPr>
        <p:spPr>
          <a:xfrm>
            <a:off x="448734" y="904809"/>
            <a:ext cx="15471623" cy="762003"/>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Recommendations</a:t>
            </a:r>
          </a:p>
        </p:txBody>
      </p:sp>
      <p:sp>
        <p:nvSpPr>
          <p:cNvPr id="2" name="TextBox 1">
            <a:extLst>
              <a:ext uri="{FF2B5EF4-FFF2-40B4-BE49-F238E27FC236}">
                <a16:creationId xmlns:a16="http://schemas.microsoft.com/office/drawing/2014/main" id="{3045804C-41D1-8FFE-56B4-DEA3994A7E5D}"/>
              </a:ext>
            </a:extLst>
          </p:cNvPr>
          <p:cNvSpPr txBox="1"/>
          <p:nvPr/>
        </p:nvSpPr>
        <p:spPr>
          <a:xfrm>
            <a:off x="448734" y="2735345"/>
            <a:ext cx="7160381" cy="5909310"/>
          </a:xfrm>
          <a:prstGeom prst="rect">
            <a:avLst/>
          </a:prstGeom>
          <a:noFill/>
        </p:spPr>
        <p:txBody>
          <a:bodyPr wrap="square" rtlCol="0">
            <a:spAutoFit/>
          </a:bodyPr>
          <a:lstStyle/>
          <a:p>
            <a:pPr marL="571548" indent="-571548">
              <a:spcBef>
                <a:spcPts val="0"/>
              </a:spcBef>
              <a:spcAft>
                <a:spcPts val="5400"/>
              </a:spcAft>
              <a:buClr>
                <a:srgbClr val="F5333F"/>
              </a:buClr>
              <a:buSzPct val="100000"/>
              <a:buFont typeface="+mj-lt"/>
              <a:buAutoNum type="arabicPeriod"/>
            </a:pPr>
            <a:r>
              <a:rPr lang="en-GB" sz="3200">
                <a:latin typeface="Open Sans" panose="020B0606030504020204" pitchFamily="34" charset="0"/>
                <a:ea typeface="Open Sans" panose="020B0606030504020204" pitchFamily="34" charset="0"/>
                <a:cs typeface="Open Sans" panose="020B0606030504020204" pitchFamily="34" charset="0"/>
              </a:rPr>
              <a:t>Webinar for CEA surge on how to maintain your RRMS profile – with IFRC surge</a:t>
            </a:r>
          </a:p>
          <a:p>
            <a:pPr marL="571548" indent="-571548">
              <a:spcBef>
                <a:spcPts val="0"/>
              </a:spcBef>
              <a:spcAft>
                <a:spcPts val="5400"/>
              </a:spcAft>
              <a:buClr>
                <a:srgbClr val="F5333F"/>
              </a:buClr>
              <a:buSzPct val="100000"/>
              <a:buFont typeface="+mj-lt"/>
              <a:buAutoNum type="arabicPeriod"/>
            </a:pPr>
            <a:r>
              <a:rPr lang="en-GB" sz="3200">
                <a:latin typeface="Open Sans" panose="020B0606030504020204" pitchFamily="34" charset="0"/>
                <a:ea typeface="Open Sans" panose="020B0606030504020204" pitchFamily="34" charset="0"/>
                <a:cs typeface="Open Sans" panose="020B0606030504020204" pitchFamily="34" charset="0"/>
              </a:rPr>
              <a:t>Update the CEA surge roster in RRMS with new contact details</a:t>
            </a:r>
          </a:p>
          <a:p>
            <a:pPr marL="571548" lvl="0" indent="-571548">
              <a:spcBef>
                <a:spcPts val="0"/>
              </a:spcBef>
              <a:spcAft>
                <a:spcPts val="5400"/>
              </a:spcAft>
              <a:buClr>
                <a:srgbClr val="F5333F"/>
              </a:buClr>
              <a:buSzPct val="100000"/>
              <a:buFont typeface="+mj-lt"/>
              <a:buAutoNum type="arabicPeriod"/>
            </a:pPr>
            <a:r>
              <a:rPr lang="en-GB" sz="3200">
                <a:latin typeface="Open Sans" panose="020B0606030504020204" pitchFamily="34" charset="0"/>
                <a:ea typeface="Open Sans" panose="020B0606030504020204" pitchFamily="34" charset="0"/>
                <a:cs typeface="Open Sans" panose="020B0606030504020204" pitchFamily="34" charset="0"/>
              </a:rPr>
              <a:t>More systematic approach to maintaining the CEA surge roster at the global level – including finding the resources to do this</a:t>
            </a:r>
          </a:p>
        </p:txBody>
      </p:sp>
      <p:pic>
        <p:nvPicPr>
          <p:cNvPr id="4" name="Picture 3" descr="A group of people talking&#10;&#10;Description automatically generated">
            <a:extLst>
              <a:ext uri="{FF2B5EF4-FFF2-40B4-BE49-F238E27FC236}">
                <a16:creationId xmlns:a16="http://schemas.microsoft.com/office/drawing/2014/main" id="{599EE03B-2B8C-5818-8721-819E9AE42F88}"/>
              </a:ext>
            </a:extLst>
          </p:cNvPr>
          <p:cNvPicPr>
            <a:picLocks noChangeAspect="1"/>
          </p:cNvPicPr>
          <p:nvPr/>
        </p:nvPicPr>
        <p:blipFill>
          <a:blip r:embed="rId3" cstate="screen">
            <a:extLst>
              <a:ext uri="{28A0092B-C50C-407E-A947-70E740481C1C}">
                <a14:useLocalDpi xmlns:a14="http://schemas.microsoft.com/office/drawing/2010/main"/>
              </a:ext>
            </a:extLst>
          </a:blip>
          <a:srcRect l="-171"/>
          <a:stretch/>
        </p:blipFill>
        <p:spPr>
          <a:xfrm>
            <a:off x="8107438" y="2735345"/>
            <a:ext cx="8857947" cy="6460792"/>
          </a:xfrm>
          <a:prstGeom prst="rect">
            <a:avLst/>
          </a:prstGeom>
        </p:spPr>
      </p:pic>
    </p:spTree>
    <p:extLst>
      <p:ext uri="{BB962C8B-B14F-4D97-AF65-F5344CB8AC3E}">
        <p14:creationId xmlns:p14="http://schemas.microsoft.com/office/powerpoint/2010/main" val="4068013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FEC9BD20-57B1-0BA4-BB73-50ADD748C6F9}"/>
            </a:ext>
          </a:extLst>
        </p:cNvPr>
        <p:cNvGrpSpPr/>
        <p:nvPr/>
      </p:nvGrpSpPr>
      <p:grpSpPr>
        <a:xfrm>
          <a:off x="0" y="0"/>
          <a:ext cx="0" cy="0"/>
          <a:chOff x="0" y="0"/>
          <a:chExt cx="0" cy="0"/>
        </a:xfrm>
      </p:grpSpPr>
      <p:sp>
        <p:nvSpPr>
          <p:cNvPr id="295" name="Google Shape;295;p3">
            <a:extLst>
              <a:ext uri="{FF2B5EF4-FFF2-40B4-BE49-F238E27FC236}">
                <a16:creationId xmlns:a16="http://schemas.microsoft.com/office/drawing/2014/main" id="{DF86AD3D-83BE-D484-C2FC-028A4106ED77}"/>
              </a:ext>
            </a:extLst>
          </p:cNvPr>
          <p:cNvSpPr txBox="1"/>
          <p:nvPr/>
        </p:nvSpPr>
        <p:spPr>
          <a:xfrm>
            <a:off x="1961498" y="3761800"/>
            <a:ext cx="14365003" cy="17173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Montserrat"/>
                <a:cs typeface="Montserrat"/>
                <a:sym typeface="Montserrat"/>
              </a:rPr>
              <a:t>CEA Surge Alerts</a:t>
            </a:r>
            <a:endParaRPr kumimoji="0" sz="8800" b="0" i="0" u="none" strike="noStrike" kern="0" cap="none" spc="0" normalizeH="0" baseline="0" noProof="0">
              <a:ln>
                <a:noFill/>
              </a:ln>
              <a:solidFill>
                <a:srgbClr val="F5333F"/>
              </a:solidFill>
              <a:effectLst/>
              <a:uLnTx/>
              <a:uFillTx/>
              <a:latin typeface="Roboto Black"/>
              <a:ea typeface="Roboto Black"/>
              <a:cs typeface="Roboto Black"/>
              <a:sym typeface="Roboto Black"/>
            </a:endParaRPr>
          </a:p>
        </p:txBody>
      </p:sp>
    </p:spTree>
    <p:extLst>
      <p:ext uri="{BB962C8B-B14F-4D97-AF65-F5344CB8AC3E}">
        <p14:creationId xmlns:p14="http://schemas.microsoft.com/office/powerpoint/2010/main" val="169168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92B19-AA2A-DE5D-7F36-D0580C9D3F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D7BE78B-BF5C-7743-0B96-E8C8BBDCF6C6}"/>
              </a:ext>
            </a:extLst>
          </p:cNvPr>
          <p:cNvSpPr txBox="1"/>
          <p:nvPr/>
        </p:nvSpPr>
        <p:spPr>
          <a:xfrm>
            <a:off x="463309" y="816472"/>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alerts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Numbers</a:t>
            </a:r>
          </a:p>
        </p:txBody>
      </p:sp>
      <p:sp>
        <p:nvSpPr>
          <p:cNvPr id="3" name="TextBox 2">
            <a:extLst>
              <a:ext uri="{FF2B5EF4-FFF2-40B4-BE49-F238E27FC236}">
                <a16:creationId xmlns:a16="http://schemas.microsoft.com/office/drawing/2014/main" id="{2601D1D5-07B7-27BE-491E-F7D7E193AC1E}"/>
              </a:ext>
            </a:extLst>
          </p:cNvPr>
          <p:cNvSpPr txBox="1"/>
          <p:nvPr/>
        </p:nvSpPr>
        <p:spPr>
          <a:xfrm>
            <a:off x="463309" y="1940713"/>
            <a:ext cx="9399147" cy="1846659"/>
          </a:xfrm>
          <a:prstGeom prst="rect">
            <a:avLst/>
          </a:prstGeom>
          <a:noFill/>
        </p:spPr>
        <p:txBody>
          <a:bodyPr wrap="square">
            <a:spAutoFit/>
          </a:bodyPr>
          <a:lstStyle/>
          <a:p>
            <a:pPr marL="457200" indent="-457200">
              <a:spcAft>
                <a:spcPts val="1800"/>
              </a:spcAft>
              <a:buFont typeface="Arial" panose="020B0604020202020204" pitchFamily="34" charset="0"/>
              <a:buChar char="•"/>
            </a:pPr>
            <a:r>
              <a:rPr lang="en-US" sz="2800" b="1">
                <a:solidFill>
                  <a:schemeClr val="accent3"/>
                </a:solidFill>
                <a:latin typeface="Open Sans" panose="020B0606030504020204" pitchFamily="34" charset="0"/>
                <a:ea typeface="Open Sans" panose="020B0606030504020204" pitchFamily="34" charset="0"/>
                <a:cs typeface="Open Sans" panose="020B0606030504020204" pitchFamily="34" charset="0"/>
              </a:rPr>
              <a:t>59 CEA surge alerts </a:t>
            </a:r>
            <a:r>
              <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rPr>
              <a:t>from 2021-2024 (Oct)</a:t>
            </a:r>
          </a:p>
          <a:p>
            <a:pPr marL="457200" indent="-457200">
              <a:spcAft>
                <a:spcPts val="1800"/>
              </a:spcAft>
              <a:buFont typeface="Arial" panose="020B0604020202020204" pitchFamily="34" charset="0"/>
              <a:buChar char="•"/>
            </a:pPr>
            <a:r>
              <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rPr>
              <a:t>90% of alerts met</a:t>
            </a:r>
          </a:p>
          <a:p>
            <a:pPr marL="457200" indent="-457200">
              <a:spcAft>
                <a:spcPts val="1800"/>
              </a:spcAft>
              <a:buFont typeface="Arial" panose="020B0604020202020204" pitchFamily="34" charset="0"/>
              <a:buChar char="•"/>
            </a:pPr>
            <a:r>
              <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rPr>
              <a:t>79% of alerts were global</a:t>
            </a:r>
          </a:p>
        </p:txBody>
      </p:sp>
      <p:graphicFrame>
        <p:nvGraphicFramePr>
          <p:cNvPr id="5" name="Chart 4">
            <a:extLst>
              <a:ext uri="{FF2B5EF4-FFF2-40B4-BE49-F238E27FC236}">
                <a16:creationId xmlns:a16="http://schemas.microsoft.com/office/drawing/2014/main" id="{D245E69F-DB44-2434-BFCF-359C3112EE86}"/>
              </a:ext>
            </a:extLst>
          </p:cNvPr>
          <p:cNvGraphicFramePr>
            <a:graphicFrameLocks/>
          </p:cNvGraphicFramePr>
          <p:nvPr>
            <p:extLst>
              <p:ext uri="{D42A27DB-BD31-4B8C-83A1-F6EECF244321}">
                <p14:modId xmlns:p14="http://schemas.microsoft.com/office/powerpoint/2010/main" val="3337032461"/>
              </p:ext>
            </p:extLst>
          </p:nvPr>
        </p:nvGraphicFramePr>
        <p:xfrm>
          <a:off x="463309" y="4472069"/>
          <a:ext cx="8141848" cy="5000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2A2E6F2A-6D42-344A-B594-C3975FB9BEA5}"/>
              </a:ext>
            </a:extLst>
          </p:cNvPr>
          <p:cNvGraphicFramePr>
            <a:graphicFrameLocks/>
          </p:cNvGraphicFramePr>
          <p:nvPr>
            <p:extLst>
              <p:ext uri="{D42A27DB-BD31-4B8C-83A1-F6EECF244321}">
                <p14:modId xmlns:p14="http://schemas.microsoft.com/office/powerpoint/2010/main" val="2752368143"/>
              </p:ext>
            </p:extLst>
          </p:nvPr>
        </p:nvGraphicFramePr>
        <p:xfrm>
          <a:off x="9013371" y="4472070"/>
          <a:ext cx="9144000" cy="500004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386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A1A84-5447-E013-10F6-261880EA9DD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CA0F9F-4CF6-CC18-2F85-B108C95E5445}"/>
              </a:ext>
            </a:extLst>
          </p:cNvPr>
          <p:cNvSpPr txBox="1"/>
          <p:nvPr/>
        </p:nvSpPr>
        <p:spPr>
          <a:xfrm>
            <a:off x="571796" y="782278"/>
            <a:ext cx="14163194"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alerts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What</a:t>
            </a:r>
          </a:p>
        </p:txBody>
      </p:sp>
      <p:graphicFrame>
        <p:nvGraphicFramePr>
          <p:cNvPr id="3" name="Chart 2">
            <a:extLst>
              <a:ext uri="{FF2B5EF4-FFF2-40B4-BE49-F238E27FC236}">
                <a16:creationId xmlns:a16="http://schemas.microsoft.com/office/drawing/2014/main" id="{9F47E779-65F4-BA1A-83AF-0C84E6CB9490}"/>
              </a:ext>
            </a:extLst>
          </p:cNvPr>
          <p:cNvGraphicFramePr>
            <a:graphicFrameLocks/>
          </p:cNvGraphicFramePr>
          <p:nvPr>
            <p:extLst>
              <p:ext uri="{D42A27DB-BD31-4B8C-83A1-F6EECF244321}">
                <p14:modId xmlns:p14="http://schemas.microsoft.com/office/powerpoint/2010/main" val="2608729559"/>
              </p:ext>
            </p:extLst>
          </p:nvPr>
        </p:nvGraphicFramePr>
        <p:xfrm>
          <a:off x="9041470" y="2757557"/>
          <a:ext cx="8572204" cy="595945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52D8A0DA-4234-B224-C0F7-AC5D11A2E459}"/>
              </a:ext>
            </a:extLst>
          </p:cNvPr>
          <p:cNvGrpSpPr/>
          <p:nvPr/>
        </p:nvGrpSpPr>
        <p:grpSpPr>
          <a:xfrm>
            <a:off x="0" y="2757557"/>
            <a:ext cx="8035408" cy="6082292"/>
            <a:chOff x="10063568" y="4974956"/>
            <a:chExt cx="8035408" cy="4866468"/>
          </a:xfrm>
        </p:grpSpPr>
        <p:graphicFrame>
          <p:nvGraphicFramePr>
            <p:cNvPr id="7" name="Chart 6">
              <a:extLst>
                <a:ext uri="{FF2B5EF4-FFF2-40B4-BE49-F238E27FC236}">
                  <a16:creationId xmlns:a16="http://schemas.microsoft.com/office/drawing/2014/main" id="{4BC8FDAE-9992-2ED7-773F-57B4DE25AF9A}"/>
                </a:ext>
              </a:extLst>
            </p:cNvPr>
            <p:cNvGraphicFramePr>
              <a:graphicFrameLocks/>
            </p:cNvGraphicFramePr>
            <p:nvPr>
              <p:extLst>
                <p:ext uri="{D42A27DB-BD31-4B8C-83A1-F6EECF244321}">
                  <p14:modId xmlns:p14="http://schemas.microsoft.com/office/powerpoint/2010/main" val="3982276739"/>
                </p:ext>
              </p:extLst>
            </p:nvPr>
          </p:nvGraphicFramePr>
          <p:xfrm>
            <a:off x="10063568" y="4974956"/>
            <a:ext cx="6035794" cy="48664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7AC7F6C9-232F-8062-6498-95A6E218248F}"/>
                </a:ext>
              </a:extLst>
            </p:cNvPr>
            <p:cNvSpPr txBox="1"/>
            <p:nvPr/>
          </p:nvSpPr>
          <p:spPr>
            <a:xfrm>
              <a:off x="15698675" y="5546224"/>
              <a:ext cx="2400301" cy="400110"/>
            </a:xfrm>
            <a:prstGeom prst="rect">
              <a:avLst/>
            </a:prstGeom>
            <a:noFill/>
          </p:spPr>
          <p:txBody>
            <a:bodyPr wrap="square" rtlCol="0">
              <a:spAutoFit/>
            </a:bodyPr>
            <a:lstStyle/>
            <a:p>
              <a:pPr algn="ctr"/>
              <a:r>
                <a:rPr lang="en-GB" sz="2000" b="1">
                  <a:solidFill>
                    <a:schemeClr val="bg1"/>
                  </a:solidFill>
                  <a:latin typeface="Montserrat" pitchFamily="2" charset="77"/>
                  <a:ea typeface="Open Sans" panose="020B0606030504020204" pitchFamily="34" charset="0"/>
                  <a:cs typeface="Open Sans" panose="020B0606030504020204" pitchFamily="34" charset="0"/>
                </a:rPr>
                <a:t>All alerts</a:t>
              </a:r>
            </a:p>
          </p:txBody>
        </p:sp>
        <p:pic>
          <p:nvPicPr>
            <p:cNvPr id="13" name="Picture 12" descr="A red and orange rectangle with numbers&#10;&#10;Description automatically generated">
              <a:extLst>
                <a:ext uri="{FF2B5EF4-FFF2-40B4-BE49-F238E27FC236}">
                  <a16:creationId xmlns:a16="http://schemas.microsoft.com/office/drawing/2014/main" id="{AD4BA690-481D-34EE-25EF-D864D2786B5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099362" y="5946334"/>
              <a:ext cx="1598928" cy="3217121"/>
            </a:xfrm>
            <a:prstGeom prst="rect">
              <a:avLst/>
            </a:prstGeom>
          </p:spPr>
        </p:pic>
      </p:grpSp>
      <p:sp>
        <p:nvSpPr>
          <p:cNvPr id="6" name="Oval 5">
            <a:extLst>
              <a:ext uri="{FF2B5EF4-FFF2-40B4-BE49-F238E27FC236}">
                <a16:creationId xmlns:a16="http://schemas.microsoft.com/office/drawing/2014/main" id="{76342339-B766-B038-95AA-5C242D553100}"/>
              </a:ext>
            </a:extLst>
          </p:cNvPr>
          <p:cNvSpPr/>
          <p:nvPr/>
        </p:nvSpPr>
        <p:spPr>
          <a:xfrm>
            <a:off x="2185139" y="4088995"/>
            <a:ext cx="1665515" cy="1284566"/>
          </a:xfrm>
          <a:prstGeom prst="ellipse">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F2EFD4A7-18DF-B9A7-78A3-1B98C7EC2820}"/>
              </a:ext>
            </a:extLst>
          </p:cNvPr>
          <p:cNvSpPr/>
          <p:nvPr/>
        </p:nvSpPr>
        <p:spPr>
          <a:xfrm>
            <a:off x="6035794" y="4317736"/>
            <a:ext cx="1665515" cy="1109549"/>
          </a:xfrm>
          <a:prstGeom prst="ellipse">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1348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Placeholder 7" descr="A picture containing person, child, child&#10;&#10;Description automatically generated">
            <a:extLst>
              <a:ext uri="{FF2B5EF4-FFF2-40B4-BE49-F238E27FC236}">
                <a16:creationId xmlns:a16="http://schemas.microsoft.com/office/drawing/2014/main" id="{71F6EEBD-5659-5AF1-B70A-63024EA8160B}"/>
              </a:ext>
            </a:extLst>
          </p:cNvPr>
          <p:cNvPicPr>
            <a:picLocks noGrp="1" noChangeAspect="1"/>
          </p:cNvPicPr>
          <p:nvPr>
            <p:ph type="pic" idx="2"/>
          </p:nvPr>
        </p:nvPicPr>
        <p:blipFill>
          <a:blip r:embed="rId2" cstate="screen">
            <a:extLst>
              <a:ext uri="{28A0092B-C50C-407E-A947-70E740481C1C}">
                <a14:useLocalDpi xmlns:a14="http://schemas.microsoft.com/office/drawing/2010/main"/>
              </a:ext>
            </a:extLst>
          </a:blip>
          <a:srcRect/>
          <a:stretch>
            <a:fillRect/>
          </a:stretch>
        </p:blipFill>
        <p:spPr/>
      </p:pic>
      <p:sp>
        <p:nvSpPr>
          <p:cNvPr id="9" name="Google Shape;680;p22">
            <a:extLst>
              <a:ext uri="{FF2B5EF4-FFF2-40B4-BE49-F238E27FC236}">
                <a16:creationId xmlns:a16="http://schemas.microsoft.com/office/drawing/2014/main" id="{05DE1EAA-BD44-07CE-E057-58FE94F8BDD3}"/>
              </a:ext>
            </a:extLst>
          </p:cNvPr>
          <p:cNvSpPr txBox="1"/>
          <p:nvPr/>
        </p:nvSpPr>
        <p:spPr>
          <a:xfrm>
            <a:off x="10343627" y="1028610"/>
            <a:ext cx="4706225" cy="1138719"/>
          </a:xfrm>
          <a:prstGeom prst="rect">
            <a:avLst/>
          </a:prstGeom>
          <a:noFill/>
          <a:ln>
            <a:noFill/>
          </a:ln>
        </p:spPr>
        <p:txBody>
          <a:bodyPr spcFirstLastPara="1" wrap="square" lIns="91412" tIns="45693" rIns="91412" bIns="45693" anchor="t" anchorCtr="0">
            <a:spAutoFit/>
          </a:bodyPr>
          <a:lstStyle/>
          <a:p>
            <a:pPr defTabSz="914309">
              <a:buClr>
                <a:srgbClr val="000000"/>
              </a:buClr>
              <a:buSzPts val="5400"/>
            </a:pPr>
            <a:r>
              <a:rPr lang="en-GB" sz="5400" b="1" kern="0">
                <a:solidFill>
                  <a:srgbClr val="33394B"/>
                </a:solidFill>
                <a:latin typeface="Montserrat"/>
                <a:ea typeface="Montserrat"/>
                <a:cs typeface="Montserrat"/>
                <a:sym typeface="Montserrat"/>
              </a:rPr>
              <a:t>Agenda</a:t>
            </a:r>
          </a:p>
          <a:p>
            <a:pPr defTabSz="914309">
              <a:buClr>
                <a:srgbClr val="000000"/>
              </a:buClr>
              <a:buSzPts val="5400"/>
            </a:pPr>
            <a:endParaRPr sz="1400" kern="0">
              <a:solidFill>
                <a:srgbClr val="000000"/>
              </a:solidFill>
              <a:latin typeface="Arial"/>
              <a:ea typeface="Arial"/>
              <a:cs typeface="Arial"/>
              <a:sym typeface="Arial"/>
            </a:endParaRPr>
          </a:p>
        </p:txBody>
      </p:sp>
      <p:sp>
        <p:nvSpPr>
          <p:cNvPr id="10" name="Google Shape;472;p2">
            <a:extLst>
              <a:ext uri="{FF2B5EF4-FFF2-40B4-BE49-F238E27FC236}">
                <a16:creationId xmlns:a16="http://schemas.microsoft.com/office/drawing/2014/main" id="{E4604781-C12B-1333-0319-274940C51CE0}"/>
              </a:ext>
            </a:extLst>
          </p:cNvPr>
          <p:cNvSpPr txBox="1"/>
          <p:nvPr/>
        </p:nvSpPr>
        <p:spPr>
          <a:xfrm>
            <a:off x="10231085" y="2464047"/>
            <a:ext cx="6845415" cy="7525082"/>
          </a:xfrm>
          <a:prstGeom prst="rect">
            <a:avLst/>
          </a:prstGeom>
          <a:noFill/>
          <a:ln>
            <a:noFill/>
          </a:ln>
        </p:spPr>
        <p:txBody>
          <a:bodyPr spcFirstLastPara="1" wrap="square" lIns="91412" tIns="45693" rIns="91412" bIns="45693" anchor="t" anchorCtr="0">
            <a:spAutoFit/>
          </a:bodyPr>
          <a:lstStyle/>
          <a:p>
            <a:pPr marL="342866" lvl="1" indent="-342866" defTabSz="914309">
              <a:lnSpc>
                <a:spcPct val="135000"/>
              </a:lnSpc>
              <a:spcBef>
                <a:spcPts val="0"/>
              </a:spcBef>
              <a:spcAft>
                <a:spcPts val="1800"/>
              </a:spcAft>
              <a:buClr>
                <a:srgbClr val="FF0000"/>
              </a:buClr>
              <a:buSzPts val="2800"/>
              <a:buFont typeface="Arial"/>
              <a:buChar char="•"/>
            </a:pP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Purpose</a:t>
            </a: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and </a:t>
            </a: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methodology</a:t>
            </a:r>
          </a:p>
          <a:p>
            <a:pPr marL="342866" lvl="1" indent="-342866" defTabSz="914309">
              <a:lnSpc>
                <a:spcPct val="135000"/>
              </a:lnSpc>
              <a:spcBef>
                <a:spcPts val="0"/>
              </a:spcBef>
              <a:spcAft>
                <a:spcPts val="1800"/>
              </a:spcAft>
              <a:buClr>
                <a:srgbClr val="FF0000"/>
              </a:buClr>
              <a:buSzPts val="2800"/>
              <a:buFont typeface="Arial"/>
              <a:buChar char="•"/>
            </a:pP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CEA surge </a:t>
            </a: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roster </a:t>
            </a: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capacity and challenges</a:t>
            </a:r>
            <a:endParaRPr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866" lvl="1" indent="-342866" defTabSz="914309">
              <a:lnSpc>
                <a:spcPct val="135000"/>
              </a:lnSpc>
              <a:spcBef>
                <a:spcPts val="0"/>
              </a:spcBef>
              <a:spcAft>
                <a:spcPts val="1800"/>
              </a:spcAft>
              <a:buClr>
                <a:srgbClr val="FF0000"/>
              </a:buClr>
              <a:buSzPts val="2800"/>
              <a:buFont typeface="Arial"/>
              <a:buChar char="•"/>
            </a:pP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CEA surge </a:t>
            </a: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alerts</a:t>
            </a:r>
            <a:endParaRPr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866" lvl="1" indent="-342866" defTabSz="914309">
              <a:lnSpc>
                <a:spcPct val="135000"/>
              </a:lnSpc>
              <a:spcBef>
                <a:spcPts val="0"/>
              </a:spcBef>
              <a:spcAft>
                <a:spcPts val="1800"/>
              </a:spcAft>
              <a:buClr>
                <a:srgbClr val="FF0000"/>
              </a:buClr>
              <a:buSzPts val="2800"/>
              <a:buFont typeface="Arial"/>
              <a:buChar char="•"/>
            </a:pP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CEA </a:t>
            </a: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deployments</a:t>
            </a: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 trends and challenges</a:t>
            </a:r>
          </a:p>
          <a:p>
            <a:pPr marL="342866" lvl="1" indent="-342866" defTabSz="914309">
              <a:lnSpc>
                <a:spcPct val="135000"/>
              </a:lnSpc>
              <a:spcBef>
                <a:spcPts val="0"/>
              </a:spcBef>
              <a:spcAft>
                <a:spcPts val="1800"/>
              </a:spcAft>
              <a:buClr>
                <a:srgbClr val="FF0000"/>
              </a:buClr>
              <a:buSzPts val="2800"/>
              <a:buFont typeface="Arial"/>
              <a:buChar char="•"/>
            </a:pP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CEA Surge </a:t>
            </a: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Training</a:t>
            </a: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 – effectiveness and changes</a:t>
            </a:r>
          </a:p>
          <a:p>
            <a:pPr marL="342866" lvl="1" indent="-342866" defTabSz="914309">
              <a:lnSpc>
                <a:spcPct val="135000"/>
              </a:lnSpc>
              <a:spcBef>
                <a:spcPts val="0"/>
              </a:spcBef>
              <a:spcAft>
                <a:spcPts val="1800"/>
              </a:spcAft>
              <a:buClr>
                <a:srgbClr val="FF0000"/>
              </a:buClr>
              <a:buSzPts val="2800"/>
              <a:buFont typeface="Arial"/>
              <a:buChar char="•"/>
            </a:pP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CEA Surge </a:t>
            </a: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community of practice</a:t>
            </a:r>
          </a:p>
          <a:p>
            <a:pPr marL="342866" lvl="1" indent="-342866" defTabSz="914309">
              <a:lnSpc>
                <a:spcPct val="135000"/>
              </a:lnSpc>
              <a:spcBef>
                <a:spcPts val="0"/>
              </a:spcBef>
              <a:spcAft>
                <a:spcPts val="1800"/>
              </a:spcAft>
              <a:buClr>
                <a:srgbClr val="FF0000"/>
              </a:buClr>
              <a:buSzPts val="2800"/>
              <a:buFont typeface="Arial"/>
              <a:buChar char="•"/>
            </a:pPr>
            <a:r>
              <a:rPr lang="en-GB" sz="2800" kern="0">
                <a:solidFill>
                  <a:schemeClr val="accent3"/>
                </a:solidFill>
                <a:latin typeface="Open Sans" panose="020B0606030504020204" pitchFamily="34" charset="0"/>
                <a:ea typeface="Open Sans" panose="020B0606030504020204" pitchFamily="34" charset="0"/>
                <a:cs typeface="Open Sans" panose="020B0606030504020204" pitchFamily="34" charset="0"/>
                <a:sym typeface="Open Sans"/>
              </a:rPr>
              <a:t>Next </a:t>
            </a:r>
            <a:r>
              <a:rPr lang="en-GB" sz="2800" kern="0">
                <a:solidFill>
                  <a:srgbClr val="3F3F3F"/>
                </a:solidFill>
                <a:latin typeface="Open Sans" panose="020B0606030504020204" pitchFamily="34" charset="0"/>
                <a:ea typeface="Open Sans" panose="020B0606030504020204" pitchFamily="34" charset="0"/>
                <a:cs typeface="Open Sans" panose="020B0606030504020204" pitchFamily="34" charset="0"/>
                <a:sym typeface="Open Sans"/>
              </a:rPr>
              <a:t>steps</a:t>
            </a:r>
            <a:endParaRPr sz="28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6516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0A614-40C2-9092-082B-8C02709264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137043-8F68-C1C3-EE90-79BB87E5C989}"/>
              </a:ext>
            </a:extLst>
          </p:cNvPr>
          <p:cNvSpPr txBox="1"/>
          <p:nvPr/>
        </p:nvSpPr>
        <p:spPr>
          <a:xfrm>
            <a:off x="463309" y="847592"/>
            <a:ext cx="14163194"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alerts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Stand downs &amp; challenges</a:t>
            </a:r>
          </a:p>
        </p:txBody>
      </p:sp>
      <p:graphicFrame>
        <p:nvGraphicFramePr>
          <p:cNvPr id="4" name="Chart 3">
            <a:extLst>
              <a:ext uri="{FF2B5EF4-FFF2-40B4-BE49-F238E27FC236}">
                <a16:creationId xmlns:a16="http://schemas.microsoft.com/office/drawing/2014/main" id="{71DCF4E3-3955-E664-AB5D-7E75BC34F103}"/>
              </a:ext>
            </a:extLst>
          </p:cNvPr>
          <p:cNvGraphicFramePr>
            <a:graphicFrameLocks/>
          </p:cNvGraphicFramePr>
          <p:nvPr>
            <p:extLst>
              <p:ext uri="{D42A27DB-BD31-4B8C-83A1-F6EECF244321}">
                <p14:modId xmlns:p14="http://schemas.microsoft.com/office/powerpoint/2010/main" val="1413202022"/>
              </p:ext>
            </p:extLst>
          </p:nvPr>
        </p:nvGraphicFramePr>
        <p:xfrm>
          <a:off x="463309" y="2463392"/>
          <a:ext cx="7276434" cy="642021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E2E06CA-4847-2042-B63C-27D972CD1038}"/>
              </a:ext>
            </a:extLst>
          </p:cNvPr>
          <p:cNvSpPr txBox="1"/>
          <p:nvPr/>
        </p:nvSpPr>
        <p:spPr>
          <a:xfrm>
            <a:off x="9144000" y="2512628"/>
            <a:ext cx="7805057" cy="6709529"/>
          </a:xfrm>
          <a:prstGeom prst="rect">
            <a:avLst/>
          </a:prstGeom>
          <a:noFill/>
        </p:spPr>
        <p:txBody>
          <a:bodyPr wrap="square">
            <a:spAutoFit/>
          </a:bodyPr>
          <a:lstStyle/>
          <a:p>
            <a:pPr marL="457200" indent="-457200">
              <a:spcAft>
                <a:spcPts val="3000"/>
              </a:spcAft>
              <a:buFont typeface="Arial" panose="020B0604020202020204" pitchFamily="34" charset="0"/>
              <a:buChar char="•"/>
            </a:pPr>
            <a:r>
              <a:rPr lang="en-US" sz="3000">
                <a:solidFill>
                  <a:srgbClr val="242D38"/>
                </a:solidFill>
                <a:latin typeface="Open Sans" panose="020B0606030504020204" pitchFamily="34" charset="0"/>
                <a:ea typeface="Open Sans" panose="020B0606030504020204" pitchFamily="34" charset="0"/>
                <a:cs typeface="Open Sans" panose="020B0606030504020204" pitchFamily="34" charset="0"/>
              </a:rPr>
              <a:t>6 stand downs – only 2 due to a lack of suitable applicants</a:t>
            </a:r>
          </a:p>
          <a:p>
            <a:pPr marL="457200" indent="-457200">
              <a:spcAft>
                <a:spcPts val="3000"/>
              </a:spcAft>
              <a:buFont typeface="Arial" panose="020B0604020202020204" pitchFamily="34" charset="0"/>
              <a:buChar char="•"/>
            </a:pPr>
            <a:r>
              <a:rPr lang="en-US" sz="3000">
                <a:solidFill>
                  <a:srgbClr val="242D38"/>
                </a:solidFill>
                <a:latin typeface="Open Sans" panose="020B0606030504020204" pitchFamily="34" charset="0"/>
                <a:ea typeface="Open Sans" panose="020B0606030504020204" pitchFamily="34" charset="0"/>
                <a:cs typeface="Open Sans" panose="020B0606030504020204" pitchFamily="34" charset="0"/>
              </a:rPr>
              <a:t>Only two stand-downs had language requirements</a:t>
            </a:r>
          </a:p>
          <a:p>
            <a:pPr marL="457200" indent="-457200">
              <a:spcAft>
                <a:spcPts val="3000"/>
              </a:spcAft>
              <a:buFont typeface="Arial" panose="020B0604020202020204" pitchFamily="34" charset="0"/>
              <a:buChar char="•"/>
            </a:pPr>
            <a:r>
              <a:rPr lang="en-US" sz="3000">
                <a:solidFill>
                  <a:srgbClr val="242D38"/>
                </a:solidFill>
                <a:latin typeface="Open Sans" panose="020B0606030504020204" pitchFamily="34" charset="0"/>
                <a:ea typeface="Open Sans" panose="020B0606030504020204" pitchFamily="34" charset="0"/>
                <a:cs typeface="Open Sans" panose="020B0606030504020204" pitchFamily="34" charset="0"/>
              </a:rPr>
              <a:t>Stand downs split between role type</a:t>
            </a:r>
          </a:p>
          <a:p>
            <a:pPr marL="457200" indent="-457200">
              <a:spcAft>
                <a:spcPts val="3000"/>
              </a:spcAft>
              <a:buFont typeface="Arial" panose="020B0604020202020204" pitchFamily="34" charset="0"/>
              <a:buChar char="•"/>
            </a:pPr>
            <a:r>
              <a:rPr lang="en-US" sz="3000">
                <a:solidFill>
                  <a:srgbClr val="242D38"/>
                </a:solidFill>
                <a:latin typeface="Open Sans" panose="020B0606030504020204" pitchFamily="34" charset="0"/>
                <a:ea typeface="Open Sans" panose="020B0606030504020204" pitchFamily="34" charset="0"/>
                <a:cs typeface="Open Sans" panose="020B0606030504020204" pitchFamily="34" charset="0"/>
              </a:rPr>
              <a:t>IFRC staff cited language, mission length, role type, and type of emergency as the main challenges in meeting alerts</a:t>
            </a:r>
          </a:p>
          <a:p>
            <a:pPr marL="457200" indent="-457200">
              <a:spcAft>
                <a:spcPts val="3000"/>
              </a:spcAft>
              <a:buFont typeface="Arial" panose="020B0604020202020204" pitchFamily="34" charset="0"/>
              <a:buChar char="•"/>
            </a:pPr>
            <a:r>
              <a:rPr lang="en-US" sz="3000">
                <a:solidFill>
                  <a:srgbClr val="242D38"/>
                </a:solidFill>
                <a:latin typeface="Open Sans" panose="020B0606030504020204" pitchFamily="34" charset="0"/>
                <a:ea typeface="Open Sans" panose="020B0606030504020204" pitchFamily="34" charset="0"/>
                <a:cs typeface="Open Sans" panose="020B0606030504020204" pitchFamily="34" charset="0"/>
              </a:rPr>
              <a:t>But this is not reflected in the surge survey responses or stand downs – so what else is going on?</a:t>
            </a:r>
          </a:p>
        </p:txBody>
      </p:sp>
      <p:sp>
        <p:nvSpPr>
          <p:cNvPr id="3" name="Oval 2">
            <a:extLst>
              <a:ext uri="{FF2B5EF4-FFF2-40B4-BE49-F238E27FC236}">
                <a16:creationId xmlns:a16="http://schemas.microsoft.com/office/drawing/2014/main" id="{9A32AD6E-07FB-CD56-B9B7-432460CA2933}"/>
              </a:ext>
            </a:extLst>
          </p:cNvPr>
          <p:cNvSpPr/>
          <p:nvPr/>
        </p:nvSpPr>
        <p:spPr>
          <a:xfrm>
            <a:off x="5053534" y="7102928"/>
            <a:ext cx="2491372" cy="2204357"/>
          </a:xfrm>
          <a:prstGeom prst="ellipse">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4811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5B62F-CCA5-D8CB-F6B5-E6B75F01481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5FAC56A-8F67-AAAB-E01E-F1BBDFF229F5}"/>
              </a:ext>
            </a:extLst>
          </p:cNvPr>
          <p:cNvSpPr txBox="1"/>
          <p:nvPr/>
        </p:nvSpPr>
        <p:spPr>
          <a:xfrm>
            <a:off x="2703399" y="2677735"/>
            <a:ext cx="12881202" cy="5909310"/>
          </a:xfrm>
          <a:prstGeom prst="rect">
            <a:avLst/>
          </a:prstGeom>
          <a:noFill/>
        </p:spPr>
        <p:txBody>
          <a:bodyPr wrap="square">
            <a:spAutoFit/>
          </a:bodyPr>
          <a:lstStyle/>
          <a:p>
            <a:r>
              <a:rPr lang="en-GB" sz="5400" b="1" i="1">
                <a:solidFill>
                  <a:srgbClr val="F5333F"/>
                </a:solidFill>
                <a:latin typeface="Montserrat" pitchFamily="2" charset="77"/>
              </a:rPr>
              <a:t>“It’s easy to be on the roster but another to actually deploy. People say they are committed to deploy but then don’t. We need to find ways to make it more attractive. Offer more opportunities.”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5400" b="1" i="0" u="none" strike="noStrike" kern="1200" cap="none" spc="0" normalizeH="0" baseline="0" noProof="0">
              <a:ln>
                <a:noFill/>
              </a:ln>
              <a:solidFill>
                <a:srgbClr val="F5333F"/>
              </a:solidFill>
              <a:effectLst/>
              <a:uLnTx/>
              <a:uFillTx/>
              <a:latin typeface="Montserrat" pitchFamily="2" charset="77"/>
              <a:ea typeface="+mn-ea"/>
              <a:cs typeface="+mn-cs"/>
            </a:endParaRPr>
          </a:p>
        </p:txBody>
      </p:sp>
    </p:spTree>
    <p:extLst>
      <p:ext uri="{BB962C8B-B14F-4D97-AF65-F5344CB8AC3E}">
        <p14:creationId xmlns:p14="http://schemas.microsoft.com/office/powerpoint/2010/main" val="3503186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60FBDD88-CC63-5CC9-2AAF-ACFCA39C44E0}"/>
            </a:ext>
          </a:extLst>
        </p:cNvPr>
        <p:cNvGrpSpPr/>
        <p:nvPr/>
      </p:nvGrpSpPr>
      <p:grpSpPr>
        <a:xfrm>
          <a:off x="0" y="0"/>
          <a:ext cx="0" cy="0"/>
          <a:chOff x="0" y="0"/>
          <a:chExt cx="0" cy="0"/>
        </a:xfrm>
      </p:grpSpPr>
      <p:sp>
        <p:nvSpPr>
          <p:cNvPr id="295" name="Google Shape;295;p3">
            <a:extLst>
              <a:ext uri="{FF2B5EF4-FFF2-40B4-BE49-F238E27FC236}">
                <a16:creationId xmlns:a16="http://schemas.microsoft.com/office/drawing/2014/main" id="{375EAF93-DEBA-410D-DED5-CCDA239A6801}"/>
              </a:ext>
            </a:extLst>
          </p:cNvPr>
          <p:cNvSpPr txBox="1"/>
          <p:nvPr/>
        </p:nvSpPr>
        <p:spPr>
          <a:xfrm>
            <a:off x="1961498" y="3761800"/>
            <a:ext cx="14365003" cy="17173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Montserrat"/>
                <a:cs typeface="Montserrat"/>
                <a:sym typeface="Montserrat"/>
              </a:rPr>
              <a:t>CEA Deployments</a:t>
            </a:r>
            <a:endParaRPr kumimoji="0" sz="8800" b="0" i="0" u="none" strike="noStrike" kern="0" cap="none" spc="0" normalizeH="0" baseline="0" noProof="0">
              <a:ln>
                <a:noFill/>
              </a:ln>
              <a:solidFill>
                <a:srgbClr val="F5333F"/>
              </a:solidFill>
              <a:effectLst/>
              <a:uLnTx/>
              <a:uFillTx/>
              <a:latin typeface="Roboto Black"/>
              <a:ea typeface="Roboto Black"/>
              <a:cs typeface="Roboto Black"/>
              <a:sym typeface="Roboto Black"/>
            </a:endParaRPr>
          </a:p>
        </p:txBody>
      </p:sp>
    </p:spTree>
    <p:extLst>
      <p:ext uri="{BB962C8B-B14F-4D97-AF65-F5344CB8AC3E}">
        <p14:creationId xmlns:p14="http://schemas.microsoft.com/office/powerpoint/2010/main" val="162716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1494B-CFFC-1608-FB6B-C4239413F7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3471AE3-2BDB-EFE9-E083-25408B645DF2}"/>
              </a:ext>
            </a:extLst>
          </p:cNvPr>
          <p:cNvSpPr txBox="1"/>
          <p:nvPr/>
        </p:nvSpPr>
        <p:spPr>
          <a:xfrm>
            <a:off x="591897" y="758825"/>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Operations</a:t>
            </a:r>
          </a:p>
        </p:txBody>
      </p:sp>
      <p:sp>
        <p:nvSpPr>
          <p:cNvPr id="3" name="TextBox 2">
            <a:extLst>
              <a:ext uri="{FF2B5EF4-FFF2-40B4-BE49-F238E27FC236}">
                <a16:creationId xmlns:a16="http://schemas.microsoft.com/office/drawing/2014/main" id="{21E3ED21-5569-A0FC-7704-C1A7EC14874D}"/>
              </a:ext>
            </a:extLst>
          </p:cNvPr>
          <p:cNvSpPr txBox="1"/>
          <p:nvPr/>
        </p:nvSpPr>
        <p:spPr>
          <a:xfrm>
            <a:off x="591897" y="2066875"/>
            <a:ext cx="14707974" cy="1184940"/>
          </a:xfrm>
          <a:prstGeom prst="rect">
            <a:avLst/>
          </a:prstGeom>
          <a:noFill/>
        </p:spPr>
        <p:txBody>
          <a:bodyPr wrap="square">
            <a:spAutoFit/>
          </a:bodyPr>
          <a:lstStyle/>
          <a:p>
            <a:pPr marL="457200" indent="-457200">
              <a:spcAft>
                <a:spcPts val="1800"/>
              </a:spcAft>
              <a:buFont typeface="Arial" panose="020B0604020202020204" pitchFamily="34" charset="0"/>
              <a:buChar char="•"/>
            </a:pPr>
            <a:r>
              <a:rPr lang="en-US" sz="2800" b="1">
                <a:solidFill>
                  <a:schemeClr val="accent3"/>
                </a:solidFill>
                <a:latin typeface="Open Sans" panose="020B0606030504020204" pitchFamily="34" charset="0"/>
                <a:ea typeface="Open Sans" panose="020B0606030504020204" pitchFamily="34" charset="0"/>
                <a:cs typeface="Open Sans" panose="020B0606030504020204" pitchFamily="34" charset="0"/>
              </a:rPr>
              <a:t>105 CEA surge </a:t>
            </a:r>
            <a:r>
              <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rPr>
              <a:t>deployments since 2017</a:t>
            </a:r>
          </a:p>
          <a:p>
            <a:pPr marL="457200" indent="-457200">
              <a:spcAft>
                <a:spcPts val="1800"/>
              </a:spcAft>
              <a:buFont typeface="Arial" panose="020B0604020202020204" pitchFamily="34" charset="0"/>
              <a:buChar char="•"/>
            </a:pPr>
            <a:r>
              <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rPr>
              <a:t>Average duration of </a:t>
            </a:r>
            <a:r>
              <a:rPr lang="en-US" sz="2800" b="1">
                <a:solidFill>
                  <a:schemeClr val="accent3"/>
                </a:solidFill>
                <a:latin typeface="Open Sans" panose="020B0606030504020204" pitchFamily="34" charset="0"/>
                <a:ea typeface="Open Sans" panose="020B0606030504020204" pitchFamily="34" charset="0"/>
                <a:cs typeface="Open Sans" panose="020B0606030504020204" pitchFamily="34" charset="0"/>
              </a:rPr>
              <a:t>1.7 months </a:t>
            </a:r>
          </a:p>
        </p:txBody>
      </p:sp>
      <p:graphicFrame>
        <p:nvGraphicFramePr>
          <p:cNvPr id="6" name="Chart 5">
            <a:extLst>
              <a:ext uri="{FF2B5EF4-FFF2-40B4-BE49-F238E27FC236}">
                <a16:creationId xmlns:a16="http://schemas.microsoft.com/office/drawing/2014/main" id="{512E7C7A-A6D4-F986-1E1A-84167D0E172E}"/>
              </a:ext>
            </a:extLst>
          </p:cNvPr>
          <p:cNvGraphicFramePr>
            <a:graphicFrameLocks/>
          </p:cNvGraphicFramePr>
          <p:nvPr>
            <p:extLst>
              <p:ext uri="{D42A27DB-BD31-4B8C-83A1-F6EECF244321}">
                <p14:modId xmlns:p14="http://schemas.microsoft.com/office/powerpoint/2010/main" val="2764667653"/>
              </p:ext>
            </p:extLst>
          </p:nvPr>
        </p:nvGraphicFramePr>
        <p:xfrm>
          <a:off x="591897" y="3918858"/>
          <a:ext cx="7686689" cy="57823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8BB05F48-6161-0755-7437-FAFDEE5385AA}"/>
              </a:ext>
            </a:extLst>
          </p:cNvPr>
          <p:cNvGraphicFramePr>
            <a:graphicFrameLocks/>
          </p:cNvGraphicFramePr>
          <p:nvPr>
            <p:extLst>
              <p:ext uri="{D42A27DB-BD31-4B8C-83A1-F6EECF244321}">
                <p14:modId xmlns:p14="http://schemas.microsoft.com/office/powerpoint/2010/main" val="2243396205"/>
              </p:ext>
            </p:extLst>
          </p:nvPr>
        </p:nvGraphicFramePr>
        <p:xfrm>
          <a:off x="9015412" y="3918857"/>
          <a:ext cx="8680691" cy="5782355"/>
        </p:xfrm>
        <a:graphic>
          <a:graphicData uri="http://schemas.openxmlformats.org/drawingml/2006/chart">
            <c:chart xmlns:c="http://schemas.openxmlformats.org/drawingml/2006/chart" xmlns:r="http://schemas.openxmlformats.org/officeDocument/2006/relationships" r:id="rId4"/>
          </a:graphicData>
        </a:graphic>
      </p:graphicFrame>
      <p:sp>
        <p:nvSpPr>
          <p:cNvPr id="5" name="Oval 4">
            <a:extLst>
              <a:ext uri="{FF2B5EF4-FFF2-40B4-BE49-F238E27FC236}">
                <a16:creationId xmlns:a16="http://schemas.microsoft.com/office/drawing/2014/main" id="{FF8FE787-DADA-44B1-2AC9-877456384F27}"/>
              </a:ext>
            </a:extLst>
          </p:cNvPr>
          <p:cNvSpPr/>
          <p:nvPr/>
        </p:nvSpPr>
        <p:spPr>
          <a:xfrm>
            <a:off x="8882743" y="8458200"/>
            <a:ext cx="2019719" cy="156754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67903DD-4656-DDB6-EFED-C6627AE777EA}"/>
              </a:ext>
            </a:extLst>
          </p:cNvPr>
          <p:cNvSpPr/>
          <p:nvPr/>
        </p:nvSpPr>
        <p:spPr>
          <a:xfrm>
            <a:off x="4920343" y="4740729"/>
            <a:ext cx="2155372" cy="156754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8438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26B8E-A519-700E-C5E3-6D0C9653343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4514DA3-C536-7293-D99A-517295FF4824}"/>
              </a:ext>
            </a:extLst>
          </p:cNvPr>
          <p:cNvSpPr txBox="1"/>
          <p:nvPr/>
        </p:nvSpPr>
        <p:spPr>
          <a:xfrm>
            <a:off x="591896" y="607966"/>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Trends</a:t>
            </a:r>
          </a:p>
        </p:txBody>
      </p:sp>
      <p:sp>
        <p:nvSpPr>
          <p:cNvPr id="8" name="TextBox 7">
            <a:extLst>
              <a:ext uri="{FF2B5EF4-FFF2-40B4-BE49-F238E27FC236}">
                <a16:creationId xmlns:a16="http://schemas.microsoft.com/office/drawing/2014/main" id="{21D63C6A-E4BE-ED87-2DD8-AAF2EEB36682}"/>
              </a:ext>
            </a:extLst>
          </p:cNvPr>
          <p:cNvSpPr txBox="1"/>
          <p:nvPr/>
        </p:nvSpPr>
        <p:spPr>
          <a:xfrm>
            <a:off x="4433453" y="4000057"/>
            <a:ext cx="858982" cy="400110"/>
          </a:xfrm>
          <a:prstGeom prst="rect">
            <a:avLst/>
          </a:prstGeom>
          <a:noFill/>
        </p:spPr>
        <p:txBody>
          <a:bodyPr wrap="square" rtlCol="0">
            <a:spAutoFit/>
          </a:bodyPr>
          <a:lstStyle/>
          <a:p>
            <a:r>
              <a:rPr lang="en-GB" sz="2000">
                <a:solidFill>
                  <a:schemeClr val="bg2"/>
                </a:solidFill>
                <a:latin typeface="Open Sans" panose="020B0606030504020204" pitchFamily="34" charset="0"/>
                <a:ea typeface="Open Sans" panose="020B0606030504020204" pitchFamily="34" charset="0"/>
                <a:cs typeface="Open Sans" panose="020B0606030504020204" pitchFamily="34" charset="0"/>
              </a:rPr>
              <a:t>(83)</a:t>
            </a:r>
          </a:p>
        </p:txBody>
      </p:sp>
      <p:graphicFrame>
        <p:nvGraphicFramePr>
          <p:cNvPr id="5" name="Chart 4">
            <a:extLst>
              <a:ext uri="{FF2B5EF4-FFF2-40B4-BE49-F238E27FC236}">
                <a16:creationId xmlns:a16="http://schemas.microsoft.com/office/drawing/2014/main" id="{458D0C02-BC9E-7A4C-3485-EEF285B629B6}"/>
              </a:ext>
            </a:extLst>
          </p:cNvPr>
          <p:cNvGraphicFramePr>
            <a:graphicFrameLocks/>
          </p:cNvGraphicFramePr>
          <p:nvPr>
            <p:extLst>
              <p:ext uri="{D42A27DB-BD31-4B8C-83A1-F6EECF244321}">
                <p14:modId xmlns:p14="http://schemas.microsoft.com/office/powerpoint/2010/main" val="4124724371"/>
              </p:ext>
            </p:extLst>
          </p:nvPr>
        </p:nvGraphicFramePr>
        <p:xfrm>
          <a:off x="591896" y="3286643"/>
          <a:ext cx="8001001" cy="639397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36F7A5E9-B346-44C5-FFF4-7E68CCAC1EDD}"/>
              </a:ext>
            </a:extLst>
          </p:cNvPr>
          <p:cNvGrpSpPr/>
          <p:nvPr/>
        </p:nvGrpSpPr>
        <p:grpSpPr>
          <a:xfrm>
            <a:off x="8765232" y="3286643"/>
            <a:ext cx="8460665" cy="6393979"/>
            <a:chOff x="-182080" y="2267908"/>
            <a:chExt cx="7645390" cy="7298689"/>
          </a:xfrm>
        </p:grpSpPr>
        <p:graphicFrame>
          <p:nvGraphicFramePr>
            <p:cNvPr id="7" name="Chart 6">
              <a:extLst>
                <a:ext uri="{FF2B5EF4-FFF2-40B4-BE49-F238E27FC236}">
                  <a16:creationId xmlns:a16="http://schemas.microsoft.com/office/drawing/2014/main" id="{06C79DEE-B8B7-0721-2810-3CA8167E8D9E}"/>
                </a:ext>
              </a:extLst>
            </p:cNvPr>
            <p:cNvGraphicFramePr>
              <a:graphicFrameLocks/>
            </p:cNvGraphicFramePr>
            <p:nvPr>
              <p:extLst>
                <p:ext uri="{D42A27DB-BD31-4B8C-83A1-F6EECF244321}">
                  <p14:modId xmlns:p14="http://schemas.microsoft.com/office/powerpoint/2010/main" val="706563599"/>
                </p:ext>
              </p:extLst>
            </p:nvPr>
          </p:nvGraphicFramePr>
          <p:xfrm>
            <a:off x="-182080" y="2267908"/>
            <a:ext cx="6665045" cy="7298689"/>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C0D45F11-1BD5-7DB7-26F0-472DE5586165}"/>
                </a:ext>
              </a:extLst>
            </p:cNvPr>
            <p:cNvSpPr txBox="1"/>
            <p:nvPr/>
          </p:nvSpPr>
          <p:spPr>
            <a:xfrm>
              <a:off x="4848502" y="3864642"/>
              <a:ext cx="2400301" cy="400110"/>
            </a:xfrm>
            <a:prstGeom prst="rect">
              <a:avLst/>
            </a:prstGeom>
            <a:noFill/>
          </p:spPr>
          <p:txBody>
            <a:bodyPr wrap="square" rtlCol="0">
              <a:spAutoFit/>
            </a:bodyPr>
            <a:lstStyle/>
            <a:p>
              <a:pPr algn="ctr"/>
              <a:r>
                <a:rPr lang="en-GB" sz="2000" b="1">
                  <a:latin typeface="Montserrat" pitchFamily="2" charset="77"/>
                  <a:ea typeface="Open Sans" panose="020B0606030504020204" pitchFamily="34" charset="0"/>
                  <a:cs typeface="Open Sans" panose="020B0606030504020204" pitchFamily="34" charset="0"/>
                </a:rPr>
                <a:t>All deployments</a:t>
              </a:r>
            </a:p>
          </p:txBody>
        </p:sp>
        <p:pic>
          <p:nvPicPr>
            <p:cNvPr id="10" name="Picture 9" descr="A screenshot of a graph&#10;&#10;Description automatically generated">
              <a:extLst>
                <a:ext uri="{FF2B5EF4-FFF2-40B4-BE49-F238E27FC236}">
                  <a16:creationId xmlns:a16="http://schemas.microsoft.com/office/drawing/2014/main" id="{5185FF8B-45F2-0C38-B1D6-F9F4BF80D96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633996" y="4259292"/>
              <a:ext cx="2829314" cy="3360708"/>
            </a:xfrm>
            <a:prstGeom prst="rect">
              <a:avLst/>
            </a:prstGeom>
          </p:spPr>
        </p:pic>
      </p:grpSp>
      <p:sp>
        <p:nvSpPr>
          <p:cNvPr id="11" name="Oval 10">
            <a:extLst>
              <a:ext uri="{FF2B5EF4-FFF2-40B4-BE49-F238E27FC236}">
                <a16:creationId xmlns:a16="http://schemas.microsoft.com/office/drawing/2014/main" id="{EE07E9C8-28A1-2703-DB87-2987EF78B817}"/>
              </a:ext>
            </a:extLst>
          </p:cNvPr>
          <p:cNvSpPr/>
          <p:nvPr/>
        </p:nvSpPr>
        <p:spPr>
          <a:xfrm>
            <a:off x="11397342" y="4888086"/>
            <a:ext cx="2087410" cy="1436916"/>
          </a:xfrm>
          <a:prstGeom prst="ellipse">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D1B8A8D9-0DBB-46D9-299F-8D92374D3880}"/>
              </a:ext>
            </a:extLst>
          </p:cNvPr>
          <p:cNvSpPr/>
          <p:nvPr/>
        </p:nvSpPr>
        <p:spPr>
          <a:xfrm>
            <a:off x="14477354" y="5214658"/>
            <a:ext cx="2087410" cy="734786"/>
          </a:xfrm>
          <a:prstGeom prst="ellipse">
            <a:avLst/>
          </a:prstGeom>
          <a:no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FA85D247-C186-FCEC-5C46-F0C28A181962}"/>
              </a:ext>
            </a:extLst>
          </p:cNvPr>
          <p:cNvSpPr txBox="1"/>
          <p:nvPr/>
        </p:nvSpPr>
        <p:spPr>
          <a:xfrm>
            <a:off x="7772840" y="6503250"/>
            <a:ext cx="2724999" cy="461665"/>
          </a:xfrm>
          <a:prstGeom prst="rect">
            <a:avLst/>
          </a:prstGeom>
          <a:noFill/>
        </p:spPr>
        <p:txBody>
          <a:bodyPr wrap="square" rtlCol="0">
            <a:spAutoFit/>
          </a:bodyPr>
          <a:lstStyle/>
          <a:p>
            <a:r>
              <a:rPr lang="en-GB" sz="2400">
                <a:latin typeface="Open Sans" panose="020B0606030504020204" pitchFamily="34" charset="0"/>
                <a:ea typeface="Open Sans" panose="020B0606030504020204" pitchFamily="34" charset="0"/>
                <a:cs typeface="Open Sans" panose="020B0606030504020204" pitchFamily="34" charset="0"/>
              </a:rPr>
              <a:t>Average</a:t>
            </a:r>
          </a:p>
        </p:txBody>
      </p:sp>
      <p:sp>
        <p:nvSpPr>
          <p:cNvPr id="16" name="TextBox 15">
            <a:extLst>
              <a:ext uri="{FF2B5EF4-FFF2-40B4-BE49-F238E27FC236}">
                <a16:creationId xmlns:a16="http://schemas.microsoft.com/office/drawing/2014/main" id="{F50C5109-EAE5-8502-1A29-44A5075D6475}"/>
              </a:ext>
            </a:extLst>
          </p:cNvPr>
          <p:cNvSpPr txBox="1"/>
          <p:nvPr/>
        </p:nvSpPr>
        <p:spPr>
          <a:xfrm>
            <a:off x="7772840" y="7267431"/>
            <a:ext cx="2398428" cy="461665"/>
          </a:xfrm>
          <a:prstGeom prst="rect">
            <a:avLst/>
          </a:prstGeom>
          <a:noFill/>
        </p:spPr>
        <p:txBody>
          <a:bodyPr wrap="square" rtlCol="0">
            <a:spAutoFit/>
          </a:bodyPr>
          <a:lstStyle/>
          <a:p>
            <a:r>
              <a:rPr lang="en-GB" sz="2400">
                <a:latin typeface="Open Sans" panose="020B0606030504020204" pitchFamily="34" charset="0"/>
                <a:ea typeface="Open Sans" panose="020B0606030504020204" pitchFamily="34" charset="0"/>
                <a:cs typeface="Open Sans" panose="020B0606030504020204" pitchFamily="34" charset="0"/>
              </a:rPr>
              <a:t>CEA surge</a:t>
            </a:r>
          </a:p>
        </p:txBody>
      </p:sp>
      <p:sp>
        <p:nvSpPr>
          <p:cNvPr id="18" name="TextBox 17">
            <a:extLst>
              <a:ext uri="{FF2B5EF4-FFF2-40B4-BE49-F238E27FC236}">
                <a16:creationId xmlns:a16="http://schemas.microsoft.com/office/drawing/2014/main" id="{CD93FF41-3A9D-AB5E-09C7-B2184B16774E}"/>
              </a:ext>
            </a:extLst>
          </p:cNvPr>
          <p:cNvSpPr txBox="1"/>
          <p:nvPr/>
        </p:nvSpPr>
        <p:spPr>
          <a:xfrm>
            <a:off x="591896" y="1839856"/>
            <a:ext cx="17173590" cy="523220"/>
          </a:xfrm>
          <a:prstGeom prst="rect">
            <a:avLst/>
          </a:prstGeom>
          <a:noFill/>
        </p:spPr>
        <p:txBody>
          <a:bodyPr wrap="square">
            <a:spAutoFit/>
          </a:bodyPr>
          <a:lstStyle/>
          <a:p>
            <a:pPr>
              <a:spcAft>
                <a:spcPts val="1800"/>
              </a:spcAft>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CEA is more likely to be deployed for epidemics or population movement, than natural disasters</a:t>
            </a:r>
          </a:p>
        </p:txBody>
      </p:sp>
    </p:spTree>
    <p:extLst>
      <p:ext uri="{BB962C8B-B14F-4D97-AF65-F5344CB8AC3E}">
        <p14:creationId xmlns:p14="http://schemas.microsoft.com/office/powerpoint/2010/main" val="2730711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11F72-68B0-38F5-C6D7-C3FA77C3C79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8C673C0-ABC0-43AE-1C4F-392F62C7EDD9}"/>
              </a:ext>
            </a:extLst>
          </p:cNvPr>
          <p:cNvSpPr txBox="1"/>
          <p:nvPr/>
        </p:nvSpPr>
        <p:spPr>
          <a:xfrm>
            <a:off x="463309" y="721991"/>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Trends</a:t>
            </a:r>
          </a:p>
        </p:txBody>
      </p:sp>
      <p:graphicFrame>
        <p:nvGraphicFramePr>
          <p:cNvPr id="7" name="Chart 6">
            <a:extLst>
              <a:ext uri="{FF2B5EF4-FFF2-40B4-BE49-F238E27FC236}">
                <a16:creationId xmlns:a16="http://schemas.microsoft.com/office/drawing/2014/main" id="{7858A8A4-B4DA-A83A-F418-E7CE71552AB0}"/>
              </a:ext>
            </a:extLst>
          </p:cNvPr>
          <p:cNvGraphicFramePr>
            <a:graphicFrameLocks/>
          </p:cNvGraphicFramePr>
          <p:nvPr>
            <p:extLst>
              <p:ext uri="{D42A27DB-BD31-4B8C-83A1-F6EECF244321}">
                <p14:modId xmlns:p14="http://schemas.microsoft.com/office/powerpoint/2010/main" val="1341104825"/>
              </p:ext>
            </p:extLst>
          </p:nvPr>
        </p:nvGraphicFramePr>
        <p:xfrm>
          <a:off x="463309" y="3184072"/>
          <a:ext cx="8207162" cy="6529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ACCA1EFB-A511-F1A5-5536-36FC9DCD30CA}"/>
              </a:ext>
            </a:extLst>
          </p:cNvPr>
          <p:cNvGraphicFramePr>
            <a:graphicFrameLocks/>
          </p:cNvGraphicFramePr>
          <p:nvPr>
            <p:extLst>
              <p:ext uri="{D42A27DB-BD31-4B8C-83A1-F6EECF244321}">
                <p14:modId xmlns:p14="http://schemas.microsoft.com/office/powerpoint/2010/main" val="3775979831"/>
              </p:ext>
            </p:extLst>
          </p:nvPr>
        </p:nvGraphicFramePr>
        <p:xfrm>
          <a:off x="9411303" y="3184071"/>
          <a:ext cx="8207162" cy="652948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1ED6965E-76E2-ACD1-9C9D-BC8481B902A1}"/>
              </a:ext>
            </a:extLst>
          </p:cNvPr>
          <p:cNvSpPr txBox="1"/>
          <p:nvPr/>
        </p:nvSpPr>
        <p:spPr>
          <a:xfrm>
            <a:off x="463309" y="2072455"/>
            <a:ext cx="17173590" cy="523220"/>
          </a:xfrm>
          <a:prstGeom prst="rect">
            <a:avLst/>
          </a:prstGeom>
          <a:noFill/>
        </p:spPr>
        <p:txBody>
          <a:bodyPr wrap="square">
            <a:spAutoFit/>
          </a:bodyPr>
          <a:lstStyle/>
          <a:p>
            <a:pPr>
              <a:spcAft>
                <a:spcPts val="1800"/>
              </a:spcAft>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CEA deployments have declined in the last two years</a:t>
            </a:r>
          </a:p>
        </p:txBody>
      </p:sp>
    </p:spTree>
    <p:extLst>
      <p:ext uri="{BB962C8B-B14F-4D97-AF65-F5344CB8AC3E}">
        <p14:creationId xmlns:p14="http://schemas.microsoft.com/office/powerpoint/2010/main" val="2959547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858A8A4-B4DA-A83A-F418-E7CE71552AB0}"/>
              </a:ext>
            </a:extLst>
          </p:cNvPr>
          <p:cNvGraphicFramePr>
            <a:graphicFrameLocks/>
          </p:cNvGraphicFramePr>
          <p:nvPr>
            <p:extLst>
              <p:ext uri="{D42A27DB-BD31-4B8C-83A1-F6EECF244321}">
                <p14:modId xmlns:p14="http://schemas.microsoft.com/office/powerpoint/2010/main" val="1909639265"/>
              </p:ext>
            </p:extLst>
          </p:nvPr>
        </p:nvGraphicFramePr>
        <p:xfrm>
          <a:off x="482718" y="353800"/>
          <a:ext cx="6695187" cy="4775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DF983FD0-C63A-A247-911A-9679618352AA}"/>
              </a:ext>
            </a:extLst>
          </p:cNvPr>
          <p:cNvGraphicFramePr>
            <a:graphicFrameLocks/>
          </p:cNvGraphicFramePr>
          <p:nvPr>
            <p:extLst>
              <p:ext uri="{D42A27DB-BD31-4B8C-83A1-F6EECF244321}">
                <p14:modId xmlns:p14="http://schemas.microsoft.com/office/powerpoint/2010/main" val="2293856792"/>
              </p:ext>
            </p:extLst>
          </p:nvPr>
        </p:nvGraphicFramePr>
        <p:xfrm>
          <a:off x="7897091" y="353800"/>
          <a:ext cx="6695187" cy="47936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6D7BB678-6C9B-B689-2687-C8964156B2D5}"/>
              </a:ext>
            </a:extLst>
          </p:cNvPr>
          <p:cNvGraphicFramePr>
            <a:graphicFrameLocks/>
          </p:cNvGraphicFramePr>
          <p:nvPr>
            <p:extLst>
              <p:ext uri="{D42A27DB-BD31-4B8C-83A1-F6EECF244321}">
                <p14:modId xmlns:p14="http://schemas.microsoft.com/office/powerpoint/2010/main" val="1702866369"/>
              </p:ext>
            </p:extLst>
          </p:nvPr>
        </p:nvGraphicFramePr>
        <p:xfrm>
          <a:off x="482719" y="5435238"/>
          <a:ext cx="6695186" cy="46178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a:extLst>
              <a:ext uri="{FF2B5EF4-FFF2-40B4-BE49-F238E27FC236}">
                <a16:creationId xmlns:a16="http://schemas.microsoft.com/office/drawing/2014/main" id="{779950F1-C531-D17C-C533-75B16897BD04}"/>
              </a:ext>
            </a:extLst>
          </p:cNvPr>
          <p:cNvGraphicFramePr>
            <a:graphicFrameLocks/>
          </p:cNvGraphicFramePr>
          <p:nvPr>
            <p:extLst>
              <p:ext uri="{D42A27DB-BD31-4B8C-83A1-F6EECF244321}">
                <p14:modId xmlns:p14="http://schemas.microsoft.com/office/powerpoint/2010/main" val="3923811490"/>
              </p:ext>
            </p:extLst>
          </p:nvPr>
        </p:nvGraphicFramePr>
        <p:xfrm>
          <a:off x="7897091" y="5435239"/>
          <a:ext cx="6695186" cy="46178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25941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3B5D-5322-61C2-4C7D-D2319557B66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BA0673-DDC1-47D7-49B6-A2CDEEAF6C71}"/>
              </a:ext>
            </a:extLst>
          </p:cNvPr>
          <p:cNvSpPr txBox="1"/>
          <p:nvPr/>
        </p:nvSpPr>
        <p:spPr>
          <a:xfrm>
            <a:off x="463309" y="836291"/>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Who</a:t>
            </a:r>
          </a:p>
        </p:txBody>
      </p:sp>
      <p:graphicFrame>
        <p:nvGraphicFramePr>
          <p:cNvPr id="6" name="Chart 5">
            <a:extLst>
              <a:ext uri="{FF2B5EF4-FFF2-40B4-BE49-F238E27FC236}">
                <a16:creationId xmlns:a16="http://schemas.microsoft.com/office/drawing/2014/main" id="{196EA3A6-8A53-C43D-A2F0-56E3B46D9A73}"/>
              </a:ext>
            </a:extLst>
          </p:cNvPr>
          <p:cNvGraphicFramePr>
            <a:graphicFrameLocks/>
          </p:cNvGraphicFramePr>
          <p:nvPr>
            <p:extLst>
              <p:ext uri="{D42A27DB-BD31-4B8C-83A1-F6EECF244321}">
                <p14:modId xmlns:p14="http://schemas.microsoft.com/office/powerpoint/2010/main" val="1829146737"/>
              </p:ext>
            </p:extLst>
          </p:nvPr>
        </p:nvGraphicFramePr>
        <p:xfrm>
          <a:off x="0" y="3727688"/>
          <a:ext cx="6139544" cy="44879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FA1E0FC6-FC05-D257-C84B-51E033D59B42}"/>
              </a:ext>
            </a:extLst>
          </p:cNvPr>
          <p:cNvGraphicFramePr>
            <a:graphicFrameLocks/>
          </p:cNvGraphicFramePr>
          <p:nvPr>
            <p:extLst>
              <p:ext uri="{D42A27DB-BD31-4B8C-83A1-F6EECF244321}">
                <p14:modId xmlns:p14="http://schemas.microsoft.com/office/powerpoint/2010/main" val="3082788310"/>
              </p:ext>
            </p:extLst>
          </p:nvPr>
        </p:nvGraphicFramePr>
        <p:xfrm>
          <a:off x="6008915" y="3725301"/>
          <a:ext cx="6139543" cy="44879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375634FC-1683-48E9-B277-99C639990AEF}"/>
              </a:ext>
            </a:extLst>
          </p:cNvPr>
          <p:cNvGraphicFramePr>
            <a:graphicFrameLocks/>
          </p:cNvGraphicFramePr>
          <p:nvPr>
            <p:extLst>
              <p:ext uri="{D42A27DB-BD31-4B8C-83A1-F6EECF244321}">
                <p14:modId xmlns:p14="http://schemas.microsoft.com/office/powerpoint/2010/main" val="2818083073"/>
              </p:ext>
            </p:extLst>
          </p:nvPr>
        </p:nvGraphicFramePr>
        <p:xfrm>
          <a:off x="12148458" y="3725301"/>
          <a:ext cx="6139542" cy="44879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1862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D565C-6264-1117-4A24-21394450A39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A9469C-F971-C1C3-1F65-898A943235A0}"/>
              </a:ext>
            </a:extLst>
          </p:cNvPr>
          <p:cNvSpPr txBox="1"/>
          <p:nvPr/>
        </p:nvSpPr>
        <p:spPr>
          <a:xfrm>
            <a:off x="463309" y="721991"/>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To / From</a:t>
            </a:r>
          </a:p>
        </p:txBody>
      </p:sp>
      <p:sp>
        <p:nvSpPr>
          <p:cNvPr id="8" name="TextBox 7">
            <a:extLst>
              <a:ext uri="{FF2B5EF4-FFF2-40B4-BE49-F238E27FC236}">
                <a16:creationId xmlns:a16="http://schemas.microsoft.com/office/drawing/2014/main" id="{E3B5FB0A-14A9-0A3C-40F4-C84567F2F553}"/>
              </a:ext>
            </a:extLst>
          </p:cNvPr>
          <p:cNvSpPr txBox="1"/>
          <p:nvPr/>
        </p:nvSpPr>
        <p:spPr>
          <a:xfrm>
            <a:off x="4433454" y="3406385"/>
            <a:ext cx="858982" cy="400110"/>
          </a:xfrm>
          <a:prstGeom prst="rect">
            <a:avLst/>
          </a:prstGeom>
          <a:noFill/>
        </p:spPr>
        <p:txBody>
          <a:bodyPr wrap="square" rtlCol="0">
            <a:spAutoFit/>
          </a:bodyPr>
          <a:lstStyle/>
          <a:p>
            <a:r>
              <a:rPr lang="en-GB" sz="2000">
                <a:solidFill>
                  <a:schemeClr val="bg2"/>
                </a:solidFill>
                <a:latin typeface="Open Sans" panose="020B0606030504020204" pitchFamily="34" charset="0"/>
                <a:ea typeface="Open Sans" panose="020B0606030504020204" pitchFamily="34" charset="0"/>
                <a:cs typeface="Open Sans" panose="020B0606030504020204" pitchFamily="34" charset="0"/>
              </a:rPr>
              <a:t>(83)</a:t>
            </a:r>
          </a:p>
        </p:txBody>
      </p:sp>
      <p:graphicFrame>
        <p:nvGraphicFramePr>
          <p:cNvPr id="3" name="Chart 2">
            <a:extLst>
              <a:ext uri="{FF2B5EF4-FFF2-40B4-BE49-F238E27FC236}">
                <a16:creationId xmlns:a16="http://schemas.microsoft.com/office/drawing/2014/main" id="{9966303D-1334-93A7-466C-6D7B0FED9BC0}"/>
              </a:ext>
            </a:extLst>
          </p:cNvPr>
          <p:cNvGraphicFramePr>
            <a:graphicFrameLocks/>
          </p:cNvGraphicFramePr>
          <p:nvPr>
            <p:extLst>
              <p:ext uri="{D42A27DB-BD31-4B8C-83A1-F6EECF244321}">
                <p14:modId xmlns:p14="http://schemas.microsoft.com/office/powerpoint/2010/main" val="939563741"/>
              </p:ext>
            </p:extLst>
          </p:nvPr>
        </p:nvGraphicFramePr>
        <p:xfrm>
          <a:off x="463309" y="2185248"/>
          <a:ext cx="8515351" cy="62339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38FC7A3C-A2FF-F43C-A6B4-BC1606EE07D2}"/>
              </a:ext>
            </a:extLst>
          </p:cNvPr>
          <p:cNvGraphicFramePr>
            <a:graphicFrameLocks/>
          </p:cNvGraphicFramePr>
          <p:nvPr>
            <p:extLst>
              <p:ext uri="{D42A27DB-BD31-4B8C-83A1-F6EECF244321}">
                <p14:modId xmlns:p14="http://schemas.microsoft.com/office/powerpoint/2010/main" val="225318514"/>
              </p:ext>
            </p:extLst>
          </p:nvPr>
        </p:nvGraphicFramePr>
        <p:xfrm>
          <a:off x="9309340" y="2220686"/>
          <a:ext cx="8515349" cy="619850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Table 4">
            <a:extLst>
              <a:ext uri="{FF2B5EF4-FFF2-40B4-BE49-F238E27FC236}">
                <a16:creationId xmlns:a16="http://schemas.microsoft.com/office/drawing/2014/main" id="{8CE8BCAC-B385-9B59-B58D-BEBD6B16F30C}"/>
              </a:ext>
            </a:extLst>
          </p:cNvPr>
          <p:cNvGraphicFramePr>
            <a:graphicFrameLocks noGrp="1"/>
          </p:cNvGraphicFramePr>
          <p:nvPr>
            <p:extLst>
              <p:ext uri="{D42A27DB-BD31-4B8C-83A1-F6EECF244321}">
                <p14:modId xmlns:p14="http://schemas.microsoft.com/office/powerpoint/2010/main" val="2649840045"/>
              </p:ext>
            </p:extLst>
          </p:nvPr>
        </p:nvGraphicFramePr>
        <p:xfrm>
          <a:off x="463309" y="8703430"/>
          <a:ext cx="17416475" cy="1280160"/>
        </p:xfrm>
        <a:graphic>
          <a:graphicData uri="http://schemas.openxmlformats.org/drawingml/2006/table">
            <a:tbl>
              <a:tblPr>
                <a:tableStyleId>{5C22544A-7EE6-4342-B048-85BDC9FD1C3A}</a:tableStyleId>
              </a:tblPr>
              <a:tblGrid>
                <a:gridCol w="4197047">
                  <a:extLst>
                    <a:ext uri="{9D8B030D-6E8A-4147-A177-3AD203B41FA5}">
                      <a16:colId xmlns:a16="http://schemas.microsoft.com/office/drawing/2014/main" val="1183864888"/>
                    </a:ext>
                  </a:extLst>
                </a:gridCol>
                <a:gridCol w="2132184">
                  <a:extLst>
                    <a:ext uri="{9D8B030D-6E8A-4147-A177-3AD203B41FA5}">
                      <a16:colId xmlns:a16="http://schemas.microsoft.com/office/drawing/2014/main" val="154785244"/>
                    </a:ext>
                  </a:extLst>
                </a:gridCol>
                <a:gridCol w="2771811">
                  <a:extLst>
                    <a:ext uri="{9D8B030D-6E8A-4147-A177-3AD203B41FA5}">
                      <a16:colId xmlns:a16="http://schemas.microsoft.com/office/drawing/2014/main" val="1505457670"/>
                    </a:ext>
                  </a:extLst>
                </a:gridCol>
                <a:gridCol w="2771811">
                  <a:extLst>
                    <a:ext uri="{9D8B030D-6E8A-4147-A177-3AD203B41FA5}">
                      <a16:colId xmlns:a16="http://schemas.microsoft.com/office/drawing/2014/main" val="535258503"/>
                    </a:ext>
                  </a:extLst>
                </a:gridCol>
                <a:gridCol w="2771811">
                  <a:extLst>
                    <a:ext uri="{9D8B030D-6E8A-4147-A177-3AD203B41FA5}">
                      <a16:colId xmlns:a16="http://schemas.microsoft.com/office/drawing/2014/main" val="188632719"/>
                    </a:ext>
                  </a:extLst>
                </a:gridCol>
                <a:gridCol w="2771811">
                  <a:extLst>
                    <a:ext uri="{9D8B030D-6E8A-4147-A177-3AD203B41FA5}">
                      <a16:colId xmlns:a16="http://schemas.microsoft.com/office/drawing/2014/main" val="3582422259"/>
                    </a:ext>
                  </a:extLst>
                </a:gridCol>
              </a:tblGrid>
              <a:tr h="328315">
                <a:tc>
                  <a:txBody>
                    <a:bodyPr/>
                    <a:lstStyle/>
                    <a:p>
                      <a:pPr algn="ctr" fontAlgn="b"/>
                      <a:endPar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endParaRPr>
                    </a:p>
                  </a:txBody>
                  <a:tcPr marL="137160" marR="137160" marT="137160" marB="137160" anchor="ctr">
                    <a:solidFill>
                      <a:schemeClr val="accent1"/>
                    </a:solidFill>
                  </a:tcPr>
                </a:tc>
                <a:tc>
                  <a:txBody>
                    <a:bodyPr/>
                    <a:lstStyle/>
                    <a:p>
                      <a:pPr algn="ctr" fontAlgn="b"/>
                      <a:r>
                        <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rPr>
                        <a:t>Once</a:t>
                      </a:r>
                    </a:p>
                  </a:txBody>
                  <a:tcPr marL="137160" marR="137160" marT="137160" marB="137160" anchor="ctr">
                    <a:solidFill>
                      <a:schemeClr val="accent1"/>
                    </a:solidFill>
                  </a:tcPr>
                </a:tc>
                <a:tc>
                  <a:txBody>
                    <a:bodyPr/>
                    <a:lstStyle/>
                    <a:p>
                      <a:pPr algn="ctr" fontAlgn="b"/>
                      <a:r>
                        <a:rPr lang="en-GB" sz="2400" b="1" u="none" strike="noStrike">
                          <a:solidFill>
                            <a:schemeClr val="bg2"/>
                          </a:solidFill>
                          <a:effectLst/>
                          <a:latin typeface="Montserrat" pitchFamily="2" charset="77"/>
                          <a:ea typeface="Open Sans" panose="020B0606030504020204" pitchFamily="34" charset="0"/>
                          <a:cs typeface="Open Sans" panose="020B0606030504020204" pitchFamily="34" charset="0"/>
                        </a:rPr>
                        <a:t>Twice</a:t>
                      </a:r>
                      <a:endPar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endParaRPr>
                    </a:p>
                  </a:txBody>
                  <a:tcPr marL="137160" marR="137160" marT="137160" marB="137160" anchor="ctr">
                    <a:solidFill>
                      <a:schemeClr val="accent1"/>
                    </a:solidFill>
                  </a:tcPr>
                </a:tc>
                <a:tc>
                  <a:txBody>
                    <a:bodyPr/>
                    <a:lstStyle/>
                    <a:p>
                      <a:pPr algn="ctr" fontAlgn="b"/>
                      <a:r>
                        <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rPr>
                        <a:t>3 times</a:t>
                      </a:r>
                    </a:p>
                  </a:txBody>
                  <a:tcPr marL="137160" marR="137160" marT="137160" marB="137160" anchor="ctr">
                    <a:solidFill>
                      <a:schemeClr val="accent1"/>
                    </a:solidFill>
                  </a:tcPr>
                </a:tc>
                <a:tc>
                  <a:txBody>
                    <a:bodyPr/>
                    <a:lstStyle/>
                    <a:p>
                      <a:pPr algn="ctr" fontAlgn="b"/>
                      <a:r>
                        <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rPr>
                        <a:t>4 times</a:t>
                      </a:r>
                    </a:p>
                  </a:txBody>
                  <a:tcPr marL="137160" marR="137160" marT="137160" marB="137160" anchor="ctr">
                    <a:solidFill>
                      <a:schemeClr val="accent1"/>
                    </a:solidFill>
                  </a:tcPr>
                </a:tc>
                <a:tc>
                  <a:txBody>
                    <a:bodyPr/>
                    <a:lstStyle/>
                    <a:p>
                      <a:pPr algn="ctr" fontAlgn="b"/>
                      <a:r>
                        <a:rPr lang="en-GB" sz="2400" b="1" i="0" u="none" strike="noStrike">
                          <a:solidFill>
                            <a:schemeClr val="bg2"/>
                          </a:solidFill>
                          <a:effectLst/>
                          <a:latin typeface="Montserrat" pitchFamily="2" charset="77"/>
                          <a:ea typeface="Open Sans" panose="020B0606030504020204" pitchFamily="34" charset="0"/>
                          <a:cs typeface="Open Sans" panose="020B0606030504020204" pitchFamily="34" charset="0"/>
                        </a:rPr>
                        <a:t>5 times</a:t>
                      </a:r>
                    </a:p>
                  </a:txBody>
                  <a:tcPr marL="137160" marR="137160" marT="137160" marB="137160" anchor="ctr">
                    <a:solidFill>
                      <a:schemeClr val="accent1"/>
                    </a:solidFill>
                  </a:tcPr>
                </a:tc>
                <a:extLst>
                  <a:ext uri="{0D108BD9-81ED-4DB2-BD59-A6C34878D82A}">
                    <a16:rowId xmlns:a16="http://schemas.microsoft.com/office/drawing/2014/main" val="1252101420"/>
                  </a:ext>
                </a:extLst>
              </a:tr>
              <a:tr h="299766">
                <a:tc>
                  <a:txBody>
                    <a:bodyPr/>
                    <a:lstStyle/>
                    <a:p>
                      <a:pPr algn="ctr" fontAlgn="b"/>
                      <a:r>
                        <a:rPr lang="en-GB" sz="24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of deployments</a:t>
                      </a:r>
                    </a:p>
                  </a:txBody>
                  <a:tcPr marL="137160" marR="137160" marT="137160" marB="137160" anchor="ctr"/>
                </a:tc>
                <a:tc>
                  <a:txBody>
                    <a:bodyPr/>
                    <a:lstStyle/>
                    <a:p>
                      <a:pPr algn="ctr" fontAlgn="b"/>
                      <a:r>
                        <a:rPr lang="en-GB" sz="2400" u="none" strike="noStrike">
                          <a:effectLst/>
                          <a:latin typeface="Open Sans" panose="020B0606030504020204" pitchFamily="34" charset="0"/>
                          <a:ea typeface="Open Sans" panose="020B0606030504020204" pitchFamily="34" charset="0"/>
                          <a:cs typeface="Open Sans" panose="020B0606030504020204" pitchFamily="34" charset="0"/>
                        </a:rPr>
                        <a:t>65</a:t>
                      </a:r>
                      <a:endParaRPr lang="en-GB"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137160" marB="137160" anchor="ctr"/>
                </a:tc>
                <a:tc>
                  <a:txBody>
                    <a:bodyPr/>
                    <a:lstStyle/>
                    <a:p>
                      <a:pPr algn="ctr" fontAlgn="b"/>
                      <a:r>
                        <a:rPr lang="en-GB" sz="2400" u="none" strike="noStrike">
                          <a:effectLst/>
                          <a:latin typeface="Open Sans" panose="020B0606030504020204" pitchFamily="34" charset="0"/>
                          <a:ea typeface="Open Sans" panose="020B0606030504020204" pitchFamily="34" charset="0"/>
                          <a:cs typeface="Open Sans" panose="020B0606030504020204" pitchFamily="34" charset="0"/>
                        </a:rPr>
                        <a:t>11</a:t>
                      </a:r>
                      <a:endParaRPr lang="en-GB"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137160" marR="137160" marT="137160" marB="137160" anchor="ctr"/>
                </a:tc>
                <a:tc>
                  <a:txBody>
                    <a:bodyPr/>
                    <a:lstStyle/>
                    <a:p>
                      <a:pPr algn="ctr" fontAlgn="b"/>
                      <a:r>
                        <a:rPr lang="en-GB"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137160" marR="137160" marT="137160" marB="137160" anchor="ctr"/>
                </a:tc>
                <a:tc>
                  <a:txBody>
                    <a:bodyPr/>
                    <a:lstStyle/>
                    <a:p>
                      <a:pPr algn="ctr" fontAlgn="b"/>
                      <a:r>
                        <a:rPr lang="en-GB"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137160" marR="137160" marT="137160" marB="137160" anchor="ctr"/>
                </a:tc>
                <a:tc>
                  <a:txBody>
                    <a:bodyPr/>
                    <a:lstStyle/>
                    <a:p>
                      <a:pPr algn="ctr" fontAlgn="b"/>
                      <a:r>
                        <a:rPr lang="en-GB" sz="2400" b="0"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137160" marR="137160" marT="137160" marB="137160" anchor="ctr"/>
                </a:tc>
                <a:extLst>
                  <a:ext uri="{0D108BD9-81ED-4DB2-BD59-A6C34878D82A}">
                    <a16:rowId xmlns:a16="http://schemas.microsoft.com/office/drawing/2014/main" val="538863214"/>
                  </a:ext>
                </a:extLst>
              </a:tr>
            </a:tbl>
          </a:graphicData>
        </a:graphic>
      </p:graphicFrame>
    </p:spTree>
    <p:extLst>
      <p:ext uri="{BB962C8B-B14F-4D97-AF65-F5344CB8AC3E}">
        <p14:creationId xmlns:p14="http://schemas.microsoft.com/office/powerpoint/2010/main" val="403669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A3DDA-C5A1-A1E5-BD79-8A353AFE00D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EFD609E-4147-0BB2-793C-33A8ECB3AFDA}"/>
              </a:ext>
            </a:extLst>
          </p:cNvPr>
          <p:cNvSpPr txBox="1"/>
          <p:nvPr/>
        </p:nvSpPr>
        <p:spPr>
          <a:xfrm>
            <a:off x="463309" y="721991"/>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To / From</a:t>
            </a:r>
          </a:p>
        </p:txBody>
      </p:sp>
      <p:graphicFrame>
        <p:nvGraphicFramePr>
          <p:cNvPr id="3" name="Chart 2">
            <a:extLst>
              <a:ext uri="{FF2B5EF4-FFF2-40B4-BE49-F238E27FC236}">
                <a16:creationId xmlns:a16="http://schemas.microsoft.com/office/drawing/2014/main" id="{2389E792-3857-2434-815D-F552CB3E5C53}"/>
              </a:ext>
            </a:extLst>
          </p:cNvPr>
          <p:cNvGraphicFramePr>
            <a:graphicFrameLocks/>
          </p:cNvGraphicFramePr>
          <p:nvPr>
            <p:extLst>
              <p:ext uri="{D42A27DB-BD31-4B8C-83A1-F6EECF244321}">
                <p14:modId xmlns:p14="http://schemas.microsoft.com/office/powerpoint/2010/main" val="3692654981"/>
              </p:ext>
            </p:extLst>
          </p:nvPr>
        </p:nvGraphicFramePr>
        <p:xfrm>
          <a:off x="174506" y="2979856"/>
          <a:ext cx="8372475" cy="6111440"/>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2D46BB5E-8A0B-35BB-7E22-F0C30C9D91EA}"/>
              </a:ext>
            </a:extLst>
          </p:cNvPr>
          <p:cNvGrpSpPr/>
          <p:nvPr/>
        </p:nvGrpSpPr>
        <p:grpSpPr>
          <a:xfrm>
            <a:off x="8696841" y="2979856"/>
            <a:ext cx="9591159" cy="6848362"/>
            <a:chOff x="8696841" y="2718599"/>
            <a:chExt cx="9591159" cy="6848362"/>
          </a:xfrm>
        </p:grpSpPr>
        <p:graphicFrame>
          <p:nvGraphicFramePr>
            <p:cNvPr id="4" name="Chart 3">
              <a:extLst>
                <a:ext uri="{FF2B5EF4-FFF2-40B4-BE49-F238E27FC236}">
                  <a16:creationId xmlns:a16="http://schemas.microsoft.com/office/drawing/2014/main" id="{E31E317D-B3F5-B676-2C20-4A4EE8B6CCBB}"/>
                </a:ext>
              </a:extLst>
            </p:cNvPr>
            <p:cNvGraphicFramePr>
              <a:graphicFrameLocks/>
            </p:cNvGraphicFramePr>
            <p:nvPr>
              <p:extLst>
                <p:ext uri="{D42A27DB-BD31-4B8C-83A1-F6EECF244321}">
                  <p14:modId xmlns:p14="http://schemas.microsoft.com/office/powerpoint/2010/main" val="772914256"/>
                </p:ext>
              </p:extLst>
            </p:nvPr>
          </p:nvGraphicFramePr>
          <p:xfrm>
            <a:off x="8696841" y="2718599"/>
            <a:ext cx="8169553" cy="6848362"/>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6A9E3632-DE40-007A-D72F-E3194EC046F3}"/>
                </a:ext>
              </a:extLst>
            </p:cNvPr>
            <p:cNvSpPr txBox="1"/>
            <p:nvPr/>
          </p:nvSpPr>
          <p:spPr>
            <a:xfrm>
              <a:off x="16273463" y="4918939"/>
              <a:ext cx="2014537" cy="707886"/>
            </a:xfrm>
            <a:prstGeom prst="rect">
              <a:avLst/>
            </a:prstGeom>
            <a:noFill/>
          </p:spPr>
          <p:txBody>
            <a:bodyPr wrap="square" rtlCol="0">
              <a:spAutoFit/>
            </a:bodyPr>
            <a:lstStyle/>
            <a:p>
              <a:r>
                <a:rPr lang="en-GB" sz="2000">
                  <a:solidFill>
                    <a:schemeClr val="bg1"/>
                  </a:solidFill>
                  <a:latin typeface="Open Sans" panose="020B0606030504020204" pitchFamily="34" charset="0"/>
                  <a:ea typeface="Open Sans" panose="020B0606030504020204" pitchFamily="34" charset="0"/>
                  <a:cs typeface="Open Sans" panose="020B0606030504020204" pitchFamily="34" charset="0"/>
                </a:rPr>
                <a:t>PNS deployments</a:t>
              </a:r>
            </a:p>
          </p:txBody>
        </p:sp>
        <p:sp>
          <p:nvSpPr>
            <p:cNvPr id="9" name="TextBox 8">
              <a:extLst>
                <a:ext uri="{FF2B5EF4-FFF2-40B4-BE49-F238E27FC236}">
                  <a16:creationId xmlns:a16="http://schemas.microsoft.com/office/drawing/2014/main" id="{E32D8BC3-9F24-ED61-215C-C115C77E3180}"/>
                </a:ext>
              </a:extLst>
            </p:cNvPr>
            <p:cNvSpPr txBox="1"/>
            <p:nvPr/>
          </p:nvSpPr>
          <p:spPr>
            <a:xfrm>
              <a:off x="16273463" y="7616461"/>
              <a:ext cx="2014537" cy="707886"/>
            </a:xfrm>
            <a:prstGeom prst="rect">
              <a:avLst/>
            </a:prstGeom>
            <a:noFill/>
          </p:spPr>
          <p:txBody>
            <a:bodyPr wrap="square" rtlCol="0">
              <a:spAutoFit/>
            </a:bodyPr>
            <a:lstStyle/>
            <a:p>
              <a:r>
                <a:rPr lang="en-GB" sz="2000">
                  <a:solidFill>
                    <a:schemeClr val="bg1"/>
                  </a:solidFill>
                  <a:latin typeface="Open Sans" panose="020B0606030504020204" pitchFamily="34" charset="0"/>
                  <a:ea typeface="Open Sans" panose="020B0606030504020204" pitchFamily="34" charset="0"/>
                  <a:cs typeface="Open Sans" panose="020B0606030504020204" pitchFamily="34" charset="0"/>
                </a:rPr>
                <a:t>NS deployments</a:t>
              </a:r>
            </a:p>
          </p:txBody>
        </p:sp>
      </p:grpSp>
      <p:sp>
        <p:nvSpPr>
          <p:cNvPr id="10" name="Oval 9">
            <a:extLst>
              <a:ext uri="{FF2B5EF4-FFF2-40B4-BE49-F238E27FC236}">
                <a16:creationId xmlns:a16="http://schemas.microsoft.com/office/drawing/2014/main" id="{7FA27B51-B020-E25A-46B7-415FB11CDA73}"/>
              </a:ext>
            </a:extLst>
          </p:cNvPr>
          <p:cNvSpPr/>
          <p:nvPr/>
        </p:nvSpPr>
        <p:spPr>
          <a:xfrm>
            <a:off x="4604657" y="8017328"/>
            <a:ext cx="2155372" cy="156754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8A1C9AC-D0A5-D4EF-2465-F537D0AEE83D}"/>
              </a:ext>
            </a:extLst>
          </p:cNvPr>
          <p:cNvSpPr txBox="1"/>
          <p:nvPr/>
        </p:nvSpPr>
        <p:spPr>
          <a:xfrm>
            <a:off x="8082643" y="2155014"/>
            <a:ext cx="9895114" cy="523220"/>
          </a:xfrm>
          <a:prstGeom prst="rect">
            <a:avLst/>
          </a:prstGeom>
          <a:noFill/>
        </p:spPr>
        <p:txBody>
          <a:bodyPr wrap="square">
            <a:spAutoFit/>
          </a:bodyPr>
          <a:lstStyle/>
          <a:p>
            <a:pPr algn="r">
              <a:spcAft>
                <a:spcPts val="1800"/>
              </a:spcAft>
            </a:pPr>
            <a:r>
              <a:rPr lang="en-US" sz="2800">
                <a:solidFill>
                  <a:schemeClr val="bg1"/>
                </a:solidFill>
                <a:latin typeface="Open Sans" panose="020B0606030504020204" pitchFamily="34" charset="0"/>
                <a:ea typeface="Open Sans" panose="020B0606030504020204" pitchFamily="34" charset="0"/>
                <a:cs typeface="Open Sans" panose="020B0606030504020204" pitchFamily="34" charset="0"/>
              </a:rPr>
              <a:t>NS deployments are decreasing, while PNS are increasing</a:t>
            </a:r>
          </a:p>
        </p:txBody>
      </p:sp>
    </p:spTree>
    <p:extLst>
      <p:ext uri="{BB962C8B-B14F-4D97-AF65-F5344CB8AC3E}">
        <p14:creationId xmlns:p14="http://schemas.microsoft.com/office/powerpoint/2010/main" val="3432941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2AC886-7FFA-8DD2-B4A2-CE59ECA5E17B}"/>
              </a:ext>
            </a:extLst>
          </p:cNvPr>
          <p:cNvSpPr txBox="1"/>
          <p:nvPr/>
        </p:nvSpPr>
        <p:spPr>
          <a:xfrm>
            <a:off x="591897" y="765400"/>
            <a:ext cx="9121729" cy="1426801"/>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review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Purpose</a:t>
            </a:r>
          </a:p>
        </p:txBody>
      </p:sp>
      <p:sp>
        <p:nvSpPr>
          <p:cNvPr id="3" name="TextBox 2">
            <a:extLst>
              <a:ext uri="{FF2B5EF4-FFF2-40B4-BE49-F238E27FC236}">
                <a16:creationId xmlns:a16="http://schemas.microsoft.com/office/drawing/2014/main" id="{4AB7A494-6994-A5F1-5777-A19B151E19AE}"/>
              </a:ext>
            </a:extLst>
          </p:cNvPr>
          <p:cNvSpPr txBox="1"/>
          <p:nvPr/>
        </p:nvSpPr>
        <p:spPr>
          <a:xfrm>
            <a:off x="591897" y="2845059"/>
            <a:ext cx="8207329" cy="6263253"/>
          </a:xfrm>
          <a:prstGeom prst="rect">
            <a:avLst/>
          </a:prstGeom>
          <a:noFill/>
        </p:spPr>
        <p:txBody>
          <a:bodyPr wrap="square" rtlCol="0">
            <a:spAutoFit/>
          </a:bodyPr>
          <a:lstStyle>
            <a:defPPr>
              <a:defRPr lang="en-US"/>
            </a:defPPr>
            <a:lvl1pPr marL="342900" indent="-342900">
              <a:spcAft>
                <a:spcPts val="2400"/>
              </a:spcAft>
              <a:buClr>
                <a:srgbClr val="FF0000"/>
              </a:buClr>
              <a:buFont typeface="Arial" panose="020B0604020202020204" pitchFamily="34" charset="0"/>
              <a:buChar cha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514350" indent="-514350">
              <a:spcBef>
                <a:spcPts val="0"/>
              </a:spcBef>
              <a:spcAft>
                <a:spcPts val="3600"/>
              </a:spcAft>
              <a:buFont typeface="+mj-lt"/>
              <a:buAutoNum type="arabicPeriod"/>
            </a:pPr>
            <a:r>
              <a:rPr lang="en-GB" sz="2800" b="1">
                <a:solidFill>
                  <a:schemeClr val="accent3"/>
                </a:solidFill>
              </a:rPr>
              <a:t>Map current CEA surge capacity </a:t>
            </a:r>
            <a:r>
              <a:rPr lang="en-GB" sz="2800"/>
              <a:t>– Clean, gaps &amp; how to better support people</a:t>
            </a:r>
          </a:p>
          <a:p>
            <a:pPr marL="514350" indent="-514350">
              <a:spcBef>
                <a:spcPts val="0"/>
              </a:spcBef>
              <a:spcAft>
                <a:spcPts val="3600"/>
              </a:spcAft>
              <a:buFont typeface="+mj-lt"/>
              <a:buAutoNum type="arabicPeriod"/>
            </a:pPr>
            <a:r>
              <a:rPr lang="en-GB" sz="2800" b="1">
                <a:solidFill>
                  <a:schemeClr val="accent3"/>
                </a:solidFill>
                <a:latin typeface="Open Sans" panose="020B0606030504020204" pitchFamily="34" charset="0"/>
                <a:ea typeface="Open Sans" panose="020B0606030504020204" pitchFamily="34" charset="0"/>
                <a:cs typeface="Open Sans" panose="020B0606030504020204" pitchFamily="34" charset="0"/>
              </a:rPr>
              <a:t>Analyse CEA surge alerts and deployments </a:t>
            </a:r>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rPr>
              <a:t>– Trends, challenges and ho</a:t>
            </a:r>
            <a:r>
              <a:rPr lang="en-GB" sz="2800"/>
              <a:t>w to better support CEA surge</a:t>
            </a:r>
            <a:endPar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514350" indent="-514350">
              <a:spcBef>
                <a:spcPts val="0"/>
              </a:spcBef>
              <a:spcAft>
                <a:spcPts val="5400"/>
              </a:spcAft>
              <a:buFont typeface="+mj-lt"/>
              <a:buAutoNum type="arabicPeriod"/>
            </a:pPr>
            <a:r>
              <a:rPr lang="en-GB" sz="2800" b="1">
                <a:solidFill>
                  <a:schemeClr val="accent3"/>
                </a:solidFill>
              </a:rPr>
              <a:t>Evaluate the effectiveness of CEA surge trainings </a:t>
            </a:r>
            <a:r>
              <a:rPr lang="en-GB" sz="2800"/>
              <a:t>– how can we better prepare people for deployments and build their skills</a:t>
            </a:r>
            <a:endParaRPr lang="en-GB" sz="2800" b="1">
              <a:solidFill>
                <a:schemeClr val="accent3"/>
              </a:solidFill>
              <a:sym typeface="Arial"/>
            </a:endParaRPr>
          </a:p>
          <a:p>
            <a:pPr marL="0" indent="0" algn="ctr" defTabSz="1371783">
              <a:spcBef>
                <a:spcPts val="0"/>
              </a:spcBef>
              <a:spcAft>
                <a:spcPts val="3600"/>
              </a:spcAft>
              <a:buSzPts val="1760"/>
              <a:buNone/>
            </a:pPr>
            <a:r>
              <a:rPr lang="en-GB" sz="3600" b="1">
                <a:solidFill>
                  <a:schemeClr val="accent3"/>
                </a:solidFill>
                <a:sym typeface="Arial"/>
              </a:rPr>
              <a:t>Guide future direction and investment in CEA surge</a:t>
            </a:r>
            <a:endParaRPr lang="en-GB" sz="3600">
              <a:solidFill>
                <a:schemeClr val="accent3"/>
              </a:solidFill>
              <a:sym typeface="Arial"/>
            </a:endParaRPr>
          </a:p>
        </p:txBody>
      </p:sp>
      <p:pic>
        <p:nvPicPr>
          <p:cNvPr id="4" name="Picture 2">
            <a:extLst>
              <a:ext uri="{FF2B5EF4-FFF2-40B4-BE49-F238E27FC236}">
                <a16:creationId xmlns:a16="http://schemas.microsoft.com/office/drawing/2014/main" id="{2A658FD9-DA2A-3C82-8B8A-8139A05B996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6383"/>
          <a:stretch/>
        </p:blipFill>
        <p:spPr bwMode="auto">
          <a:xfrm>
            <a:off x="9713626" y="0"/>
            <a:ext cx="9121728" cy="1028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48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7BADD-4E72-2BCF-7D68-3A96092E8EAE}"/>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E3852F1-4157-B452-12D3-CBFD207E6955}"/>
              </a:ext>
            </a:extLst>
          </p:cNvPr>
          <p:cNvSpPr txBox="1"/>
          <p:nvPr/>
        </p:nvSpPr>
        <p:spPr>
          <a:xfrm>
            <a:off x="2703399" y="4408563"/>
            <a:ext cx="12881202" cy="2585323"/>
          </a:xfrm>
          <a:prstGeom prst="rect">
            <a:avLst/>
          </a:prstGeom>
          <a:noFill/>
        </p:spPr>
        <p:txBody>
          <a:bodyPr wrap="square">
            <a:spAutoFit/>
          </a:bodyPr>
          <a:lstStyle/>
          <a:p>
            <a:r>
              <a:rPr lang="en-GB" sz="5400" b="1" i="1">
                <a:solidFill>
                  <a:srgbClr val="F5333F"/>
                </a:solidFill>
                <a:latin typeface="Montserrat" pitchFamily="2" charset="77"/>
              </a:rPr>
              <a:t>“for cholera we had people but no money to deploy them”.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5400" b="1" i="0" u="none" strike="noStrike" kern="1200" cap="none" spc="0" normalizeH="0" baseline="0" noProof="0">
              <a:ln>
                <a:noFill/>
              </a:ln>
              <a:solidFill>
                <a:srgbClr val="F5333F"/>
              </a:solidFill>
              <a:effectLst/>
              <a:uLnTx/>
              <a:uFillTx/>
              <a:latin typeface="Montserrat" pitchFamily="2" charset="77"/>
              <a:ea typeface="+mn-ea"/>
              <a:cs typeface="+mn-cs"/>
            </a:endParaRPr>
          </a:p>
        </p:txBody>
      </p:sp>
    </p:spTree>
    <p:extLst>
      <p:ext uri="{BB962C8B-B14F-4D97-AF65-F5344CB8AC3E}">
        <p14:creationId xmlns:p14="http://schemas.microsoft.com/office/powerpoint/2010/main" val="309641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DE851-128D-E351-7DD8-8962D4F3CD5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F7E66A4-6A6A-3C22-4CFB-B07E02240FB8}"/>
              </a:ext>
            </a:extLst>
          </p:cNvPr>
          <p:cNvSpPr txBox="1"/>
          <p:nvPr/>
        </p:nvSpPr>
        <p:spPr>
          <a:xfrm>
            <a:off x="463309" y="721991"/>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Barriers &amp; Help</a:t>
            </a:r>
          </a:p>
        </p:txBody>
      </p:sp>
      <p:graphicFrame>
        <p:nvGraphicFramePr>
          <p:cNvPr id="3" name="Chart 2">
            <a:extLst>
              <a:ext uri="{FF2B5EF4-FFF2-40B4-BE49-F238E27FC236}">
                <a16:creationId xmlns:a16="http://schemas.microsoft.com/office/drawing/2014/main" id="{F3C1684E-A0F1-57E6-9391-C654B4C2DA1E}"/>
              </a:ext>
            </a:extLst>
          </p:cNvPr>
          <p:cNvGraphicFramePr>
            <a:graphicFrameLocks/>
          </p:cNvGraphicFramePr>
          <p:nvPr>
            <p:extLst>
              <p:ext uri="{D42A27DB-BD31-4B8C-83A1-F6EECF244321}">
                <p14:modId xmlns:p14="http://schemas.microsoft.com/office/powerpoint/2010/main" val="415407684"/>
              </p:ext>
            </p:extLst>
          </p:nvPr>
        </p:nvGraphicFramePr>
        <p:xfrm>
          <a:off x="463309" y="2343634"/>
          <a:ext cx="8370726" cy="7222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89C7677-8A94-4264-DECA-076FC30F1B8F}"/>
              </a:ext>
            </a:extLst>
          </p:cNvPr>
          <p:cNvGraphicFramePr>
            <a:graphicFrameLocks/>
          </p:cNvGraphicFramePr>
          <p:nvPr>
            <p:extLst>
              <p:ext uri="{D42A27DB-BD31-4B8C-83A1-F6EECF244321}">
                <p14:modId xmlns:p14="http://schemas.microsoft.com/office/powerpoint/2010/main" val="245949800"/>
              </p:ext>
            </p:extLst>
          </p:nvPr>
        </p:nvGraphicFramePr>
        <p:xfrm>
          <a:off x="9144000" y="2343633"/>
          <a:ext cx="8680693" cy="7222962"/>
        </p:xfrm>
        <a:graphic>
          <a:graphicData uri="http://schemas.openxmlformats.org/drawingml/2006/chart">
            <c:chart xmlns:c="http://schemas.openxmlformats.org/drawingml/2006/chart" xmlns:r="http://schemas.openxmlformats.org/officeDocument/2006/relationships" r:id="rId4"/>
          </a:graphicData>
        </a:graphic>
      </p:graphicFrame>
      <p:sp>
        <p:nvSpPr>
          <p:cNvPr id="6" name="Oval 5">
            <a:extLst>
              <a:ext uri="{FF2B5EF4-FFF2-40B4-BE49-F238E27FC236}">
                <a16:creationId xmlns:a16="http://schemas.microsoft.com/office/drawing/2014/main" id="{902D9745-1454-6B3E-A5B1-2F797479DB28}"/>
              </a:ext>
            </a:extLst>
          </p:cNvPr>
          <p:cNvSpPr/>
          <p:nvPr/>
        </p:nvSpPr>
        <p:spPr>
          <a:xfrm>
            <a:off x="1110341" y="3200400"/>
            <a:ext cx="4392387" cy="1208314"/>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625AB842-1D52-8904-166E-DEE393F45D20}"/>
              </a:ext>
            </a:extLst>
          </p:cNvPr>
          <p:cNvSpPr/>
          <p:nvPr/>
        </p:nvSpPr>
        <p:spPr>
          <a:xfrm>
            <a:off x="8523515" y="2841172"/>
            <a:ext cx="5372100" cy="2481942"/>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97367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78300A-27B2-14C0-45DC-9C5B22FECC6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0B53C2-DE0C-2A05-5246-17C0292297BD}"/>
              </a:ext>
            </a:extLst>
          </p:cNvPr>
          <p:cNvSpPr txBox="1"/>
          <p:nvPr/>
        </p:nvSpPr>
        <p:spPr>
          <a:xfrm>
            <a:off x="463309" y="721991"/>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Challenges</a:t>
            </a:r>
          </a:p>
        </p:txBody>
      </p:sp>
      <p:graphicFrame>
        <p:nvGraphicFramePr>
          <p:cNvPr id="4" name="Chart 3">
            <a:extLst>
              <a:ext uri="{FF2B5EF4-FFF2-40B4-BE49-F238E27FC236}">
                <a16:creationId xmlns:a16="http://schemas.microsoft.com/office/drawing/2014/main" id="{31BE6724-1DAC-B9DB-47E3-994F65959618}"/>
              </a:ext>
            </a:extLst>
          </p:cNvPr>
          <p:cNvGraphicFramePr>
            <a:graphicFrameLocks/>
          </p:cNvGraphicFramePr>
          <p:nvPr>
            <p:extLst>
              <p:ext uri="{D42A27DB-BD31-4B8C-83A1-F6EECF244321}">
                <p14:modId xmlns:p14="http://schemas.microsoft.com/office/powerpoint/2010/main" val="278209794"/>
              </p:ext>
            </p:extLst>
          </p:nvPr>
        </p:nvGraphicFramePr>
        <p:xfrm>
          <a:off x="463309" y="2265025"/>
          <a:ext cx="16398847" cy="7301571"/>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a:extLst>
              <a:ext uri="{FF2B5EF4-FFF2-40B4-BE49-F238E27FC236}">
                <a16:creationId xmlns:a16="http://schemas.microsoft.com/office/drawing/2014/main" id="{55A645CD-0114-7E7B-484B-99854D0FC73D}"/>
              </a:ext>
            </a:extLst>
          </p:cNvPr>
          <p:cNvSpPr/>
          <p:nvPr/>
        </p:nvSpPr>
        <p:spPr>
          <a:xfrm>
            <a:off x="463308" y="2726871"/>
            <a:ext cx="3765791" cy="145324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1744306-FB9B-8B9A-5FBD-AC45B8B76FF9}"/>
              </a:ext>
            </a:extLst>
          </p:cNvPr>
          <p:cNvSpPr/>
          <p:nvPr/>
        </p:nvSpPr>
        <p:spPr>
          <a:xfrm>
            <a:off x="463307" y="5407275"/>
            <a:ext cx="3765791" cy="586150"/>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4F365C52-6252-4DEE-F7F3-0D9B40BCC5DA}"/>
              </a:ext>
            </a:extLst>
          </p:cNvPr>
          <p:cNvSpPr/>
          <p:nvPr/>
        </p:nvSpPr>
        <p:spPr>
          <a:xfrm>
            <a:off x="463307" y="7220587"/>
            <a:ext cx="3765791" cy="586150"/>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69590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C2228-C018-A52C-D9F6-103D9DE614B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FCCFE3E-2F94-D309-EF32-C89A929F9CFE}"/>
              </a:ext>
            </a:extLst>
          </p:cNvPr>
          <p:cNvSpPr txBox="1"/>
          <p:nvPr/>
        </p:nvSpPr>
        <p:spPr>
          <a:xfrm>
            <a:off x="2703399" y="2636033"/>
            <a:ext cx="13530718" cy="59093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5400" b="1" i="1">
                <a:solidFill>
                  <a:srgbClr val="F5333F"/>
                </a:solidFill>
                <a:latin typeface="Montserrat" pitchFamily="2" charset="77"/>
              </a:rPr>
              <a:t>“This affects the sustainability of what we’re doing. The things we put in place are not continued. We need to be able to link CEA within the operation to regular, long-term, CEA actions within the National Society.”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5400" b="1" i="0" u="none" strike="noStrike" kern="1200" cap="none" spc="0" normalizeH="0" baseline="0" noProof="0">
              <a:ln>
                <a:noFill/>
              </a:ln>
              <a:solidFill>
                <a:srgbClr val="F5333F"/>
              </a:solidFill>
              <a:effectLst/>
              <a:uLnTx/>
              <a:uFillTx/>
              <a:latin typeface="Montserrat" pitchFamily="2" charset="77"/>
              <a:ea typeface="+mn-ea"/>
              <a:cs typeface="+mn-cs"/>
            </a:endParaRPr>
          </a:p>
        </p:txBody>
      </p:sp>
    </p:spTree>
    <p:extLst>
      <p:ext uri="{BB962C8B-B14F-4D97-AF65-F5344CB8AC3E}">
        <p14:creationId xmlns:p14="http://schemas.microsoft.com/office/powerpoint/2010/main" val="21277686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25FB2-13E2-72CD-7757-BA6893B06C9E}"/>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4D2D78E-4F2F-024A-49B3-F5B3E050A7D0}"/>
              </a:ext>
            </a:extLst>
          </p:cNvPr>
          <p:cNvSpPr txBox="1"/>
          <p:nvPr/>
        </p:nvSpPr>
        <p:spPr>
          <a:xfrm>
            <a:off x="448733" y="721190"/>
            <a:ext cx="15961481" cy="762003"/>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IFRC Challenges</a:t>
            </a:r>
          </a:p>
        </p:txBody>
      </p:sp>
      <p:sp>
        <p:nvSpPr>
          <p:cNvPr id="2" name="TextBox 1">
            <a:extLst>
              <a:ext uri="{FF2B5EF4-FFF2-40B4-BE49-F238E27FC236}">
                <a16:creationId xmlns:a16="http://schemas.microsoft.com/office/drawing/2014/main" id="{9D84954D-E59C-509C-E515-58474921C6A4}"/>
              </a:ext>
            </a:extLst>
          </p:cNvPr>
          <p:cNvSpPr txBox="1"/>
          <p:nvPr/>
        </p:nvSpPr>
        <p:spPr>
          <a:xfrm>
            <a:off x="448734" y="2765837"/>
            <a:ext cx="8156424" cy="5878532"/>
          </a:xfrm>
          <a:prstGeom prst="rect">
            <a:avLst/>
          </a:prstGeom>
          <a:noFill/>
        </p:spPr>
        <p:txBody>
          <a:bodyPr wrap="square" rtlCol="0">
            <a:spAutoFit/>
          </a:bodyPr>
          <a:lstStyle/>
          <a:p>
            <a:pPr marL="571548" indent="-571548">
              <a:spcBef>
                <a:spcPts val="0"/>
              </a:spcBef>
              <a:spcAft>
                <a:spcPts val="4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Role of Geneva versus the regions in surge selection and support</a:t>
            </a:r>
          </a:p>
          <a:p>
            <a:pPr marL="571548" indent="-571548">
              <a:spcBef>
                <a:spcPts val="0"/>
              </a:spcBef>
              <a:spcAft>
                <a:spcPts val="4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CEA regional staff not being involved in CEA surge alerts, selection and support</a:t>
            </a:r>
          </a:p>
          <a:p>
            <a:pPr marL="571548" indent="-571548">
              <a:spcBef>
                <a:spcPts val="0"/>
              </a:spcBef>
              <a:spcAft>
                <a:spcPts val="4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CEA surge availability for longer deployments</a:t>
            </a:r>
          </a:p>
          <a:p>
            <a:pPr marL="571548" indent="-571548">
              <a:spcBef>
                <a:spcPts val="0"/>
              </a:spcBef>
              <a:spcAft>
                <a:spcPts val="4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Level of technical support required for less experienced CEA surge </a:t>
            </a:r>
          </a:p>
        </p:txBody>
      </p:sp>
      <p:sp>
        <p:nvSpPr>
          <p:cNvPr id="7" name="Rounded Rectangular Callout 6">
            <a:extLst>
              <a:ext uri="{FF2B5EF4-FFF2-40B4-BE49-F238E27FC236}">
                <a16:creationId xmlns:a16="http://schemas.microsoft.com/office/drawing/2014/main" id="{622E54EC-D375-895C-9F55-0EAB731A19D1}"/>
              </a:ext>
            </a:extLst>
          </p:cNvPr>
          <p:cNvSpPr/>
          <p:nvPr/>
        </p:nvSpPr>
        <p:spPr>
          <a:xfrm>
            <a:off x="9144000" y="2765837"/>
            <a:ext cx="8327572" cy="2671577"/>
          </a:xfrm>
          <a:prstGeom prst="wedgeRoundRectCallou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000" kern="100">
                <a:solidFill>
                  <a:schemeClr val="accent3"/>
                </a:solidFill>
                <a:effectLst/>
                <a:latin typeface="Open Sans" panose="020B0606030504020204" pitchFamily="34" charset="0"/>
                <a:ea typeface="Aptos" panose="020B0004020202020204" pitchFamily="34" charset="0"/>
                <a:cs typeface="Arial" panose="020B0604020202020204" pitchFamily="34" charset="0"/>
              </a:rPr>
              <a:t>“</a:t>
            </a:r>
            <a:r>
              <a:rPr lang="en-GB" sz="3000" i="1" kern="100">
                <a:solidFill>
                  <a:schemeClr val="accent3"/>
                </a:solidFill>
                <a:effectLst/>
                <a:latin typeface="Open Sans" panose="020B0606030504020204" pitchFamily="34" charset="0"/>
                <a:ea typeface="Aptos" panose="020B0004020202020204" pitchFamily="34" charset="0"/>
                <a:cs typeface="Arial" panose="020B0604020202020204" pitchFamily="34" charset="0"/>
              </a:rPr>
              <a:t>PNS seconded deployments are impossible to follow up as they don’t see us as a technical line. They only work with the operational manager and their NS manager”</a:t>
            </a:r>
            <a:endParaRPr lang="en-GB" sz="3000">
              <a:solidFill>
                <a:schemeClr val="accent3"/>
              </a:solidFill>
            </a:endParaRPr>
          </a:p>
        </p:txBody>
      </p:sp>
      <p:sp>
        <p:nvSpPr>
          <p:cNvPr id="8" name="Rounded Rectangular Callout 7">
            <a:extLst>
              <a:ext uri="{FF2B5EF4-FFF2-40B4-BE49-F238E27FC236}">
                <a16:creationId xmlns:a16="http://schemas.microsoft.com/office/drawing/2014/main" id="{FCF4888A-AB35-F842-619E-4C9444B40D5E}"/>
              </a:ext>
            </a:extLst>
          </p:cNvPr>
          <p:cNvSpPr/>
          <p:nvPr/>
        </p:nvSpPr>
        <p:spPr>
          <a:xfrm>
            <a:off x="9144000" y="6017313"/>
            <a:ext cx="8327572" cy="2671577"/>
          </a:xfrm>
          <a:prstGeom prst="wedgeRoundRectCallout">
            <a:avLst>
              <a:gd name="adj1" fmla="val 13285"/>
              <a:gd name="adj2" fmla="val 66778"/>
              <a:gd name="adj3" fmla="val 16667"/>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kern="100">
                <a:solidFill>
                  <a:schemeClr val="accent3"/>
                </a:solidFill>
                <a:effectLst/>
                <a:latin typeface="Open Sans" panose="020B0606030504020204" pitchFamily="34" charset="0"/>
                <a:ea typeface="Aptos" panose="020B0004020202020204" pitchFamily="34" charset="0"/>
                <a:cs typeface="Arial" panose="020B0604020202020204" pitchFamily="34" charset="0"/>
              </a:rPr>
              <a:t>“</a:t>
            </a:r>
            <a:r>
              <a:rPr lang="en-GB" sz="3000" i="1" kern="100">
                <a:solidFill>
                  <a:schemeClr val="accent3"/>
                </a:solidFill>
                <a:effectLst/>
                <a:latin typeface="Open Sans" panose="020B0606030504020204" pitchFamily="34" charset="0"/>
                <a:ea typeface="Aptos" panose="020B0004020202020204" pitchFamily="34" charset="0"/>
                <a:cs typeface="Arial" panose="020B0604020202020204" pitchFamily="34" charset="0"/>
              </a:rPr>
              <a:t>Our opportunities don’t fit everyone on the roster. Many are not dedicated CEA staff, and they have multiple roles. So, if they go away for 3 months, then 2 or 3 positions within the NS are empty.” </a:t>
            </a:r>
            <a:endParaRPr lang="en-GB" sz="3000">
              <a:solidFill>
                <a:schemeClr val="accent3"/>
              </a:solidFill>
            </a:endParaRPr>
          </a:p>
        </p:txBody>
      </p:sp>
    </p:spTree>
    <p:extLst>
      <p:ext uri="{BB962C8B-B14F-4D97-AF65-F5344CB8AC3E}">
        <p14:creationId xmlns:p14="http://schemas.microsoft.com/office/powerpoint/2010/main" val="408803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F194-4162-BDA2-59CD-14BB2F3FD25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FFBCAD-58CF-4790-AF5F-A944F616C088}"/>
              </a:ext>
            </a:extLst>
          </p:cNvPr>
          <p:cNvSpPr txBox="1"/>
          <p:nvPr/>
        </p:nvSpPr>
        <p:spPr>
          <a:xfrm>
            <a:off x="726622" y="1175150"/>
            <a:ext cx="15438664" cy="3785652"/>
          </a:xfrm>
          <a:prstGeom prst="rect">
            <a:avLst/>
          </a:prstGeom>
          <a:noFill/>
        </p:spPr>
        <p:txBody>
          <a:bodyPr wrap="square">
            <a:spAutoFit/>
          </a:bodyPr>
          <a:lstStyle/>
          <a:p>
            <a:r>
              <a:rPr lang="en-GB" sz="4800" b="1" i="1">
                <a:solidFill>
                  <a:srgbClr val="F5333F"/>
                </a:solidFill>
                <a:latin typeface="Montserrat" pitchFamily="2" charset="77"/>
              </a:rPr>
              <a:t>“I had to educate the other sectors on the role of CEA. This was time-consuming and made it harder to integrate accountability in the response. Other sectors need to include CEA sessions in their surge trainings.” </a:t>
            </a:r>
          </a:p>
        </p:txBody>
      </p:sp>
      <p:sp>
        <p:nvSpPr>
          <p:cNvPr id="8" name="TextBox 7">
            <a:extLst>
              <a:ext uri="{FF2B5EF4-FFF2-40B4-BE49-F238E27FC236}">
                <a16:creationId xmlns:a16="http://schemas.microsoft.com/office/drawing/2014/main" id="{862249F0-A74F-2BC2-C9D0-CA2EADE345C0}"/>
              </a:ext>
            </a:extLst>
          </p:cNvPr>
          <p:cNvSpPr txBox="1"/>
          <p:nvPr/>
        </p:nvSpPr>
        <p:spPr>
          <a:xfrm>
            <a:off x="6041572" y="6066450"/>
            <a:ext cx="11809640" cy="3046988"/>
          </a:xfrm>
          <a:prstGeom prst="rect">
            <a:avLst/>
          </a:prstGeom>
          <a:noFill/>
        </p:spPr>
        <p:txBody>
          <a:bodyPr wrap="square">
            <a:spAutoFit/>
          </a:bodyPr>
          <a:lstStyle/>
          <a:p>
            <a:pPr algn="r"/>
            <a:r>
              <a:rPr lang="en-GB" sz="4800" b="1" i="1">
                <a:solidFill>
                  <a:srgbClr val="F5333F"/>
                </a:solidFill>
                <a:latin typeface="Montserrat" pitchFamily="2" charset="77"/>
              </a:rPr>
              <a:t>“the first deployment commonly don’t realise they need to negotiate with the entire operation to get things done”. </a:t>
            </a:r>
          </a:p>
        </p:txBody>
      </p:sp>
    </p:spTree>
    <p:extLst>
      <p:ext uri="{BB962C8B-B14F-4D97-AF65-F5344CB8AC3E}">
        <p14:creationId xmlns:p14="http://schemas.microsoft.com/office/powerpoint/2010/main" val="284741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3EC77-66D1-4B29-0855-E102F5679A5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2E8FA5A-C99F-168F-D8C3-9F279FAA446D}"/>
              </a:ext>
            </a:extLst>
          </p:cNvPr>
          <p:cNvSpPr txBox="1"/>
          <p:nvPr/>
        </p:nvSpPr>
        <p:spPr>
          <a:xfrm>
            <a:off x="463309" y="721991"/>
            <a:ext cx="14163194" cy="762003"/>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CEA</a:t>
            </a:r>
            <a:r>
              <a:rPr lang="en-US" sz="5400" b="1">
                <a:solidFill>
                  <a:schemeClr val="bg1"/>
                </a:solidFill>
                <a:latin typeface="Montserrat" pitchFamily="2" charset="77"/>
                <a:ea typeface="Roboto Black" panose="02000000000000000000" pitchFamily="2" charset="0"/>
                <a:cs typeface="Open Sans Light" panose="020B0306030504020204" pitchFamily="34" charset="0"/>
              </a:rPr>
              <a:t>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Challenges</a:t>
            </a:r>
          </a:p>
        </p:txBody>
      </p:sp>
      <p:graphicFrame>
        <p:nvGraphicFramePr>
          <p:cNvPr id="3" name="Chart 2">
            <a:extLst>
              <a:ext uri="{FF2B5EF4-FFF2-40B4-BE49-F238E27FC236}">
                <a16:creationId xmlns:a16="http://schemas.microsoft.com/office/drawing/2014/main" id="{B5C1DD18-5860-9F0A-BAFD-393F31EA9AA9}"/>
              </a:ext>
            </a:extLst>
          </p:cNvPr>
          <p:cNvGraphicFramePr>
            <a:graphicFrameLocks/>
          </p:cNvGraphicFramePr>
          <p:nvPr>
            <p:extLst>
              <p:ext uri="{D42A27DB-BD31-4B8C-83A1-F6EECF244321}">
                <p14:modId xmlns:p14="http://schemas.microsoft.com/office/powerpoint/2010/main" val="1351343116"/>
              </p:ext>
            </p:extLst>
          </p:nvPr>
        </p:nvGraphicFramePr>
        <p:xfrm>
          <a:off x="463308" y="2378363"/>
          <a:ext cx="16600325" cy="7188233"/>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47C39FE3-4BC3-6C49-E6F5-B3E8AC2C80CE}"/>
              </a:ext>
            </a:extLst>
          </p:cNvPr>
          <p:cNvSpPr/>
          <p:nvPr/>
        </p:nvSpPr>
        <p:spPr>
          <a:xfrm>
            <a:off x="1224367" y="2677885"/>
            <a:ext cx="3765791" cy="145324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7D33108-904B-9708-14AC-3DB722FED6BD}"/>
              </a:ext>
            </a:extLst>
          </p:cNvPr>
          <p:cNvSpPr/>
          <p:nvPr/>
        </p:nvSpPr>
        <p:spPr>
          <a:xfrm>
            <a:off x="1224366" y="7910225"/>
            <a:ext cx="3765791" cy="662275"/>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2793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5FDC8-2212-AB71-4FD6-C97183EE2038}"/>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B19AE12-38BE-5B7B-4780-7474FF60CF09}"/>
              </a:ext>
            </a:extLst>
          </p:cNvPr>
          <p:cNvSpPr txBox="1"/>
          <p:nvPr/>
        </p:nvSpPr>
        <p:spPr>
          <a:xfrm>
            <a:off x="1702253" y="1404809"/>
            <a:ext cx="15916275" cy="747897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b="1" i="1">
                <a:solidFill>
                  <a:srgbClr val="F5333F"/>
                </a:solidFill>
                <a:latin typeface="Montserrat" pitchFamily="2" charset="77"/>
              </a:rPr>
              <a:t>“There were some operations where I didn't have any problems, and others where I really struggled to do anything. Integrating CEA requires not only the knowledge you learned in trainings, or your own work experience, but also the way you behave with your colleagues and leadership. There will be times when you will have to impose yourself to do your job, times when you will have to be patient, and times when you will have to be diplomatic.” </a:t>
            </a:r>
          </a:p>
        </p:txBody>
      </p:sp>
    </p:spTree>
    <p:extLst>
      <p:ext uri="{BB962C8B-B14F-4D97-AF65-F5344CB8AC3E}">
        <p14:creationId xmlns:p14="http://schemas.microsoft.com/office/powerpoint/2010/main" val="3891567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A17BE-8C4D-5F83-72BA-EEA94F3D20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D321216-D383-9E84-5AE0-FA511B8444F3}"/>
              </a:ext>
            </a:extLst>
          </p:cNvPr>
          <p:cNvSpPr txBox="1"/>
          <p:nvPr/>
        </p:nvSpPr>
        <p:spPr>
          <a:xfrm>
            <a:off x="463309" y="721991"/>
            <a:ext cx="14163194"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Support</a:t>
            </a:r>
          </a:p>
        </p:txBody>
      </p:sp>
      <p:graphicFrame>
        <p:nvGraphicFramePr>
          <p:cNvPr id="4" name="Chart 3">
            <a:extLst>
              <a:ext uri="{FF2B5EF4-FFF2-40B4-BE49-F238E27FC236}">
                <a16:creationId xmlns:a16="http://schemas.microsoft.com/office/drawing/2014/main" id="{469BAF73-AD53-1EE1-1049-9DFA1594D849}"/>
              </a:ext>
            </a:extLst>
          </p:cNvPr>
          <p:cNvGraphicFramePr>
            <a:graphicFrameLocks/>
          </p:cNvGraphicFramePr>
          <p:nvPr>
            <p:extLst>
              <p:ext uri="{D42A27DB-BD31-4B8C-83A1-F6EECF244321}">
                <p14:modId xmlns:p14="http://schemas.microsoft.com/office/powerpoint/2010/main" val="3198378518"/>
              </p:ext>
            </p:extLst>
          </p:nvPr>
        </p:nvGraphicFramePr>
        <p:xfrm>
          <a:off x="463309" y="2309248"/>
          <a:ext cx="10834955" cy="71333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2F91B697-F97C-57FC-60A2-B1F27A7D0A7D}"/>
              </a:ext>
            </a:extLst>
          </p:cNvPr>
          <p:cNvGraphicFramePr>
            <a:graphicFrameLocks/>
          </p:cNvGraphicFramePr>
          <p:nvPr>
            <p:extLst>
              <p:ext uri="{D42A27DB-BD31-4B8C-83A1-F6EECF244321}">
                <p14:modId xmlns:p14="http://schemas.microsoft.com/office/powerpoint/2010/main" val="241114807"/>
              </p:ext>
            </p:extLst>
          </p:nvPr>
        </p:nvGraphicFramePr>
        <p:xfrm>
          <a:off x="11995688" y="2309247"/>
          <a:ext cx="5966848" cy="7005233"/>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319B2530-CBDA-A030-4830-D294DC4C9DFC}"/>
              </a:ext>
            </a:extLst>
          </p:cNvPr>
          <p:cNvSpPr/>
          <p:nvPr/>
        </p:nvSpPr>
        <p:spPr>
          <a:xfrm>
            <a:off x="325463" y="3102429"/>
            <a:ext cx="6516207" cy="1322614"/>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BF543BF2-80C8-B9C9-9A51-AC1F598D14DD}"/>
              </a:ext>
            </a:extLst>
          </p:cNvPr>
          <p:cNvSpPr/>
          <p:nvPr/>
        </p:nvSpPr>
        <p:spPr>
          <a:xfrm>
            <a:off x="11995688" y="7641771"/>
            <a:ext cx="1736641" cy="145324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2074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6D2D3-2CB1-24C3-8DA0-7D3F228414F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F126E99-F8E9-854D-FC95-09B6CCB5CAB1}"/>
              </a:ext>
            </a:extLst>
          </p:cNvPr>
          <p:cNvSpPr txBox="1"/>
          <p:nvPr/>
        </p:nvSpPr>
        <p:spPr>
          <a:xfrm>
            <a:off x="1450181" y="2882136"/>
            <a:ext cx="15387637" cy="452431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b="1" i="1">
                <a:solidFill>
                  <a:srgbClr val="F5333F"/>
                </a:solidFill>
                <a:latin typeface="Montserrat" pitchFamily="2" charset="77"/>
              </a:rPr>
              <a:t>“When I was deployed, I felt I had a strong CEA network across the Europe region and with the Geneva team, and that was so helpful throughout the response, especially for troubleshooting technical issues, and learning from other CEA delegates in real time”  </a:t>
            </a:r>
          </a:p>
        </p:txBody>
      </p:sp>
    </p:spTree>
    <p:extLst>
      <p:ext uri="{BB962C8B-B14F-4D97-AF65-F5344CB8AC3E}">
        <p14:creationId xmlns:p14="http://schemas.microsoft.com/office/powerpoint/2010/main" val="3568080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00919-F0B5-85CA-9308-F5F997BB4D87}"/>
            </a:ext>
          </a:extLst>
        </p:cNvPr>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0EECB3CD-EC5B-1A7F-39B8-BD97494A5B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3707910" y="2098647"/>
            <a:ext cx="3190075" cy="3252162"/>
          </a:xfrm>
          <a:prstGeom prst="rect">
            <a:avLst/>
          </a:prstGeom>
        </p:spPr>
      </p:pic>
      <p:pic>
        <p:nvPicPr>
          <p:cNvPr id="13" name="Picture 12" descr="Logo&#10;&#10;Description automatically generated">
            <a:extLst>
              <a:ext uri="{FF2B5EF4-FFF2-40B4-BE49-F238E27FC236}">
                <a16:creationId xmlns:a16="http://schemas.microsoft.com/office/drawing/2014/main" id="{18A580A0-2D5F-0617-DBBA-0E5E9FFEC8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79710" y="2483512"/>
            <a:ext cx="3217413" cy="2660782"/>
          </a:xfrm>
          <a:prstGeom prst="rect">
            <a:avLst/>
          </a:prstGeom>
        </p:spPr>
      </p:pic>
      <p:sp>
        <p:nvSpPr>
          <p:cNvPr id="14" name="TextBox 13">
            <a:extLst>
              <a:ext uri="{FF2B5EF4-FFF2-40B4-BE49-F238E27FC236}">
                <a16:creationId xmlns:a16="http://schemas.microsoft.com/office/drawing/2014/main" id="{6E7260BE-C820-7296-E047-02D49774B09A}"/>
              </a:ext>
            </a:extLst>
          </p:cNvPr>
          <p:cNvSpPr txBox="1"/>
          <p:nvPr/>
        </p:nvSpPr>
        <p:spPr>
          <a:xfrm>
            <a:off x="747896" y="5454636"/>
            <a:ext cx="4974629" cy="3970318"/>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800">
                <a:solidFill>
                  <a:srgbClr val="000000"/>
                </a:solidFill>
                <a:latin typeface="Montserrat"/>
              </a:rPr>
              <a:t>C</a:t>
            </a:r>
            <a:r>
              <a:rPr kumimoji="0" lang="en-CH" sz="2800" b="0" i="0" u="none" strike="noStrike" kern="1200" cap="none" spc="0" normalizeH="0" baseline="0" noProof="0">
                <a:ln>
                  <a:noFill/>
                </a:ln>
                <a:solidFill>
                  <a:srgbClr val="000000"/>
                </a:solidFill>
                <a:effectLst/>
                <a:uLnTx/>
                <a:uFillTx/>
                <a:latin typeface="Montserrat"/>
                <a:ea typeface="+mn-ea"/>
                <a:cs typeface="+mn-cs"/>
              </a:rPr>
              <a:t>ompetency/scenario based</a:t>
            </a:r>
            <a:r>
              <a:rPr kumimoji="0" lang="en-GB" sz="2800" b="0" i="0" u="none" strike="noStrike" kern="1200" cap="none" spc="0" normalizeH="0" baseline="0" noProof="0">
                <a:ln>
                  <a:noFill/>
                </a:ln>
                <a:solidFill>
                  <a:srgbClr val="000000"/>
                </a:solidFill>
                <a:effectLst/>
                <a:uLnTx/>
                <a:uFillTx/>
                <a:latin typeface="Montserrat"/>
                <a:ea typeface="+mn-ea"/>
                <a:cs typeface="+mn-cs"/>
              </a:rPr>
              <a:t> </a:t>
            </a:r>
            <a:r>
              <a:rPr kumimoji="0" lang="en-GB" sz="2800" b="0" i="0" u="none" strike="noStrike" kern="1200" cap="none" spc="0" normalizeH="0" baseline="0" noProof="0">
                <a:ln>
                  <a:noFill/>
                </a:ln>
                <a:solidFill>
                  <a:schemeClr val="accent3"/>
                </a:solidFill>
                <a:effectLst/>
                <a:uLnTx/>
                <a:uFillTx/>
                <a:latin typeface="Montserrat"/>
                <a:ea typeface="+mn-ea"/>
                <a:cs typeface="+mn-cs"/>
              </a:rPr>
              <a:t>CEA</a:t>
            </a:r>
            <a:r>
              <a:rPr kumimoji="0" lang="en-CH" sz="2800" b="0" i="0" u="none" strike="noStrike" kern="1200" cap="none" spc="0" normalizeH="0" baseline="0" noProof="0">
                <a:ln>
                  <a:noFill/>
                </a:ln>
                <a:solidFill>
                  <a:schemeClr val="accent3"/>
                </a:solidFill>
                <a:effectLst/>
                <a:uLnTx/>
                <a:uFillTx/>
                <a:latin typeface="Montserrat"/>
                <a:ea typeface="+mn-ea"/>
                <a:cs typeface="+mn-cs"/>
              </a:rPr>
              <a:t> surge training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H" sz="2800" b="0" i="0" u="none" strike="noStrike" kern="1200" cap="none" spc="0" normalizeH="0" baseline="0" noProof="0">
              <a:ln>
                <a:noFill/>
              </a:ln>
              <a:solidFill>
                <a:srgbClr val="F5333F"/>
              </a:solidFill>
              <a:effectLst/>
              <a:uLnTx/>
              <a:uFillTx/>
              <a:latin typeface="Montserra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solidFill>
                  <a:srgbClr val="000000"/>
                </a:solidFill>
                <a:effectLst/>
                <a:uLnTx/>
                <a:uFillTx/>
                <a:latin typeface="Montserrat"/>
                <a:ea typeface="+mn-ea"/>
                <a:cs typeface="+mn-cs"/>
              </a:rPr>
              <a:t>6 CEA surge trainings since 2017</a:t>
            </a:r>
            <a:endParaRPr kumimoji="0" lang="en-CH" sz="2800" b="0" i="0" u="none" strike="noStrike" kern="1200" cap="none" spc="0" normalizeH="0" baseline="0" noProof="0">
              <a:ln>
                <a:noFill/>
              </a:ln>
              <a:solidFill>
                <a:srgbClr val="000000"/>
              </a:solidFill>
              <a:effectLst/>
              <a:uLnTx/>
              <a:uFillTx/>
              <a:latin typeface="Montserra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a:ln>
                <a:noFill/>
              </a:ln>
              <a:solidFill>
                <a:srgbClr val="000000"/>
              </a:solidFill>
              <a:effectLst/>
              <a:uLnTx/>
              <a:uFillTx/>
              <a:latin typeface="Montserrat" pitchFamily="2" charset="77"/>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GB" sz="2800">
                <a:solidFill>
                  <a:srgbClr val="000000"/>
                </a:solidFill>
                <a:latin typeface="Montserrat" pitchFamily="2" charset="77"/>
              </a:rPr>
              <a:t>Average cost of CHF 60,000</a:t>
            </a:r>
            <a:endParaRPr kumimoji="0" lang="en-CH" sz="2800" b="0" i="0" u="none" strike="noStrike" kern="1200" cap="none" spc="0" normalizeH="0" baseline="0" noProof="0">
              <a:ln>
                <a:noFill/>
              </a:ln>
              <a:solidFill>
                <a:srgbClr val="000000"/>
              </a:solidFill>
              <a:effectLst/>
              <a:uLnTx/>
              <a:uFillTx/>
              <a:latin typeface="Montserrat" pitchFamily="2" charset="77"/>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H" sz="2800" b="0" i="0" u="none" strike="noStrike" kern="1200" cap="none" spc="0" normalizeH="0" baseline="0" noProof="0">
              <a:ln>
                <a:noFill/>
              </a:ln>
              <a:solidFill>
                <a:srgbClr val="000000"/>
              </a:solidFill>
              <a:effectLst/>
              <a:uLnTx/>
              <a:uFillTx/>
              <a:latin typeface="Montserrat" pitchFamily="2" charset="77"/>
              <a:ea typeface="+mn-ea"/>
              <a:cs typeface="+mn-cs"/>
            </a:endParaRPr>
          </a:p>
        </p:txBody>
      </p:sp>
      <p:sp>
        <p:nvSpPr>
          <p:cNvPr id="9" name="Oval 8">
            <a:extLst>
              <a:ext uri="{FF2B5EF4-FFF2-40B4-BE49-F238E27FC236}">
                <a16:creationId xmlns:a16="http://schemas.microsoft.com/office/drawing/2014/main" id="{65FD8118-D3E6-9CB1-AECF-D44C056AED41}"/>
              </a:ext>
            </a:extLst>
          </p:cNvPr>
          <p:cNvSpPr>
            <a:spLocks noChangeAspect="1"/>
          </p:cNvSpPr>
          <p:nvPr/>
        </p:nvSpPr>
        <p:spPr>
          <a:xfrm>
            <a:off x="1640172" y="2068667"/>
            <a:ext cx="3190076" cy="3453330"/>
          </a:xfrm>
          <a:prstGeom prst="ellipse">
            <a:avLst/>
          </a:prstGeom>
          <a:blipFill>
            <a:blip r:embed="rId5" cstate="screen">
              <a:extLst>
                <a:ext uri="{28A0092B-C50C-407E-A947-70E740481C1C}">
                  <a14:useLocalDpi xmlns:a14="http://schemas.microsoft.com/office/drawing/2010/main"/>
                </a:ext>
              </a:extLst>
            </a:blip>
            <a:srcRect/>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3F3F3F">
                  <a:hueOff val="0"/>
                  <a:satOff val="0"/>
                  <a:lumOff val="0"/>
                  <a:alphaOff val="0"/>
                </a:srgb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ADE9621-EBDC-1378-53C9-E40083F41484}"/>
              </a:ext>
            </a:extLst>
          </p:cNvPr>
          <p:cNvSpPr txBox="1"/>
          <p:nvPr/>
        </p:nvSpPr>
        <p:spPr>
          <a:xfrm>
            <a:off x="13707910" y="5454636"/>
            <a:ext cx="3469405" cy="2677656"/>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5333F"/>
                </a:solidFill>
                <a:effectLst/>
                <a:uLnTx/>
                <a:uFillTx/>
                <a:latin typeface="Montserrat"/>
                <a:ea typeface="+mn-ea"/>
                <a:cs typeface="+mn-cs"/>
              </a:rPr>
              <a:t>10 CEA Minimum Actions in Emergencies</a:t>
            </a:r>
            <a:endParaRPr kumimoji="0" lang="en-US" sz="2800" b="0" i="0" u="none" strike="noStrike" kern="1200" cap="none" spc="0" normalizeH="0" baseline="0" noProof="0">
              <a:ln>
                <a:noFill/>
              </a:ln>
              <a:solidFill>
                <a:srgbClr val="000000"/>
              </a:solidFill>
              <a:effectLst/>
              <a:uLnTx/>
              <a:uFillTx/>
              <a:latin typeface="Montserra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H" sz="2800" b="0" i="0" u="none" strike="noStrike" kern="1200" cap="none" spc="0" normalizeH="0" baseline="0" noProof="0">
              <a:ln>
                <a:noFill/>
              </a:ln>
              <a:solidFill>
                <a:srgbClr val="000000"/>
              </a:solidFill>
              <a:effectLst/>
              <a:uLnTx/>
              <a:uFillTx/>
              <a:latin typeface="Montserrat" pitchFamily="2" charset="77"/>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effectLst/>
                <a:uLnTx/>
                <a:uFillTx/>
                <a:latin typeface="Montserrat"/>
                <a:ea typeface="+mn-ea"/>
                <a:cs typeface="+mn-cs"/>
              </a:rPr>
              <a:t>Guidelines, tools, training packs</a:t>
            </a:r>
          </a:p>
        </p:txBody>
      </p:sp>
      <p:sp>
        <p:nvSpPr>
          <p:cNvPr id="2" name="TextBox 1">
            <a:extLst>
              <a:ext uri="{FF2B5EF4-FFF2-40B4-BE49-F238E27FC236}">
                <a16:creationId xmlns:a16="http://schemas.microsoft.com/office/drawing/2014/main" id="{B50880A8-8EA8-CF3E-F6B6-663E36E0DBF3}"/>
              </a:ext>
            </a:extLst>
          </p:cNvPr>
          <p:cNvSpPr txBox="1"/>
          <p:nvPr/>
        </p:nvSpPr>
        <p:spPr>
          <a:xfrm>
            <a:off x="591897" y="915302"/>
            <a:ext cx="10283921"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review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Journey</a:t>
            </a:r>
          </a:p>
        </p:txBody>
      </p:sp>
      <p:sp>
        <p:nvSpPr>
          <p:cNvPr id="4" name="TextBox 3">
            <a:extLst>
              <a:ext uri="{FF2B5EF4-FFF2-40B4-BE49-F238E27FC236}">
                <a16:creationId xmlns:a16="http://schemas.microsoft.com/office/drawing/2014/main" id="{7038B01F-5993-B048-16AA-63A7E4FEEF2B}"/>
              </a:ext>
            </a:extLst>
          </p:cNvPr>
          <p:cNvSpPr txBox="1"/>
          <p:nvPr/>
        </p:nvSpPr>
        <p:spPr>
          <a:xfrm>
            <a:off x="7072337" y="5454636"/>
            <a:ext cx="5032157" cy="4401205"/>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800">
                <a:solidFill>
                  <a:schemeClr val="accent3"/>
                </a:solidFill>
                <a:latin typeface="Montserrat"/>
              </a:rPr>
              <a:t>CEA Technical Competency Framework</a:t>
            </a:r>
            <a:endParaRPr kumimoji="0" lang="en-CH" sz="2800" b="0" i="0" u="none" strike="noStrike" kern="1200" cap="none" spc="0" normalizeH="0" baseline="0" noProof="0">
              <a:ln>
                <a:noFill/>
              </a:ln>
              <a:solidFill>
                <a:schemeClr val="accent3"/>
              </a:solidFill>
              <a:effectLst/>
              <a:uLnTx/>
              <a:uFillTx/>
              <a:latin typeface="Montserrat"/>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H" sz="2800" b="0" i="0" u="none" strike="noStrike" kern="1200" cap="none" spc="0" normalizeH="0" baseline="0" noProof="0">
              <a:ln>
                <a:noFill/>
              </a:ln>
              <a:solidFill>
                <a:srgbClr val="F5333F"/>
              </a:solidFill>
              <a:effectLst/>
              <a:uLnTx/>
              <a:uFillTx/>
              <a:latin typeface="Montserra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effectLst/>
                <a:uLnTx/>
                <a:uFillTx/>
                <a:latin typeface="Montserrat"/>
                <a:ea typeface="+mn-ea"/>
                <a:cs typeface="+mn-cs"/>
              </a:rPr>
              <a:t>2 </a:t>
            </a:r>
            <a:r>
              <a:rPr kumimoji="0" lang="en-CH" sz="2800" b="0" i="0" u="none" strike="noStrike" kern="1200" cap="none" spc="0" normalizeH="0" baseline="0" noProof="0">
                <a:ln>
                  <a:noFill/>
                </a:ln>
                <a:effectLst/>
                <a:uLnTx/>
                <a:uFillTx/>
                <a:latin typeface="Montserrat"/>
                <a:ea typeface="+mn-ea"/>
                <a:cs typeface="+mn-cs"/>
              </a:rPr>
              <a:t> CEA </a:t>
            </a:r>
            <a:r>
              <a:rPr kumimoji="0" lang="en-US" sz="2800" b="0" i="0" u="none" strike="noStrike" kern="1200" cap="none" spc="0" normalizeH="0" baseline="0" noProof="0">
                <a:ln>
                  <a:noFill/>
                </a:ln>
                <a:effectLst/>
                <a:uLnTx/>
                <a:uFillTx/>
                <a:latin typeface="Montserrat"/>
                <a:ea typeface="+mn-ea"/>
                <a:cs typeface="+mn-cs"/>
              </a:rPr>
              <a:t>role profiles – officer and coordinator</a:t>
            </a:r>
            <a:endParaRPr kumimoji="0" lang="en-CH" sz="2800" b="0" i="0" u="none" strike="noStrike" kern="1200" cap="none" spc="0" normalizeH="0" baseline="0" noProof="0">
              <a:ln>
                <a:noFill/>
              </a:ln>
              <a:effectLst/>
              <a:uLnTx/>
              <a:uFillTx/>
              <a:latin typeface="Montserra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H" sz="2800" b="0" i="0" u="none" strike="noStrike" kern="1200" cap="none" spc="0" normalizeH="0" baseline="0" noProof="0">
              <a:ln>
                <a:noFill/>
              </a:ln>
              <a:solidFill>
                <a:srgbClr val="000000"/>
              </a:solidFill>
              <a:effectLst/>
              <a:uLnTx/>
              <a:uFillTx/>
              <a:latin typeface="Montserrat" pitchFamily="2" charset="77"/>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a:ln>
                  <a:noFill/>
                </a:ln>
                <a:effectLst/>
                <a:uLnTx/>
                <a:uFillTx/>
                <a:latin typeface="Montserrat"/>
                <a:ea typeface="+mn-ea"/>
                <a:cs typeface="+mn-cs"/>
              </a:rPr>
              <a:t>CEA part of the IFRC Surge</a:t>
            </a:r>
            <a:r>
              <a:rPr kumimoji="0" lang="en-GB" sz="2800" b="0" i="0" u="none" strike="noStrike" kern="1200" cap="none" spc="0" normalizeH="0" noProof="0">
                <a:ln>
                  <a:noFill/>
                </a:ln>
                <a:effectLst/>
                <a:uLnTx/>
                <a:uFillTx/>
                <a:latin typeface="Montserrat"/>
                <a:ea typeface="+mn-ea"/>
                <a:cs typeface="+mn-cs"/>
              </a:rPr>
              <a:t> </a:t>
            </a:r>
            <a:r>
              <a:rPr kumimoji="0" lang="en-GB" sz="2800" b="0" i="0" u="none" strike="noStrike" kern="1200" cap="none" spc="0" normalizeH="0" baseline="0" noProof="0">
                <a:ln>
                  <a:noFill/>
                </a:ln>
                <a:effectLst/>
                <a:uLnTx/>
                <a:uFillTx/>
                <a:latin typeface="Montserrat"/>
                <a:ea typeface="+mn-ea"/>
                <a:cs typeface="+mn-cs"/>
              </a:rPr>
              <a:t>Core Competency Framework</a:t>
            </a:r>
            <a:endParaRPr kumimoji="0" lang="en-CH" sz="2800" b="0" i="0" u="none" strike="noStrike" kern="1200" cap="none" spc="0" normalizeH="0" baseline="0" noProof="0">
              <a:ln>
                <a:noFill/>
              </a:ln>
              <a:effectLst/>
              <a:uLnTx/>
              <a:uFillTx/>
              <a:latin typeface="Montserra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H" sz="2800" b="0" i="0" u="none" strike="noStrike" kern="1200" cap="none" spc="0" normalizeH="0" baseline="0" noProof="0">
              <a:ln>
                <a:noFill/>
              </a:ln>
              <a:solidFill>
                <a:srgbClr val="000000"/>
              </a:solidFill>
              <a:effectLst/>
              <a:uLnTx/>
              <a:uFillTx/>
              <a:latin typeface="Montserrat" pitchFamily="2" charset="77"/>
              <a:ea typeface="+mn-ea"/>
              <a:cs typeface="+mn-cs"/>
            </a:endParaRPr>
          </a:p>
        </p:txBody>
      </p:sp>
    </p:spTree>
    <p:extLst>
      <p:ext uri="{BB962C8B-B14F-4D97-AF65-F5344CB8AC3E}">
        <p14:creationId xmlns:p14="http://schemas.microsoft.com/office/powerpoint/2010/main" val="39182868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73148-C701-2F2D-799D-A56ED2E3256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C80F7803-334E-DD65-2920-71E01E4E8429}"/>
              </a:ext>
            </a:extLst>
          </p:cNvPr>
          <p:cNvSpPr txBox="1"/>
          <p:nvPr/>
        </p:nvSpPr>
        <p:spPr>
          <a:xfrm>
            <a:off x="448733" y="721190"/>
            <a:ext cx="16777910" cy="762003"/>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Deployments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Recommendations</a:t>
            </a:r>
          </a:p>
        </p:txBody>
      </p:sp>
      <p:sp>
        <p:nvSpPr>
          <p:cNvPr id="2" name="TextBox 1">
            <a:extLst>
              <a:ext uri="{FF2B5EF4-FFF2-40B4-BE49-F238E27FC236}">
                <a16:creationId xmlns:a16="http://schemas.microsoft.com/office/drawing/2014/main" id="{D813B674-5743-4DBA-9B77-8BF667559898}"/>
              </a:ext>
            </a:extLst>
          </p:cNvPr>
          <p:cNvSpPr txBox="1"/>
          <p:nvPr/>
        </p:nvSpPr>
        <p:spPr>
          <a:xfrm>
            <a:off x="448733" y="2088428"/>
            <a:ext cx="16320710" cy="7478970"/>
          </a:xfrm>
          <a:prstGeom prst="rect">
            <a:avLst/>
          </a:prstGeom>
          <a:noFill/>
        </p:spPr>
        <p:txBody>
          <a:bodyPr wrap="square" rtlCol="0">
            <a:spAutoFit/>
          </a:bodyPr>
          <a:lstStyle/>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Investigate why CEA is deployed less in natural disasters and why deployments are decreasing – and address if necessary</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Adopt guidelines to decide if a position is tier 1 or 2</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Find creative ways to address funding constraints limiting NS deployments</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CEA surge community of practice</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Continue long term advocacy to NS leadership on value of CEA</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Modify CEA surge training to address common challenges on deployments</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Sector and surge general trainings should include content on CEA</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SOPs on role of CEA staff at regional and global level in CEA surge deployments</a:t>
            </a:r>
          </a:p>
          <a:p>
            <a:pPr marL="571548" indent="-571548">
              <a:spcBef>
                <a:spcPts val="0"/>
              </a:spcBef>
              <a:spcAft>
                <a:spcPts val="3000"/>
              </a:spcAft>
              <a:buClr>
                <a:srgbClr val="F5333F"/>
              </a:buClr>
              <a:buSzPct val="100000"/>
              <a:buFont typeface="Arial" panose="020B0604020202020204" pitchFamily="34" charset="0"/>
              <a:buChar char="•"/>
            </a:pPr>
            <a:r>
              <a:rPr lang="en-GB" sz="2800">
                <a:latin typeface="Open Sans" panose="020B0606030504020204" pitchFamily="34" charset="0"/>
                <a:ea typeface="Open Sans" panose="020B0606030504020204" pitchFamily="34" charset="0"/>
                <a:cs typeface="Open Sans" panose="020B0606030504020204" pitchFamily="34" charset="0"/>
              </a:rPr>
              <a:t>CEA technical staff have a recognised role in CEA surge alerts, selection and support</a:t>
            </a:r>
          </a:p>
        </p:txBody>
      </p:sp>
    </p:spTree>
    <p:extLst>
      <p:ext uri="{BB962C8B-B14F-4D97-AF65-F5344CB8AC3E}">
        <p14:creationId xmlns:p14="http://schemas.microsoft.com/office/powerpoint/2010/main" val="4157899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F79492BD-7A7D-82F2-9D88-E54A1C7F7456}"/>
            </a:ext>
          </a:extLst>
        </p:cNvPr>
        <p:cNvGrpSpPr/>
        <p:nvPr/>
      </p:nvGrpSpPr>
      <p:grpSpPr>
        <a:xfrm>
          <a:off x="0" y="0"/>
          <a:ext cx="0" cy="0"/>
          <a:chOff x="0" y="0"/>
          <a:chExt cx="0" cy="0"/>
        </a:xfrm>
      </p:grpSpPr>
      <p:sp>
        <p:nvSpPr>
          <p:cNvPr id="295" name="Google Shape;295;p3">
            <a:extLst>
              <a:ext uri="{FF2B5EF4-FFF2-40B4-BE49-F238E27FC236}">
                <a16:creationId xmlns:a16="http://schemas.microsoft.com/office/drawing/2014/main" id="{5BB8600E-3139-57DE-75C0-09D630768323}"/>
              </a:ext>
            </a:extLst>
          </p:cNvPr>
          <p:cNvSpPr txBox="1"/>
          <p:nvPr/>
        </p:nvSpPr>
        <p:spPr>
          <a:xfrm>
            <a:off x="1961498" y="3761800"/>
            <a:ext cx="14365003" cy="17173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Montserrat"/>
                <a:cs typeface="Montserrat"/>
                <a:sym typeface="Montserrat"/>
              </a:rPr>
              <a:t>CEA Surge Training</a:t>
            </a:r>
            <a:endParaRPr kumimoji="0" sz="8800" b="0" i="0" u="none" strike="noStrike" kern="0" cap="none" spc="0" normalizeH="0" baseline="0" noProof="0">
              <a:ln>
                <a:noFill/>
              </a:ln>
              <a:solidFill>
                <a:srgbClr val="F5333F"/>
              </a:solidFill>
              <a:effectLst/>
              <a:uLnTx/>
              <a:uFillTx/>
              <a:latin typeface="Roboto Black"/>
              <a:ea typeface="Roboto Black"/>
              <a:cs typeface="Roboto Black"/>
              <a:sym typeface="Roboto Black"/>
            </a:endParaRPr>
          </a:p>
        </p:txBody>
      </p:sp>
    </p:spTree>
    <p:extLst>
      <p:ext uri="{BB962C8B-B14F-4D97-AF65-F5344CB8AC3E}">
        <p14:creationId xmlns:p14="http://schemas.microsoft.com/office/powerpoint/2010/main" val="2561970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6D599-2ED5-FCFE-3C51-1EAFFF140C7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3F21CB9-D8FF-6A04-9D08-E3C65799EA81}"/>
              </a:ext>
            </a:extLst>
          </p:cNvPr>
          <p:cNvSpPr txBox="1"/>
          <p:nvPr/>
        </p:nvSpPr>
        <p:spPr>
          <a:xfrm>
            <a:off x="463309" y="570006"/>
            <a:ext cx="14163194"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Training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Who</a:t>
            </a:r>
          </a:p>
        </p:txBody>
      </p:sp>
      <p:sp>
        <p:nvSpPr>
          <p:cNvPr id="6" name="TextBox 5">
            <a:extLst>
              <a:ext uri="{FF2B5EF4-FFF2-40B4-BE49-F238E27FC236}">
                <a16:creationId xmlns:a16="http://schemas.microsoft.com/office/drawing/2014/main" id="{23BA0162-5853-AD99-62AF-186B46C58C5D}"/>
              </a:ext>
            </a:extLst>
          </p:cNvPr>
          <p:cNvSpPr txBox="1"/>
          <p:nvPr/>
        </p:nvSpPr>
        <p:spPr>
          <a:xfrm>
            <a:off x="463309" y="1908092"/>
            <a:ext cx="11764855" cy="1769715"/>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ts val="5400"/>
              </a:spcAft>
              <a:buClrTx/>
              <a:buSzTx/>
              <a:tabLst/>
              <a:defRPr/>
            </a:pPr>
            <a:r>
              <a:rPr kumimoji="0" lang="en-US" sz="3200" b="1"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157 people </a:t>
            </a:r>
            <a:r>
              <a:rPr kumimoji="0" lang="en-US" sz="3200" b="0" i="0" u="none" strike="noStrike" kern="1200" cap="none" spc="0" normalizeH="0" baseline="0" noProof="0">
                <a:ln>
                  <a:noFill/>
                </a:ln>
                <a:solidFill>
                  <a:srgbClr val="242D38"/>
                </a:solidFill>
                <a:effectLst/>
                <a:uLnTx/>
                <a:uFillTx/>
                <a:latin typeface="Open Sans" panose="020B0606030504020204" pitchFamily="34" charset="0"/>
                <a:ea typeface="Open Sans" panose="020B0606030504020204" pitchFamily="34" charset="0"/>
                <a:cs typeface="Open Sans" panose="020B0606030504020204" pitchFamily="34" charset="0"/>
              </a:rPr>
              <a:t>trained through </a:t>
            </a:r>
            <a:r>
              <a:rPr kumimoji="0" lang="en-US" sz="3200" b="1"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6 CEA surge trainings</a:t>
            </a:r>
          </a:p>
          <a:p>
            <a:pPr marR="0" lvl="0" algn="l" defTabSz="914400" rtl="0" eaLnBrk="0" fontAlgn="base" latinLnBrk="0" hangingPunct="0">
              <a:lnSpc>
                <a:spcPct val="100000"/>
              </a:lnSpc>
              <a:spcBef>
                <a:spcPct val="0"/>
              </a:spcBef>
              <a:spcAft>
                <a:spcPts val="5400"/>
              </a:spcAft>
              <a:buClrTx/>
              <a:buSzTx/>
              <a:tabLst/>
              <a:defRPr/>
            </a:pPr>
            <a:endParaRPr kumimoji="0" lang="en-US" sz="3200" b="1"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Chart 2">
            <a:extLst>
              <a:ext uri="{FF2B5EF4-FFF2-40B4-BE49-F238E27FC236}">
                <a16:creationId xmlns:a16="http://schemas.microsoft.com/office/drawing/2014/main" id="{1114F4C5-0B94-0331-634F-7F0CD8B9CE4F}"/>
              </a:ext>
            </a:extLst>
          </p:cNvPr>
          <p:cNvGraphicFramePr>
            <a:graphicFrameLocks/>
          </p:cNvGraphicFramePr>
          <p:nvPr>
            <p:extLst>
              <p:ext uri="{D42A27DB-BD31-4B8C-83A1-F6EECF244321}">
                <p14:modId xmlns:p14="http://schemas.microsoft.com/office/powerpoint/2010/main" val="446718312"/>
              </p:ext>
            </p:extLst>
          </p:nvPr>
        </p:nvGraphicFramePr>
        <p:xfrm>
          <a:off x="0" y="3068885"/>
          <a:ext cx="8680691" cy="64315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EFA2FB1-8121-F587-2FBF-618464D9B83E}"/>
              </a:ext>
            </a:extLst>
          </p:cNvPr>
          <p:cNvGraphicFramePr>
            <a:graphicFrameLocks/>
          </p:cNvGraphicFramePr>
          <p:nvPr>
            <p:extLst>
              <p:ext uri="{D42A27DB-BD31-4B8C-83A1-F6EECF244321}">
                <p14:modId xmlns:p14="http://schemas.microsoft.com/office/powerpoint/2010/main" val="1875090150"/>
              </p:ext>
            </p:extLst>
          </p:nvPr>
        </p:nvGraphicFramePr>
        <p:xfrm>
          <a:off x="9143998" y="3068885"/>
          <a:ext cx="8680691" cy="6431575"/>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7802356D-9A8E-8462-8A14-4C9701A23F1A}"/>
              </a:ext>
            </a:extLst>
          </p:cNvPr>
          <p:cNvSpPr/>
          <p:nvPr/>
        </p:nvSpPr>
        <p:spPr>
          <a:xfrm>
            <a:off x="5971552" y="6629401"/>
            <a:ext cx="1474278" cy="1208314"/>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027007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9336F-7654-4F3A-09B5-703E02EA1AC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230F9F-024E-1426-65DE-CCDF2FF7636A}"/>
              </a:ext>
            </a:extLst>
          </p:cNvPr>
          <p:cNvSpPr txBox="1"/>
          <p:nvPr/>
        </p:nvSpPr>
        <p:spPr>
          <a:xfrm>
            <a:off x="478807" y="724988"/>
            <a:ext cx="14570048" cy="1426865"/>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Training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Comparing training, roster and deployments</a:t>
            </a:r>
          </a:p>
        </p:txBody>
      </p:sp>
      <p:graphicFrame>
        <p:nvGraphicFramePr>
          <p:cNvPr id="3" name="Chart 2">
            <a:extLst>
              <a:ext uri="{FF2B5EF4-FFF2-40B4-BE49-F238E27FC236}">
                <a16:creationId xmlns:a16="http://schemas.microsoft.com/office/drawing/2014/main" id="{C999381C-C409-FFEC-19B6-08601C4222DD}"/>
              </a:ext>
            </a:extLst>
          </p:cNvPr>
          <p:cNvGraphicFramePr>
            <a:graphicFrameLocks/>
          </p:cNvGraphicFramePr>
          <p:nvPr>
            <p:extLst>
              <p:ext uri="{D42A27DB-BD31-4B8C-83A1-F6EECF244321}">
                <p14:modId xmlns:p14="http://schemas.microsoft.com/office/powerpoint/2010/main" val="2767572319"/>
              </p:ext>
            </p:extLst>
          </p:nvPr>
        </p:nvGraphicFramePr>
        <p:xfrm>
          <a:off x="478807" y="2889966"/>
          <a:ext cx="8550893" cy="61397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9A79AC56-A71C-6BB2-BB79-D8905A0322F6}"/>
              </a:ext>
            </a:extLst>
          </p:cNvPr>
          <p:cNvGraphicFramePr>
            <a:graphicFrameLocks/>
          </p:cNvGraphicFramePr>
          <p:nvPr>
            <p:extLst>
              <p:ext uri="{D42A27DB-BD31-4B8C-83A1-F6EECF244321}">
                <p14:modId xmlns:p14="http://schemas.microsoft.com/office/powerpoint/2010/main" val="836875113"/>
              </p:ext>
            </p:extLst>
          </p:nvPr>
        </p:nvGraphicFramePr>
        <p:xfrm>
          <a:off x="9466441" y="2889966"/>
          <a:ext cx="8550892" cy="6139734"/>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E0938502-2FB8-5BEC-1BAC-7AF9D102D60C}"/>
              </a:ext>
            </a:extLst>
          </p:cNvPr>
          <p:cNvSpPr txBox="1"/>
          <p:nvPr/>
        </p:nvSpPr>
        <p:spPr>
          <a:xfrm>
            <a:off x="478807" y="9286601"/>
            <a:ext cx="16972284" cy="553998"/>
          </a:xfrm>
          <a:prstGeom prst="rect">
            <a:avLst/>
          </a:prstGeom>
          <a:solidFill>
            <a:schemeClr val="bg2"/>
          </a:solidFill>
        </p:spPr>
        <p:txBody>
          <a:bodyPr wrap="square">
            <a:spAutoFit/>
          </a:bodyPr>
          <a:lstStyle/>
          <a:p>
            <a:pPr marR="0" lvl="0" algn="l" defTabSz="914400" rtl="0" eaLnBrk="0" fontAlgn="base" latinLnBrk="0" hangingPunct="0">
              <a:lnSpc>
                <a:spcPct val="100000"/>
              </a:lnSpc>
              <a:spcBef>
                <a:spcPct val="0"/>
              </a:spcBef>
              <a:spcAft>
                <a:spcPts val="5400"/>
              </a:spcAft>
              <a:buClrTx/>
              <a:buSzTx/>
              <a:tabLst/>
              <a:defRPr/>
            </a:pPr>
            <a:r>
              <a:rPr kumimoji="0" lang="en-US" sz="3000" b="1"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47 National Societies </a:t>
            </a:r>
            <a:r>
              <a:rPr kumimoji="0" lang="en-US" sz="3000" b="0" i="0" u="none" strike="noStrike" kern="1200" cap="none" spc="0" normalizeH="0" baseline="0" noProof="0">
                <a:ln>
                  <a:noFill/>
                </a:ln>
                <a:solidFill>
                  <a:srgbClr val="242D38"/>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US" sz="3000" b="1"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rPr>
              <a:t>18 Partner National Societies </a:t>
            </a:r>
            <a:r>
              <a:rPr kumimoji="0" lang="en-US" sz="3000" b="0" i="0" u="none" strike="noStrike" kern="1200" cap="none" spc="0" normalizeH="0" baseline="0" noProof="0">
                <a:ln>
                  <a:noFill/>
                </a:ln>
                <a:solidFill>
                  <a:srgbClr val="242D38"/>
                </a:solidFill>
                <a:effectLst/>
                <a:uLnTx/>
                <a:uFillTx/>
                <a:latin typeface="Open Sans" panose="020B0606030504020204" pitchFamily="34" charset="0"/>
                <a:ea typeface="Open Sans" panose="020B0606030504020204" pitchFamily="34" charset="0"/>
                <a:cs typeface="Open Sans" panose="020B0606030504020204" pitchFamily="34" charset="0"/>
              </a:rPr>
              <a:t>have attended a CEA Surge Training</a:t>
            </a:r>
            <a:endParaRPr kumimoji="0" lang="en-US" sz="3000" b="1" i="0" u="none" strike="noStrike" kern="1200" cap="none" spc="0" normalizeH="0" baseline="0" noProof="0">
              <a:ln>
                <a:noFill/>
              </a:ln>
              <a:solidFill>
                <a:schemeClr val="accent3"/>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091067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021959-6495-88D5-B1DE-1558701405A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1ACD818-5032-80F2-AE96-D32A93405E16}"/>
              </a:ext>
            </a:extLst>
          </p:cNvPr>
          <p:cNvSpPr txBox="1"/>
          <p:nvPr/>
        </p:nvSpPr>
        <p:spPr>
          <a:xfrm>
            <a:off x="478807" y="724988"/>
            <a:ext cx="14570048" cy="1426865"/>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Training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Comparing training, roster and deployments</a:t>
            </a:r>
          </a:p>
        </p:txBody>
      </p:sp>
      <p:graphicFrame>
        <p:nvGraphicFramePr>
          <p:cNvPr id="4" name="Chart 3">
            <a:extLst>
              <a:ext uri="{FF2B5EF4-FFF2-40B4-BE49-F238E27FC236}">
                <a16:creationId xmlns:a16="http://schemas.microsoft.com/office/drawing/2014/main" id="{77B5618E-63D1-D375-BFEC-03577AD14880}"/>
              </a:ext>
            </a:extLst>
          </p:cNvPr>
          <p:cNvGraphicFramePr>
            <a:graphicFrameLocks/>
          </p:cNvGraphicFramePr>
          <p:nvPr/>
        </p:nvGraphicFramePr>
        <p:xfrm>
          <a:off x="478807" y="2865120"/>
          <a:ext cx="17499227" cy="70537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31713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26F1009-BD65-A0C1-06E9-8F6766F0CD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4217A0F-984B-24DB-DF48-53745D197A7F}"/>
              </a:ext>
            </a:extLst>
          </p:cNvPr>
          <p:cNvSpPr txBox="1"/>
          <p:nvPr/>
        </p:nvSpPr>
        <p:spPr>
          <a:xfrm>
            <a:off x="463309" y="721991"/>
            <a:ext cx="14163194" cy="1426865"/>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deployments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Comparing training, roster and deployments</a:t>
            </a:r>
            <a:endParaRPr lang="en-US" sz="5400" b="1">
              <a:solidFill>
                <a:schemeClr val="accent3"/>
              </a:solidFill>
              <a:latin typeface="Montserrat" pitchFamily="2" charset="77"/>
              <a:ea typeface="Roboto Black" panose="02000000000000000000" pitchFamily="2" charset="0"/>
              <a:cs typeface="Open Sans Light" panose="020B0306030504020204" pitchFamily="34" charset="0"/>
            </a:endParaRPr>
          </a:p>
        </p:txBody>
      </p:sp>
      <p:grpSp>
        <p:nvGrpSpPr>
          <p:cNvPr id="4" name="Group 3">
            <a:extLst>
              <a:ext uri="{FF2B5EF4-FFF2-40B4-BE49-F238E27FC236}">
                <a16:creationId xmlns:a16="http://schemas.microsoft.com/office/drawing/2014/main" id="{C8C108B3-72DC-A7FC-E907-42EDD0C266AC}"/>
              </a:ext>
            </a:extLst>
          </p:cNvPr>
          <p:cNvGrpSpPr/>
          <p:nvPr/>
        </p:nvGrpSpPr>
        <p:grpSpPr>
          <a:xfrm>
            <a:off x="463308" y="3486628"/>
            <a:ext cx="17867220" cy="5696284"/>
            <a:chOff x="463308" y="3486628"/>
            <a:chExt cx="17867220" cy="5696284"/>
          </a:xfrm>
        </p:grpSpPr>
        <p:graphicFrame>
          <p:nvGraphicFramePr>
            <p:cNvPr id="6" name="Chart 5">
              <a:extLst>
                <a:ext uri="{FF2B5EF4-FFF2-40B4-BE49-F238E27FC236}">
                  <a16:creationId xmlns:a16="http://schemas.microsoft.com/office/drawing/2014/main" id="{B6050592-2AFD-FE0C-CBFA-7C16D50E0A8D}"/>
                </a:ext>
              </a:extLst>
            </p:cNvPr>
            <p:cNvGraphicFramePr>
              <a:graphicFrameLocks/>
            </p:cNvGraphicFramePr>
            <p:nvPr>
              <p:extLst>
                <p:ext uri="{D42A27DB-BD31-4B8C-83A1-F6EECF244321}">
                  <p14:modId xmlns:p14="http://schemas.microsoft.com/office/powerpoint/2010/main" val="1764482130"/>
                </p:ext>
              </p:extLst>
            </p:nvPr>
          </p:nvGraphicFramePr>
          <p:xfrm>
            <a:off x="12120663" y="3486628"/>
            <a:ext cx="6209865" cy="5696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4BF5EA6-3DDA-BAD7-1BA9-1F40DC3BA21A}"/>
                </a:ext>
              </a:extLst>
            </p:cNvPr>
            <p:cNvGraphicFramePr>
              <a:graphicFrameLocks/>
            </p:cNvGraphicFramePr>
            <p:nvPr>
              <p:extLst>
                <p:ext uri="{D42A27DB-BD31-4B8C-83A1-F6EECF244321}">
                  <p14:modId xmlns:p14="http://schemas.microsoft.com/office/powerpoint/2010/main" val="1222124748"/>
                </p:ext>
              </p:extLst>
            </p:nvPr>
          </p:nvGraphicFramePr>
          <p:xfrm>
            <a:off x="6167336" y="3486629"/>
            <a:ext cx="6209864" cy="569628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A250FEA9-D8BB-3E19-FFB3-09A82825B42B}"/>
                </a:ext>
              </a:extLst>
            </p:cNvPr>
            <p:cNvGraphicFramePr>
              <a:graphicFrameLocks/>
            </p:cNvGraphicFramePr>
            <p:nvPr>
              <p:extLst>
                <p:ext uri="{D42A27DB-BD31-4B8C-83A1-F6EECF244321}">
                  <p14:modId xmlns:p14="http://schemas.microsoft.com/office/powerpoint/2010/main" val="1692427773"/>
                </p:ext>
              </p:extLst>
            </p:nvPr>
          </p:nvGraphicFramePr>
          <p:xfrm>
            <a:off x="463308" y="3486628"/>
            <a:ext cx="6209865" cy="5696283"/>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909553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63626-CFD9-5088-0E43-C73FD854993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FC903D2-29CD-8563-DC80-B8DE74B7B2F5}"/>
              </a:ext>
            </a:extLst>
          </p:cNvPr>
          <p:cNvSpPr txBox="1"/>
          <p:nvPr/>
        </p:nvSpPr>
        <p:spPr>
          <a:xfrm>
            <a:off x="463309" y="631999"/>
            <a:ext cx="14163194"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Training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Outcomes</a:t>
            </a:r>
          </a:p>
        </p:txBody>
      </p:sp>
      <p:graphicFrame>
        <p:nvGraphicFramePr>
          <p:cNvPr id="5" name="Chart 4">
            <a:extLst>
              <a:ext uri="{FF2B5EF4-FFF2-40B4-BE49-F238E27FC236}">
                <a16:creationId xmlns:a16="http://schemas.microsoft.com/office/drawing/2014/main" id="{F6C47E07-2197-87B9-7ADC-7ADA847758D0}"/>
              </a:ext>
            </a:extLst>
          </p:cNvPr>
          <p:cNvGraphicFramePr>
            <a:graphicFrameLocks/>
          </p:cNvGraphicFramePr>
          <p:nvPr>
            <p:extLst>
              <p:ext uri="{D42A27DB-BD31-4B8C-83A1-F6EECF244321}">
                <p14:modId xmlns:p14="http://schemas.microsoft.com/office/powerpoint/2010/main" val="3221915545"/>
              </p:ext>
            </p:extLst>
          </p:nvPr>
        </p:nvGraphicFramePr>
        <p:xfrm>
          <a:off x="-418437" y="3142808"/>
          <a:ext cx="8458201" cy="51281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EBBF0511-E461-B203-F380-47215467C534}"/>
              </a:ext>
            </a:extLst>
          </p:cNvPr>
          <p:cNvGraphicFramePr>
            <a:graphicFrameLocks/>
          </p:cNvGraphicFramePr>
          <p:nvPr>
            <p:extLst>
              <p:ext uri="{D42A27DB-BD31-4B8C-83A1-F6EECF244321}">
                <p14:modId xmlns:p14="http://schemas.microsoft.com/office/powerpoint/2010/main" val="1850632159"/>
              </p:ext>
            </p:extLst>
          </p:nvPr>
        </p:nvGraphicFramePr>
        <p:xfrm>
          <a:off x="8039764" y="3142808"/>
          <a:ext cx="9905336" cy="4547949"/>
        </p:xfrm>
        <a:graphic>
          <a:graphicData uri="http://schemas.openxmlformats.org/drawingml/2006/chart">
            <c:chart xmlns:c="http://schemas.openxmlformats.org/drawingml/2006/chart" xmlns:r="http://schemas.openxmlformats.org/officeDocument/2006/relationships" r:id="rId4"/>
          </a:graphicData>
        </a:graphic>
      </p:graphicFrame>
      <p:sp>
        <p:nvSpPr>
          <p:cNvPr id="4" name="Oval 3">
            <a:extLst>
              <a:ext uri="{FF2B5EF4-FFF2-40B4-BE49-F238E27FC236}">
                <a16:creationId xmlns:a16="http://schemas.microsoft.com/office/drawing/2014/main" id="{15317612-9B91-EB78-4BF2-EB806E66E4B3}"/>
              </a:ext>
            </a:extLst>
          </p:cNvPr>
          <p:cNvSpPr/>
          <p:nvPr/>
        </p:nvSpPr>
        <p:spPr>
          <a:xfrm>
            <a:off x="277586" y="4865914"/>
            <a:ext cx="1747157" cy="1301982"/>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395CCFA6-378F-29F0-9262-AB62D2F9B452}"/>
              </a:ext>
            </a:extLst>
          </p:cNvPr>
          <p:cNvSpPr/>
          <p:nvPr/>
        </p:nvSpPr>
        <p:spPr>
          <a:xfrm>
            <a:off x="8539843" y="5029200"/>
            <a:ext cx="1143000" cy="88174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F76E8DD-7DDD-7352-2819-300BC9588BB6}"/>
              </a:ext>
            </a:extLst>
          </p:cNvPr>
          <p:cNvSpPr txBox="1"/>
          <p:nvPr/>
        </p:nvSpPr>
        <p:spPr>
          <a:xfrm>
            <a:off x="8262257" y="8009374"/>
            <a:ext cx="8939888" cy="523220"/>
          </a:xfrm>
          <a:prstGeom prst="rect">
            <a:avLst/>
          </a:prstGeom>
          <a:noFill/>
        </p:spPr>
        <p:txBody>
          <a:bodyPr wrap="square">
            <a:spAutoFit/>
          </a:bodyPr>
          <a:lstStyle/>
          <a:p>
            <a:pPr>
              <a:spcAft>
                <a:spcPts val="1800"/>
              </a:spcAft>
            </a:pPr>
            <a:r>
              <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rPr>
              <a:t>73% of those trained are still on the roster</a:t>
            </a:r>
          </a:p>
        </p:txBody>
      </p:sp>
    </p:spTree>
    <p:extLst>
      <p:ext uri="{BB962C8B-B14F-4D97-AF65-F5344CB8AC3E}">
        <p14:creationId xmlns:p14="http://schemas.microsoft.com/office/powerpoint/2010/main" val="25149211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ED1C6-40D3-941D-395F-229578148D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3E5AB53-3C59-8FD3-4E87-CCD848398D41}"/>
              </a:ext>
            </a:extLst>
          </p:cNvPr>
          <p:cNvSpPr txBox="1"/>
          <p:nvPr/>
        </p:nvSpPr>
        <p:spPr>
          <a:xfrm>
            <a:off x="478807" y="724988"/>
            <a:ext cx="14163194"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Training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Effectiveness</a:t>
            </a:r>
          </a:p>
        </p:txBody>
      </p:sp>
      <p:graphicFrame>
        <p:nvGraphicFramePr>
          <p:cNvPr id="6" name="Chart 5">
            <a:extLst>
              <a:ext uri="{FF2B5EF4-FFF2-40B4-BE49-F238E27FC236}">
                <a16:creationId xmlns:a16="http://schemas.microsoft.com/office/drawing/2014/main" id="{3B9BA2A5-1B52-F15B-3D4F-7EB86F5027B9}"/>
              </a:ext>
            </a:extLst>
          </p:cNvPr>
          <p:cNvGraphicFramePr>
            <a:graphicFrameLocks/>
          </p:cNvGraphicFramePr>
          <p:nvPr>
            <p:extLst>
              <p:ext uri="{D42A27DB-BD31-4B8C-83A1-F6EECF244321}">
                <p14:modId xmlns:p14="http://schemas.microsoft.com/office/powerpoint/2010/main" val="241293970"/>
              </p:ext>
            </p:extLst>
          </p:nvPr>
        </p:nvGraphicFramePr>
        <p:xfrm>
          <a:off x="478807" y="2231755"/>
          <a:ext cx="7068867" cy="7051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90A56B9C-074F-DD29-2360-0E8F4B39AEE6}"/>
              </a:ext>
            </a:extLst>
          </p:cNvPr>
          <p:cNvGraphicFramePr>
            <a:graphicFrameLocks/>
          </p:cNvGraphicFramePr>
          <p:nvPr>
            <p:extLst>
              <p:ext uri="{D42A27DB-BD31-4B8C-83A1-F6EECF244321}">
                <p14:modId xmlns:p14="http://schemas.microsoft.com/office/powerpoint/2010/main" val="2980076416"/>
              </p:ext>
            </p:extLst>
          </p:nvPr>
        </p:nvGraphicFramePr>
        <p:xfrm>
          <a:off x="7795646" y="2231754"/>
          <a:ext cx="10013546" cy="7533323"/>
        </p:xfrm>
        <a:graphic>
          <a:graphicData uri="http://schemas.openxmlformats.org/drawingml/2006/chart">
            <c:chart xmlns:c="http://schemas.openxmlformats.org/drawingml/2006/chart" xmlns:r="http://schemas.openxmlformats.org/officeDocument/2006/relationships" r:id="rId4"/>
          </a:graphicData>
        </a:graphic>
      </p:graphicFrame>
      <p:sp>
        <p:nvSpPr>
          <p:cNvPr id="3" name="Oval 2">
            <a:extLst>
              <a:ext uri="{FF2B5EF4-FFF2-40B4-BE49-F238E27FC236}">
                <a16:creationId xmlns:a16="http://schemas.microsoft.com/office/drawing/2014/main" id="{93F72C4B-C35F-571B-0A02-04624DE2F0F6}"/>
              </a:ext>
            </a:extLst>
          </p:cNvPr>
          <p:cNvSpPr/>
          <p:nvPr/>
        </p:nvSpPr>
        <p:spPr>
          <a:xfrm>
            <a:off x="230835" y="3461657"/>
            <a:ext cx="1989851" cy="1502229"/>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A275EDB9-5DD0-C70A-4D32-365B36D4D15A}"/>
              </a:ext>
            </a:extLst>
          </p:cNvPr>
          <p:cNvSpPr/>
          <p:nvPr/>
        </p:nvSpPr>
        <p:spPr>
          <a:xfrm flipH="1">
            <a:off x="7282540" y="2824843"/>
            <a:ext cx="4147453" cy="3575958"/>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6193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169F-CA78-2F8F-CC61-1A0B21D9E97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9EBAB0A-3706-1F68-279E-99CF2185C2E1}"/>
              </a:ext>
            </a:extLst>
          </p:cNvPr>
          <p:cNvSpPr txBox="1"/>
          <p:nvPr/>
        </p:nvSpPr>
        <p:spPr>
          <a:xfrm>
            <a:off x="1885951" y="2512804"/>
            <a:ext cx="15438664" cy="526297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4800" b="1" i="1">
                <a:solidFill>
                  <a:srgbClr val="F5333F"/>
                </a:solidFill>
                <a:latin typeface="Montserrat" pitchFamily="2" charset="77"/>
              </a:rPr>
              <a:t>“The dynamics of the role plays in groups and the possibility for both the acting groups and the observers to listen to feedback from the coaches in real time, with practical tips and the sharing of personal experiences that took place on their respective missions was the most valuable thing for me.”  </a:t>
            </a:r>
          </a:p>
        </p:txBody>
      </p:sp>
    </p:spTree>
    <p:extLst>
      <p:ext uri="{BB962C8B-B14F-4D97-AF65-F5344CB8AC3E}">
        <p14:creationId xmlns:p14="http://schemas.microsoft.com/office/powerpoint/2010/main" val="33616683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DB255D-6BA8-2942-C4A0-98ED3F21BDBA}"/>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4730A4D0-4484-F66D-80D1-A86691C29D4A}"/>
              </a:ext>
            </a:extLst>
          </p:cNvPr>
          <p:cNvSpPr txBox="1"/>
          <p:nvPr/>
        </p:nvSpPr>
        <p:spPr>
          <a:xfrm>
            <a:off x="448733" y="721190"/>
            <a:ext cx="15034571"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Training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Suggestions</a:t>
            </a:r>
          </a:p>
        </p:txBody>
      </p:sp>
      <p:sp>
        <p:nvSpPr>
          <p:cNvPr id="2" name="TextBox 1">
            <a:extLst>
              <a:ext uri="{FF2B5EF4-FFF2-40B4-BE49-F238E27FC236}">
                <a16:creationId xmlns:a16="http://schemas.microsoft.com/office/drawing/2014/main" id="{2BB37154-D70E-B70F-66A0-1C3C89201701}"/>
              </a:ext>
            </a:extLst>
          </p:cNvPr>
          <p:cNvSpPr txBox="1"/>
          <p:nvPr/>
        </p:nvSpPr>
        <p:spPr>
          <a:xfrm>
            <a:off x="448733" y="2242316"/>
            <a:ext cx="16271725" cy="7325082"/>
          </a:xfrm>
          <a:prstGeom prst="rect">
            <a:avLst/>
          </a:prstGeom>
          <a:noFill/>
        </p:spPr>
        <p:txBody>
          <a:bodyPr wrap="square" rtlCol="0">
            <a:spAutoFit/>
          </a:bodyPr>
          <a:lstStyle/>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Reduce the frequency of the CEA surge training to every 2 years and investigate other methods to build CEA surge roster members’ skills</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Revise the CEA surge training to reduce theory and intensity – remove some content and add more case studies and real-life examples</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Allow more time for experience sharing and peer learning</a:t>
            </a:r>
          </a:p>
          <a:p>
            <a:pPr marL="571548" indent="-571548">
              <a:spcBef>
                <a:spcPts val="0"/>
              </a:spcBef>
              <a:spcAft>
                <a:spcPts val="1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Modify the content to give more time and focus to:</a:t>
            </a:r>
          </a:p>
          <a:p>
            <a:pPr marL="1259165" lvl="1" indent="-571548">
              <a:spcBef>
                <a:spcPts val="0"/>
              </a:spcBef>
              <a:spcAft>
                <a:spcPts val="1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Developing soft skills</a:t>
            </a:r>
          </a:p>
          <a:p>
            <a:pPr marL="1259165" lvl="1" indent="-571548">
              <a:spcBef>
                <a:spcPts val="0"/>
              </a:spcBef>
              <a:spcAft>
                <a:spcPts val="1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Integrating CEA in the other sectors</a:t>
            </a:r>
          </a:p>
          <a:p>
            <a:pPr marL="1259165" lvl="1" indent="-571548">
              <a:spcBef>
                <a:spcPts val="0"/>
              </a:spcBef>
              <a:spcAft>
                <a:spcPts val="1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CEA &amp; PGI joint working</a:t>
            </a:r>
          </a:p>
          <a:p>
            <a:pPr marL="1259165" lvl="1" indent="-571548">
              <a:spcBef>
                <a:spcPts val="0"/>
              </a:spcBef>
              <a:spcAft>
                <a:spcPts val="1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Role of CEA in different types of operations including epidemics</a:t>
            </a:r>
          </a:p>
        </p:txBody>
      </p:sp>
    </p:spTree>
    <p:extLst>
      <p:ext uri="{BB962C8B-B14F-4D97-AF65-F5344CB8AC3E}">
        <p14:creationId xmlns:p14="http://schemas.microsoft.com/office/powerpoint/2010/main" val="4233341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8"/>
          <p:cNvSpPr/>
          <p:nvPr/>
        </p:nvSpPr>
        <p:spPr>
          <a:xfrm>
            <a:off x="1087528" y="2802093"/>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8"/>
          <p:cNvSpPr/>
          <p:nvPr/>
        </p:nvSpPr>
        <p:spPr>
          <a:xfrm>
            <a:off x="5273776" y="2802093"/>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6" name="Google Shape;536;p8"/>
          <p:cNvSpPr/>
          <p:nvPr/>
        </p:nvSpPr>
        <p:spPr>
          <a:xfrm>
            <a:off x="9612304" y="280457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7" name="Google Shape;537;p8"/>
          <p:cNvSpPr/>
          <p:nvPr/>
        </p:nvSpPr>
        <p:spPr>
          <a:xfrm>
            <a:off x="13798552" y="2804575"/>
            <a:ext cx="3001108" cy="3001108"/>
          </a:xfrm>
          <a:prstGeom prst="ellipse">
            <a:avLst/>
          </a:prstGeom>
          <a:solidFill>
            <a:srgbClr val="EB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8" name="Google Shape;538;p8"/>
          <p:cNvSpPr/>
          <p:nvPr/>
        </p:nvSpPr>
        <p:spPr>
          <a:xfrm>
            <a:off x="2406323" y="6291997"/>
            <a:ext cx="13176000" cy="92277"/>
          </a:xfrm>
          <a:prstGeom prst="rect">
            <a:avLst/>
          </a:prstGeom>
          <a:gradFill>
            <a:gsLst>
              <a:gs pos="0">
                <a:schemeClr val="accent5"/>
              </a:gs>
              <a:gs pos="34000">
                <a:schemeClr val="accent4"/>
              </a:gs>
              <a:gs pos="70000">
                <a:schemeClr val="accent5"/>
              </a:gs>
              <a:gs pos="100000">
                <a:schemeClr val="accent4"/>
              </a:gs>
            </a:gsLst>
            <a:lin ang="108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p8"/>
          <p:cNvSpPr/>
          <p:nvPr/>
        </p:nvSpPr>
        <p:spPr>
          <a:xfrm>
            <a:off x="2396938" y="6146991"/>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0" name="Google Shape;540;p8"/>
          <p:cNvSpPr/>
          <p:nvPr/>
        </p:nvSpPr>
        <p:spPr>
          <a:xfrm>
            <a:off x="6686349" y="6146991"/>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p8"/>
          <p:cNvSpPr/>
          <p:nvPr/>
        </p:nvSpPr>
        <p:spPr>
          <a:xfrm>
            <a:off x="10981551" y="6146991"/>
            <a:ext cx="382290" cy="38229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8"/>
          <p:cNvSpPr/>
          <p:nvPr/>
        </p:nvSpPr>
        <p:spPr>
          <a:xfrm>
            <a:off x="15279054" y="6146991"/>
            <a:ext cx="382290" cy="382290"/>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4" name="Google Shape;544;p8"/>
          <p:cNvSpPr txBox="1"/>
          <p:nvPr/>
        </p:nvSpPr>
        <p:spPr>
          <a:xfrm>
            <a:off x="940258" y="7061081"/>
            <a:ext cx="3295650" cy="2286739"/>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Literature Review</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8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IFRC Surge reports, plans, and CEA surge training evaluations</a:t>
            </a:r>
            <a:endParaRPr sz="2800" b="0" i="1" u="none" strike="noStrike" cap="none">
              <a:solidFill>
                <a:schemeClr val="lt1"/>
              </a:solidFill>
              <a:latin typeface="Open Sans"/>
              <a:ea typeface="Open Sans"/>
              <a:cs typeface="Open Sans"/>
              <a:sym typeface="Open Sans"/>
            </a:endParaRPr>
          </a:p>
        </p:txBody>
      </p:sp>
      <p:sp>
        <p:nvSpPr>
          <p:cNvPr id="545" name="Google Shape;545;p8"/>
          <p:cNvSpPr txBox="1"/>
          <p:nvPr/>
        </p:nvSpPr>
        <p:spPr>
          <a:xfrm>
            <a:off x="4913105" y="7082159"/>
            <a:ext cx="3926095" cy="1871241"/>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Secondary Data analysis</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2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Deployment, alerts, training and RRMS records</a:t>
            </a:r>
            <a:endParaRPr sz="1400" b="0" i="0" u="none" strike="noStrike" cap="none">
              <a:solidFill>
                <a:srgbClr val="000000"/>
              </a:solidFill>
              <a:latin typeface="Arial"/>
              <a:ea typeface="Arial"/>
              <a:cs typeface="Arial"/>
              <a:sym typeface="Arial"/>
            </a:endParaRPr>
          </a:p>
        </p:txBody>
      </p:sp>
      <p:sp>
        <p:nvSpPr>
          <p:cNvPr id="546" name="Google Shape;546;p8"/>
          <p:cNvSpPr txBox="1"/>
          <p:nvPr/>
        </p:nvSpPr>
        <p:spPr>
          <a:xfrm>
            <a:off x="9382067" y="7061081"/>
            <a:ext cx="3581258" cy="2886904"/>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Survey to CEA surge roster</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2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KOBO survey completed by 132 CEA surge on availability, preferences, capacity, barriers, and deployment and training experiences</a:t>
            </a:r>
            <a:endParaRPr sz="2000" b="0" i="1" u="none" strike="noStrike" cap="none">
              <a:solidFill>
                <a:schemeClr val="lt1"/>
              </a:solidFill>
              <a:latin typeface="Open Sans"/>
              <a:ea typeface="Open Sans"/>
              <a:cs typeface="Open Sans"/>
              <a:sym typeface="Open Sans"/>
            </a:endParaRPr>
          </a:p>
        </p:txBody>
      </p:sp>
      <p:sp>
        <p:nvSpPr>
          <p:cNvPr id="547" name="Google Shape;547;p8"/>
          <p:cNvSpPr txBox="1"/>
          <p:nvPr/>
        </p:nvSpPr>
        <p:spPr>
          <a:xfrm>
            <a:off x="13679569" y="7082159"/>
            <a:ext cx="3581259" cy="2886904"/>
          </a:xfrm>
          <a:prstGeom prst="rect">
            <a:avLst/>
          </a:prstGeom>
          <a:noFill/>
          <a:ln>
            <a:noFill/>
          </a:ln>
        </p:spPr>
        <p:txBody>
          <a:bodyPr spcFirstLastPara="1" wrap="square" lIns="91425" tIns="45700" rIns="91425" bIns="45700" anchor="t" anchorCtr="0">
            <a:spAutoFit/>
          </a:bodyPr>
          <a:lstStyle/>
          <a:p>
            <a:pPr marL="0" marR="0" lvl="0" indent="0" algn="ctr" rtl="0">
              <a:lnSpc>
                <a:spcPct val="110000"/>
              </a:lnSpc>
              <a:spcBef>
                <a:spcPts val="0"/>
              </a:spcBef>
              <a:spcAft>
                <a:spcPts val="0"/>
              </a:spcAft>
              <a:buClr>
                <a:srgbClr val="000000"/>
              </a:buClr>
              <a:buSzPts val="2800"/>
              <a:buFont typeface="Arial"/>
              <a:buNone/>
            </a:pPr>
            <a:r>
              <a:rPr lang="en-GB" sz="2800" b="1" i="0" u="none" strike="noStrike" cap="none">
                <a:solidFill>
                  <a:schemeClr val="lt1"/>
                </a:solidFill>
                <a:latin typeface="Open Sans"/>
                <a:ea typeface="Open Sans"/>
                <a:cs typeface="Open Sans"/>
                <a:sym typeface="Open Sans"/>
              </a:rPr>
              <a:t>Key informant interviews</a:t>
            </a:r>
            <a:endParaRPr sz="1400" b="0" i="0" u="none" strike="noStrike" cap="none">
              <a:solidFill>
                <a:srgbClr val="000000"/>
              </a:solidFill>
              <a:latin typeface="Arial"/>
              <a:ea typeface="Arial"/>
              <a:cs typeface="Arial"/>
              <a:sym typeface="Arial"/>
            </a:endParaRPr>
          </a:p>
          <a:p>
            <a:pPr marL="0" marR="0" lvl="0" indent="0" algn="ctr" rtl="0">
              <a:lnSpc>
                <a:spcPct val="110000"/>
              </a:lnSpc>
              <a:spcBef>
                <a:spcPts val="1200"/>
              </a:spcBef>
              <a:spcAft>
                <a:spcPts val="0"/>
              </a:spcAft>
              <a:buClr>
                <a:srgbClr val="000000"/>
              </a:buClr>
              <a:buSzPts val="2000"/>
              <a:buFont typeface="Arial"/>
              <a:buNone/>
            </a:pPr>
            <a:r>
              <a:rPr lang="en-GB" sz="2000" b="0" i="1" u="none" strike="noStrike" cap="none">
                <a:solidFill>
                  <a:schemeClr val="lt1"/>
                </a:solidFill>
                <a:latin typeface="Open Sans"/>
                <a:ea typeface="Open Sans"/>
                <a:cs typeface="Open Sans"/>
                <a:sym typeface="Open Sans"/>
              </a:rPr>
              <a:t>14 interviews with CEA surge and IFRC CEA staff in all regions and global on CEA surge challenges, strengths, gaps, and suggestions</a:t>
            </a:r>
            <a:endParaRPr sz="2000" b="0" i="1" u="none" strike="noStrike" cap="none">
              <a:solidFill>
                <a:schemeClr val="lt1"/>
              </a:solidFill>
              <a:latin typeface="Open Sans"/>
              <a:ea typeface="Open Sans"/>
              <a:cs typeface="Open Sans"/>
              <a:sym typeface="Open Sans"/>
            </a:endParaRPr>
          </a:p>
        </p:txBody>
      </p:sp>
      <p:pic>
        <p:nvPicPr>
          <p:cNvPr id="549" name="Google Shape;549;p8" descr="A picture containing text, sign&#10;&#10;Description automatically generated"/>
          <p:cNvPicPr preferRelativeResize="0">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1234193" y="2785283"/>
            <a:ext cx="2736162" cy="2772696"/>
          </a:xfrm>
          <a:prstGeom prst="rect">
            <a:avLst/>
          </a:prstGeom>
          <a:noFill/>
          <a:ln>
            <a:noFill/>
          </a:ln>
        </p:spPr>
      </p:pic>
      <p:sp>
        <p:nvSpPr>
          <p:cNvPr id="2" name="TextBox 1">
            <a:extLst>
              <a:ext uri="{FF2B5EF4-FFF2-40B4-BE49-F238E27FC236}">
                <a16:creationId xmlns:a16="http://schemas.microsoft.com/office/drawing/2014/main" id="{FC097ACE-8D7D-E628-4317-018FC6BC2EA2}"/>
              </a:ext>
            </a:extLst>
          </p:cNvPr>
          <p:cNvSpPr txBox="1"/>
          <p:nvPr/>
        </p:nvSpPr>
        <p:spPr>
          <a:xfrm>
            <a:off x="591897" y="765400"/>
            <a:ext cx="12764339" cy="762003"/>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review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Methodology</a:t>
            </a:r>
          </a:p>
        </p:txBody>
      </p:sp>
      <p:pic>
        <p:nvPicPr>
          <p:cNvPr id="3" name="Picture 2" descr="Graphical user interface, application&#10;&#10;Description automatically generated">
            <a:extLst>
              <a:ext uri="{FF2B5EF4-FFF2-40B4-BE49-F238E27FC236}">
                <a16:creationId xmlns:a16="http://schemas.microsoft.com/office/drawing/2014/main" id="{1CAA6AA0-6725-1F7F-B059-735FEDB9642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64620" y="3274055"/>
            <a:ext cx="2794860" cy="2175051"/>
          </a:xfrm>
          <a:prstGeom prst="rect">
            <a:avLst/>
          </a:prstGeom>
        </p:spPr>
      </p:pic>
      <p:pic>
        <p:nvPicPr>
          <p:cNvPr id="5" name="Picture 4" descr="A logo of hands holding each other&#10;&#10;Description automatically generated">
            <a:extLst>
              <a:ext uri="{FF2B5EF4-FFF2-40B4-BE49-F238E27FC236}">
                <a16:creationId xmlns:a16="http://schemas.microsoft.com/office/drawing/2014/main" id="{2C700B7F-99D4-49F5-6E59-EE82620172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78305" y="2802093"/>
            <a:ext cx="3001108" cy="3001108"/>
          </a:xfrm>
          <a:prstGeom prst="rect">
            <a:avLst/>
          </a:prstGeom>
        </p:spPr>
      </p:pic>
      <p:pic>
        <p:nvPicPr>
          <p:cNvPr id="7" name="Picture 6" descr="A group of people with a red arch&#10;&#10;Description automatically generated">
            <a:extLst>
              <a:ext uri="{FF2B5EF4-FFF2-40B4-BE49-F238E27FC236}">
                <a16:creationId xmlns:a16="http://schemas.microsoft.com/office/drawing/2014/main" id="{19653FCD-B2AC-E30F-04F2-C0C422692B3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950832" y="2802093"/>
            <a:ext cx="2736163" cy="2736163"/>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E0683C75-B810-5290-5B0C-6000C51C160C}"/>
            </a:ext>
          </a:extLst>
        </p:cNvPr>
        <p:cNvGrpSpPr/>
        <p:nvPr/>
      </p:nvGrpSpPr>
      <p:grpSpPr>
        <a:xfrm>
          <a:off x="0" y="0"/>
          <a:ext cx="0" cy="0"/>
          <a:chOff x="0" y="0"/>
          <a:chExt cx="0" cy="0"/>
        </a:xfrm>
      </p:grpSpPr>
      <p:sp>
        <p:nvSpPr>
          <p:cNvPr id="295" name="Google Shape;295;p3">
            <a:extLst>
              <a:ext uri="{FF2B5EF4-FFF2-40B4-BE49-F238E27FC236}">
                <a16:creationId xmlns:a16="http://schemas.microsoft.com/office/drawing/2014/main" id="{FF932682-CB1D-288A-EAFB-EB586702EFAD}"/>
              </a:ext>
            </a:extLst>
          </p:cNvPr>
          <p:cNvSpPr txBox="1"/>
          <p:nvPr/>
        </p:nvSpPr>
        <p:spPr>
          <a:xfrm>
            <a:off x="1961498" y="3761800"/>
            <a:ext cx="14365003" cy="334241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Montserrat"/>
                <a:cs typeface="Montserrat"/>
                <a:sym typeface="Montserrat"/>
              </a:rPr>
              <a:t>CEA Community of Practice</a:t>
            </a:r>
            <a:endParaRPr kumimoji="0" sz="8800" b="0" i="0" u="none" strike="noStrike" kern="0" cap="none" spc="0" normalizeH="0" baseline="0" noProof="0">
              <a:ln>
                <a:noFill/>
              </a:ln>
              <a:solidFill>
                <a:srgbClr val="F5333F"/>
              </a:solidFill>
              <a:effectLst/>
              <a:uLnTx/>
              <a:uFillTx/>
              <a:latin typeface="Roboto Black"/>
              <a:ea typeface="Roboto Black"/>
              <a:cs typeface="Roboto Black"/>
              <a:sym typeface="Roboto Black"/>
            </a:endParaRPr>
          </a:p>
        </p:txBody>
      </p:sp>
    </p:spTree>
    <p:extLst>
      <p:ext uri="{BB962C8B-B14F-4D97-AF65-F5344CB8AC3E}">
        <p14:creationId xmlns:p14="http://schemas.microsoft.com/office/powerpoint/2010/main" val="773520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C2FD-354A-516F-E0FF-B851FB3BF2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FE05A78-805A-C244-3118-CC9FA2E7BC33}"/>
              </a:ext>
            </a:extLst>
          </p:cNvPr>
          <p:cNvSpPr txBox="1"/>
          <p:nvPr/>
        </p:nvSpPr>
        <p:spPr>
          <a:xfrm>
            <a:off x="478807" y="724988"/>
            <a:ext cx="14163194"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Community of Practice</a:t>
            </a:r>
            <a:endPar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endParaRPr>
          </a:p>
        </p:txBody>
      </p:sp>
      <p:graphicFrame>
        <p:nvGraphicFramePr>
          <p:cNvPr id="3" name="Chart 2">
            <a:extLst>
              <a:ext uri="{FF2B5EF4-FFF2-40B4-BE49-F238E27FC236}">
                <a16:creationId xmlns:a16="http://schemas.microsoft.com/office/drawing/2014/main" id="{7CE25682-1BF4-C5BB-C8D7-080A47172565}"/>
              </a:ext>
            </a:extLst>
          </p:cNvPr>
          <p:cNvGraphicFramePr>
            <a:graphicFrameLocks/>
          </p:cNvGraphicFramePr>
          <p:nvPr>
            <p:extLst>
              <p:ext uri="{D42A27DB-BD31-4B8C-83A1-F6EECF244321}">
                <p14:modId xmlns:p14="http://schemas.microsoft.com/office/powerpoint/2010/main" val="570948387"/>
              </p:ext>
            </p:extLst>
          </p:nvPr>
        </p:nvGraphicFramePr>
        <p:xfrm>
          <a:off x="15498" y="2375698"/>
          <a:ext cx="8167607" cy="7187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BF2E4CC9-5195-4630-0663-AD16F4675D62}"/>
              </a:ext>
            </a:extLst>
          </p:cNvPr>
          <p:cNvGraphicFramePr>
            <a:graphicFrameLocks/>
          </p:cNvGraphicFramePr>
          <p:nvPr>
            <p:extLst>
              <p:ext uri="{D42A27DB-BD31-4B8C-83A1-F6EECF244321}">
                <p14:modId xmlns:p14="http://schemas.microsoft.com/office/powerpoint/2010/main" val="264235265"/>
              </p:ext>
            </p:extLst>
          </p:nvPr>
        </p:nvGraphicFramePr>
        <p:xfrm>
          <a:off x="8183105" y="2380155"/>
          <a:ext cx="9624447" cy="7187902"/>
        </p:xfrm>
        <a:graphic>
          <a:graphicData uri="http://schemas.openxmlformats.org/drawingml/2006/chart">
            <c:chart xmlns:c="http://schemas.openxmlformats.org/drawingml/2006/chart" xmlns:r="http://schemas.openxmlformats.org/officeDocument/2006/relationships" r:id="rId4"/>
          </a:graphicData>
        </a:graphic>
      </p:graphicFrame>
      <p:sp>
        <p:nvSpPr>
          <p:cNvPr id="5" name="Oval 4">
            <a:extLst>
              <a:ext uri="{FF2B5EF4-FFF2-40B4-BE49-F238E27FC236}">
                <a16:creationId xmlns:a16="http://schemas.microsoft.com/office/drawing/2014/main" id="{3DCD2EB1-4492-AEB8-13CA-ABABAC41EDE1}"/>
              </a:ext>
            </a:extLst>
          </p:cNvPr>
          <p:cNvSpPr/>
          <p:nvPr/>
        </p:nvSpPr>
        <p:spPr>
          <a:xfrm>
            <a:off x="865414" y="3755571"/>
            <a:ext cx="1665516" cy="1045030"/>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A5DCD6CA-9981-CB01-EE19-FAB564B7FCCF}"/>
              </a:ext>
            </a:extLst>
          </p:cNvPr>
          <p:cNvSpPr/>
          <p:nvPr/>
        </p:nvSpPr>
        <p:spPr>
          <a:xfrm>
            <a:off x="7968343" y="3135086"/>
            <a:ext cx="3069771" cy="2302328"/>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08971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A2F5-A3AB-AC28-4E61-005568A59F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3DFF660-5143-0BD9-C2E1-8924DC285EAE}"/>
              </a:ext>
            </a:extLst>
          </p:cNvPr>
          <p:cNvSpPr txBox="1"/>
          <p:nvPr/>
        </p:nvSpPr>
        <p:spPr>
          <a:xfrm>
            <a:off x="478807" y="724988"/>
            <a:ext cx="14163194"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Community of Practice</a:t>
            </a:r>
            <a:endPar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endParaRPr>
          </a:p>
        </p:txBody>
      </p:sp>
      <p:graphicFrame>
        <p:nvGraphicFramePr>
          <p:cNvPr id="6" name="Chart 5">
            <a:extLst>
              <a:ext uri="{FF2B5EF4-FFF2-40B4-BE49-F238E27FC236}">
                <a16:creationId xmlns:a16="http://schemas.microsoft.com/office/drawing/2014/main" id="{555DF9DD-6D28-F4CF-DA6C-9AFA3608D15D}"/>
              </a:ext>
            </a:extLst>
          </p:cNvPr>
          <p:cNvGraphicFramePr>
            <a:graphicFrameLocks/>
          </p:cNvGraphicFramePr>
          <p:nvPr>
            <p:extLst>
              <p:ext uri="{D42A27DB-BD31-4B8C-83A1-F6EECF244321}">
                <p14:modId xmlns:p14="http://schemas.microsoft.com/office/powerpoint/2010/main" val="4179565884"/>
              </p:ext>
            </p:extLst>
          </p:nvPr>
        </p:nvGraphicFramePr>
        <p:xfrm>
          <a:off x="478807" y="2189718"/>
          <a:ext cx="13057580" cy="7078268"/>
        </p:xfrm>
        <a:graphic>
          <a:graphicData uri="http://schemas.openxmlformats.org/drawingml/2006/chart">
            <c:chart xmlns:c="http://schemas.openxmlformats.org/drawingml/2006/chart" xmlns:r="http://schemas.openxmlformats.org/officeDocument/2006/relationships" r:id="rId3"/>
          </a:graphicData>
        </a:graphic>
      </p:graphicFrame>
      <p:sp>
        <p:nvSpPr>
          <p:cNvPr id="5" name="Rounded Rectangular Callout 4">
            <a:extLst>
              <a:ext uri="{FF2B5EF4-FFF2-40B4-BE49-F238E27FC236}">
                <a16:creationId xmlns:a16="http://schemas.microsoft.com/office/drawing/2014/main" id="{5C092EFF-D852-3720-2F04-44C9D8A25D45}"/>
              </a:ext>
            </a:extLst>
          </p:cNvPr>
          <p:cNvSpPr/>
          <p:nvPr/>
        </p:nvSpPr>
        <p:spPr>
          <a:xfrm>
            <a:off x="13095514" y="2458244"/>
            <a:ext cx="4882243" cy="5372100"/>
          </a:xfrm>
          <a:prstGeom prst="wedgeRoundRectCallout">
            <a:avLst/>
          </a:prstGeom>
          <a:solidFill>
            <a:srgbClr val="232B3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00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a:t>
            </a:r>
            <a:r>
              <a:rPr lang="en-GB" sz="3000" i="1">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when you deploy you need a trusted person who has deployed and can be there to guide you and help you”</a:t>
            </a:r>
          </a:p>
          <a:p>
            <a:pPr algn="r"/>
            <a:endParaRPr lang="en-GB" sz="3000" i="1">
              <a:solidFill>
                <a:schemeClr val="accent3"/>
              </a:solidFill>
              <a:latin typeface="Open Sans" panose="020B0606030504020204" pitchFamily="34" charset="0"/>
              <a:ea typeface="Open Sans" panose="020B0606030504020204" pitchFamily="34" charset="0"/>
              <a:cs typeface="Open Sans" panose="020B0606030504020204" pitchFamily="34" charset="0"/>
            </a:endParaRPr>
          </a:p>
          <a:p>
            <a:pPr algn="r"/>
            <a:r>
              <a:rPr lang="en-GB" sz="3000" i="1">
                <a:solidFill>
                  <a:schemeClr val="accent3"/>
                </a:solidFill>
                <a:latin typeface="Open Sans" panose="020B0606030504020204" pitchFamily="34" charset="0"/>
                <a:ea typeface="Open Sans" panose="020B0606030504020204" pitchFamily="34" charset="0"/>
                <a:cs typeface="Open Sans" panose="020B0606030504020204" pitchFamily="34" charset="0"/>
              </a:rPr>
              <a:t>S</a:t>
            </a:r>
            <a:r>
              <a:rPr lang="en-GB" sz="3000" i="1">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omeone you can complain and offload to when things are hard.”</a:t>
            </a:r>
            <a:r>
              <a:rPr lang="en-GB" sz="3000">
                <a:solidFill>
                  <a:schemeClr val="accent3"/>
                </a:solidFill>
                <a:effectLst/>
                <a:latin typeface="Open Sans" panose="020B0606030504020204" pitchFamily="34" charset="0"/>
                <a:ea typeface="Open Sans" panose="020B0606030504020204" pitchFamily="34" charset="0"/>
                <a:cs typeface="Open Sans" panose="020B0606030504020204" pitchFamily="34" charset="0"/>
              </a:rPr>
              <a:t> </a:t>
            </a:r>
            <a:endParaRPr lang="en-GB" sz="3000">
              <a:solidFill>
                <a:schemeClr val="accent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58409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06618-5B46-B1A4-EAE0-1B3AF0CF0ED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73F3D9E4-4964-4878-0404-AEEA6DEF2CCE}"/>
              </a:ext>
            </a:extLst>
          </p:cNvPr>
          <p:cNvSpPr txBox="1"/>
          <p:nvPr/>
        </p:nvSpPr>
        <p:spPr>
          <a:xfrm>
            <a:off x="448733" y="1064090"/>
            <a:ext cx="15034571"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COP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Recommendations</a:t>
            </a:r>
          </a:p>
        </p:txBody>
      </p:sp>
      <p:sp>
        <p:nvSpPr>
          <p:cNvPr id="2" name="TextBox 1">
            <a:extLst>
              <a:ext uri="{FF2B5EF4-FFF2-40B4-BE49-F238E27FC236}">
                <a16:creationId xmlns:a16="http://schemas.microsoft.com/office/drawing/2014/main" id="{9BAD0BD5-C061-377D-D48D-18FBA53B9576}"/>
              </a:ext>
            </a:extLst>
          </p:cNvPr>
          <p:cNvSpPr txBox="1"/>
          <p:nvPr/>
        </p:nvSpPr>
        <p:spPr>
          <a:xfrm>
            <a:off x="448733" y="2747709"/>
            <a:ext cx="7225696" cy="5909310"/>
          </a:xfrm>
          <a:prstGeom prst="rect">
            <a:avLst/>
          </a:prstGeom>
          <a:noFill/>
        </p:spPr>
        <p:txBody>
          <a:bodyPr wrap="square" rtlCol="0">
            <a:spAutoFit/>
          </a:bodyPr>
          <a:lstStyle/>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Establish a CEA surge community of practice on IFRC communities </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Organise regular CEA surge COP events</a:t>
            </a:r>
          </a:p>
          <a:p>
            <a:pPr marL="571548" indent="-571548">
              <a:spcBef>
                <a:spcPts val="0"/>
              </a:spcBef>
              <a:spcAft>
                <a:spcPts val="36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Concept note to develop and manage a CEA mentoring approach</a:t>
            </a:r>
          </a:p>
          <a:p>
            <a:pPr marL="571548" indent="-571548">
              <a:spcBef>
                <a:spcPts val="0"/>
              </a:spcBef>
              <a:spcAft>
                <a:spcPts val="1800"/>
              </a:spcAft>
              <a:buClr>
                <a:srgbClr val="F5333F"/>
              </a:buClr>
              <a:buSzPct val="100000"/>
              <a:buFont typeface="Arial" panose="020B0604020202020204" pitchFamily="34" charset="0"/>
              <a:buChar char="•"/>
            </a:pPr>
            <a:r>
              <a:rPr lang="en-GB" sz="3200">
                <a:latin typeface="Open Sans" panose="020B0606030504020204" pitchFamily="34" charset="0"/>
                <a:ea typeface="Open Sans" panose="020B0606030504020204" pitchFamily="34" charset="0"/>
                <a:cs typeface="Open Sans" panose="020B0606030504020204" pitchFamily="34" charset="0"/>
              </a:rPr>
              <a:t>Scope out opportunities to scale up CEA shadow missions</a:t>
            </a:r>
          </a:p>
        </p:txBody>
      </p:sp>
      <p:pic>
        <p:nvPicPr>
          <p:cNvPr id="4" name="Picture 3" descr="A person and person talking to each other&#10;&#10;Description automatically generated">
            <a:extLst>
              <a:ext uri="{FF2B5EF4-FFF2-40B4-BE49-F238E27FC236}">
                <a16:creationId xmlns:a16="http://schemas.microsoft.com/office/drawing/2014/main" id="{0F186D60-BBB1-A725-3528-809CC019E3C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5074" y="2747709"/>
            <a:ext cx="9477459" cy="6264517"/>
          </a:xfrm>
          <a:prstGeom prst="rect">
            <a:avLst/>
          </a:prstGeom>
        </p:spPr>
      </p:pic>
    </p:spTree>
    <p:extLst>
      <p:ext uri="{BB962C8B-B14F-4D97-AF65-F5344CB8AC3E}">
        <p14:creationId xmlns:p14="http://schemas.microsoft.com/office/powerpoint/2010/main" val="34966187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DD7F2B5B-6AB7-2C3A-A8AB-4F6C4ADC2E37}"/>
            </a:ext>
          </a:extLst>
        </p:cNvPr>
        <p:cNvGrpSpPr/>
        <p:nvPr/>
      </p:nvGrpSpPr>
      <p:grpSpPr>
        <a:xfrm>
          <a:off x="0" y="0"/>
          <a:ext cx="0" cy="0"/>
          <a:chOff x="0" y="0"/>
          <a:chExt cx="0" cy="0"/>
        </a:xfrm>
      </p:grpSpPr>
      <p:sp>
        <p:nvSpPr>
          <p:cNvPr id="295" name="Google Shape;295;p3">
            <a:extLst>
              <a:ext uri="{FF2B5EF4-FFF2-40B4-BE49-F238E27FC236}">
                <a16:creationId xmlns:a16="http://schemas.microsoft.com/office/drawing/2014/main" id="{BCB068F2-DE20-58B6-756E-E94F887C3EAE}"/>
              </a:ext>
            </a:extLst>
          </p:cNvPr>
          <p:cNvSpPr txBox="1"/>
          <p:nvPr/>
        </p:nvSpPr>
        <p:spPr>
          <a:xfrm>
            <a:off x="1961498" y="4285617"/>
            <a:ext cx="14365003" cy="17173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Montserrat"/>
                <a:cs typeface="Montserrat"/>
                <a:sym typeface="Montserrat"/>
              </a:rPr>
              <a:t>Next steps</a:t>
            </a:r>
            <a:endParaRPr kumimoji="0" sz="8800" b="0" i="0" u="none" strike="noStrike" kern="0" cap="none" spc="0" normalizeH="0" baseline="0" noProof="0">
              <a:ln>
                <a:noFill/>
              </a:ln>
              <a:solidFill>
                <a:srgbClr val="F5333F"/>
              </a:solidFill>
              <a:effectLst/>
              <a:uLnTx/>
              <a:uFillTx/>
              <a:latin typeface="Roboto Black"/>
              <a:ea typeface="Roboto Black"/>
              <a:cs typeface="Roboto Black"/>
              <a:sym typeface="Roboto Black"/>
            </a:endParaRPr>
          </a:p>
        </p:txBody>
      </p:sp>
    </p:spTree>
    <p:extLst>
      <p:ext uri="{BB962C8B-B14F-4D97-AF65-F5344CB8AC3E}">
        <p14:creationId xmlns:p14="http://schemas.microsoft.com/office/powerpoint/2010/main" val="3583709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EFAA6-6942-BC14-3658-F134A5E1A3F6}"/>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4DE1F47C-25D9-CF0C-5735-AD22679B3E11}"/>
              </a:ext>
            </a:extLst>
          </p:cNvPr>
          <p:cNvSpPr txBox="1"/>
          <p:nvPr/>
        </p:nvSpPr>
        <p:spPr>
          <a:xfrm>
            <a:off x="448734" y="712398"/>
            <a:ext cx="9234109" cy="762068"/>
          </a:xfrm>
          <a:prstGeom prst="rect">
            <a:avLst/>
          </a:prstGeom>
          <a:noFill/>
        </p:spPr>
        <p:txBody>
          <a:bodyPr wrap="square" rtlCol="0">
            <a:spAutoFit/>
          </a:bodyPr>
          <a:lstStyle/>
          <a:p>
            <a:pPr marL="0" marR="0" lvl="0" indent="0" algn="l" defTabSz="914400" rtl="0" eaLnBrk="0" fontAlgn="base" latinLnBrk="0" hangingPunct="0">
              <a:lnSpc>
                <a:spcPct val="80000"/>
              </a:lnSpc>
              <a:spcBef>
                <a:spcPct val="0"/>
              </a:spcBef>
              <a:spcAft>
                <a:spcPct val="0"/>
              </a:spcAft>
              <a:buClrTx/>
              <a:buSzTx/>
              <a:buFontTx/>
              <a:buNone/>
              <a:tabLst/>
              <a:defRPr/>
            </a:pPr>
            <a:r>
              <a:rPr kumimoji="0" lang="en-US" sz="5400" b="1" i="0" u="none" strike="noStrike" kern="1200" cap="none" spc="0" normalizeH="0" baseline="0" noProof="0">
                <a:ln>
                  <a:noFill/>
                </a:ln>
                <a:solidFill>
                  <a:srgbClr val="3F3F3F"/>
                </a:solidFill>
                <a:effectLst/>
                <a:uLnTx/>
                <a:uFillTx/>
                <a:latin typeface="Montserrat" pitchFamily="2" charset="77"/>
                <a:ea typeface="Roboto Black" panose="02000000000000000000" pitchFamily="2" charset="0"/>
                <a:cs typeface="Open Sans Light" panose="020B0306030504020204" pitchFamily="34" charset="0"/>
              </a:rPr>
              <a:t>CEA Surge – </a:t>
            </a:r>
            <a:r>
              <a:rPr kumimoji="0" lang="en-US" sz="5400" b="1" i="0" u="none" strike="noStrike" kern="1200" cap="none" spc="0" normalizeH="0" baseline="0" noProof="0">
                <a:ln>
                  <a:noFill/>
                </a:ln>
                <a:solidFill>
                  <a:srgbClr val="F5333F"/>
                </a:solidFill>
                <a:effectLst/>
                <a:uLnTx/>
                <a:uFillTx/>
                <a:latin typeface="Montserrat" pitchFamily="2" charset="77"/>
                <a:ea typeface="Roboto Black" panose="02000000000000000000" pitchFamily="2" charset="0"/>
                <a:cs typeface="Open Sans Light" panose="020B0306030504020204" pitchFamily="34" charset="0"/>
              </a:rPr>
              <a:t>What now?</a:t>
            </a:r>
          </a:p>
        </p:txBody>
      </p:sp>
      <p:sp>
        <p:nvSpPr>
          <p:cNvPr id="2" name="TextBox 1">
            <a:extLst>
              <a:ext uri="{FF2B5EF4-FFF2-40B4-BE49-F238E27FC236}">
                <a16:creationId xmlns:a16="http://schemas.microsoft.com/office/drawing/2014/main" id="{5B3A763E-E940-5E2F-F1E4-953011DFFB58}"/>
              </a:ext>
            </a:extLst>
          </p:cNvPr>
          <p:cNvSpPr txBox="1"/>
          <p:nvPr/>
        </p:nvSpPr>
        <p:spPr>
          <a:xfrm>
            <a:off x="448734" y="1947843"/>
            <a:ext cx="10328124" cy="7940635"/>
          </a:xfrm>
          <a:prstGeom prst="rect">
            <a:avLst/>
          </a:prstGeom>
          <a:noFill/>
        </p:spPr>
        <p:txBody>
          <a:bodyPr wrap="square" rtlCol="0">
            <a:spAutoFit/>
          </a:bodyPr>
          <a:lstStyle/>
          <a:p>
            <a:pPr marL="571548" indent="-571548">
              <a:spcBef>
                <a:spcPts val="0"/>
              </a:spcBef>
              <a:spcAft>
                <a:spcPts val="3600"/>
              </a:spcAft>
              <a:buClr>
                <a:srgbClr val="F5333F"/>
              </a:buClr>
              <a:buSzPct val="100000"/>
              <a:buFont typeface="+mj-lt"/>
              <a:buAutoNum type="arabicPeriod"/>
            </a:pPr>
            <a:r>
              <a:rPr lang="en-GB" sz="3000" b="1">
                <a:solidFill>
                  <a:schemeClr val="accent3"/>
                </a:solidFill>
                <a:latin typeface="Open Sans" panose="020B0606030504020204" pitchFamily="34" charset="0"/>
                <a:ea typeface="Open Sans" panose="020B0606030504020204" pitchFamily="34" charset="0"/>
                <a:cs typeface="Open Sans" panose="020B0606030504020204" pitchFamily="34" charset="0"/>
              </a:rPr>
              <a:t>Establish the COP </a:t>
            </a:r>
            <a:r>
              <a:rPr lang="en-GB" sz="3000">
                <a:latin typeface="Open Sans" panose="020B0606030504020204" pitchFamily="34" charset="0"/>
                <a:ea typeface="Open Sans" panose="020B0606030504020204" pitchFamily="34" charset="0"/>
                <a:cs typeface="Open Sans" panose="020B0606030504020204" pitchFamily="34" charset="0"/>
              </a:rPr>
              <a:t>on IFRC Communities &amp; use it to improve awareness of surge alerts and understand low response rates</a:t>
            </a:r>
          </a:p>
          <a:p>
            <a:pPr marL="571548" indent="-571548">
              <a:spcBef>
                <a:spcPts val="0"/>
              </a:spcBef>
              <a:spcAft>
                <a:spcPts val="3600"/>
              </a:spcAft>
              <a:buClr>
                <a:srgbClr val="F5333F"/>
              </a:buClr>
              <a:buSzPct val="100000"/>
              <a:buFont typeface="+mj-lt"/>
              <a:buAutoNum type="arabicPeriod"/>
            </a:pPr>
            <a:r>
              <a:rPr lang="en-GB" sz="3000" b="1">
                <a:solidFill>
                  <a:schemeClr val="accent3"/>
                </a:solidFill>
                <a:latin typeface="Open Sans" panose="020B0606030504020204" pitchFamily="34" charset="0"/>
                <a:ea typeface="Open Sans" panose="020B0606030504020204" pitchFamily="34" charset="0"/>
                <a:cs typeface="Open Sans" panose="020B0606030504020204" pitchFamily="34" charset="0"/>
              </a:rPr>
              <a:t>Explore why CEA surge demand has declined </a:t>
            </a:r>
            <a:r>
              <a:rPr lang="en-GB" sz="3000">
                <a:latin typeface="Open Sans" panose="020B0606030504020204" pitchFamily="34" charset="0"/>
                <a:ea typeface="Open Sans" panose="020B0606030504020204" pitchFamily="34" charset="0"/>
                <a:cs typeface="Open Sans" panose="020B0606030504020204" pitchFamily="34" charset="0"/>
              </a:rPr>
              <a:t>– to inform investment in supply</a:t>
            </a:r>
          </a:p>
          <a:p>
            <a:pPr marL="571548" indent="-571548">
              <a:spcBef>
                <a:spcPts val="0"/>
              </a:spcBef>
              <a:spcAft>
                <a:spcPts val="3600"/>
              </a:spcAft>
              <a:buClr>
                <a:srgbClr val="F5333F"/>
              </a:buClr>
              <a:buSzPct val="100000"/>
              <a:buFont typeface="+mj-lt"/>
              <a:buAutoNum type="arabicPeriod"/>
            </a:pPr>
            <a:r>
              <a:rPr lang="en-GB" sz="3000" b="1">
                <a:solidFill>
                  <a:schemeClr val="accent3"/>
                </a:solidFill>
                <a:latin typeface="Open Sans" panose="020B0606030504020204" pitchFamily="34" charset="0"/>
                <a:ea typeface="Open Sans" panose="020B0606030504020204" pitchFamily="34" charset="0"/>
                <a:cs typeface="Open Sans" panose="020B0606030504020204" pitchFamily="34" charset="0"/>
              </a:rPr>
              <a:t>Strengthen CEA surge trainings – but find other ways to build CEA surge skills and experience</a:t>
            </a:r>
            <a:r>
              <a:rPr lang="en-GB" sz="3000">
                <a:latin typeface="Open Sans" panose="020B0606030504020204" pitchFamily="34" charset="0"/>
                <a:ea typeface="Open Sans" panose="020B0606030504020204" pitchFamily="34" charset="0"/>
                <a:cs typeface="Open Sans" panose="020B0606030504020204" pitchFamily="34" charset="0"/>
              </a:rPr>
              <a:t> through the COP and continued professional development </a:t>
            </a:r>
          </a:p>
          <a:p>
            <a:pPr marL="571548" indent="-571548">
              <a:spcBef>
                <a:spcPts val="0"/>
              </a:spcBef>
              <a:spcAft>
                <a:spcPts val="3600"/>
              </a:spcAft>
              <a:buClr>
                <a:srgbClr val="F5333F"/>
              </a:buClr>
              <a:buSzPct val="100000"/>
              <a:buFont typeface="+mj-lt"/>
              <a:buAutoNum type="arabicPeriod"/>
            </a:pPr>
            <a:r>
              <a:rPr lang="en-GB" sz="3000" b="1">
                <a:solidFill>
                  <a:schemeClr val="accent3"/>
                </a:solidFill>
                <a:latin typeface="Open Sans" panose="020B0606030504020204" pitchFamily="34" charset="0"/>
                <a:ea typeface="Open Sans" panose="020B0606030504020204" pitchFamily="34" charset="0"/>
                <a:cs typeface="Open Sans" panose="020B0606030504020204" pitchFamily="34" charset="0"/>
              </a:rPr>
              <a:t>Identify the financial and human resources needed </a:t>
            </a:r>
            <a:r>
              <a:rPr lang="en-GB" sz="3000">
                <a:latin typeface="Open Sans" panose="020B0606030504020204" pitchFamily="34" charset="0"/>
                <a:ea typeface="Open Sans" panose="020B0606030504020204" pitchFamily="34" charset="0"/>
                <a:cs typeface="Open Sans" panose="020B0606030504020204" pitchFamily="34" charset="0"/>
              </a:rPr>
              <a:t>to put all this in place</a:t>
            </a:r>
          </a:p>
          <a:p>
            <a:pPr marL="571548" indent="-571548">
              <a:spcBef>
                <a:spcPts val="0"/>
              </a:spcBef>
              <a:spcAft>
                <a:spcPts val="3600"/>
              </a:spcAft>
              <a:buClr>
                <a:srgbClr val="F5333F"/>
              </a:buClr>
              <a:buSzPct val="100000"/>
              <a:buFont typeface="+mj-lt"/>
              <a:buAutoNum type="arabicPeriod"/>
            </a:pPr>
            <a:r>
              <a:rPr lang="en-GB" sz="3000" b="1">
                <a:solidFill>
                  <a:schemeClr val="accent3"/>
                </a:solidFill>
                <a:latin typeface="Open Sans" panose="020B0606030504020204" pitchFamily="34" charset="0"/>
                <a:ea typeface="Open Sans" panose="020B0606030504020204" pitchFamily="34" charset="0"/>
                <a:cs typeface="Open Sans" panose="020B0606030504020204" pitchFamily="34" charset="0"/>
              </a:rPr>
              <a:t>Work with IFRC CEA surge and partners </a:t>
            </a:r>
            <a:r>
              <a:rPr lang="en-GB" sz="3000">
                <a:latin typeface="Open Sans" panose="020B0606030504020204" pitchFamily="34" charset="0"/>
                <a:ea typeface="Open Sans" panose="020B0606030504020204" pitchFamily="34" charset="0"/>
                <a:cs typeface="Open Sans" panose="020B0606030504020204" pitchFamily="34" charset="0"/>
              </a:rPr>
              <a:t>to find creative solutions to challenges</a:t>
            </a:r>
          </a:p>
        </p:txBody>
      </p:sp>
      <p:pic>
        <p:nvPicPr>
          <p:cNvPr id="9" name="Picture 8" descr="A group of girls in school uniforms&#10;&#10;Description automatically generated">
            <a:extLst>
              <a:ext uri="{FF2B5EF4-FFF2-40B4-BE49-F238E27FC236}">
                <a16:creationId xmlns:a16="http://schemas.microsoft.com/office/drawing/2014/main" id="{D7473535-55A2-0891-A18F-85851AB64F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234703" y="0"/>
            <a:ext cx="7053297" cy="10058400"/>
          </a:xfrm>
          <a:prstGeom prst="rect">
            <a:avLst/>
          </a:prstGeom>
        </p:spPr>
      </p:pic>
    </p:spTree>
    <p:extLst>
      <p:ext uri="{BB962C8B-B14F-4D97-AF65-F5344CB8AC3E}">
        <p14:creationId xmlns:p14="http://schemas.microsoft.com/office/powerpoint/2010/main" val="19618920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94">
          <a:extLst>
            <a:ext uri="{FF2B5EF4-FFF2-40B4-BE49-F238E27FC236}">
              <a16:creationId xmlns:a16="http://schemas.microsoft.com/office/drawing/2014/main" id="{821535F4-CA4C-D849-0326-65EB5C9036D1}"/>
            </a:ext>
          </a:extLst>
        </p:cNvPr>
        <p:cNvGrpSpPr/>
        <p:nvPr/>
      </p:nvGrpSpPr>
      <p:grpSpPr>
        <a:xfrm>
          <a:off x="0" y="0"/>
          <a:ext cx="0" cy="0"/>
          <a:chOff x="0" y="0"/>
          <a:chExt cx="0" cy="0"/>
        </a:xfrm>
      </p:grpSpPr>
      <p:sp>
        <p:nvSpPr>
          <p:cNvPr id="295" name="Google Shape;295;p3">
            <a:extLst>
              <a:ext uri="{FF2B5EF4-FFF2-40B4-BE49-F238E27FC236}">
                <a16:creationId xmlns:a16="http://schemas.microsoft.com/office/drawing/2014/main" id="{ABCD0F45-5DD8-C4B4-A94F-DCE150BB0322}"/>
              </a:ext>
            </a:extLst>
          </p:cNvPr>
          <p:cNvSpPr txBox="1"/>
          <p:nvPr/>
        </p:nvSpPr>
        <p:spPr>
          <a:xfrm>
            <a:off x="1961498" y="2660557"/>
            <a:ext cx="14365003" cy="496747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Montserrat"/>
                <a:cs typeface="Montserrat"/>
                <a:sym typeface="Montserrat"/>
              </a:rPr>
              <a:t>Thank you</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lang="en-GB" sz="8800" b="1" kern="0">
                <a:solidFill>
                  <a:srgbClr val="F5333F"/>
                </a:solidFill>
                <a:latin typeface="Montserrat"/>
                <a:ea typeface="Roboto Black"/>
                <a:cs typeface="Roboto Black"/>
                <a:sym typeface="Montserrat"/>
              </a:rPr>
              <a:t>&amp;</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Roboto Black"/>
                <a:cs typeface="Roboto Black"/>
                <a:sym typeface="Montserrat"/>
              </a:rPr>
              <a:t>Questions</a:t>
            </a:r>
            <a:endParaRPr kumimoji="0" sz="8800" b="0" i="0" u="none" strike="noStrike" kern="0" cap="none" spc="0" normalizeH="0" baseline="0" noProof="0">
              <a:ln>
                <a:noFill/>
              </a:ln>
              <a:solidFill>
                <a:srgbClr val="F5333F"/>
              </a:solidFill>
              <a:effectLst/>
              <a:uLnTx/>
              <a:uFillTx/>
              <a:latin typeface="Roboto Black"/>
              <a:ea typeface="Roboto Black"/>
              <a:cs typeface="Roboto Black"/>
              <a:sym typeface="Roboto Black"/>
            </a:endParaRPr>
          </a:p>
        </p:txBody>
      </p:sp>
    </p:spTree>
    <p:extLst>
      <p:ext uri="{BB962C8B-B14F-4D97-AF65-F5344CB8AC3E}">
        <p14:creationId xmlns:p14="http://schemas.microsoft.com/office/powerpoint/2010/main" val="878779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673E5-55EC-68F8-7026-AEEA265545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B4A45C-67B4-07A6-875B-E952B9A69CCC}"/>
              </a:ext>
            </a:extLst>
          </p:cNvPr>
          <p:cNvSpPr txBox="1"/>
          <p:nvPr/>
        </p:nvSpPr>
        <p:spPr>
          <a:xfrm>
            <a:off x="591897" y="765400"/>
            <a:ext cx="7847565" cy="1426801"/>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review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Four key learnings</a:t>
            </a:r>
          </a:p>
        </p:txBody>
      </p:sp>
      <p:sp>
        <p:nvSpPr>
          <p:cNvPr id="3" name="TextBox 2">
            <a:extLst>
              <a:ext uri="{FF2B5EF4-FFF2-40B4-BE49-F238E27FC236}">
                <a16:creationId xmlns:a16="http://schemas.microsoft.com/office/drawing/2014/main" id="{E1A1991D-DA22-59E5-B991-13BE928627E0}"/>
              </a:ext>
            </a:extLst>
          </p:cNvPr>
          <p:cNvSpPr txBox="1"/>
          <p:nvPr/>
        </p:nvSpPr>
        <p:spPr>
          <a:xfrm>
            <a:off x="591897" y="2945345"/>
            <a:ext cx="7083068" cy="6140142"/>
          </a:xfrm>
          <a:prstGeom prst="rect">
            <a:avLst/>
          </a:prstGeom>
          <a:noFill/>
        </p:spPr>
        <p:txBody>
          <a:bodyPr wrap="square" rtlCol="0">
            <a:spAutoFit/>
          </a:bodyPr>
          <a:lstStyle>
            <a:defPPr>
              <a:defRPr lang="en-US"/>
            </a:defPPr>
            <a:lvl1pPr marL="342900" indent="-342900">
              <a:spcAft>
                <a:spcPts val="2400"/>
              </a:spcAft>
              <a:buClr>
                <a:srgbClr val="FF0000"/>
              </a:buClr>
              <a:buFont typeface="Arial" panose="020B0604020202020204" pitchFamily="34" charset="0"/>
              <a:buChar char="•"/>
              <a:defRPr sz="24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marL="514350" indent="-514350">
              <a:spcBef>
                <a:spcPts val="0"/>
              </a:spcBef>
              <a:spcAft>
                <a:spcPts val="4200"/>
              </a:spcAft>
              <a:buFont typeface="+mj-lt"/>
              <a:buAutoNum type="arabicPeriod"/>
            </a:pPr>
            <a:r>
              <a:rPr lang="en-GB" sz="3200">
                <a:solidFill>
                  <a:schemeClr val="tx1"/>
                </a:solidFill>
              </a:rPr>
              <a:t>A </a:t>
            </a:r>
            <a:r>
              <a:rPr lang="en-GB" sz="3200" b="1">
                <a:solidFill>
                  <a:schemeClr val="accent3"/>
                </a:solidFill>
              </a:rPr>
              <a:t>lack of funding </a:t>
            </a:r>
            <a:r>
              <a:rPr lang="en-GB" sz="3200">
                <a:solidFill>
                  <a:schemeClr val="tx1"/>
                </a:solidFill>
              </a:rPr>
              <a:t>is limiting National Society Deployments </a:t>
            </a:r>
          </a:p>
          <a:p>
            <a:pPr marL="514350" indent="-514350">
              <a:spcBef>
                <a:spcPts val="0"/>
              </a:spcBef>
              <a:spcAft>
                <a:spcPts val="4200"/>
              </a:spcAft>
              <a:buFont typeface="+mj-lt"/>
              <a:buAutoNum type="arabicPeriod"/>
            </a:pPr>
            <a:r>
              <a:rPr lang="en-GB" sz="3200" b="1">
                <a:solidFill>
                  <a:schemeClr val="accent3"/>
                </a:solidFill>
              </a:rPr>
              <a:t>Demand</a:t>
            </a:r>
            <a:r>
              <a:rPr lang="en-GB" sz="3200">
                <a:solidFill>
                  <a:schemeClr val="tx1"/>
                </a:solidFill>
              </a:rPr>
              <a:t> for CEA surge has </a:t>
            </a:r>
            <a:r>
              <a:rPr lang="en-GB" sz="3200" b="1">
                <a:solidFill>
                  <a:schemeClr val="accent3"/>
                </a:solidFill>
              </a:rPr>
              <a:t>declined</a:t>
            </a:r>
            <a:r>
              <a:rPr lang="en-GB" sz="3200">
                <a:solidFill>
                  <a:schemeClr val="accent3"/>
                </a:solidFill>
              </a:rPr>
              <a:t> </a:t>
            </a:r>
            <a:r>
              <a:rPr lang="en-GB" sz="3200">
                <a:solidFill>
                  <a:schemeClr val="tx1"/>
                </a:solidFill>
              </a:rPr>
              <a:t>in recent years</a:t>
            </a:r>
          </a:p>
          <a:p>
            <a:pPr marL="514350" indent="-514350">
              <a:spcBef>
                <a:spcPts val="0"/>
              </a:spcBef>
              <a:spcAft>
                <a:spcPts val="4200"/>
              </a:spcAft>
              <a:buFont typeface="+mj-lt"/>
              <a:buAutoNum type="arabicPeriod"/>
            </a:pPr>
            <a:r>
              <a:rPr lang="en-GB" sz="3200">
                <a:solidFill>
                  <a:schemeClr val="tx1"/>
                </a:solidFill>
              </a:rPr>
              <a:t>CEA surge trainings are very effective – but we need to </a:t>
            </a:r>
            <a:r>
              <a:rPr lang="en-GB" sz="3200" b="1">
                <a:solidFill>
                  <a:schemeClr val="accent3"/>
                </a:solidFill>
              </a:rPr>
              <a:t>do more than trainings</a:t>
            </a:r>
          </a:p>
          <a:p>
            <a:pPr marL="514350" indent="-514350">
              <a:spcBef>
                <a:spcPts val="0"/>
              </a:spcBef>
              <a:spcAft>
                <a:spcPts val="4200"/>
              </a:spcAft>
              <a:buFont typeface="+mj-lt"/>
              <a:buAutoNum type="arabicPeriod"/>
            </a:pPr>
            <a:r>
              <a:rPr lang="en-GB" sz="3200" b="1">
                <a:solidFill>
                  <a:schemeClr val="accent3"/>
                </a:solidFill>
              </a:rPr>
              <a:t>Working relationships </a:t>
            </a:r>
            <a:r>
              <a:rPr lang="en-GB" sz="3200">
                <a:solidFill>
                  <a:schemeClr val="tx1"/>
                </a:solidFill>
              </a:rPr>
              <a:t>are the </a:t>
            </a:r>
            <a:r>
              <a:rPr lang="en-GB" sz="3200" b="1">
                <a:solidFill>
                  <a:schemeClr val="accent3"/>
                </a:solidFill>
              </a:rPr>
              <a:t>biggest challenge </a:t>
            </a:r>
            <a:r>
              <a:rPr lang="en-GB" sz="3200">
                <a:solidFill>
                  <a:schemeClr val="tx1"/>
                </a:solidFill>
              </a:rPr>
              <a:t>for CEA surge</a:t>
            </a:r>
          </a:p>
        </p:txBody>
      </p:sp>
      <p:pic>
        <p:nvPicPr>
          <p:cNvPr id="12" name="Picture 11" descr="A group of people standing next to a hut&#10;&#10;Description automatically generated">
            <a:extLst>
              <a:ext uri="{FF2B5EF4-FFF2-40B4-BE49-F238E27FC236}">
                <a16:creationId xmlns:a16="http://schemas.microsoft.com/office/drawing/2014/main" id="{EF659C99-F0A7-7967-2508-289C195FBC0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19138" y="0"/>
            <a:ext cx="9368862" cy="10288588"/>
          </a:xfrm>
          <a:prstGeom prst="rect">
            <a:avLst/>
          </a:prstGeom>
        </p:spPr>
      </p:pic>
    </p:spTree>
    <p:extLst>
      <p:ext uri="{BB962C8B-B14F-4D97-AF65-F5344CB8AC3E}">
        <p14:creationId xmlns:p14="http://schemas.microsoft.com/office/powerpoint/2010/main" val="290189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
          <p:cNvSpPr txBox="1"/>
          <p:nvPr/>
        </p:nvSpPr>
        <p:spPr>
          <a:xfrm>
            <a:off x="1961498" y="3761800"/>
            <a:ext cx="14365003" cy="1717353"/>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GB" sz="8800" b="1" i="0" u="none" strike="noStrike" kern="0" cap="none" spc="0" normalizeH="0" baseline="0" noProof="0">
                <a:ln>
                  <a:noFill/>
                </a:ln>
                <a:solidFill>
                  <a:srgbClr val="F5333F"/>
                </a:solidFill>
                <a:effectLst/>
                <a:uLnTx/>
                <a:uFillTx/>
                <a:latin typeface="Montserrat"/>
                <a:ea typeface="Montserrat"/>
                <a:cs typeface="Montserrat"/>
                <a:sym typeface="Montserrat"/>
              </a:rPr>
              <a:t>CEA Surge Roster</a:t>
            </a:r>
            <a:endParaRPr kumimoji="0" sz="8800" b="0" i="0" u="none" strike="noStrike" kern="0" cap="none" spc="0" normalizeH="0" baseline="0" noProof="0">
              <a:ln>
                <a:noFill/>
              </a:ln>
              <a:solidFill>
                <a:srgbClr val="F5333F"/>
              </a:solidFill>
              <a:effectLst/>
              <a:uLnTx/>
              <a:uFillTx/>
              <a:latin typeface="Roboto Black"/>
              <a:ea typeface="Roboto Black"/>
              <a:cs typeface="Roboto Black"/>
              <a:sym typeface="Roboto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9BBF1-4A53-8847-08E2-6976095FBA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822FA0B-5E9A-6A11-DA2A-F9B0B2628847}"/>
              </a:ext>
            </a:extLst>
          </p:cNvPr>
          <p:cNvSpPr txBox="1"/>
          <p:nvPr/>
        </p:nvSpPr>
        <p:spPr>
          <a:xfrm>
            <a:off x="591897" y="721990"/>
            <a:ext cx="10283921"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Who</a:t>
            </a:r>
          </a:p>
        </p:txBody>
      </p:sp>
      <p:graphicFrame>
        <p:nvGraphicFramePr>
          <p:cNvPr id="3" name="Chart 2">
            <a:extLst>
              <a:ext uri="{FF2B5EF4-FFF2-40B4-BE49-F238E27FC236}">
                <a16:creationId xmlns:a16="http://schemas.microsoft.com/office/drawing/2014/main" id="{725446BF-E7A9-CF4D-99F2-76E2547C68D1}"/>
              </a:ext>
            </a:extLst>
          </p:cNvPr>
          <p:cNvGraphicFramePr>
            <a:graphicFrameLocks/>
          </p:cNvGraphicFramePr>
          <p:nvPr>
            <p:extLst>
              <p:ext uri="{D42A27DB-BD31-4B8C-83A1-F6EECF244321}">
                <p14:modId xmlns:p14="http://schemas.microsoft.com/office/powerpoint/2010/main" val="2017255738"/>
              </p:ext>
            </p:extLst>
          </p:nvPr>
        </p:nvGraphicFramePr>
        <p:xfrm>
          <a:off x="591897" y="3838713"/>
          <a:ext cx="7887085" cy="62352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BF87B63C-71B1-8B50-6C2D-DA78CE607245}"/>
              </a:ext>
            </a:extLst>
          </p:cNvPr>
          <p:cNvSpPr txBox="1"/>
          <p:nvPr/>
        </p:nvSpPr>
        <p:spPr>
          <a:xfrm>
            <a:off x="591897" y="2025286"/>
            <a:ext cx="9192490" cy="584775"/>
          </a:xfrm>
          <a:prstGeom prst="rect">
            <a:avLst/>
          </a:prstGeom>
          <a:noFill/>
        </p:spPr>
        <p:txBody>
          <a:bodyPr wrap="square">
            <a:spAutoFit/>
          </a:bodyPr>
          <a:lstStyle/>
          <a:p>
            <a:pPr>
              <a:spcAft>
                <a:spcPts val="1800"/>
              </a:spcAft>
            </a:pPr>
            <a:r>
              <a:rPr lang="en-US" sz="3200" b="1">
                <a:solidFill>
                  <a:schemeClr val="accent3"/>
                </a:solidFill>
                <a:latin typeface="Open Sans" panose="020B0606030504020204" pitchFamily="34" charset="0"/>
                <a:ea typeface="Open Sans" panose="020B0606030504020204" pitchFamily="34" charset="0"/>
                <a:cs typeface="Open Sans" panose="020B0606030504020204" pitchFamily="34" charset="0"/>
              </a:rPr>
              <a:t>132 CEA surge </a:t>
            </a:r>
            <a:r>
              <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rPr>
              <a:t>registered within RRMS</a:t>
            </a:r>
          </a:p>
        </p:txBody>
      </p:sp>
      <p:graphicFrame>
        <p:nvGraphicFramePr>
          <p:cNvPr id="5" name="Chart 4">
            <a:extLst>
              <a:ext uri="{FF2B5EF4-FFF2-40B4-BE49-F238E27FC236}">
                <a16:creationId xmlns:a16="http://schemas.microsoft.com/office/drawing/2014/main" id="{1A2D98DB-3135-7558-FA2A-C67EE79CBB8D}"/>
              </a:ext>
            </a:extLst>
          </p:cNvPr>
          <p:cNvGraphicFramePr>
            <a:graphicFrameLocks/>
          </p:cNvGraphicFramePr>
          <p:nvPr>
            <p:extLst>
              <p:ext uri="{D42A27DB-BD31-4B8C-83A1-F6EECF244321}">
                <p14:modId xmlns:p14="http://schemas.microsoft.com/office/powerpoint/2010/main" val="1540587943"/>
              </p:ext>
            </p:extLst>
          </p:nvPr>
        </p:nvGraphicFramePr>
        <p:xfrm>
          <a:off x="8136671" y="3228234"/>
          <a:ext cx="9430893" cy="62353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9786C56F-9EF3-4E01-F6F9-C58AA6544991}"/>
              </a:ext>
            </a:extLst>
          </p:cNvPr>
          <p:cNvGraphicFramePr>
            <a:graphicFrameLocks/>
          </p:cNvGraphicFramePr>
          <p:nvPr>
            <p:extLst>
              <p:ext uri="{D42A27DB-BD31-4B8C-83A1-F6EECF244321}">
                <p14:modId xmlns:p14="http://schemas.microsoft.com/office/powerpoint/2010/main" val="3278438365"/>
              </p:ext>
            </p:extLst>
          </p:nvPr>
        </p:nvGraphicFramePr>
        <p:xfrm>
          <a:off x="8932985" y="3838712"/>
          <a:ext cx="7707012" cy="6235300"/>
        </p:xfrm>
        <a:graphic>
          <a:graphicData uri="http://schemas.openxmlformats.org/drawingml/2006/chart">
            <c:chart xmlns:c="http://schemas.openxmlformats.org/drawingml/2006/chart" xmlns:r="http://schemas.openxmlformats.org/officeDocument/2006/relationships" r:id="rId5"/>
          </a:graphicData>
        </a:graphic>
      </p:graphicFrame>
      <p:sp>
        <p:nvSpPr>
          <p:cNvPr id="8" name="Oval 7">
            <a:extLst>
              <a:ext uri="{FF2B5EF4-FFF2-40B4-BE49-F238E27FC236}">
                <a16:creationId xmlns:a16="http://schemas.microsoft.com/office/drawing/2014/main" id="{5BB47C9D-84B4-B902-7E00-D57DAB74A2D2}"/>
              </a:ext>
            </a:extLst>
          </p:cNvPr>
          <p:cNvSpPr/>
          <p:nvPr/>
        </p:nvSpPr>
        <p:spPr>
          <a:xfrm>
            <a:off x="6067074" y="8033680"/>
            <a:ext cx="2396836" cy="173509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A321BB87-EAB5-55E9-FD73-6C3A7FAA04DF}"/>
              </a:ext>
            </a:extLst>
          </p:cNvPr>
          <p:cNvSpPr/>
          <p:nvPr/>
        </p:nvSpPr>
        <p:spPr>
          <a:xfrm>
            <a:off x="8631382" y="4763191"/>
            <a:ext cx="2396836" cy="173509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43916580-D691-5919-9F41-E51338C3067F}"/>
              </a:ext>
            </a:extLst>
          </p:cNvPr>
          <p:cNvSpPr/>
          <p:nvPr/>
        </p:nvSpPr>
        <p:spPr>
          <a:xfrm>
            <a:off x="14436094" y="4062151"/>
            <a:ext cx="2396836" cy="1735093"/>
          </a:xfrm>
          <a:prstGeom prst="ellipse">
            <a:avLst/>
          </a:prstGeom>
          <a:noFill/>
          <a:ln w="381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952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950956-6EF9-5469-518F-F81C1E418791}"/>
              </a:ext>
            </a:extLst>
          </p:cNvPr>
          <p:cNvSpPr txBox="1"/>
          <p:nvPr/>
        </p:nvSpPr>
        <p:spPr>
          <a:xfrm>
            <a:off x="412750" y="724532"/>
            <a:ext cx="10283921" cy="762068"/>
          </a:xfrm>
          <a:prstGeom prst="rect">
            <a:avLst/>
          </a:prstGeom>
          <a:noFill/>
        </p:spPr>
        <p:txBody>
          <a:bodyPr wrap="square" rtlCol="0">
            <a:spAutoFit/>
          </a:bodyPr>
          <a:lstStyle/>
          <a:p>
            <a:pPr>
              <a:lnSpc>
                <a:spcPct val="80000"/>
              </a:lnSpc>
            </a:pPr>
            <a:r>
              <a:rPr lang="en-US" sz="5400" b="1">
                <a:solidFill>
                  <a:schemeClr val="bg1"/>
                </a:solidFill>
                <a:latin typeface="Montserrat" pitchFamily="2" charset="77"/>
                <a:ea typeface="Roboto Black" panose="02000000000000000000" pitchFamily="2" charset="0"/>
                <a:cs typeface="Open Sans Light" panose="020B0306030504020204" pitchFamily="34" charset="0"/>
              </a:rPr>
              <a:t>CEA surge roster - </a:t>
            </a:r>
            <a:r>
              <a:rPr lang="en-US" sz="5400" b="1">
                <a:solidFill>
                  <a:schemeClr val="accent3"/>
                </a:solidFill>
                <a:latin typeface="Montserrat" pitchFamily="2" charset="77"/>
                <a:ea typeface="Roboto Black" panose="02000000000000000000" pitchFamily="2" charset="0"/>
                <a:cs typeface="Open Sans Light" panose="020B0306030504020204" pitchFamily="34" charset="0"/>
              </a:rPr>
              <a:t>Who</a:t>
            </a:r>
          </a:p>
        </p:txBody>
      </p:sp>
      <mc:AlternateContent xmlns:mc="http://schemas.openxmlformats.org/markup-compatibility/2006" xmlns:cx1="http://schemas.microsoft.com/office/drawing/2015/9/8/chartex">
        <mc:Choice Requires="cx1">
          <p:graphicFrame>
            <p:nvGraphicFramePr>
              <p:cNvPr id="14" name="Chart 13">
                <a:extLst>
                  <a:ext uri="{FF2B5EF4-FFF2-40B4-BE49-F238E27FC236}">
                    <a16:creationId xmlns:a16="http://schemas.microsoft.com/office/drawing/2014/main" id="{586C3B91-6DBE-9ADA-99B2-A28792DB85BA}"/>
                  </a:ext>
                </a:extLst>
              </p:cNvPr>
              <p:cNvGraphicFramePr/>
              <p:nvPr>
                <p:extLst>
                  <p:ext uri="{D42A27DB-BD31-4B8C-83A1-F6EECF244321}">
                    <p14:modId xmlns:p14="http://schemas.microsoft.com/office/powerpoint/2010/main" val="521968660"/>
                  </p:ext>
                </p:extLst>
              </p:nvPr>
            </p:nvGraphicFramePr>
            <p:xfrm>
              <a:off x="412750" y="2971855"/>
              <a:ext cx="8572987" cy="5985849"/>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4" name="Chart 13">
                <a:extLst>
                  <a:ext uri="{FF2B5EF4-FFF2-40B4-BE49-F238E27FC236}">
                    <a16:creationId xmlns:a16="http://schemas.microsoft.com/office/drawing/2014/main" id="{586C3B91-6DBE-9ADA-99B2-A28792DB85BA}"/>
                  </a:ext>
                </a:extLst>
              </p:cNvPr>
              <p:cNvPicPr>
                <a:picLocks noGrp="1" noRot="1" noChangeAspect="1" noMove="1" noResize="1" noEditPoints="1" noAdjustHandles="1" noChangeArrowheads="1" noChangeShapeType="1"/>
              </p:cNvPicPr>
              <p:nvPr/>
            </p:nvPicPr>
            <p:blipFill>
              <a:blip r:embed="rId4"/>
              <a:stretch>
                <a:fillRect/>
              </a:stretch>
            </p:blipFill>
            <p:spPr>
              <a:xfrm>
                <a:off x="412750" y="2971855"/>
                <a:ext cx="8572987" cy="5985849"/>
              </a:xfrm>
              <a:prstGeom prst="rect">
                <a:avLst/>
              </a:prstGeom>
            </p:spPr>
          </p:pic>
        </mc:Fallback>
      </mc:AlternateContent>
      <p:sp>
        <p:nvSpPr>
          <p:cNvPr id="15" name="TextBox 14">
            <a:extLst>
              <a:ext uri="{FF2B5EF4-FFF2-40B4-BE49-F238E27FC236}">
                <a16:creationId xmlns:a16="http://schemas.microsoft.com/office/drawing/2014/main" id="{ADE74409-5B8E-335B-AE3B-835099AD9F5D}"/>
              </a:ext>
            </a:extLst>
          </p:cNvPr>
          <p:cNvSpPr txBox="1"/>
          <p:nvPr/>
        </p:nvSpPr>
        <p:spPr>
          <a:xfrm>
            <a:off x="412751" y="9304988"/>
            <a:ext cx="9192490" cy="523220"/>
          </a:xfrm>
          <a:prstGeom prst="rect">
            <a:avLst/>
          </a:prstGeom>
          <a:noFill/>
        </p:spPr>
        <p:txBody>
          <a:bodyPr wrap="square">
            <a:spAutoFit/>
          </a:bodyPr>
          <a:lstStyle/>
          <a:p>
            <a:pPr>
              <a:spcAft>
                <a:spcPts val="1800"/>
              </a:spcAft>
            </a:pPr>
            <a:r>
              <a:rPr lang="en-US" sz="2800" b="1">
                <a:solidFill>
                  <a:srgbClr val="242D38"/>
                </a:solidFill>
                <a:latin typeface="Open Sans" panose="020B0606030504020204" pitchFamily="34" charset="0"/>
                <a:ea typeface="Open Sans" panose="020B0606030504020204" pitchFamily="34" charset="0"/>
                <a:cs typeface="Open Sans" panose="020B0606030504020204" pitchFamily="34" charset="0"/>
              </a:rPr>
              <a:t>58 different nationalities </a:t>
            </a:r>
            <a:endPar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11D2439A-5F19-228F-3DC8-6222640D2CCB}"/>
              </a:ext>
            </a:extLst>
          </p:cNvPr>
          <p:cNvSpPr txBox="1"/>
          <p:nvPr/>
        </p:nvSpPr>
        <p:spPr>
          <a:xfrm>
            <a:off x="9393381" y="9304988"/>
            <a:ext cx="8270008" cy="523220"/>
          </a:xfrm>
          <a:prstGeom prst="rect">
            <a:avLst/>
          </a:prstGeom>
          <a:noFill/>
        </p:spPr>
        <p:txBody>
          <a:bodyPr wrap="square">
            <a:spAutoFit/>
          </a:bodyPr>
          <a:lstStyle/>
          <a:p>
            <a:pPr>
              <a:spcAft>
                <a:spcPts val="1800"/>
              </a:spcAft>
            </a:pPr>
            <a:r>
              <a:rPr lang="en-US" sz="2800" b="1">
                <a:solidFill>
                  <a:srgbClr val="242D38"/>
                </a:solidFill>
                <a:latin typeface="Open Sans" panose="020B0606030504020204" pitchFamily="34" charset="0"/>
                <a:ea typeface="Open Sans" panose="020B0606030504020204" pitchFamily="34" charset="0"/>
                <a:cs typeface="Open Sans" panose="020B0606030504020204" pitchFamily="34" charset="0"/>
              </a:rPr>
              <a:t>46 different Movement members </a:t>
            </a:r>
            <a:endParaRPr lang="en-US" sz="2800">
              <a:solidFill>
                <a:srgbClr val="242D38"/>
              </a:solidFill>
              <a:latin typeface="Open Sans" panose="020B0606030504020204" pitchFamily="34" charset="0"/>
              <a:ea typeface="Open Sans" panose="020B0606030504020204" pitchFamily="34" charset="0"/>
              <a:cs typeface="Open Sans" panose="020B0606030504020204" pitchFamily="34" charset="0"/>
            </a:endParaRPr>
          </a:p>
        </p:txBody>
      </p:sp>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EBEE29A6-C6E2-ECBB-57CD-EBAE4E5A6C0C}"/>
                  </a:ext>
                </a:extLst>
              </p:cNvPr>
              <p:cNvGraphicFramePr/>
              <p:nvPr>
                <p:extLst>
                  <p:ext uri="{D42A27DB-BD31-4B8C-83A1-F6EECF244321}">
                    <p14:modId xmlns:p14="http://schemas.microsoft.com/office/powerpoint/2010/main" val="2623786092"/>
                  </p:ext>
                </p:extLst>
              </p:nvPr>
            </p:nvGraphicFramePr>
            <p:xfrm>
              <a:off x="9393380" y="2971855"/>
              <a:ext cx="8164269" cy="5985849"/>
            </p:xfrm>
            <a:graphic>
              <a:graphicData uri="http://schemas.microsoft.com/office/drawing/2014/chartex">
                <cx:chart xmlns:cx="http://schemas.microsoft.com/office/drawing/2014/chartex" xmlns:r="http://schemas.openxmlformats.org/officeDocument/2006/relationships" r:id="rId5"/>
              </a:graphicData>
            </a:graphic>
          </p:graphicFrame>
        </mc:Choice>
        <mc:Fallback xmlns="">
          <p:pic>
            <p:nvPicPr>
              <p:cNvPr id="5" name="Chart 4">
                <a:extLst>
                  <a:ext uri="{FF2B5EF4-FFF2-40B4-BE49-F238E27FC236}">
                    <a16:creationId xmlns:a16="http://schemas.microsoft.com/office/drawing/2014/main" id="{EBEE29A6-C6E2-ECBB-57CD-EBAE4E5A6C0C}"/>
                  </a:ext>
                </a:extLst>
              </p:cNvPr>
              <p:cNvPicPr>
                <a:picLocks noGrp="1" noRot="1" noChangeAspect="1" noMove="1" noResize="1" noEditPoints="1" noAdjustHandles="1" noChangeArrowheads="1" noChangeShapeType="1"/>
              </p:cNvPicPr>
              <p:nvPr/>
            </p:nvPicPr>
            <p:blipFill>
              <a:blip r:embed="rId6"/>
              <a:stretch>
                <a:fillRect/>
              </a:stretch>
            </p:blipFill>
            <p:spPr>
              <a:xfrm>
                <a:off x="9393380" y="2971855"/>
                <a:ext cx="8164269" cy="5985849"/>
              </a:xfrm>
              <a:prstGeom prst="rect">
                <a:avLst/>
              </a:prstGeom>
            </p:spPr>
          </p:pic>
        </mc:Fallback>
      </mc:AlternateContent>
      <p:sp>
        <p:nvSpPr>
          <p:cNvPr id="3" name="TextBox 2">
            <a:extLst>
              <a:ext uri="{FF2B5EF4-FFF2-40B4-BE49-F238E27FC236}">
                <a16:creationId xmlns:a16="http://schemas.microsoft.com/office/drawing/2014/main" id="{37FE23EE-8224-0ADC-8CD6-538265E37B9A}"/>
              </a:ext>
            </a:extLst>
          </p:cNvPr>
          <p:cNvSpPr txBox="1"/>
          <p:nvPr/>
        </p:nvSpPr>
        <p:spPr>
          <a:xfrm>
            <a:off x="412750" y="1833884"/>
            <a:ext cx="12104195" cy="523220"/>
          </a:xfrm>
          <a:prstGeom prst="rect">
            <a:avLst/>
          </a:prstGeom>
          <a:noFill/>
        </p:spPr>
        <p:txBody>
          <a:bodyPr wrap="square">
            <a:spAutoFit/>
          </a:bodyPr>
          <a:lstStyle/>
          <a:p>
            <a:pPr>
              <a:spcAft>
                <a:spcPts val="1800"/>
              </a:spcAft>
            </a:pPr>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Membership reflects those who have invested the most in CEA</a:t>
            </a:r>
          </a:p>
        </p:txBody>
      </p:sp>
    </p:spTree>
    <p:extLst>
      <p:ext uri="{BB962C8B-B14F-4D97-AF65-F5344CB8AC3E}">
        <p14:creationId xmlns:p14="http://schemas.microsoft.com/office/powerpoint/2010/main" val="350218027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3F3F3F"/>
      </a:lt1>
      <a:dk2>
        <a:srgbClr val="33394B"/>
      </a:dk2>
      <a:lt2>
        <a:srgbClr val="FFFFFF"/>
      </a:lt2>
      <a:accent1>
        <a:srgbClr val="452250"/>
      </a:accent1>
      <a:accent2>
        <a:srgbClr val="E8E8E8"/>
      </a:accent2>
      <a:accent3>
        <a:srgbClr val="F5333F"/>
      </a:accent3>
      <a:accent4>
        <a:srgbClr val="F5333F"/>
      </a:accent4>
      <a:accent5>
        <a:srgbClr val="452250"/>
      </a:accent5>
      <a:accent6>
        <a:srgbClr val="FF4E51"/>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32B36"/>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3F3F3F"/>
      </a:lt1>
      <a:dk2>
        <a:srgbClr val="33394B"/>
      </a:dk2>
      <a:lt2>
        <a:srgbClr val="FFFFFF"/>
      </a:lt2>
      <a:accent1>
        <a:srgbClr val="001D41"/>
      </a:accent1>
      <a:accent2>
        <a:srgbClr val="E8E8E8"/>
      </a:accent2>
      <a:accent3>
        <a:srgbClr val="F5333F"/>
      </a:accent3>
      <a:accent4>
        <a:srgbClr val="F5333F"/>
      </a:accent4>
      <a:accent5>
        <a:srgbClr val="001D41"/>
      </a:accent5>
      <a:accent6>
        <a:srgbClr val="FF4E51"/>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0F2A31B8C89A47A4A98AE889341EF3" ma:contentTypeVersion="10" ma:contentTypeDescription="Create a new document." ma:contentTypeScope="" ma:versionID="2c2493df6daa65f0fa5235365439b77e">
  <xsd:schema xmlns:xsd="http://www.w3.org/2001/XMLSchema" xmlns:xs="http://www.w3.org/2001/XMLSchema" xmlns:p="http://schemas.microsoft.com/office/2006/metadata/properties" xmlns:ns2="25641539-3656-48eb-b2b1-f265fa2a910d" xmlns:ns3="1317cb4c-1992-43d0-835f-fe9eb2e0c71f" targetNamespace="http://schemas.microsoft.com/office/2006/metadata/properties" ma:root="true" ma:fieldsID="3ad72c1bb40cd58deeeed5070f5d6507" ns2:_="" ns3:_="">
    <xsd:import namespace="25641539-3656-48eb-b2b1-f265fa2a910d"/>
    <xsd:import namespace="1317cb4c-1992-43d0-835f-fe9eb2e0c7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41539-3656-48eb-b2b1-f265fa2a91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17cb4c-1992-43d0-835f-fe9eb2e0c7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3E74C20-E7FC-4741-9600-7019C05C0EED}">
  <ds:schemaRefs>
    <ds:schemaRef ds:uri="1317cb4c-1992-43d0-835f-fe9eb2e0c71f"/>
    <ds:schemaRef ds:uri="25641539-3656-48eb-b2b1-f265fa2a91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8E8416-3288-423B-9DBA-919616972C26}">
  <ds:schemaRefs>
    <ds:schemaRef ds:uri="http://schemas.microsoft.com/sharepoint/v3/contenttype/forms"/>
  </ds:schemaRefs>
</ds:datastoreItem>
</file>

<file path=customXml/itemProps3.xml><?xml version="1.0" encoding="utf-8"?>
<ds:datastoreItem xmlns:ds="http://schemas.openxmlformats.org/officeDocument/2006/customXml" ds:itemID="{DC00818C-9313-4491-82F4-E9CBFE5DB659}">
  <ds:schemaRefs>
    <ds:schemaRef ds:uri="http://www.w3.org/XML/1998/namespace"/>
    <ds:schemaRef ds:uri="http://schemas.microsoft.com/office/2006/documentManagement/types"/>
    <ds:schemaRef ds:uri="http://purl.org/dc/terms/"/>
    <ds:schemaRef ds:uri="http://schemas.microsoft.com/office/2006/metadata/properties"/>
    <ds:schemaRef ds:uri="1317cb4c-1992-43d0-835f-fe9eb2e0c71f"/>
    <ds:schemaRef ds:uri="25641539-3656-48eb-b2b1-f265fa2a910d"/>
    <ds:schemaRef ds:uri="http://schemas.microsoft.com/office/infopath/2007/PartnerControls"/>
    <ds:schemaRef ds:uri="http://purl.org/dc/elements/1.1/"/>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6372</Words>
  <Application>Microsoft Macintosh PowerPoint</Application>
  <PresentationFormat>Custom</PresentationFormat>
  <Paragraphs>565</Paragraphs>
  <Slides>56</Slides>
  <Notes>49</Notes>
  <HiddenSlides>4</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56</vt:i4>
      </vt:variant>
    </vt:vector>
  </HeadingPairs>
  <TitlesOfParts>
    <vt:vector size="68" baseType="lpstr">
      <vt:lpstr>Montserrat</vt:lpstr>
      <vt:lpstr>Montserrat SemiBold</vt:lpstr>
      <vt:lpstr>Calibri</vt:lpstr>
      <vt:lpstr>Roboto Black</vt:lpstr>
      <vt:lpstr>Roboto</vt:lpstr>
      <vt:lpstr>Open Sans</vt:lpstr>
      <vt:lpstr>Symbol</vt:lpstr>
      <vt:lpstr>Aptos Narrow</vt:lpstr>
      <vt:lpstr>Aptos</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44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Sharon Reader</cp:lastModifiedBy>
  <cp:revision>1</cp:revision>
  <dcterms:created xsi:type="dcterms:W3CDTF">2015-02-25T15:20:40Z</dcterms:created>
  <dcterms:modified xsi:type="dcterms:W3CDTF">2025-03-17T09:57:50Z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0x010100A40F2A31B8C89A47A4A98AE889341EF3</vt:lpwstr>
  </property>
  <property fmtid="{D5CDD505-2E9C-101B-9397-08002B2CF9AE}" pid="3" name="MSIP_Label_6627b15a-80ec-4ef7-8353-f32e3c89bf3e_Enabled">
    <vt:lpwstr>true</vt:lpwstr>
  </property>
  <property fmtid="{D5CDD505-2E9C-101B-9397-08002B2CF9AE}" pid="4" name="MSIP_Label_6627b15a-80ec-4ef7-8353-f32e3c89bf3e_SetDate">
    <vt:lpwstr>2022-09-16T07:02:09Z</vt:lpwstr>
  </property>
  <property fmtid="{D5CDD505-2E9C-101B-9397-08002B2CF9AE}" pid="5" name="MSIP_Label_6627b15a-80ec-4ef7-8353-f32e3c89bf3e_Method">
    <vt:lpwstr>Privileged</vt:lpwstr>
  </property>
  <property fmtid="{D5CDD505-2E9C-101B-9397-08002B2CF9AE}" pid="6" name="MSIP_Label_6627b15a-80ec-4ef7-8353-f32e3c89bf3e_Name">
    <vt:lpwstr>IFRC Internal</vt:lpwstr>
  </property>
  <property fmtid="{D5CDD505-2E9C-101B-9397-08002B2CF9AE}" pid="7" name="MSIP_Label_6627b15a-80ec-4ef7-8353-f32e3c89bf3e_SiteId">
    <vt:lpwstr>a2b53be5-734e-4e6c-ab0d-d184f60fd917</vt:lpwstr>
  </property>
  <property fmtid="{D5CDD505-2E9C-101B-9397-08002B2CF9AE}" pid="8" name="MSIP_Label_6627b15a-80ec-4ef7-8353-f32e3c89bf3e_ActionId">
    <vt:lpwstr>55643e66-583c-46f5-b269-5c86afed6824</vt:lpwstr>
  </property>
  <property fmtid="{D5CDD505-2E9C-101B-9397-08002B2CF9AE}" pid="9" name="MSIP_Label_6627b15a-80ec-4ef7-8353-f32e3c89bf3e_ContentBits">
    <vt:lpwstr>2</vt:lpwstr>
  </property>
  <property fmtid="{D5CDD505-2E9C-101B-9397-08002B2CF9AE}" pid="10" name="ClassificationContentMarkingFooterLocations">
    <vt:lpwstr>Office Theme:5</vt:lpwstr>
  </property>
  <property fmtid="{D5CDD505-2E9C-101B-9397-08002B2CF9AE}" pid="11" name="ClassificationContentMarkingFooterText">
    <vt:lpwstr>Internal</vt:lpwstr>
  </property>
</Properties>
</file>